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12" r:id="rId2"/>
  </p:sldMasterIdLst>
  <p:notesMasterIdLst>
    <p:notesMasterId r:id="rId21"/>
  </p:notesMasterIdLst>
  <p:sldIdLst>
    <p:sldId id="284" r:id="rId3"/>
    <p:sldId id="257" r:id="rId4"/>
    <p:sldId id="299" r:id="rId5"/>
    <p:sldId id="300" r:id="rId6"/>
    <p:sldId id="289" r:id="rId7"/>
    <p:sldId id="288" r:id="rId8"/>
    <p:sldId id="285" r:id="rId9"/>
    <p:sldId id="286" r:id="rId10"/>
    <p:sldId id="287" r:id="rId11"/>
    <p:sldId id="290" r:id="rId12"/>
    <p:sldId id="291" r:id="rId13"/>
    <p:sldId id="292" r:id="rId14"/>
    <p:sldId id="294" r:id="rId15"/>
    <p:sldId id="295" r:id="rId16"/>
    <p:sldId id="293" r:id="rId17"/>
    <p:sldId id="296" r:id="rId18"/>
    <p:sldId id="297" r:id="rId19"/>
    <p:sldId id="298"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552"/>
    <a:srgbClr val="046DED"/>
    <a:srgbClr val="8AFEBE"/>
    <a:srgbClr val="019D48"/>
    <a:srgbClr val="BEEDCC"/>
    <a:srgbClr val="FAACF0"/>
    <a:srgbClr val="F9877F"/>
    <a:srgbClr val="3CCA67"/>
    <a:srgbClr val="0296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F957E-F767-4374-9ECB-595B3CAD81AE}" v="2" dt="2020-11-15T09:19:33.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3" autoAdjust="0"/>
    <p:restoredTop sz="65330" autoAdjust="0"/>
  </p:normalViewPr>
  <p:slideViewPr>
    <p:cSldViewPr snapToGrid="0" showGuides="1">
      <p:cViewPr>
        <p:scale>
          <a:sx n="66" d="100"/>
          <a:sy n="66" d="100"/>
        </p:scale>
        <p:origin x="687" y="24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Chua" userId="dc2b84d2ec4cd20f" providerId="LiveId" clId="{929F957E-F767-4374-9ECB-595B3CAD81AE}"/>
    <pc:docChg chg="custSel modSld">
      <pc:chgData name="Joey Chua" userId="dc2b84d2ec4cd20f" providerId="LiveId" clId="{929F957E-F767-4374-9ECB-595B3CAD81AE}" dt="2020-11-15T09:19:52.064" v="10" actId="313"/>
      <pc:docMkLst>
        <pc:docMk/>
      </pc:docMkLst>
      <pc:sldChg chg="modSp">
        <pc:chgData name="Joey Chua" userId="dc2b84d2ec4cd20f" providerId="LiveId" clId="{929F957E-F767-4374-9ECB-595B3CAD81AE}" dt="2020-11-15T09:19:33.508" v="5" actId="207"/>
        <pc:sldMkLst>
          <pc:docMk/>
          <pc:sldMk cId="1876087206" sldId="286"/>
        </pc:sldMkLst>
        <pc:spChg chg="mod">
          <ac:chgData name="Joey Chua" userId="dc2b84d2ec4cd20f" providerId="LiveId" clId="{929F957E-F767-4374-9ECB-595B3CAD81AE}" dt="2020-11-15T09:19:31.376" v="4" actId="207"/>
          <ac:spMkLst>
            <pc:docMk/>
            <pc:sldMk cId="1876087206" sldId="286"/>
            <ac:spMk id="18" creationId="{7E66554C-4410-4066-A594-9DC975D9EBF1}"/>
          </ac:spMkLst>
        </pc:spChg>
        <pc:spChg chg="mod">
          <ac:chgData name="Joey Chua" userId="dc2b84d2ec4cd20f" providerId="LiveId" clId="{929F957E-F767-4374-9ECB-595B3CAD81AE}" dt="2020-11-15T09:19:33.508" v="5" actId="207"/>
          <ac:spMkLst>
            <pc:docMk/>
            <pc:sldMk cId="1876087206" sldId="286"/>
            <ac:spMk id="21" creationId="{A35724CF-0F4D-49BF-986D-324F11518501}"/>
          </ac:spMkLst>
        </pc:spChg>
      </pc:sldChg>
      <pc:sldChg chg="modSp mod">
        <pc:chgData name="Joey Chua" userId="dc2b84d2ec4cd20f" providerId="LiveId" clId="{929F957E-F767-4374-9ECB-595B3CAD81AE}" dt="2020-11-15T09:19:09.144" v="1" actId="2711"/>
        <pc:sldMkLst>
          <pc:docMk/>
          <pc:sldMk cId="3353076768" sldId="287"/>
        </pc:sldMkLst>
        <pc:spChg chg="mod">
          <ac:chgData name="Joey Chua" userId="dc2b84d2ec4cd20f" providerId="LiveId" clId="{929F957E-F767-4374-9ECB-595B3CAD81AE}" dt="2020-11-15T09:19:05.013" v="0" actId="2711"/>
          <ac:spMkLst>
            <pc:docMk/>
            <pc:sldMk cId="3353076768" sldId="287"/>
            <ac:spMk id="7" creationId="{3A04427C-9FB6-4071-BF1F-DB9450AC47A4}"/>
          </ac:spMkLst>
        </pc:spChg>
        <pc:spChg chg="mod">
          <ac:chgData name="Joey Chua" userId="dc2b84d2ec4cd20f" providerId="LiveId" clId="{929F957E-F767-4374-9ECB-595B3CAD81AE}" dt="2020-11-15T09:19:09.144" v="1" actId="2711"/>
          <ac:spMkLst>
            <pc:docMk/>
            <pc:sldMk cId="3353076768" sldId="287"/>
            <ac:spMk id="13" creationId="{352DFF41-BCB0-4FF6-8EBD-89462A33D4F5}"/>
          </ac:spMkLst>
        </pc:spChg>
      </pc:sldChg>
      <pc:sldChg chg="modSp mod">
        <pc:chgData name="Joey Chua" userId="dc2b84d2ec4cd20f" providerId="LiveId" clId="{929F957E-F767-4374-9ECB-595B3CAD81AE}" dt="2020-11-15T09:19:22.849" v="3" actId="207"/>
        <pc:sldMkLst>
          <pc:docMk/>
          <pc:sldMk cId="531979084" sldId="291"/>
        </pc:sldMkLst>
        <pc:spChg chg="mod">
          <ac:chgData name="Joey Chua" userId="dc2b84d2ec4cd20f" providerId="LiveId" clId="{929F957E-F767-4374-9ECB-595B3CAD81AE}" dt="2020-11-15T09:19:22.849" v="3" actId="207"/>
          <ac:spMkLst>
            <pc:docMk/>
            <pc:sldMk cId="531979084" sldId="291"/>
            <ac:spMk id="4" creationId="{8892930E-46C3-400D-848E-D9F8671AC85D}"/>
          </ac:spMkLst>
        </pc:spChg>
        <pc:spChg chg="mod">
          <ac:chgData name="Joey Chua" userId="dc2b84d2ec4cd20f" providerId="LiveId" clId="{929F957E-F767-4374-9ECB-595B3CAD81AE}" dt="2020-11-15T09:19:20.436" v="2" actId="207"/>
          <ac:spMkLst>
            <pc:docMk/>
            <pc:sldMk cId="531979084" sldId="291"/>
            <ac:spMk id="5" creationId="{38AE076A-37AC-42B2-9BE1-382ACA07BA6E}"/>
          </ac:spMkLst>
        </pc:spChg>
      </pc:sldChg>
      <pc:sldChg chg="modSp mod">
        <pc:chgData name="Joey Chua" userId="dc2b84d2ec4cd20f" providerId="LiveId" clId="{929F957E-F767-4374-9ECB-595B3CAD81AE}" dt="2020-11-15T09:19:52.064" v="10" actId="313"/>
        <pc:sldMkLst>
          <pc:docMk/>
          <pc:sldMk cId="1117639669" sldId="296"/>
        </pc:sldMkLst>
        <pc:graphicFrameChg chg="modGraphic">
          <ac:chgData name="Joey Chua" userId="dc2b84d2ec4cd20f" providerId="LiveId" clId="{929F957E-F767-4374-9ECB-595B3CAD81AE}" dt="2020-11-15T09:19:52.064" v="10" actId="313"/>
          <ac:graphicFrameMkLst>
            <pc:docMk/>
            <pc:sldMk cId="1117639669" sldId="296"/>
            <ac:graphicFrameMk id="5" creationId="{1BBBD9D6-3552-4926-B294-C47A359F4BD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AB3A5-8FDC-4ED4-BC8B-2DF1A7A3383A}"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662AF-34DC-4526-BF19-2D19D92CFC11}" type="slidenum">
              <a:rPr lang="zh-CN" altLang="en-US" smtClean="0"/>
              <a:t>‹#›</a:t>
            </a:fld>
            <a:endParaRPr lang="zh-CN" altLang="en-US"/>
          </a:p>
        </p:txBody>
      </p:sp>
    </p:spTree>
    <p:extLst>
      <p:ext uri="{BB962C8B-B14F-4D97-AF65-F5344CB8AC3E}">
        <p14:creationId xmlns:p14="http://schemas.microsoft.com/office/powerpoint/2010/main" val="244663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xpandedramblings.com/index.php/numbers-15-interesting-glassdoor-statistic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1</a:t>
            </a:fld>
            <a:endParaRPr lang="zh-CN" altLang="en-US"/>
          </a:p>
        </p:txBody>
      </p:sp>
    </p:spTree>
    <p:extLst>
      <p:ext uri="{BB962C8B-B14F-4D97-AF65-F5344CB8AC3E}">
        <p14:creationId xmlns:p14="http://schemas.microsoft.com/office/powerpoint/2010/main" val="2867342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10</a:t>
            </a:fld>
            <a:endParaRPr lang="zh-CN" altLang="en-US"/>
          </a:p>
        </p:txBody>
      </p:sp>
    </p:spTree>
    <p:extLst>
      <p:ext uri="{BB962C8B-B14F-4D97-AF65-F5344CB8AC3E}">
        <p14:creationId xmlns:p14="http://schemas.microsoft.com/office/powerpoint/2010/main" val="4041070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GB" b="0" i="0" dirty="0">
                <a:solidFill>
                  <a:srgbClr val="333333"/>
                </a:solidFill>
                <a:effectLst/>
                <a:latin typeface="Helvetica Neue"/>
              </a:rPr>
              <a:t>The AFINN lexicon is a list of English terms manually rated for valence with an integer between -5 (negative) and +5 (positive) by Finn </a:t>
            </a:r>
            <a:r>
              <a:rPr lang="en-GB" b="0" i="0" dirty="0" err="1">
                <a:solidFill>
                  <a:srgbClr val="333333"/>
                </a:solidFill>
                <a:effectLst/>
                <a:latin typeface="Helvetica Neue"/>
              </a:rPr>
              <a:t>Årup</a:t>
            </a:r>
            <a:r>
              <a:rPr lang="en-GB" b="0" i="0" dirty="0">
                <a:solidFill>
                  <a:srgbClr val="333333"/>
                </a:solidFill>
                <a:effectLst/>
                <a:latin typeface="Helvetica Neue"/>
              </a:rPr>
              <a:t> Nielsen between 2009 and 2011.</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7762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12</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4316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15</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9658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lnSpc>
                <a:spcPct val="107000"/>
              </a:lnSpc>
              <a:spcBef>
                <a:spcPts val="0"/>
              </a:spcBef>
              <a:spcAft>
                <a:spcPts val="800"/>
              </a:spcAft>
            </a:pPr>
            <a:r>
              <a:rPr lang="en-GB" sz="1800" dirty="0">
                <a:effectLst/>
                <a:latin typeface="Calibri" panose="020F0502020204030204" pitchFamily="34" charset="0"/>
                <a:ea typeface="DengXian" panose="02010600030101010101" pitchFamily="2" charset="-122"/>
                <a:cs typeface="Calibri" panose="020F0502020204030204" pitchFamily="34" charset="0"/>
              </a:rPr>
              <a:t>In conclusion, “Culture” and “Career Opportunities” factors have the greatest impact on overall rating. Further analysis of sentiment analysis revealed that FANMAG does not deviate much from the mean sentiment scores, with Facebook attaining greater positive impact on company overall ratings. </a:t>
            </a:r>
            <a:endParaRPr lang="en-GB" sz="1800" dirty="0">
              <a:effectLst/>
              <a:latin typeface="Calibri" panose="020F0502020204030204" pitchFamily="34" charset="0"/>
              <a:ea typeface="DengXian" panose="02010600030101010101" pitchFamily="2" charset="-122"/>
              <a:cs typeface="Cordia New" panose="020B0304020202020204" pitchFamily="34" charset="-34"/>
            </a:endParaRPr>
          </a:p>
          <a:p>
            <a:pPr marL="0" marR="0" algn="just">
              <a:lnSpc>
                <a:spcPct val="107000"/>
              </a:lnSpc>
              <a:spcBef>
                <a:spcPts val="0"/>
              </a:spcBef>
              <a:spcAft>
                <a:spcPts val="800"/>
              </a:spcAft>
            </a:pPr>
            <a:r>
              <a:rPr lang="en-GB" sz="1800" dirty="0">
                <a:effectLst/>
                <a:latin typeface="Calibri" panose="020F0502020204030204" pitchFamily="34" charset="0"/>
                <a:ea typeface="DengXian" panose="02010600030101010101" pitchFamily="2" charset="-122"/>
                <a:cs typeface="Calibri" panose="020F0502020204030204" pitchFamily="34" charset="0"/>
              </a:rPr>
              <a:t> </a:t>
            </a:r>
            <a:endParaRPr lang="en-GB" sz="1800" dirty="0">
              <a:effectLst/>
              <a:latin typeface="Calibri" panose="020F0502020204030204" pitchFamily="34" charset="0"/>
              <a:ea typeface="DengXian" panose="02010600030101010101" pitchFamily="2" charset="-122"/>
              <a:cs typeface="Cordia New" panose="020B0304020202020204" pitchFamily="34" charset="-34"/>
            </a:endParaRPr>
          </a:p>
          <a:p>
            <a:pPr marL="0" marR="0" algn="just">
              <a:lnSpc>
                <a:spcPct val="107000"/>
              </a:lnSpc>
              <a:spcBef>
                <a:spcPts val="0"/>
              </a:spcBef>
              <a:spcAft>
                <a:spcPts val="800"/>
              </a:spcAft>
            </a:pPr>
            <a:r>
              <a:rPr lang="en-GB" sz="1800" dirty="0">
                <a:effectLst/>
                <a:latin typeface="Calibri" panose="020F0502020204030204" pitchFamily="34" charset="0"/>
                <a:ea typeface="DengXian" panose="02010600030101010101" pitchFamily="2" charset="-122"/>
                <a:cs typeface="Calibri" panose="020F0502020204030204" pitchFamily="34" charset="0"/>
              </a:rPr>
              <a:t>For </a:t>
            </a:r>
            <a:r>
              <a:rPr lang="en-GB" sz="1800" b="1" dirty="0">
                <a:effectLst/>
                <a:latin typeface="Calibri" panose="020F0502020204030204" pitchFamily="34" charset="0"/>
                <a:ea typeface="DengXian" panose="02010600030101010101" pitchFamily="2" charset="-122"/>
                <a:cs typeface="Calibri" panose="020F0502020204030204" pitchFamily="34" charset="0"/>
              </a:rPr>
              <a:t>individuals</a:t>
            </a:r>
            <a:r>
              <a:rPr lang="en-GB" sz="1800" dirty="0">
                <a:effectLst/>
                <a:latin typeface="Calibri" panose="020F0502020204030204" pitchFamily="34" charset="0"/>
                <a:ea typeface="DengXian" panose="02010600030101010101" pitchFamily="2" charset="-122"/>
                <a:cs typeface="Calibri" panose="020F0502020204030204" pitchFamily="34" charset="0"/>
              </a:rPr>
              <a:t>, they can decide what they value the most and not rely on the overall rating as it is impacted most heavily by “Culture” and “Career Opportunities” factors. For example, if they value opportunities, they should look beyond solely the overall ratings and focus on the word cloud and the rating for greater insight into their company choice. For instance, “opportunities” occurred frequently with a high impact score for Microsoft and this might pose as a good fit for this individual.</a:t>
            </a:r>
            <a:endParaRPr lang="en-GB" sz="1800" dirty="0">
              <a:effectLst/>
              <a:latin typeface="Calibri" panose="020F0502020204030204" pitchFamily="34" charset="0"/>
              <a:ea typeface="DengXian" panose="02010600030101010101" pitchFamily="2" charset="-122"/>
              <a:cs typeface="Cordia New" panose="020B0304020202020204" pitchFamily="34" charset="-34"/>
            </a:endParaRPr>
          </a:p>
          <a:p>
            <a:pPr marL="0" marR="0" algn="just">
              <a:lnSpc>
                <a:spcPct val="107000"/>
              </a:lnSpc>
              <a:spcBef>
                <a:spcPts val="0"/>
              </a:spcBef>
              <a:spcAft>
                <a:spcPts val="800"/>
              </a:spcAft>
            </a:pPr>
            <a:r>
              <a:rPr lang="en-GB" sz="1800" dirty="0">
                <a:effectLst/>
                <a:latin typeface="Calibri" panose="020F0502020204030204" pitchFamily="34" charset="0"/>
                <a:ea typeface="DengXian" panose="02010600030101010101" pitchFamily="2" charset="-122"/>
                <a:cs typeface="Calibri" panose="020F0502020204030204" pitchFamily="34" charset="0"/>
              </a:rPr>
              <a:t> </a:t>
            </a:r>
            <a:endParaRPr lang="en-GB" sz="1800" dirty="0">
              <a:effectLst/>
              <a:latin typeface="Calibri" panose="020F0502020204030204" pitchFamily="34" charset="0"/>
              <a:ea typeface="DengXian" panose="02010600030101010101" pitchFamily="2" charset="-122"/>
              <a:cs typeface="Cordia New" panose="020B0304020202020204" pitchFamily="34" charset="-34"/>
            </a:endParaRPr>
          </a:p>
          <a:p>
            <a:pPr marL="0" marR="0" algn="just">
              <a:lnSpc>
                <a:spcPct val="107000"/>
              </a:lnSpc>
              <a:spcBef>
                <a:spcPts val="0"/>
              </a:spcBef>
              <a:spcAft>
                <a:spcPts val="800"/>
              </a:spcAft>
            </a:pPr>
            <a:r>
              <a:rPr lang="en-GB" sz="1800" dirty="0">
                <a:effectLst/>
                <a:latin typeface="Calibri" panose="020F0502020204030204" pitchFamily="34" charset="0"/>
                <a:ea typeface="DengXian" panose="02010600030101010101" pitchFamily="2" charset="-122"/>
                <a:cs typeface="Calibri" panose="020F0502020204030204" pitchFamily="34" charset="0"/>
              </a:rPr>
              <a:t>For the 3 </a:t>
            </a:r>
            <a:r>
              <a:rPr lang="en-GB" sz="1800" b="1" dirty="0">
                <a:effectLst/>
                <a:latin typeface="Calibri" panose="020F0502020204030204" pitchFamily="34" charset="0"/>
                <a:ea typeface="DengXian" panose="02010600030101010101" pitchFamily="2" charset="-122"/>
                <a:cs typeface="Calibri" panose="020F0502020204030204" pitchFamily="34" charset="0"/>
              </a:rPr>
              <a:t>companies</a:t>
            </a:r>
            <a:r>
              <a:rPr lang="en-GB" sz="1800" dirty="0">
                <a:effectLst/>
                <a:latin typeface="Calibri" panose="020F0502020204030204" pitchFamily="34" charset="0"/>
                <a:ea typeface="DengXian" panose="02010600030101010101" pitchFamily="2" charset="-122"/>
                <a:cs typeface="Calibri" panose="020F0502020204030204" pitchFamily="34" charset="0"/>
              </a:rPr>
              <a:t> not in the top 100, they can look to focus on “Culture” and “Career Opportunities” factors to increase their overall rating and hence ranking in the near term to gain greater visibility and potentially attract better talents. For the 3 companies currently in the top 100, they can instead look beyond their overalls ratings and focus on the aspects which are lacking which contribute less to their overall ratings. For example, Microsoft has a huge proportion of negative sentiments of “bullying” and they can look to improve their ratings for “senior management”.</a:t>
            </a:r>
            <a:endParaRPr lang="en-GB" sz="1800" dirty="0">
              <a:effectLst/>
              <a:latin typeface="Calibri" panose="020F0502020204030204" pitchFamily="34" charset="0"/>
              <a:ea typeface="DengXian" panose="02010600030101010101" pitchFamily="2" charset="-122"/>
              <a:cs typeface="Cordia New" panose="020B0304020202020204" pitchFamily="34" charset="-34"/>
            </a:endParaRPr>
          </a:p>
          <a:p>
            <a:endParaRPr lang="zh-CN" altLang="en-US" dirty="0"/>
          </a:p>
        </p:txBody>
      </p:sp>
      <p:sp>
        <p:nvSpPr>
          <p:cNvPr id="4" name="灯片编号占位符 3"/>
          <p:cNvSpPr>
            <a:spLocks noGrp="1"/>
          </p:cNvSpPr>
          <p:nvPr>
            <p:ph type="sldNum" sz="quarter" idx="10"/>
          </p:nvPr>
        </p:nvSpPr>
        <p:spPr/>
        <p:txBody>
          <a:bodyPr/>
          <a:lstStyle/>
          <a:p>
            <a:fld id="{85D662AF-34DC-4526-BF19-2D19D92CFC11}" type="slidenum">
              <a:rPr lang="zh-CN" altLang="en-US" smtClean="0"/>
              <a:t>16</a:t>
            </a:fld>
            <a:endParaRPr lang="zh-CN" altLang="en-US"/>
          </a:p>
        </p:txBody>
      </p:sp>
    </p:spTree>
    <p:extLst>
      <p:ext uri="{BB962C8B-B14F-4D97-AF65-F5344CB8AC3E}">
        <p14:creationId xmlns:p14="http://schemas.microsoft.com/office/powerpoint/2010/main" val="1192429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17</a:t>
            </a:fld>
            <a:endParaRPr lang="zh-CN" altLang="en-US"/>
          </a:p>
        </p:txBody>
      </p:sp>
    </p:spTree>
    <p:extLst>
      <p:ext uri="{BB962C8B-B14F-4D97-AF65-F5344CB8AC3E}">
        <p14:creationId xmlns:p14="http://schemas.microsoft.com/office/powerpoint/2010/main" val="55472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18</a:t>
            </a:fld>
            <a:endParaRPr lang="zh-CN" altLang="en-US"/>
          </a:p>
        </p:txBody>
      </p:sp>
    </p:spTree>
    <p:extLst>
      <p:ext uri="{BB962C8B-B14F-4D97-AF65-F5344CB8AC3E}">
        <p14:creationId xmlns:p14="http://schemas.microsoft.com/office/powerpoint/2010/main" val="268445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2</a:t>
            </a:fld>
            <a:endParaRPr lang="zh-CN" altLang="en-US"/>
          </a:p>
        </p:txBody>
      </p:sp>
    </p:spTree>
    <p:extLst>
      <p:ext uri="{BB962C8B-B14F-4D97-AF65-F5344CB8AC3E}">
        <p14:creationId xmlns:p14="http://schemas.microsoft.com/office/powerpoint/2010/main" val="370353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3</a:t>
            </a:fld>
            <a:endParaRPr lang="zh-CN" altLang="en-US"/>
          </a:p>
        </p:txBody>
      </p:sp>
    </p:spTree>
    <p:extLst>
      <p:ext uri="{BB962C8B-B14F-4D97-AF65-F5344CB8AC3E}">
        <p14:creationId xmlns:p14="http://schemas.microsoft.com/office/powerpoint/2010/main" val="33368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DengXian" panose="02010600030101010101" pitchFamily="2" charset="-122"/>
                <a:cs typeface="Calibri" panose="020F0502020204030204" pitchFamily="34" charset="0"/>
              </a:rPr>
              <a:t>As of 2020, the number of companies on Glassdoor reached 1 million, with their ratings and reviews totalling 55 million. These ratings and reviews provide valuable insights such as jobs, salaries, and insights into a company’s culture. </a:t>
            </a:r>
            <a:r>
              <a:rPr lang="en-GB" sz="1800" u="sng" dirty="0">
                <a:solidFill>
                  <a:srgbClr val="0000FF"/>
                </a:solidFill>
                <a:effectLst/>
                <a:latin typeface="Arial" panose="020B0604020202020204" pitchFamily="34" charset="0"/>
                <a:ea typeface="Arial" panose="020B0604020202020204" pitchFamily="34" charset="0"/>
                <a:cs typeface="Cordia New" panose="020B0304020202020204" pitchFamily="34" charset="-34"/>
                <a:hlinkClick r:id="rId3"/>
              </a:rPr>
              <a:t>https://expandedramblings.com/index.php/numbers-15-interesting-glassdoor-statistics/</a:t>
            </a:r>
            <a:endParaRPr lang="en-GB" sz="1800" dirty="0">
              <a:effectLst/>
              <a:latin typeface="Arial" panose="020B0604020202020204" pitchFamily="34" charset="0"/>
              <a:ea typeface="Arial" panose="020B0604020202020204" pitchFamily="34" charset="0"/>
              <a:cs typeface="Cordia New" panose="020B0304020202020204" pitchFamily="34" charset="-34"/>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29982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5</a:t>
            </a:fld>
            <a:endParaRPr lang="zh-CN" altLang="en-US"/>
          </a:p>
        </p:txBody>
      </p:sp>
    </p:spTree>
    <p:extLst>
      <p:ext uri="{BB962C8B-B14F-4D97-AF65-F5344CB8AC3E}">
        <p14:creationId xmlns:p14="http://schemas.microsoft.com/office/powerpoint/2010/main" val="2555820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862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662AF-34DC-4526-BF19-2D19D92CFC11}" type="slidenum">
              <a:rPr lang="zh-CN" altLang="en-US" smtClean="0"/>
              <a:t>7</a:t>
            </a:fld>
            <a:endParaRPr lang="zh-CN" altLang="en-US"/>
          </a:p>
        </p:txBody>
      </p:sp>
    </p:spTree>
    <p:extLst>
      <p:ext uri="{BB962C8B-B14F-4D97-AF65-F5344CB8AC3E}">
        <p14:creationId xmlns:p14="http://schemas.microsoft.com/office/powerpoint/2010/main" val="2711702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GB" sz="1800" dirty="0">
                <a:effectLst/>
                <a:latin typeface="Calibri" panose="020F0502020204030204" pitchFamily="34" charset="0"/>
                <a:ea typeface="DengXian" panose="02010600030101010101" pitchFamily="2" charset="-122"/>
                <a:cs typeface="Calibri" panose="020F0502020204030204" pitchFamily="34" charset="0"/>
              </a:rPr>
              <a:t>career opportunities, senior management, company benefit then work balance</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04410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4C493B2F-67F1-4FEC-A176-4BDA1A303606}"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9</a:t>
            </a:fld>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7034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982132"/>
            <a:ext cx="9601196" cy="1303867"/>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295401" y="2556932"/>
            <a:ext cx="9601196" cy="3318936"/>
          </a:xfrm>
          <a:prstGeom prst="rect">
            <a:avLst/>
          </a:prstGeom>
        </p:spPr>
        <p:txBody>
          <a:bodyPr/>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52647F38-B617-4D2F-AE0A-013F0C4D2C57}" type="datetimeFigureOut">
              <a:rPr lang="en-US" dirty="0"/>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21741797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a:prstGeom prst="rect">
            <a:avLst/>
          </a:prstGeo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a:prstGeom prst="rect">
            <a:avLst/>
          </a:prstGeo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017228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a:prstGeom prst="rect">
            <a:avLst/>
          </a:prstGeo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a:prstGeom prst="rect">
            <a:avLst/>
          </a:prstGeo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a:prstGeom prst="rect">
            <a:avLst/>
          </a:prstGeo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2892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a:prstGeom prst="rect">
            <a:avLst/>
          </a:prstGeo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a:prstGeom prst="rect">
            <a:avLst/>
          </a:prstGeo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162640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a:prstGeom prst="rect">
            <a:avLst/>
          </a:prstGeo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a:prstGeom prst="rect">
            <a:avLst/>
          </a:prstGeo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0677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a:prstGeom prst="rect">
            <a:avLst/>
          </a:prstGeo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a:prstGeom prst="rect">
            <a:avLst/>
          </a:prstGeo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a:prstGeom prst="rect">
            <a:avLst/>
          </a:prstGeo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19746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a:prstGeom prst="rect">
            <a:avLst/>
          </a:prstGeom>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95401" y="2556932"/>
            <a:ext cx="9601196" cy="3318936"/>
          </a:xfrm>
          <a:prstGeom prst="rect">
            <a:avLst/>
          </a:prstGeom>
        </p:spPr>
        <p:txBody>
          <a:bodyPr vert="eaVert" anchor="t"/>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4616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295398" y="982132"/>
            <a:ext cx="7433025" cy="4893734"/>
          </a:xfrm>
          <a:prstGeom prst="rect">
            <a:avLst/>
          </a:prstGeom>
        </p:spPr>
        <p:txBody>
          <a:bodyPr vert="eaVert" anchor="t"/>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85973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矩形 1"/>
          <p:cNvSpPr/>
          <p:nvPr userDrawn="1"/>
        </p:nvSpPr>
        <p:spPr>
          <a:xfrm>
            <a:off x="0" y="3428999"/>
            <a:ext cx="12192000" cy="342900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0" y="-1"/>
            <a:ext cx="12192000" cy="4767310"/>
          </a:xfrm>
          <a:prstGeom prst="rect">
            <a:avLst/>
          </a:prstGeom>
          <a:solidFill>
            <a:srgbClr val="01B552"/>
          </a:solidFill>
          <a:ln>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片占位符 6"/>
          <p:cNvSpPr>
            <a:spLocks noGrp="1"/>
          </p:cNvSpPr>
          <p:nvPr>
            <p:ph type="pic" sz="quarter" idx="10"/>
          </p:nvPr>
        </p:nvSpPr>
        <p:spPr>
          <a:xfrm>
            <a:off x="571500" y="608012"/>
            <a:ext cx="11049000" cy="5641976"/>
          </a:xfrm>
          <a:custGeom>
            <a:avLst/>
            <a:gdLst>
              <a:gd name="connsiteX0" fmla="*/ 0 w 11049000"/>
              <a:gd name="connsiteY0" fmla="*/ 0 h 5641976"/>
              <a:gd name="connsiteX1" fmla="*/ 11049000 w 11049000"/>
              <a:gd name="connsiteY1" fmla="*/ 0 h 5641976"/>
              <a:gd name="connsiteX2" fmla="*/ 11049000 w 11049000"/>
              <a:gd name="connsiteY2" fmla="*/ 5641976 h 5641976"/>
              <a:gd name="connsiteX3" fmla="*/ 0 w 11049000"/>
              <a:gd name="connsiteY3" fmla="*/ 5641976 h 5641976"/>
            </a:gdLst>
            <a:ahLst/>
            <a:cxnLst>
              <a:cxn ang="0">
                <a:pos x="connsiteX0" y="connsiteY0"/>
              </a:cxn>
              <a:cxn ang="0">
                <a:pos x="connsiteX1" y="connsiteY1"/>
              </a:cxn>
              <a:cxn ang="0">
                <a:pos x="connsiteX2" y="connsiteY2"/>
              </a:cxn>
              <a:cxn ang="0">
                <a:pos x="connsiteX3" y="connsiteY3"/>
              </a:cxn>
            </a:cxnLst>
            <a:rect l="l" t="t" r="r" b="b"/>
            <a:pathLst>
              <a:path w="11049000" h="5641976">
                <a:moveTo>
                  <a:pt x="0" y="0"/>
                </a:moveTo>
                <a:lnTo>
                  <a:pt x="11049000" y="0"/>
                </a:lnTo>
                <a:lnTo>
                  <a:pt x="11049000" y="5641976"/>
                </a:lnTo>
                <a:lnTo>
                  <a:pt x="0" y="5641976"/>
                </a:lnTo>
                <a:close/>
              </a:path>
            </a:pathLst>
          </a:custGeom>
        </p:spPr>
        <p:txBody>
          <a:bodyPr wrap="square">
            <a:noAutofit/>
          </a:bodyPr>
          <a:lstStyle>
            <a:lvl1pPr>
              <a:buClr>
                <a:srgbClr val="01B552"/>
              </a:buClr>
              <a:defRPr/>
            </a:lvl1pPr>
          </a:lstStyle>
          <a:p>
            <a:endParaRPr lang="zh-CN" altLang="en-US" dirty="0"/>
          </a:p>
        </p:txBody>
      </p:sp>
    </p:spTree>
    <p:extLst>
      <p:ext uri="{BB962C8B-B14F-4D97-AF65-F5344CB8AC3E}">
        <p14:creationId xmlns:p14="http://schemas.microsoft.com/office/powerpoint/2010/main" val="7663631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3" name="矩形 2"/>
          <p:cNvSpPr/>
          <p:nvPr userDrawn="1"/>
        </p:nvSpPr>
        <p:spPr>
          <a:xfrm>
            <a:off x="0" y="1"/>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2755899"/>
            <a:ext cx="12192000" cy="4102101"/>
          </a:xfrm>
          <a:prstGeom prst="rect">
            <a:avLst/>
          </a:prstGeom>
          <a:solidFill>
            <a:srgbClr val="01B552"/>
          </a:solidFill>
          <a:ln>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userDrawn="1"/>
        </p:nvPicPr>
        <p:blipFill>
          <a:blip r:embed="rId2"/>
          <a:stretch>
            <a:fillRect/>
          </a:stretch>
        </p:blipFill>
        <p:spPr>
          <a:xfrm>
            <a:off x="182367" y="267950"/>
            <a:ext cx="11827265" cy="6322100"/>
          </a:xfrm>
          <a:prstGeom prst="rect">
            <a:avLst/>
          </a:prstGeom>
        </p:spPr>
      </p:pic>
      <p:sp>
        <p:nvSpPr>
          <p:cNvPr id="5" name="矩形 4"/>
          <p:cNvSpPr/>
          <p:nvPr userDrawn="1"/>
        </p:nvSpPr>
        <p:spPr>
          <a:xfrm>
            <a:off x="1692729" y="614416"/>
            <a:ext cx="2249714" cy="2477127"/>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692729" y="3175818"/>
            <a:ext cx="2249714" cy="154035"/>
          </a:xfrm>
          <a:prstGeom prst="rect">
            <a:avLst/>
          </a:prstGeom>
          <a:solidFill>
            <a:srgbClr val="01B552"/>
          </a:solidFill>
          <a:ln>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67558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098888"/>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xmlns:p15="http://schemas.microsoft.com/office/powerpoint/2012/main">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a:prstGeom prst="rect">
            <a:avLst/>
          </a:prstGeo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a:prstGeom prst="rect">
            <a:avLst/>
          </a:prstGeo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5" name="Footer Placeholder 4"/>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189994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43800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91097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420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2" y="982132"/>
            <a:ext cx="9601196" cy="1303867"/>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298448" y="2560320"/>
            <a:ext cx="4718304" cy="3310128"/>
          </a:xfrm>
          <a:prstGeom prst="rect">
            <a:avLst/>
          </a:prstGeom>
        </p:spPr>
        <p:txBody>
          <a:bodyPr>
            <a:normAutofit/>
          </a:bodyPr>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hasCustomPrompt="1"/>
          </p:nvPr>
        </p:nvSpPr>
        <p:spPr>
          <a:xfrm>
            <a:off x="6181344" y="2560320"/>
            <a:ext cx="4718304" cy="3310128"/>
          </a:xfrm>
          <a:prstGeom prst="rect">
            <a:avLst/>
          </a:prstGeom>
        </p:spPr>
        <p:txBody>
          <a:bodyPr>
            <a:normAutofit/>
          </a:bodyPr>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05BFA754-D5C3-4E66-96A6-867B257F58DC}" type="datetimeFigureOut">
              <a:rPr lang="en-US" dirty="0"/>
              <a:t>11/15/2020</a:t>
            </a:fld>
            <a:endParaRPr lang="en-US" dirty="0"/>
          </a:p>
        </p:txBody>
      </p:sp>
      <p:sp>
        <p:nvSpPr>
          <p:cNvPr id="6" name="Footer Placeholder 5"/>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43401262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a:prstGeom prst="rect">
            <a:avLst/>
          </a:prstGeo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95400" y="2658533"/>
            <a:ext cx="4718304" cy="576262"/>
          </a:xfrm>
          <a:prstGeom prst="rect">
            <a:avLst/>
          </a:prstGeom>
        </p:spPr>
        <p:txBody>
          <a:bodyPr anchor="b">
            <a:noAutofit/>
          </a:bodyPr>
          <a:lstStyle>
            <a:lvl1pPr marL="0" indent="0">
              <a:spcBef>
                <a:spcPts val="672"/>
              </a:spcBef>
              <a:spcAft>
                <a:spcPts val="600"/>
              </a:spcAft>
              <a:buNone/>
              <a:defRPr sz="2800" b="0">
                <a:solidFill>
                  <a:srgbClr val="01B5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hasCustomPrompt="1"/>
          </p:nvPr>
        </p:nvSpPr>
        <p:spPr>
          <a:xfrm>
            <a:off x="1295400" y="3243262"/>
            <a:ext cx="4718304" cy="2632605"/>
          </a:xfrm>
          <a:prstGeom prst="rect">
            <a:avLst/>
          </a:prstGeom>
        </p:spPr>
        <p:txBody>
          <a:bodyPr anchor="t">
            <a:normAutofit/>
          </a:bodyPr>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6180670" y="2658533"/>
            <a:ext cx="4718304" cy="576262"/>
          </a:xfrm>
          <a:prstGeom prst="rect">
            <a:avLst/>
          </a:prstGeom>
        </p:spPr>
        <p:txBody>
          <a:bodyPr anchor="b">
            <a:noAutofit/>
          </a:bodyPr>
          <a:lstStyle>
            <a:lvl1pPr marL="0" indent="0">
              <a:spcBef>
                <a:spcPts val="672"/>
              </a:spcBef>
              <a:spcAft>
                <a:spcPts val="600"/>
              </a:spcAft>
              <a:buNone/>
              <a:defRPr sz="2800" b="0">
                <a:solidFill>
                  <a:srgbClr val="01B5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hasCustomPrompt="1"/>
          </p:nvPr>
        </p:nvSpPr>
        <p:spPr>
          <a:xfrm>
            <a:off x="6180670" y="3243262"/>
            <a:ext cx="4718304" cy="2632605"/>
          </a:xfrm>
          <a:prstGeom prst="rect">
            <a:avLst/>
          </a:prstGeom>
        </p:spPr>
        <p:txBody>
          <a:bodyPr anchor="t">
            <a:normAutofit/>
          </a:bodyPr>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8" name="Footer Placeholder 7"/>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3990505" y="63107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4384908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4" name="Footer Placeholder 3"/>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6267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3" name="Footer Placeholder 2"/>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19051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a:prstGeom prst="rect">
            <a:avLst/>
          </a:prstGeom>
        </p:spPr>
        <p:txBody>
          <a:bodyPr anchor="b">
            <a:normAutofit/>
          </a:bodyPr>
          <a:lstStyle>
            <a:lvl1pPr algn="ctr">
              <a:defRPr sz="2400" b="0"/>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5418668" y="982131"/>
            <a:ext cx="5469466" cy="4893735"/>
          </a:xfrm>
          <a:prstGeom prst="rect">
            <a:avLst/>
          </a:prstGeom>
        </p:spPr>
        <p:txBody>
          <a:bodyPr anchor="ctr">
            <a:normAutofit/>
          </a:bodyPr>
          <a:lstStyle>
            <a:lvl1pPr>
              <a:buClr>
                <a:srgbClr val="01B552"/>
              </a:buClr>
              <a:defRPr/>
            </a:lvl1pPr>
            <a:lvl2pPr>
              <a:buClr>
                <a:srgbClr val="01B552"/>
              </a:buClr>
              <a:defRPr/>
            </a:lvl2pPr>
            <a:lvl3pPr>
              <a:buClr>
                <a:srgbClr val="01B552"/>
              </a:buClr>
              <a:defRPr/>
            </a:lvl3pPr>
            <a:lvl4pPr>
              <a:buClr>
                <a:srgbClr val="01B552"/>
              </a:buClr>
              <a:defRPr/>
            </a:lvl4pPr>
            <a:lvl5pPr>
              <a:buClr>
                <a:srgbClr val="01B552"/>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1293811" y="3031065"/>
            <a:ext cx="3718455" cy="2438404"/>
          </a:xfrm>
          <a:prstGeom prst="rect">
            <a:avLst/>
          </a:prstGeo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6" name="Footer Placeholder 5"/>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rgbClr val="01B55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93388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a:prstGeom prst="rect">
            <a:avLst/>
          </a:prstGeo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a:prstGeom prst="rect">
            <a:avLst/>
          </a:prstGeo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6" name="Footer Placeholder 5"/>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63718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a:prstGeom prst="rect">
            <a:avLst/>
          </a:prstGeo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a:prstGeom prst="rect">
            <a:avLst/>
          </a:prstGeo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dirty="0"/>
              <a:pPr/>
              <a:t>11/15/2020</a:t>
            </a:fld>
            <a:endParaRPr lang="en-US" dirty="0"/>
          </a:p>
        </p:txBody>
      </p:sp>
      <p:sp>
        <p:nvSpPr>
          <p:cNvPr id="6" name="Footer Placeholder 5"/>
          <p:cNvSpPr>
            <a:spLocks noGrp="1"/>
          </p:cNvSpPr>
          <p:nvPr>
            <p:ph type="ftr" sz="quarter" idx="11"/>
          </p:nvPr>
        </p:nvSpPr>
        <p:spPr>
          <a:xfrm>
            <a:off x="1295401" y="5969000"/>
            <a:ext cx="7305900" cy="27940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309232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3428999"/>
            <a:ext cx="12192000" cy="342900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0" y="-1"/>
            <a:ext cx="12192000" cy="4102101"/>
          </a:xfrm>
          <a:prstGeom prst="rect">
            <a:avLst/>
          </a:prstGeom>
          <a:solidFill>
            <a:srgbClr val="01B552"/>
          </a:solidFill>
          <a:ln>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182367" y="267950"/>
            <a:ext cx="11827265" cy="6322100"/>
          </a:xfrm>
          <a:prstGeom prst="rect">
            <a:avLst/>
          </a:prstGeom>
        </p:spPr>
      </p:pic>
    </p:spTree>
    <p:extLst>
      <p:ext uri="{BB962C8B-B14F-4D97-AF65-F5344CB8AC3E}">
        <p14:creationId xmlns:p14="http://schemas.microsoft.com/office/powerpoint/2010/main" val="393675858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2" r:id="rId18"/>
    <p:sldLayoutId id="2147483711" r:id="rId19"/>
  </p:sldLayoutIdLst>
  <mc:AlternateContent xmlns:mc="http://schemas.openxmlformats.org/markup-compatibility/2006" xmlns:p14="http://schemas.microsoft.com/office/powerpoint/2010/main">
    <mc:Choice Requires="p14">
      <p:transition p14:dur="0" advTm="3000"/>
    </mc:Choice>
    <mc:Fallback xmlns="" xmlns:a14="http://schemas.microsoft.com/office/drawing/2010/main" xmlns:p15="http://schemas.microsoft.com/office/powerpoint/2012/main">
      <p:transition advTm="3000"/>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5207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17.png"/><Relationship Id="rId2" Type="http://schemas.openxmlformats.org/officeDocument/2006/relationships/image" Target="../media/image12.gif"/><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2.xml"/><Relationship Id="rId5" Type="http://schemas.openxmlformats.org/officeDocument/2006/relationships/image" Target="../media/image21.gif"/><Relationship Id="rId4" Type="http://schemas.openxmlformats.org/officeDocument/2006/relationships/image" Target="../media/image20.gif"/></Relationships>
</file>

<file path=ppt/slides/_rels/slide1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See the source image">
            <a:extLst>
              <a:ext uri="{FF2B5EF4-FFF2-40B4-BE49-F238E27FC236}">
                <a16:creationId xmlns:a16="http://schemas.microsoft.com/office/drawing/2014/main" id="{6F059758-4849-4EDF-96BB-84D3488DB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123" y="-1"/>
            <a:ext cx="9103604" cy="477939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839913" y="1671241"/>
            <a:ext cx="2082621" cy="101566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6000" b="1" i="1" u="none" strike="noStrike" kern="1200" cap="none" spc="0" normalizeH="0" baseline="0" noProof="0" dirty="0">
                <a:ln>
                  <a:noFill/>
                </a:ln>
                <a:solidFill>
                  <a:srgbClr val="01B552"/>
                </a:solidFill>
                <a:effectLst/>
                <a:uLnTx/>
                <a:uFillTx/>
                <a:cs typeface="+mn-ea"/>
                <a:sym typeface="+mn-lt"/>
              </a:rPr>
              <a:t>2030</a:t>
            </a:r>
            <a:endParaRPr kumimoji="0" lang="zh-CN" altLang="en-US" sz="6000" b="1" i="1" u="none" strike="noStrike" kern="1200" cap="none" spc="0" normalizeH="0" baseline="0" noProof="0" dirty="0">
              <a:ln>
                <a:noFill/>
              </a:ln>
              <a:solidFill>
                <a:srgbClr val="01B552"/>
              </a:solidFill>
              <a:effectLst/>
              <a:uLnTx/>
              <a:uFillTx/>
              <a:cs typeface="+mn-ea"/>
              <a:sym typeface="+mn-lt"/>
            </a:endParaRPr>
          </a:p>
        </p:txBody>
      </p:sp>
      <p:sp>
        <p:nvSpPr>
          <p:cNvPr id="9" name="文本框 2">
            <a:extLst>
              <a:ext uri="{FF2B5EF4-FFF2-40B4-BE49-F238E27FC236}">
                <a16:creationId xmlns:a16="http://schemas.microsoft.com/office/drawing/2014/main" id="{31B09101-2376-4161-856C-F49C9D9029B6}"/>
              </a:ext>
            </a:extLst>
          </p:cNvPr>
          <p:cNvSpPr txBox="1"/>
          <p:nvPr/>
        </p:nvSpPr>
        <p:spPr>
          <a:xfrm>
            <a:off x="1106308" y="5317519"/>
            <a:ext cx="10586552"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rPr>
              <a:t>Analysis of </a:t>
            </a:r>
            <a:r>
              <a:rPr lang="en-SG"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rPr>
              <a:t>Glassdoor Rating and Reviews</a:t>
            </a:r>
            <a:endParaRPr kumimoji="0" lang="zh-CN" altLang="en-US" sz="4000" b="1"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390651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2" y="3435420"/>
            <a:ext cx="7132850"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rPr>
              <a:t>Company Reviews Analysis</a:t>
            </a:r>
          </a:p>
        </p:txBody>
      </p:sp>
      <p:sp>
        <p:nvSpPr>
          <p:cNvPr id="4" name="文本框 3"/>
          <p:cNvSpPr txBox="1"/>
          <p:nvPr/>
        </p:nvSpPr>
        <p:spPr>
          <a:xfrm>
            <a:off x="1689100" y="1898058"/>
            <a:ext cx="2235200" cy="132343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PART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04</a:t>
            </a:r>
            <a:endParaRPr kumimoji="0" lang="zh-CN" altLang="en-US" sz="4000" b="1"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mn-lt"/>
            </a:endParaRPr>
          </a:p>
        </p:txBody>
      </p:sp>
      <p:sp>
        <p:nvSpPr>
          <p:cNvPr id="2" name="文本框 2">
            <a:extLst>
              <a:ext uri="{FF2B5EF4-FFF2-40B4-BE49-F238E27FC236}">
                <a16:creationId xmlns:a16="http://schemas.microsoft.com/office/drawing/2014/main" id="{B86A4FE3-43A8-4D9B-89E5-A0EFB9418090}"/>
              </a:ext>
            </a:extLst>
          </p:cNvPr>
          <p:cNvSpPr txBox="1"/>
          <p:nvPr/>
        </p:nvSpPr>
        <p:spPr>
          <a:xfrm>
            <a:off x="4559302" y="4332538"/>
            <a:ext cx="2613216" cy="1015663"/>
          </a:xfrm>
          <a:prstGeom prst="rect">
            <a:avLst/>
          </a:prstGeom>
          <a:noFill/>
        </p:spPr>
        <p:txBody>
          <a:bodyPr wrap="none" rtlCol="0">
            <a:spAutoFit/>
            <a:scene3d>
              <a:camera prst="orthographicFront"/>
              <a:lightRig rig="threePt" dir="t"/>
            </a:scene3d>
            <a:sp3d contourW="12700"/>
          </a:bodyPr>
          <a:lstStyle/>
          <a:p>
            <a:pPr marL="342900" indent="-342900">
              <a:buFont typeface="Arial" panose="020B0604020202020204" pitchFamily="34" charset="0"/>
              <a:buChar char="•"/>
              <a:defRPr/>
            </a:pPr>
            <a:r>
              <a:rPr lang="en-SG"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Introduction </a:t>
            </a:r>
          </a:p>
          <a:p>
            <a:pPr marL="342900" indent="-342900">
              <a:buFont typeface="Arial" panose="020B0604020202020204" pitchFamily="34" charset="0"/>
              <a:buChar char="•"/>
              <a:defRPr/>
            </a:pPr>
            <a:r>
              <a:rPr lang="en-SG"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Word Cloud</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Linear Regression</a:t>
            </a:r>
          </a:p>
        </p:txBody>
      </p:sp>
    </p:spTree>
    <p:extLst>
      <p:ext uri="{BB962C8B-B14F-4D97-AF65-F5344CB8AC3E}">
        <p14:creationId xmlns:p14="http://schemas.microsoft.com/office/powerpoint/2010/main" val="2033418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eform 341"/>
          <p:cNvSpPr>
            <a:spLocks noEditPoints="1"/>
          </p:cNvSpPr>
          <p:nvPr/>
        </p:nvSpPr>
        <p:spPr bwMode="auto">
          <a:xfrm>
            <a:off x="6995436" y="4238288"/>
            <a:ext cx="341313" cy="26352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1" name="Freeform 274"/>
          <p:cNvSpPr>
            <a:spLocks noEditPoints="1"/>
          </p:cNvSpPr>
          <p:nvPr/>
        </p:nvSpPr>
        <p:spPr bwMode="auto">
          <a:xfrm>
            <a:off x="8205069" y="4223087"/>
            <a:ext cx="341313" cy="342900"/>
          </a:xfrm>
          <a:custGeom>
            <a:avLst/>
            <a:gdLst>
              <a:gd name="T0" fmla="*/ 49 w 97"/>
              <a:gd name="T1" fmla="*/ 0 h 97"/>
              <a:gd name="T2" fmla="*/ 83 w 97"/>
              <a:gd name="T3" fmla="*/ 14 h 97"/>
              <a:gd name="T4" fmla="*/ 97 w 97"/>
              <a:gd name="T5" fmla="*/ 49 h 97"/>
              <a:gd name="T6" fmla="*/ 83 w 97"/>
              <a:gd name="T7" fmla="*/ 83 h 97"/>
              <a:gd name="T8" fmla="*/ 49 w 97"/>
              <a:gd name="T9" fmla="*/ 97 h 97"/>
              <a:gd name="T10" fmla="*/ 14 w 97"/>
              <a:gd name="T11" fmla="*/ 83 h 97"/>
              <a:gd name="T12" fmla="*/ 0 w 97"/>
              <a:gd name="T13" fmla="*/ 49 h 97"/>
              <a:gd name="T14" fmla="*/ 14 w 97"/>
              <a:gd name="T15" fmla="*/ 14 h 97"/>
              <a:gd name="T16" fmla="*/ 49 w 97"/>
              <a:gd name="T17" fmla="*/ 0 h 97"/>
              <a:gd name="T18" fmla="*/ 55 w 97"/>
              <a:gd name="T19" fmla="*/ 47 h 97"/>
              <a:gd name="T20" fmla="*/ 54 w 97"/>
              <a:gd name="T21" fmla="*/ 45 h 97"/>
              <a:gd name="T22" fmla="*/ 68 w 97"/>
              <a:gd name="T23" fmla="*/ 24 h 97"/>
              <a:gd name="T24" fmla="*/ 65 w 97"/>
              <a:gd name="T25" fmla="*/ 21 h 97"/>
              <a:gd name="T26" fmla="*/ 50 w 97"/>
              <a:gd name="T27" fmla="*/ 43 h 97"/>
              <a:gd name="T28" fmla="*/ 45 w 97"/>
              <a:gd name="T29" fmla="*/ 43 h 97"/>
              <a:gd name="T30" fmla="*/ 42 w 97"/>
              <a:gd name="T31" fmla="*/ 52 h 97"/>
              <a:gd name="T32" fmla="*/ 51 w 97"/>
              <a:gd name="T33" fmla="*/ 56 h 97"/>
              <a:gd name="T34" fmla="*/ 52 w 97"/>
              <a:gd name="T35" fmla="*/ 55 h 97"/>
              <a:gd name="T36" fmla="*/ 69 w 97"/>
              <a:gd name="T37" fmla="*/ 61 h 97"/>
              <a:gd name="T38" fmla="*/ 71 w 97"/>
              <a:gd name="T39" fmla="*/ 56 h 97"/>
              <a:gd name="T40" fmla="*/ 55 w 97"/>
              <a:gd name="T41" fmla="*/ 50 h 97"/>
              <a:gd name="T42" fmla="*/ 55 w 97"/>
              <a:gd name="T43" fmla="*/ 47 h 97"/>
              <a:gd name="T44" fmla="*/ 74 w 97"/>
              <a:gd name="T45" fmla="*/ 24 h 97"/>
              <a:gd name="T46" fmla="*/ 49 w 97"/>
              <a:gd name="T47" fmla="*/ 13 h 97"/>
              <a:gd name="T48" fmla="*/ 23 w 97"/>
              <a:gd name="T49" fmla="*/ 24 h 97"/>
              <a:gd name="T50" fmla="*/ 13 w 97"/>
              <a:gd name="T51" fmla="*/ 49 h 97"/>
              <a:gd name="T52" fmla="*/ 23 w 97"/>
              <a:gd name="T53" fmla="*/ 74 h 97"/>
              <a:gd name="T54" fmla="*/ 49 w 97"/>
              <a:gd name="T55" fmla="*/ 84 h 97"/>
              <a:gd name="T56" fmla="*/ 74 w 97"/>
              <a:gd name="T57" fmla="*/ 74 h 97"/>
              <a:gd name="T58" fmla="*/ 84 w 97"/>
              <a:gd name="T59" fmla="*/ 49 h 97"/>
              <a:gd name="T60" fmla="*/ 74 w 97"/>
              <a:gd name="T61"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4" name="Freeform 329"/>
          <p:cNvSpPr>
            <a:spLocks noEditPoints="1"/>
          </p:cNvSpPr>
          <p:nvPr/>
        </p:nvSpPr>
        <p:spPr bwMode="auto">
          <a:xfrm>
            <a:off x="9414702" y="4233972"/>
            <a:ext cx="352425" cy="249238"/>
          </a:xfrm>
          <a:custGeom>
            <a:avLst/>
            <a:gdLst>
              <a:gd name="T0" fmla="*/ 18 w 222"/>
              <a:gd name="T1" fmla="*/ 113 h 157"/>
              <a:gd name="T2" fmla="*/ 94 w 222"/>
              <a:gd name="T3" fmla="*/ 113 h 157"/>
              <a:gd name="T4" fmla="*/ 107 w 222"/>
              <a:gd name="T5" fmla="*/ 157 h 157"/>
              <a:gd name="T6" fmla="*/ 5 w 222"/>
              <a:gd name="T7" fmla="*/ 157 h 157"/>
              <a:gd name="T8" fmla="*/ 18 w 222"/>
              <a:gd name="T9" fmla="*/ 113 h 157"/>
              <a:gd name="T10" fmla="*/ 18 w 222"/>
              <a:gd name="T11" fmla="*/ 113 h 157"/>
              <a:gd name="T12" fmla="*/ 209 w 222"/>
              <a:gd name="T13" fmla="*/ 73 h 157"/>
              <a:gd name="T14" fmla="*/ 209 w 222"/>
              <a:gd name="T15" fmla="*/ 86 h 157"/>
              <a:gd name="T16" fmla="*/ 220 w 222"/>
              <a:gd name="T17" fmla="*/ 95 h 157"/>
              <a:gd name="T18" fmla="*/ 207 w 222"/>
              <a:gd name="T19" fmla="*/ 95 h 157"/>
              <a:gd name="T20" fmla="*/ 200 w 222"/>
              <a:gd name="T21" fmla="*/ 106 h 157"/>
              <a:gd name="T22" fmla="*/ 200 w 222"/>
              <a:gd name="T23" fmla="*/ 93 h 157"/>
              <a:gd name="T24" fmla="*/ 187 w 222"/>
              <a:gd name="T25" fmla="*/ 84 h 157"/>
              <a:gd name="T26" fmla="*/ 200 w 222"/>
              <a:gd name="T27" fmla="*/ 86 h 157"/>
              <a:gd name="T28" fmla="*/ 209 w 222"/>
              <a:gd name="T29" fmla="*/ 73 h 157"/>
              <a:gd name="T30" fmla="*/ 209 w 222"/>
              <a:gd name="T31" fmla="*/ 73 h 157"/>
              <a:gd name="T32" fmla="*/ 20 w 222"/>
              <a:gd name="T33" fmla="*/ 84 h 157"/>
              <a:gd name="T34" fmla="*/ 14 w 222"/>
              <a:gd name="T35" fmla="*/ 95 h 157"/>
              <a:gd name="T36" fmla="*/ 0 w 222"/>
              <a:gd name="T37" fmla="*/ 95 h 157"/>
              <a:gd name="T38" fmla="*/ 11 w 222"/>
              <a:gd name="T39" fmla="*/ 102 h 157"/>
              <a:gd name="T40" fmla="*/ 11 w 222"/>
              <a:gd name="T41" fmla="*/ 115 h 157"/>
              <a:gd name="T42" fmla="*/ 18 w 222"/>
              <a:gd name="T43" fmla="*/ 104 h 157"/>
              <a:gd name="T44" fmla="*/ 34 w 222"/>
              <a:gd name="T45" fmla="*/ 104 h 157"/>
              <a:gd name="T46" fmla="*/ 20 w 222"/>
              <a:gd name="T47" fmla="*/ 97 h 157"/>
              <a:gd name="T48" fmla="*/ 20 w 222"/>
              <a:gd name="T49" fmla="*/ 84 h 157"/>
              <a:gd name="T50" fmla="*/ 20 w 222"/>
              <a:gd name="T51" fmla="*/ 84 h 157"/>
              <a:gd name="T52" fmla="*/ 82 w 222"/>
              <a:gd name="T53" fmla="*/ 0 h 157"/>
              <a:gd name="T54" fmla="*/ 80 w 222"/>
              <a:gd name="T55" fmla="*/ 26 h 157"/>
              <a:gd name="T56" fmla="*/ 105 w 222"/>
              <a:gd name="T57" fmla="*/ 42 h 157"/>
              <a:gd name="T58" fmla="*/ 78 w 222"/>
              <a:gd name="T59" fmla="*/ 39 h 157"/>
              <a:gd name="T60" fmla="*/ 62 w 222"/>
              <a:gd name="T61" fmla="*/ 64 h 157"/>
              <a:gd name="T62" fmla="*/ 65 w 222"/>
              <a:gd name="T63" fmla="*/ 37 h 157"/>
              <a:gd name="T64" fmla="*/ 40 w 222"/>
              <a:gd name="T65" fmla="*/ 22 h 157"/>
              <a:gd name="T66" fmla="*/ 67 w 222"/>
              <a:gd name="T67" fmla="*/ 22 h 157"/>
              <a:gd name="T68" fmla="*/ 82 w 222"/>
              <a:gd name="T69" fmla="*/ 0 h 157"/>
              <a:gd name="T70" fmla="*/ 82 w 222"/>
              <a:gd name="T71" fmla="*/ 0 h 157"/>
              <a:gd name="T72" fmla="*/ 133 w 222"/>
              <a:gd name="T73" fmla="*/ 113 h 157"/>
              <a:gd name="T74" fmla="*/ 209 w 222"/>
              <a:gd name="T75" fmla="*/ 113 h 157"/>
              <a:gd name="T76" fmla="*/ 222 w 222"/>
              <a:gd name="T77" fmla="*/ 157 h 157"/>
              <a:gd name="T78" fmla="*/ 120 w 222"/>
              <a:gd name="T79" fmla="*/ 157 h 157"/>
              <a:gd name="T80" fmla="*/ 133 w 222"/>
              <a:gd name="T81" fmla="*/ 113 h 157"/>
              <a:gd name="T82" fmla="*/ 133 w 222"/>
              <a:gd name="T83" fmla="*/ 113 h 157"/>
              <a:gd name="T84" fmla="*/ 74 w 222"/>
              <a:gd name="T85" fmla="*/ 55 h 157"/>
              <a:gd name="T86" fmla="*/ 60 w 222"/>
              <a:gd name="T87" fmla="*/ 99 h 157"/>
              <a:gd name="T88" fmla="*/ 162 w 222"/>
              <a:gd name="T89" fmla="*/ 99 h 157"/>
              <a:gd name="T90" fmla="*/ 149 w 222"/>
              <a:gd name="T91" fmla="*/ 55 h 157"/>
              <a:gd name="T92" fmla="*/ 74 w 222"/>
              <a:gd name="T93" fmla="*/ 5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 h="157">
                <a:moveTo>
                  <a:pt x="18" y="113"/>
                </a:moveTo>
                <a:lnTo>
                  <a:pt x="94" y="113"/>
                </a:lnTo>
                <a:lnTo>
                  <a:pt x="107" y="157"/>
                </a:lnTo>
                <a:lnTo>
                  <a:pt x="5" y="157"/>
                </a:lnTo>
                <a:lnTo>
                  <a:pt x="18" y="113"/>
                </a:lnTo>
                <a:lnTo>
                  <a:pt x="18" y="113"/>
                </a:lnTo>
                <a:close/>
                <a:moveTo>
                  <a:pt x="209" y="73"/>
                </a:moveTo>
                <a:lnTo>
                  <a:pt x="209" y="86"/>
                </a:lnTo>
                <a:lnTo>
                  <a:pt x="220" y="95"/>
                </a:lnTo>
                <a:lnTo>
                  <a:pt x="207" y="95"/>
                </a:lnTo>
                <a:lnTo>
                  <a:pt x="200" y="106"/>
                </a:lnTo>
                <a:lnTo>
                  <a:pt x="200" y="93"/>
                </a:lnTo>
                <a:lnTo>
                  <a:pt x="187" y="84"/>
                </a:lnTo>
                <a:lnTo>
                  <a:pt x="200" y="86"/>
                </a:lnTo>
                <a:lnTo>
                  <a:pt x="209" y="73"/>
                </a:lnTo>
                <a:lnTo>
                  <a:pt x="209" y="73"/>
                </a:lnTo>
                <a:close/>
                <a:moveTo>
                  <a:pt x="20" y="84"/>
                </a:moveTo>
                <a:lnTo>
                  <a:pt x="14" y="95"/>
                </a:lnTo>
                <a:lnTo>
                  <a:pt x="0" y="95"/>
                </a:lnTo>
                <a:lnTo>
                  <a:pt x="11" y="102"/>
                </a:lnTo>
                <a:lnTo>
                  <a:pt x="11" y="115"/>
                </a:lnTo>
                <a:lnTo>
                  <a:pt x="18" y="104"/>
                </a:lnTo>
                <a:lnTo>
                  <a:pt x="34" y="104"/>
                </a:lnTo>
                <a:lnTo>
                  <a:pt x="20" y="97"/>
                </a:lnTo>
                <a:lnTo>
                  <a:pt x="20" y="84"/>
                </a:lnTo>
                <a:lnTo>
                  <a:pt x="20" y="84"/>
                </a:lnTo>
                <a:close/>
                <a:moveTo>
                  <a:pt x="82" y="0"/>
                </a:moveTo>
                <a:lnTo>
                  <a:pt x="80" y="26"/>
                </a:lnTo>
                <a:lnTo>
                  <a:pt x="105" y="42"/>
                </a:lnTo>
                <a:lnTo>
                  <a:pt x="78" y="39"/>
                </a:lnTo>
                <a:lnTo>
                  <a:pt x="62" y="64"/>
                </a:lnTo>
                <a:lnTo>
                  <a:pt x="65" y="37"/>
                </a:lnTo>
                <a:lnTo>
                  <a:pt x="40" y="22"/>
                </a:lnTo>
                <a:lnTo>
                  <a:pt x="67" y="22"/>
                </a:lnTo>
                <a:lnTo>
                  <a:pt x="82" y="0"/>
                </a:lnTo>
                <a:lnTo>
                  <a:pt x="82" y="0"/>
                </a:lnTo>
                <a:close/>
                <a:moveTo>
                  <a:pt x="133" y="113"/>
                </a:moveTo>
                <a:lnTo>
                  <a:pt x="209" y="113"/>
                </a:lnTo>
                <a:lnTo>
                  <a:pt x="222" y="157"/>
                </a:lnTo>
                <a:lnTo>
                  <a:pt x="120" y="157"/>
                </a:lnTo>
                <a:lnTo>
                  <a:pt x="133" y="113"/>
                </a:lnTo>
                <a:lnTo>
                  <a:pt x="133" y="113"/>
                </a:lnTo>
                <a:close/>
                <a:moveTo>
                  <a:pt x="74" y="55"/>
                </a:moveTo>
                <a:lnTo>
                  <a:pt x="60" y="99"/>
                </a:lnTo>
                <a:lnTo>
                  <a:pt x="162" y="99"/>
                </a:lnTo>
                <a:lnTo>
                  <a:pt x="149" y="55"/>
                </a:lnTo>
                <a:lnTo>
                  <a:pt x="74"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7" name="Freeform 264"/>
          <p:cNvSpPr>
            <a:spLocks noEditPoints="1"/>
          </p:cNvSpPr>
          <p:nvPr/>
        </p:nvSpPr>
        <p:spPr bwMode="auto">
          <a:xfrm>
            <a:off x="10635446" y="4202905"/>
            <a:ext cx="298450" cy="334963"/>
          </a:xfrm>
          <a:custGeom>
            <a:avLst/>
            <a:gdLst>
              <a:gd name="T0" fmla="*/ 50 w 85"/>
              <a:gd name="T1" fmla="*/ 91 h 95"/>
              <a:gd name="T2" fmla="*/ 58 w 85"/>
              <a:gd name="T3" fmla="*/ 80 h 95"/>
              <a:gd name="T4" fmla="*/ 57 w 85"/>
              <a:gd name="T5" fmla="*/ 74 h 95"/>
              <a:gd name="T6" fmla="*/ 44 w 85"/>
              <a:gd name="T7" fmla="*/ 62 h 95"/>
              <a:gd name="T8" fmla="*/ 38 w 85"/>
              <a:gd name="T9" fmla="*/ 61 h 95"/>
              <a:gd name="T10" fmla="*/ 30 w 85"/>
              <a:gd name="T11" fmla="*/ 66 h 95"/>
              <a:gd name="T12" fmla="*/ 18 w 85"/>
              <a:gd name="T13" fmla="*/ 35 h 95"/>
              <a:gd name="T14" fmla="*/ 26 w 85"/>
              <a:gd name="T15" fmla="*/ 30 h 95"/>
              <a:gd name="T16" fmla="*/ 28 w 85"/>
              <a:gd name="T17" fmla="*/ 24 h 95"/>
              <a:gd name="T18" fmla="*/ 23 w 85"/>
              <a:gd name="T19" fmla="*/ 7 h 95"/>
              <a:gd name="T20" fmla="*/ 19 w 85"/>
              <a:gd name="T21" fmla="*/ 4 h 95"/>
              <a:gd name="T22" fmla="*/ 5 w 85"/>
              <a:gd name="T23" fmla="*/ 5 h 95"/>
              <a:gd name="T24" fmla="*/ 0 w 85"/>
              <a:gd name="T25" fmla="*/ 10 h 95"/>
              <a:gd name="T26" fmla="*/ 43 w 85"/>
              <a:gd name="T27" fmla="*/ 93 h 95"/>
              <a:gd name="T28" fmla="*/ 50 w 85"/>
              <a:gd name="T29" fmla="*/ 91 h 95"/>
              <a:gd name="T30" fmla="*/ 46 w 85"/>
              <a:gd name="T31" fmla="*/ 52 h 95"/>
              <a:gd name="T32" fmla="*/ 32 w 85"/>
              <a:gd name="T33" fmla="*/ 52 h 95"/>
              <a:gd name="T34" fmla="*/ 33 w 85"/>
              <a:gd name="T35" fmla="*/ 49 h 95"/>
              <a:gd name="T36" fmla="*/ 41 w 85"/>
              <a:gd name="T37" fmla="*/ 37 h 95"/>
              <a:gd name="T38" fmla="*/ 42 w 85"/>
              <a:gd name="T39" fmla="*/ 31 h 95"/>
              <a:gd name="T40" fmla="*/ 41 w 85"/>
              <a:gd name="T41" fmla="*/ 29 h 95"/>
              <a:gd name="T42" fmla="*/ 40 w 85"/>
              <a:gd name="T43" fmla="*/ 31 h 95"/>
              <a:gd name="T44" fmla="*/ 39 w 85"/>
              <a:gd name="T45" fmla="*/ 35 h 95"/>
              <a:gd name="T46" fmla="*/ 34 w 85"/>
              <a:gd name="T47" fmla="*/ 35 h 95"/>
              <a:gd name="T48" fmla="*/ 35 w 85"/>
              <a:gd name="T49" fmla="*/ 30 h 95"/>
              <a:gd name="T50" fmla="*/ 42 w 85"/>
              <a:gd name="T51" fmla="*/ 25 h 95"/>
              <a:gd name="T52" fmla="*/ 47 w 85"/>
              <a:gd name="T53" fmla="*/ 27 h 95"/>
              <a:gd name="T54" fmla="*/ 48 w 85"/>
              <a:gd name="T55" fmla="*/ 33 h 95"/>
              <a:gd name="T56" fmla="*/ 47 w 85"/>
              <a:gd name="T57" fmla="*/ 36 h 95"/>
              <a:gd name="T58" fmla="*/ 39 w 85"/>
              <a:gd name="T59" fmla="*/ 49 h 95"/>
              <a:gd name="T60" fmla="*/ 46 w 85"/>
              <a:gd name="T61" fmla="*/ 49 h 95"/>
              <a:gd name="T62" fmla="*/ 46 w 85"/>
              <a:gd name="T63" fmla="*/ 52 h 95"/>
              <a:gd name="T64" fmla="*/ 63 w 85"/>
              <a:gd name="T65" fmla="*/ 49 h 95"/>
              <a:gd name="T66" fmla="*/ 60 w 85"/>
              <a:gd name="T67" fmla="*/ 49 h 95"/>
              <a:gd name="T68" fmla="*/ 60 w 85"/>
              <a:gd name="T69" fmla="*/ 52 h 95"/>
              <a:gd name="T70" fmla="*/ 54 w 85"/>
              <a:gd name="T71" fmla="*/ 52 h 95"/>
              <a:gd name="T72" fmla="*/ 55 w 85"/>
              <a:gd name="T73" fmla="*/ 49 h 95"/>
              <a:gd name="T74" fmla="*/ 47 w 85"/>
              <a:gd name="T75" fmla="*/ 49 h 95"/>
              <a:gd name="T76" fmla="*/ 47 w 85"/>
              <a:gd name="T77" fmla="*/ 45 h 95"/>
              <a:gd name="T78" fmla="*/ 55 w 85"/>
              <a:gd name="T79" fmla="*/ 26 h 95"/>
              <a:gd name="T80" fmla="*/ 63 w 85"/>
              <a:gd name="T81" fmla="*/ 26 h 95"/>
              <a:gd name="T82" fmla="*/ 61 w 85"/>
              <a:gd name="T83" fmla="*/ 45 h 95"/>
              <a:gd name="T84" fmla="*/ 64 w 85"/>
              <a:gd name="T85" fmla="*/ 45 h 95"/>
              <a:gd name="T86" fmla="*/ 63 w 85"/>
              <a:gd name="T87" fmla="*/ 49 h 95"/>
              <a:gd name="T88" fmla="*/ 55 w 85"/>
              <a:gd name="T89" fmla="*/ 45 h 95"/>
              <a:gd name="T90" fmla="*/ 52 w 85"/>
              <a:gd name="T91" fmla="*/ 45 h 95"/>
              <a:gd name="T92" fmla="*/ 56 w 85"/>
              <a:gd name="T93" fmla="*/ 34 h 95"/>
              <a:gd name="T94" fmla="*/ 55 w 85"/>
              <a:gd name="T95" fmla="*/ 45 h 95"/>
              <a:gd name="T96" fmla="*/ 43 w 85"/>
              <a:gd name="T97" fmla="*/ 0 h 95"/>
              <a:gd name="T98" fmla="*/ 72 w 85"/>
              <a:gd name="T99" fmla="*/ 12 h 95"/>
              <a:gd name="T100" fmla="*/ 85 w 85"/>
              <a:gd name="T101" fmla="*/ 41 h 95"/>
              <a:gd name="T102" fmla="*/ 72 w 85"/>
              <a:gd name="T103" fmla="*/ 70 h 95"/>
              <a:gd name="T104" fmla="*/ 65 w 85"/>
              <a:gd name="T105" fmla="*/ 75 h 95"/>
              <a:gd name="T106" fmla="*/ 64 w 85"/>
              <a:gd name="T107" fmla="*/ 72 h 95"/>
              <a:gd name="T108" fmla="*/ 59 w 85"/>
              <a:gd name="T109" fmla="*/ 68 h 95"/>
              <a:gd name="T110" fmla="*/ 66 w 85"/>
              <a:gd name="T111" fmla="*/ 63 h 95"/>
              <a:gd name="T112" fmla="*/ 75 w 85"/>
              <a:gd name="T113" fmla="*/ 41 h 95"/>
              <a:gd name="T114" fmla="*/ 66 w 85"/>
              <a:gd name="T115" fmla="*/ 18 h 95"/>
              <a:gd name="T116" fmla="*/ 43 w 85"/>
              <a:gd name="T117" fmla="*/ 9 h 95"/>
              <a:gd name="T118" fmla="*/ 31 w 85"/>
              <a:gd name="T119" fmla="*/ 11 h 95"/>
              <a:gd name="T120" fmla="*/ 30 w 85"/>
              <a:gd name="T121" fmla="*/ 5 h 95"/>
              <a:gd name="T122" fmla="*/ 28 w 85"/>
              <a:gd name="T123" fmla="*/ 2 h 95"/>
              <a:gd name="T124" fmla="*/ 43 w 85"/>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95">
                <a:moveTo>
                  <a:pt x="50" y="91"/>
                </a:moveTo>
                <a:cubicBezTo>
                  <a:pt x="53" y="87"/>
                  <a:pt x="55" y="83"/>
                  <a:pt x="58" y="80"/>
                </a:cubicBezTo>
                <a:cubicBezTo>
                  <a:pt x="59" y="78"/>
                  <a:pt x="58" y="76"/>
                  <a:pt x="57" y="74"/>
                </a:cubicBezTo>
                <a:cubicBezTo>
                  <a:pt x="52" y="70"/>
                  <a:pt x="48" y="66"/>
                  <a:pt x="44" y="62"/>
                </a:cubicBezTo>
                <a:cubicBezTo>
                  <a:pt x="42" y="60"/>
                  <a:pt x="40" y="60"/>
                  <a:pt x="38" y="61"/>
                </a:cubicBezTo>
                <a:cubicBezTo>
                  <a:pt x="36" y="62"/>
                  <a:pt x="33" y="64"/>
                  <a:pt x="30" y="66"/>
                </a:cubicBezTo>
                <a:cubicBezTo>
                  <a:pt x="21" y="52"/>
                  <a:pt x="20" y="45"/>
                  <a:pt x="18" y="35"/>
                </a:cubicBezTo>
                <a:cubicBezTo>
                  <a:pt x="20" y="33"/>
                  <a:pt x="23" y="31"/>
                  <a:pt x="26" y="30"/>
                </a:cubicBezTo>
                <a:cubicBezTo>
                  <a:pt x="28" y="29"/>
                  <a:pt x="28" y="27"/>
                  <a:pt x="28" y="24"/>
                </a:cubicBezTo>
                <a:cubicBezTo>
                  <a:pt x="26" y="19"/>
                  <a:pt x="24" y="13"/>
                  <a:pt x="23" y="7"/>
                </a:cubicBezTo>
                <a:cubicBezTo>
                  <a:pt x="22" y="5"/>
                  <a:pt x="21" y="3"/>
                  <a:pt x="19" y="4"/>
                </a:cubicBezTo>
                <a:cubicBezTo>
                  <a:pt x="14" y="4"/>
                  <a:pt x="9" y="4"/>
                  <a:pt x="5" y="5"/>
                </a:cubicBezTo>
                <a:cubicBezTo>
                  <a:pt x="1" y="5"/>
                  <a:pt x="0" y="7"/>
                  <a:pt x="0" y="10"/>
                </a:cubicBezTo>
                <a:cubicBezTo>
                  <a:pt x="2" y="45"/>
                  <a:pt x="15" y="77"/>
                  <a:pt x="43" y="93"/>
                </a:cubicBezTo>
                <a:cubicBezTo>
                  <a:pt x="46" y="95"/>
                  <a:pt x="48" y="95"/>
                  <a:pt x="50" y="91"/>
                </a:cubicBezTo>
                <a:close/>
                <a:moveTo>
                  <a:pt x="46" y="52"/>
                </a:moveTo>
                <a:cubicBezTo>
                  <a:pt x="32" y="52"/>
                  <a:pt x="32" y="52"/>
                  <a:pt x="32" y="52"/>
                </a:cubicBezTo>
                <a:cubicBezTo>
                  <a:pt x="33" y="49"/>
                  <a:pt x="33" y="49"/>
                  <a:pt x="33" y="49"/>
                </a:cubicBezTo>
                <a:cubicBezTo>
                  <a:pt x="41" y="37"/>
                  <a:pt x="41" y="37"/>
                  <a:pt x="41" y="37"/>
                </a:cubicBezTo>
                <a:cubicBezTo>
                  <a:pt x="41" y="35"/>
                  <a:pt x="42" y="34"/>
                  <a:pt x="42" y="31"/>
                </a:cubicBezTo>
                <a:cubicBezTo>
                  <a:pt x="42" y="30"/>
                  <a:pt x="42" y="29"/>
                  <a:pt x="41" y="29"/>
                </a:cubicBezTo>
                <a:cubicBezTo>
                  <a:pt x="41" y="29"/>
                  <a:pt x="40" y="30"/>
                  <a:pt x="40" y="31"/>
                </a:cubicBezTo>
                <a:cubicBezTo>
                  <a:pt x="39" y="35"/>
                  <a:pt x="39" y="35"/>
                  <a:pt x="39" y="35"/>
                </a:cubicBezTo>
                <a:cubicBezTo>
                  <a:pt x="34" y="35"/>
                  <a:pt x="34" y="35"/>
                  <a:pt x="34" y="35"/>
                </a:cubicBezTo>
                <a:cubicBezTo>
                  <a:pt x="35" y="30"/>
                  <a:pt x="35" y="30"/>
                  <a:pt x="35" y="30"/>
                </a:cubicBezTo>
                <a:cubicBezTo>
                  <a:pt x="35" y="27"/>
                  <a:pt x="38" y="25"/>
                  <a:pt x="42" y="25"/>
                </a:cubicBezTo>
                <a:cubicBezTo>
                  <a:pt x="45" y="25"/>
                  <a:pt x="46" y="26"/>
                  <a:pt x="47" y="27"/>
                </a:cubicBezTo>
                <a:cubicBezTo>
                  <a:pt x="48" y="28"/>
                  <a:pt x="48" y="31"/>
                  <a:pt x="48" y="33"/>
                </a:cubicBezTo>
                <a:cubicBezTo>
                  <a:pt x="48" y="35"/>
                  <a:pt x="47" y="36"/>
                  <a:pt x="47" y="36"/>
                </a:cubicBezTo>
                <a:cubicBezTo>
                  <a:pt x="39" y="49"/>
                  <a:pt x="39" y="49"/>
                  <a:pt x="39" y="49"/>
                </a:cubicBezTo>
                <a:cubicBezTo>
                  <a:pt x="46" y="49"/>
                  <a:pt x="46" y="49"/>
                  <a:pt x="46" y="49"/>
                </a:cubicBezTo>
                <a:cubicBezTo>
                  <a:pt x="46" y="52"/>
                  <a:pt x="46" y="52"/>
                  <a:pt x="46" y="52"/>
                </a:cubicBezTo>
                <a:close/>
                <a:moveTo>
                  <a:pt x="63" y="49"/>
                </a:moveTo>
                <a:cubicBezTo>
                  <a:pt x="60" y="49"/>
                  <a:pt x="60" y="49"/>
                  <a:pt x="60" y="49"/>
                </a:cubicBezTo>
                <a:cubicBezTo>
                  <a:pt x="60" y="52"/>
                  <a:pt x="60" y="52"/>
                  <a:pt x="60" y="52"/>
                </a:cubicBezTo>
                <a:cubicBezTo>
                  <a:pt x="54" y="52"/>
                  <a:pt x="54" y="52"/>
                  <a:pt x="54" y="52"/>
                </a:cubicBezTo>
                <a:cubicBezTo>
                  <a:pt x="55" y="49"/>
                  <a:pt x="55" y="49"/>
                  <a:pt x="55" y="49"/>
                </a:cubicBezTo>
                <a:cubicBezTo>
                  <a:pt x="47" y="49"/>
                  <a:pt x="47" y="49"/>
                  <a:pt x="47" y="49"/>
                </a:cubicBezTo>
                <a:cubicBezTo>
                  <a:pt x="47" y="45"/>
                  <a:pt x="47" y="45"/>
                  <a:pt x="47" y="45"/>
                </a:cubicBezTo>
                <a:cubicBezTo>
                  <a:pt x="55" y="26"/>
                  <a:pt x="55" y="26"/>
                  <a:pt x="55" y="26"/>
                </a:cubicBezTo>
                <a:cubicBezTo>
                  <a:pt x="63" y="26"/>
                  <a:pt x="63" y="26"/>
                  <a:pt x="63" y="26"/>
                </a:cubicBezTo>
                <a:cubicBezTo>
                  <a:pt x="61" y="45"/>
                  <a:pt x="61" y="45"/>
                  <a:pt x="61" y="45"/>
                </a:cubicBezTo>
                <a:cubicBezTo>
                  <a:pt x="64" y="45"/>
                  <a:pt x="64" y="45"/>
                  <a:pt x="64" y="45"/>
                </a:cubicBezTo>
                <a:cubicBezTo>
                  <a:pt x="63" y="49"/>
                  <a:pt x="63" y="49"/>
                  <a:pt x="63" y="49"/>
                </a:cubicBezTo>
                <a:close/>
                <a:moveTo>
                  <a:pt x="55" y="45"/>
                </a:moveTo>
                <a:cubicBezTo>
                  <a:pt x="52" y="45"/>
                  <a:pt x="52" y="45"/>
                  <a:pt x="52" y="45"/>
                </a:cubicBezTo>
                <a:cubicBezTo>
                  <a:pt x="56" y="34"/>
                  <a:pt x="56" y="34"/>
                  <a:pt x="56" y="34"/>
                </a:cubicBezTo>
                <a:cubicBezTo>
                  <a:pt x="55" y="45"/>
                  <a:pt x="55" y="45"/>
                  <a:pt x="55" y="45"/>
                </a:cubicBezTo>
                <a:close/>
                <a:moveTo>
                  <a:pt x="43" y="0"/>
                </a:moveTo>
                <a:cubicBezTo>
                  <a:pt x="55" y="0"/>
                  <a:pt x="65" y="4"/>
                  <a:pt x="72" y="12"/>
                </a:cubicBezTo>
                <a:cubicBezTo>
                  <a:pt x="80" y="19"/>
                  <a:pt x="85" y="29"/>
                  <a:pt x="85" y="41"/>
                </a:cubicBezTo>
                <a:cubicBezTo>
                  <a:pt x="85" y="52"/>
                  <a:pt x="80" y="62"/>
                  <a:pt x="72" y="70"/>
                </a:cubicBezTo>
                <a:cubicBezTo>
                  <a:pt x="70" y="72"/>
                  <a:pt x="68" y="74"/>
                  <a:pt x="65" y="75"/>
                </a:cubicBezTo>
                <a:cubicBezTo>
                  <a:pt x="65" y="74"/>
                  <a:pt x="65" y="73"/>
                  <a:pt x="64" y="72"/>
                </a:cubicBezTo>
                <a:cubicBezTo>
                  <a:pt x="59" y="68"/>
                  <a:pt x="59" y="68"/>
                  <a:pt x="59" y="68"/>
                </a:cubicBezTo>
                <a:cubicBezTo>
                  <a:pt x="62" y="67"/>
                  <a:pt x="64" y="65"/>
                  <a:pt x="66" y="63"/>
                </a:cubicBezTo>
                <a:cubicBezTo>
                  <a:pt x="72" y="57"/>
                  <a:pt x="75" y="49"/>
                  <a:pt x="75" y="41"/>
                </a:cubicBezTo>
                <a:cubicBezTo>
                  <a:pt x="75" y="32"/>
                  <a:pt x="72" y="24"/>
                  <a:pt x="66" y="18"/>
                </a:cubicBezTo>
                <a:cubicBezTo>
                  <a:pt x="60" y="12"/>
                  <a:pt x="52" y="9"/>
                  <a:pt x="43" y="9"/>
                </a:cubicBezTo>
                <a:cubicBezTo>
                  <a:pt x="39" y="9"/>
                  <a:pt x="35" y="10"/>
                  <a:pt x="31" y="11"/>
                </a:cubicBezTo>
                <a:cubicBezTo>
                  <a:pt x="30" y="5"/>
                  <a:pt x="30" y="5"/>
                  <a:pt x="30" y="5"/>
                </a:cubicBezTo>
                <a:cubicBezTo>
                  <a:pt x="29" y="4"/>
                  <a:pt x="29" y="3"/>
                  <a:pt x="28" y="2"/>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7" name="矩形 26"/>
          <p:cNvSpPr/>
          <p:nvPr/>
        </p:nvSpPr>
        <p:spPr>
          <a:xfrm>
            <a:off x="6525769"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sp>
        <p:nvSpPr>
          <p:cNvPr id="28" name="矩形 27"/>
          <p:cNvSpPr/>
          <p:nvPr/>
        </p:nvSpPr>
        <p:spPr>
          <a:xfrm>
            <a:off x="7735402"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sp>
        <p:nvSpPr>
          <p:cNvPr id="30" name="矩形 29"/>
          <p:cNvSpPr/>
          <p:nvPr/>
        </p:nvSpPr>
        <p:spPr>
          <a:xfrm>
            <a:off x="10144348"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grpSp>
        <p:nvGrpSpPr>
          <p:cNvPr id="20" name="组合 19"/>
          <p:cNvGrpSpPr/>
          <p:nvPr/>
        </p:nvGrpSpPr>
        <p:grpSpPr>
          <a:xfrm>
            <a:off x="787654" y="609042"/>
            <a:ext cx="5848816" cy="686733"/>
            <a:chOff x="787654" y="609042"/>
            <a:chExt cx="5848816" cy="686733"/>
          </a:xfrm>
        </p:grpSpPr>
        <p:sp>
          <p:nvSpPr>
            <p:cNvPr id="25" name="文本框 24"/>
            <p:cNvSpPr txBox="1"/>
            <p:nvPr/>
          </p:nvSpPr>
          <p:spPr>
            <a:xfrm>
              <a:off x="787654" y="772555"/>
              <a:ext cx="5848816" cy="523220"/>
            </a:xfrm>
            <a:prstGeom prst="rect">
              <a:avLst/>
            </a:prstGeom>
            <a:noFill/>
          </p:spPr>
          <p:txBody>
            <a:bodyPr wrap="square" rtlCol="0">
              <a:spAutoFit/>
              <a:scene3d>
                <a:camera prst="orthographicFront"/>
                <a:lightRig rig="threePt" dir="t"/>
              </a:scene3d>
              <a:sp3d contourW="12700"/>
            </a:bodyPr>
            <a:lstStyle/>
            <a:p>
              <a:r>
                <a:rPr lang="en-SG" altLang="zh-CN" sz="2800" b="1" dirty="0">
                  <a:solidFill>
                    <a:schemeClr val="tx1">
                      <a:lumMod val="65000"/>
                      <a:lumOff val="35000"/>
                    </a:schemeClr>
                  </a:solidFill>
                  <a:latin typeface="Arial" panose="020B0604020202020204" pitchFamily="34" charset="0"/>
                  <a:cs typeface="Arial" panose="020B0604020202020204" pitchFamily="34" charset="0"/>
                  <a:sym typeface="+mn-lt"/>
                </a:rPr>
                <a:t>Introduction</a:t>
              </a:r>
            </a:p>
          </p:txBody>
        </p:sp>
        <p:sp>
          <p:nvSpPr>
            <p:cNvPr id="24" name="矩形 23"/>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 name="图片 62">
            <a:extLst>
              <a:ext uri="{FF2B5EF4-FFF2-40B4-BE49-F238E27FC236}">
                <a16:creationId xmlns:a16="http://schemas.microsoft.com/office/drawing/2014/main" id="{915906D5-5FAD-4468-B6AB-4EC6C4DD4F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9557" y="2119021"/>
            <a:ext cx="4921395" cy="2663254"/>
          </a:xfrm>
          <a:prstGeom prst="rect">
            <a:avLst/>
          </a:prstGeom>
          <a:ln w="28575">
            <a:solidFill>
              <a:srgbClr val="019D48"/>
            </a:solidFill>
          </a:ln>
        </p:spPr>
      </p:pic>
      <p:sp>
        <p:nvSpPr>
          <p:cNvPr id="4" name="文本框 24">
            <a:extLst>
              <a:ext uri="{FF2B5EF4-FFF2-40B4-BE49-F238E27FC236}">
                <a16:creationId xmlns:a16="http://schemas.microsoft.com/office/drawing/2014/main" id="{8892930E-46C3-400D-848E-D9F8671AC85D}"/>
              </a:ext>
            </a:extLst>
          </p:cNvPr>
          <p:cNvSpPr txBox="1"/>
          <p:nvPr/>
        </p:nvSpPr>
        <p:spPr>
          <a:xfrm>
            <a:off x="6887958" y="1945212"/>
            <a:ext cx="4069601" cy="369332"/>
          </a:xfrm>
          <a:prstGeom prst="accentCallout2">
            <a:avLst>
              <a:gd name="adj1" fmla="val 18149"/>
              <a:gd name="adj2" fmla="val 215"/>
              <a:gd name="adj3" fmla="val 18149"/>
              <a:gd name="adj4" fmla="val -5913"/>
              <a:gd name="adj5" fmla="val 496761"/>
              <a:gd name="adj6" fmla="val -41957"/>
            </a:avLst>
          </a:prstGeom>
          <a:noFill/>
          <a:ln>
            <a:solidFill>
              <a:srgbClr val="019D48"/>
            </a:solidFill>
          </a:ln>
        </p:spPr>
        <p:txBody>
          <a:bodyPr wrap="square" rtlCol="0">
            <a:spAutoFit/>
            <a:scene3d>
              <a:camera prst="orthographicFront"/>
              <a:lightRig rig="threePt" dir="t"/>
            </a:scene3d>
            <a:sp3d contourW="12700"/>
          </a:bodyPr>
          <a:lstStyle/>
          <a:p>
            <a:pPr marL="176213" lvl="0" indent="-176213" algn="just">
              <a:buFont typeface="Arial" panose="020B0604020202020204" pitchFamily="34" charset="0"/>
              <a:buChar char="•"/>
              <a:defRPr/>
            </a:pPr>
            <a:r>
              <a:rPr lang="en-US" altLang="zh-CN" dirty="0">
                <a:latin typeface="Arial" panose="020B0604020202020204" pitchFamily="34" charset="0"/>
                <a:cs typeface="Arial" panose="020B0604020202020204" pitchFamily="34" charset="0"/>
                <a:sym typeface="+mn-lt"/>
              </a:rPr>
              <a:t>Web Scraping</a:t>
            </a:r>
          </a:p>
        </p:txBody>
      </p:sp>
      <p:sp>
        <p:nvSpPr>
          <p:cNvPr id="5" name="文本框 24">
            <a:extLst>
              <a:ext uri="{FF2B5EF4-FFF2-40B4-BE49-F238E27FC236}">
                <a16:creationId xmlns:a16="http://schemas.microsoft.com/office/drawing/2014/main" id="{38AE076A-37AC-42B2-9BE1-382ACA07BA6E}"/>
              </a:ext>
            </a:extLst>
          </p:cNvPr>
          <p:cNvSpPr txBox="1"/>
          <p:nvPr/>
        </p:nvSpPr>
        <p:spPr>
          <a:xfrm>
            <a:off x="6888887" y="3155619"/>
            <a:ext cx="4304485" cy="1200329"/>
          </a:xfrm>
          <a:prstGeom prst="accentCallout2">
            <a:avLst>
              <a:gd name="adj1" fmla="val 18149"/>
              <a:gd name="adj2" fmla="val 215"/>
              <a:gd name="adj3" fmla="val 18149"/>
              <a:gd name="adj4" fmla="val -5913"/>
              <a:gd name="adj5" fmla="val 92891"/>
              <a:gd name="adj6" fmla="val -22072"/>
            </a:avLst>
          </a:prstGeom>
          <a:noFill/>
          <a:ln>
            <a:solidFill>
              <a:srgbClr val="019D48"/>
            </a:solidFill>
          </a:ln>
        </p:spPr>
        <p:txBody>
          <a:bodyPr wrap="square" rtlCol="0">
            <a:spAutoFit/>
            <a:scene3d>
              <a:camera prst="orthographicFront"/>
              <a:lightRig rig="threePt" dir="t"/>
            </a:scene3d>
            <a:sp3d contourW="12700"/>
          </a:bodyPr>
          <a:lstStyle/>
          <a:p>
            <a:pPr marL="176213" lvl="0" indent="-176213">
              <a:buFont typeface="Arial" panose="020B0604020202020204" pitchFamily="34" charset="0"/>
              <a:buChar char="•"/>
              <a:defRPr/>
            </a:pPr>
            <a:r>
              <a:rPr lang="en-US" altLang="zh-CN" dirty="0">
                <a:latin typeface="Arial" panose="020B0604020202020204" pitchFamily="34" charset="0"/>
                <a:cs typeface="Arial" panose="020B0604020202020204" pitchFamily="34" charset="0"/>
                <a:sym typeface="+mn-lt"/>
              </a:rPr>
              <a:t>Generate Word Cloud</a:t>
            </a:r>
          </a:p>
          <a:p>
            <a:pPr marL="176213" lvl="0" indent="-176213">
              <a:buFont typeface="Arial" panose="020B0604020202020204" pitchFamily="34" charset="0"/>
              <a:buChar char="•"/>
              <a:defRPr/>
            </a:pPr>
            <a:r>
              <a:rPr lang="en-US" altLang="zh-CN" dirty="0">
                <a:latin typeface="Arial" panose="020B0604020202020204" pitchFamily="34" charset="0"/>
                <a:cs typeface="Arial" panose="020B0604020202020204" pitchFamily="34" charset="0"/>
                <a:sym typeface="+mn-lt"/>
              </a:rPr>
              <a:t>Conduct Sentiment Analysis based on AFINN Lexicon with integer between -5 (negative) and +5 (positive)</a:t>
            </a:r>
          </a:p>
        </p:txBody>
      </p:sp>
      <p:sp>
        <p:nvSpPr>
          <p:cNvPr id="6" name="Rectangle 5">
            <a:extLst>
              <a:ext uri="{FF2B5EF4-FFF2-40B4-BE49-F238E27FC236}">
                <a16:creationId xmlns:a16="http://schemas.microsoft.com/office/drawing/2014/main" id="{AA0B6A35-0464-4AC9-AAA7-6ADF4387B82E}"/>
              </a:ext>
            </a:extLst>
          </p:cNvPr>
          <p:cNvSpPr/>
          <p:nvPr/>
        </p:nvSpPr>
        <p:spPr>
          <a:xfrm>
            <a:off x="1328056" y="3367314"/>
            <a:ext cx="3853543" cy="8355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1979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3">
            <a:extLst>
              <a:ext uri="{28A0092B-C50C-407E-A947-70E740481C1C}">
                <a14:useLocalDpi xmlns:a14="http://schemas.microsoft.com/office/drawing/2010/main" val="0"/>
              </a:ext>
            </a:extLst>
          </a:blip>
          <a:srcRect/>
          <a:stretch/>
        </p:blipFill>
        <p:spPr>
          <a:xfrm>
            <a:off x="1258104" y="2103566"/>
            <a:ext cx="4247884" cy="3342744"/>
          </a:xfrm>
          <a:prstGeom prst="rect">
            <a:avLst/>
          </a:prstGeom>
          <a:ln w="28575">
            <a:noFill/>
          </a:ln>
        </p:spPr>
      </p:pic>
      <p:sp>
        <p:nvSpPr>
          <p:cNvPr id="77" name="Freeform 264"/>
          <p:cNvSpPr>
            <a:spLocks noEditPoints="1"/>
          </p:cNvSpPr>
          <p:nvPr/>
        </p:nvSpPr>
        <p:spPr bwMode="auto">
          <a:xfrm>
            <a:off x="10635446" y="4202905"/>
            <a:ext cx="298450" cy="334963"/>
          </a:xfrm>
          <a:custGeom>
            <a:avLst/>
            <a:gdLst>
              <a:gd name="T0" fmla="*/ 50 w 85"/>
              <a:gd name="T1" fmla="*/ 91 h 95"/>
              <a:gd name="T2" fmla="*/ 58 w 85"/>
              <a:gd name="T3" fmla="*/ 80 h 95"/>
              <a:gd name="T4" fmla="*/ 57 w 85"/>
              <a:gd name="T5" fmla="*/ 74 h 95"/>
              <a:gd name="T6" fmla="*/ 44 w 85"/>
              <a:gd name="T7" fmla="*/ 62 h 95"/>
              <a:gd name="T8" fmla="*/ 38 w 85"/>
              <a:gd name="T9" fmla="*/ 61 h 95"/>
              <a:gd name="T10" fmla="*/ 30 w 85"/>
              <a:gd name="T11" fmla="*/ 66 h 95"/>
              <a:gd name="T12" fmla="*/ 18 w 85"/>
              <a:gd name="T13" fmla="*/ 35 h 95"/>
              <a:gd name="T14" fmla="*/ 26 w 85"/>
              <a:gd name="T15" fmla="*/ 30 h 95"/>
              <a:gd name="T16" fmla="*/ 28 w 85"/>
              <a:gd name="T17" fmla="*/ 24 h 95"/>
              <a:gd name="T18" fmla="*/ 23 w 85"/>
              <a:gd name="T19" fmla="*/ 7 h 95"/>
              <a:gd name="T20" fmla="*/ 19 w 85"/>
              <a:gd name="T21" fmla="*/ 4 h 95"/>
              <a:gd name="T22" fmla="*/ 5 w 85"/>
              <a:gd name="T23" fmla="*/ 5 h 95"/>
              <a:gd name="T24" fmla="*/ 0 w 85"/>
              <a:gd name="T25" fmla="*/ 10 h 95"/>
              <a:gd name="T26" fmla="*/ 43 w 85"/>
              <a:gd name="T27" fmla="*/ 93 h 95"/>
              <a:gd name="T28" fmla="*/ 50 w 85"/>
              <a:gd name="T29" fmla="*/ 91 h 95"/>
              <a:gd name="T30" fmla="*/ 46 w 85"/>
              <a:gd name="T31" fmla="*/ 52 h 95"/>
              <a:gd name="T32" fmla="*/ 32 w 85"/>
              <a:gd name="T33" fmla="*/ 52 h 95"/>
              <a:gd name="T34" fmla="*/ 33 w 85"/>
              <a:gd name="T35" fmla="*/ 49 h 95"/>
              <a:gd name="T36" fmla="*/ 41 w 85"/>
              <a:gd name="T37" fmla="*/ 37 h 95"/>
              <a:gd name="T38" fmla="*/ 42 w 85"/>
              <a:gd name="T39" fmla="*/ 31 h 95"/>
              <a:gd name="T40" fmla="*/ 41 w 85"/>
              <a:gd name="T41" fmla="*/ 29 h 95"/>
              <a:gd name="T42" fmla="*/ 40 w 85"/>
              <a:gd name="T43" fmla="*/ 31 h 95"/>
              <a:gd name="T44" fmla="*/ 39 w 85"/>
              <a:gd name="T45" fmla="*/ 35 h 95"/>
              <a:gd name="T46" fmla="*/ 34 w 85"/>
              <a:gd name="T47" fmla="*/ 35 h 95"/>
              <a:gd name="T48" fmla="*/ 35 w 85"/>
              <a:gd name="T49" fmla="*/ 30 h 95"/>
              <a:gd name="T50" fmla="*/ 42 w 85"/>
              <a:gd name="T51" fmla="*/ 25 h 95"/>
              <a:gd name="T52" fmla="*/ 47 w 85"/>
              <a:gd name="T53" fmla="*/ 27 h 95"/>
              <a:gd name="T54" fmla="*/ 48 w 85"/>
              <a:gd name="T55" fmla="*/ 33 h 95"/>
              <a:gd name="T56" fmla="*/ 47 w 85"/>
              <a:gd name="T57" fmla="*/ 36 h 95"/>
              <a:gd name="T58" fmla="*/ 39 w 85"/>
              <a:gd name="T59" fmla="*/ 49 h 95"/>
              <a:gd name="T60" fmla="*/ 46 w 85"/>
              <a:gd name="T61" fmla="*/ 49 h 95"/>
              <a:gd name="T62" fmla="*/ 46 w 85"/>
              <a:gd name="T63" fmla="*/ 52 h 95"/>
              <a:gd name="T64" fmla="*/ 63 w 85"/>
              <a:gd name="T65" fmla="*/ 49 h 95"/>
              <a:gd name="T66" fmla="*/ 60 w 85"/>
              <a:gd name="T67" fmla="*/ 49 h 95"/>
              <a:gd name="T68" fmla="*/ 60 w 85"/>
              <a:gd name="T69" fmla="*/ 52 h 95"/>
              <a:gd name="T70" fmla="*/ 54 w 85"/>
              <a:gd name="T71" fmla="*/ 52 h 95"/>
              <a:gd name="T72" fmla="*/ 55 w 85"/>
              <a:gd name="T73" fmla="*/ 49 h 95"/>
              <a:gd name="T74" fmla="*/ 47 w 85"/>
              <a:gd name="T75" fmla="*/ 49 h 95"/>
              <a:gd name="T76" fmla="*/ 47 w 85"/>
              <a:gd name="T77" fmla="*/ 45 h 95"/>
              <a:gd name="T78" fmla="*/ 55 w 85"/>
              <a:gd name="T79" fmla="*/ 26 h 95"/>
              <a:gd name="T80" fmla="*/ 63 w 85"/>
              <a:gd name="T81" fmla="*/ 26 h 95"/>
              <a:gd name="T82" fmla="*/ 61 w 85"/>
              <a:gd name="T83" fmla="*/ 45 h 95"/>
              <a:gd name="T84" fmla="*/ 64 w 85"/>
              <a:gd name="T85" fmla="*/ 45 h 95"/>
              <a:gd name="T86" fmla="*/ 63 w 85"/>
              <a:gd name="T87" fmla="*/ 49 h 95"/>
              <a:gd name="T88" fmla="*/ 55 w 85"/>
              <a:gd name="T89" fmla="*/ 45 h 95"/>
              <a:gd name="T90" fmla="*/ 52 w 85"/>
              <a:gd name="T91" fmla="*/ 45 h 95"/>
              <a:gd name="T92" fmla="*/ 56 w 85"/>
              <a:gd name="T93" fmla="*/ 34 h 95"/>
              <a:gd name="T94" fmla="*/ 55 w 85"/>
              <a:gd name="T95" fmla="*/ 45 h 95"/>
              <a:gd name="T96" fmla="*/ 43 w 85"/>
              <a:gd name="T97" fmla="*/ 0 h 95"/>
              <a:gd name="T98" fmla="*/ 72 w 85"/>
              <a:gd name="T99" fmla="*/ 12 h 95"/>
              <a:gd name="T100" fmla="*/ 85 w 85"/>
              <a:gd name="T101" fmla="*/ 41 h 95"/>
              <a:gd name="T102" fmla="*/ 72 w 85"/>
              <a:gd name="T103" fmla="*/ 70 h 95"/>
              <a:gd name="T104" fmla="*/ 65 w 85"/>
              <a:gd name="T105" fmla="*/ 75 h 95"/>
              <a:gd name="T106" fmla="*/ 64 w 85"/>
              <a:gd name="T107" fmla="*/ 72 h 95"/>
              <a:gd name="T108" fmla="*/ 59 w 85"/>
              <a:gd name="T109" fmla="*/ 68 h 95"/>
              <a:gd name="T110" fmla="*/ 66 w 85"/>
              <a:gd name="T111" fmla="*/ 63 h 95"/>
              <a:gd name="T112" fmla="*/ 75 w 85"/>
              <a:gd name="T113" fmla="*/ 41 h 95"/>
              <a:gd name="T114" fmla="*/ 66 w 85"/>
              <a:gd name="T115" fmla="*/ 18 h 95"/>
              <a:gd name="T116" fmla="*/ 43 w 85"/>
              <a:gd name="T117" fmla="*/ 9 h 95"/>
              <a:gd name="T118" fmla="*/ 31 w 85"/>
              <a:gd name="T119" fmla="*/ 11 h 95"/>
              <a:gd name="T120" fmla="*/ 30 w 85"/>
              <a:gd name="T121" fmla="*/ 5 h 95"/>
              <a:gd name="T122" fmla="*/ 28 w 85"/>
              <a:gd name="T123" fmla="*/ 2 h 95"/>
              <a:gd name="T124" fmla="*/ 43 w 85"/>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95">
                <a:moveTo>
                  <a:pt x="50" y="91"/>
                </a:moveTo>
                <a:cubicBezTo>
                  <a:pt x="53" y="87"/>
                  <a:pt x="55" y="83"/>
                  <a:pt x="58" y="80"/>
                </a:cubicBezTo>
                <a:cubicBezTo>
                  <a:pt x="59" y="78"/>
                  <a:pt x="58" y="76"/>
                  <a:pt x="57" y="74"/>
                </a:cubicBezTo>
                <a:cubicBezTo>
                  <a:pt x="52" y="70"/>
                  <a:pt x="48" y="66"/>
                  <a:pt x="44" y="62"/>
                </a:cubicBezTo>
                <a:cubicBezTo>
                  <a:pt x="42" y="60"/>
                  <a:pt x="40" y="60"/>
                  <a:pt x="38" y="61"/>
                </a:cubicBezTo>
                <a:cubicBezTo>
                  <a:pt x="36" y="62"/>
                  <a:pt x="33" y="64"/>
                  <a:pt x="30" y="66"/>
                </a:cubicBezTo>
                <a:cubicBezTo>
                  <a:pt x="21" y="52"/>
                  <a:pt x="20" y="45"/>
                  <a:pt x="18" y="35"/>
                </a:cubicBezTo>
                <a:cubicBezTo>
                  <a:pt x="20" y="33"/>
                  <a:pt x="23" y="31"/>
                  <a:pt x="26" y="30"/>
                </a:cubicBezTo>
                <a:cubicBezTo>
                  <a:pt x="28" y="29"/>
                  <a:pt x="28" y="27"/>
                  <a:pt x="28" y="24"/>
                </a:cubicBezTo>
                <a:cubicBezTo>
                  <a:pt x="26" y="19"/>
                  <a:pt x="24" y="13"/>
                  <a:pt x="23" y="7"/>
                </a:cubicBezTo>
                <a:cubicBezTo>
                  <a:pt x="22" y="5"/>
                  <a:pt x="21" y="3"/>
                  <a:pt x="19" y="4"/>
                </a:cubicBezTo>
                <a:cubicBezTo>
                  <a:pt x="14" y="4"/>
                  <a:pt x="9" y="4"/>
                  <a:pt x="5" y="5"/>
                </a:cubicBezTo>
                <a:cubicBezTo>
                  <a:pt x="1" y="5"/>
                  <a:pt x="0" y="7"/>
                  <a:pt x="0" y="10"/>
                </a:cubicBezTo>
                <a:cubicBezTo>
                  <a:pt x="2" y="45"/>
                  <a:pt x="15" y="77"/>
                  <a:pt x="43" y="93"/>
                </a:cubicBezTo>
                <a:cubicBezTo>
                  <a:pt x="46" y="95"/>
                  <a:pt x="48" y="95"/>
                  <a:pt x="50" y="91"/>
                </a:cubicBezTo>
                <a:close/>
                <a:moveTo>
                  <a:pt x="46" y="52"/>
                </a:moveTo>
                <a:cubicBezTo>
                  <a:pt x="32" y="52"/>
                  <a:pt x="32" y="52"/>
                  <a:pt x="32" y="52"/>
                </a:cubicBezTo>
                <a:cubicBezTo>
                  <a:pt x="33" y="49"/>
                  <a:pt x="33" y="49"/>
                  <a:pt x="33" y="49"/>
                </a:cubicBezTo>
                <a:cubicBezTo>
                  <a:pt x="41" y="37"/>
                  <a:pt x="41" y="37"/>
                  <a:pt x="41" y="37"/>
                </a:cubicBezTo>
                <a:cubicBezTo>
                  <a:pt x="41" y="35"/>
                  <a:pt x="42" y="34"/>
                  <a:pt x="42" y="31"/>
                </a:cubicBezTo>
                <a:cubicBezTo>
                  <a:pt x="42" y="30"/>
                  <a:pt x="42" y="29"/>
                  <a:pt x="41" y="29"/>
                </a:cubicBezTo>
                <a:cubicBezTo>
                  <a:pt x="41" y="29"/>
                  <a:pt x="40" y="30"/>
                  <a:pt x="40" y="31"/>
                </a:cubicBezTo>
                <a:cubicBezTo>
                  <a:pt x="39" y="35"/>
                  <a:pt x="39" y="35"/>
                  <a:pt x="39" y="35"/>
                </a:cubicBezTo>
                <a:cubicBezTo>
                  <a:pt x="34" y="35"/>
                  <a:pt x="34" y="35"/>
                  <a:pt x="34" y="35"/>
                </a:cubicBezTo>
                <a:cubicBezTo>
                  <a:pt x="35" y="30"/>
                  <a:pt x="35" y="30"/>
                  <a:pt x="35" y="30"/>
                </a:cubicBezTo>
                <a:cubicBezTo>
                  <a:pt x="35" y="27"/>
                  <a:pt x="38" y="25"/>
                  <a:pt x="42" y="25"/>
                </a:cubicBezTo>
                <a:cubicBezTo>
                  <a:pt x="45" y="25"/>
                  <a:pt x="46" y="26"/>
                  <a:pt x="47" y="27"/>
                </a:cubicBezTo>
                <a:cubicBezTo>
                  <a:pt x="48" y="28"/>
                  <a:pt x="48" y="31"/>
                  <a:pt x="48" y="33"/>
                </a:cubicBezTo>
                <a:cubicBezTo>
                  <a:pt x="48" y="35"/>
                  <a:pt x="47" y="36"/>
                  <a:pt x="47" y="36"/>
                </a:cubicBezTo>
                <a:cubicBezTo>
                  <a:pt x="39" y="49"/>
                  <a:pt x="39" y="49"/>
                  <a:pt x="39" y="49"/>
                </a:cubicBezTo>
                <a:cubicBezTo>
                  <a:pt x="46" y="49"/>
                  <a:pt x="46" y="49"/>
                  <a:pt x="46" y="49"/>
                </a:cubicBezTo>
                <a:cubicBezTo>
                  <a:pt x="46" y="52"/>
                  <a:pt x="46" y="52"/>
                  <a:pt x="46" y="52"/>
                </a:cubicBezTo>
                <a:close/>
                <a:moveTo>
                  <a:pt x="63" y="49"/>
                </a:moveTo>
                <a:cubicBezTo>
                  <a:pt x="60" y="49"/>
                  <a:pt x="60" y="49"/>
                  <a:pt x="60" y="49"/>
                </a:cubicBezTo>
                <a:cubicBezTo>
                  <a:pt x="60" y="52"/>
                  <a:pt x="60" y="52"/>
                  <a:pt x="60" y="52"/>
                </a:cubicBezTo>
                <a:cubicBezTo>
                  <a:pt x="54" y="52"/>
                  <a:pt x="54" y="52"/>
                  <a:pt x="54" y="52"/>
                </a:cubicBezTo>
                <a:cubicBezTo>
                  <a:pt x="55" y="49"/>
                  <a:pt x="55" y="49"/>
                  <a:pt x="55" y="49"/>
                </a:cubicBezTo>
                <a:cubicBezTo>
                  <a:pt x="47" y="49"/>
                  <a:pt x="47" y="49"/>
                  <a:pt x="47" y="49"/>
                </a:cubicBezTo>
                <a:cubicBezTo>
                  <a:pt x="47" y="45"/>
                  <a:pt x="47" y="45"/>
                  <a:pt x="47" y="45"/>
                </a:cubicBezTo>
                <a:cubicBezTo>
                  <a:pt x="55" y="26"/>
                  <a:pt x="55" y="26"/>
                  <a:pt x="55" y="26"/>
                </a:cubicBezTo>
                <a:cubicBezTo>
                  <a:pt x="63" y="26"/>
                  <a:pt x="63" y="26"/>
                  <a:pt x="63" y="26"/>
                </a:cubicBezTo>
                <a:cubicBezTo>
                  <a:pt x="61" y="45"/>
                  <a:pt x="61" y="45"/>
                  <a:pt x="61" y="45"/>
                </a:cubicBezTo>
                <a:cubicBezTo>
                  <a:pt x="64" y="45"/>
                  <a:pt x="64" y="45"/>
                  <a:pt x="64" y="45"/>
                </a:cubicBezTo>
                <a:cubicBezTo>
                  <a:pt x="63" y="49"/>
                  <a:pt x="63" y="49"/>
                  <a:pt x="63" y="49"/>
                </a:cubicBezTo>
                <a:close/>
                <a:moveTo>
                  <a:pt x="55" y="45"/>
                </a:moveTo>
                <a:cubicBezTo>
                  <a:pt x="52" y="45"/>
                  <a:pt x="52" y="45"/>
                  <a:pt x="52" y="45"/>
                </a:cubicBezTo>
                <a:cubicBezTo>
                  <a:pt x="56" y="34"/>
                  <a:pt x="56" y="34"/>
                  <a:pt x="56" y="34"/>
                </a:cubicBezTo>
                <a:cubicBezTo>
                  <a:pt x="55" y="45"/>
                  <a:pt x="55" y="45"/>
                  <a:pt x="55" y="45"/>
                </a:cubicBezTo>
                <a:close/>
                <a:moveTo>
                  <a:pt x="43" y="0"/>
                </a:moveTo>
                <a:cubicBezTo>
                  <a:pt x="55" y="0"/>
                  <a:pt x="65" y="4"/>
                  <a:pt x="72" y="12"/>
                </a:cubicBezTo>
                <a:cubicBezTo>
                  <a:pt x="80" y="19"/>
                  <a:pt x="85" y="29"/>
                  <a:pt x="85" y="41"/>
                </a:cubicBezTo>
                <a:cubicBezTo>
                  <a:pt x="85" y="52"/>
                  <a:pt x="80" y="62"/>
                  <a:pt x="72" y="70"/>
                </a:cubicBezTo>
                <a:cubicBezTo>
                  <a:pt x="70" y="72"/>
                  <a:pt x="68" y="74"/>
                  <a:pt x="65" y="75"/>
                </a:cubicBezTo>
                <a:cubicBezTo>
                  <a:pt x="65" y="74"/>
                  <a:pt x="65" y="73"/>
                  <a:pt x="64" y="72"/>
                </a:cubicBezTo>
                <a:cubicBezTo>
                  <a:pt x="59" y="68"/>
                  <a:pt x="59" y="68"/>
                  <a:pt x="59" y="68"/>
                </a:cubicBezTo>
                <a:cubicBezTo>
                  <a:pt x="62" y="67"/>
                  <a:pt x="64" y="65"/>
                  <a:pt x="66" y="63"/>
                </a:cubicBezTo>
                <a:cubicBezTo>
                  <a:pt x="72" y="57"/>
                  <a:pt x="75" y="49"/>
                  <a:pt x="75" y="41"/>
                </a:cubicBezTo>
                <a:cubicBezTo>
                  <a:pt x="75" y="32"/>
                  <a:pt x="72" y="24"/>
                  <a:pt x="66" y="18"/>
                </a:cubicBezTo>
                <a:cubicBezTo>
                  <a:pt x="60" y="12"/>
                  <a:pt x="52" y="9"/>
                  <a:pt x="43" y="9"/>
                </a:cubicBezTo>
                <a:cubicBezTo>
                  <a:pt x="39" y="9"/>
                  <a:pt x="35" y="10"/>
                  <a:pt x="31" y="11"/>
                </a:cubicBezTo>
                <a:cubicBezTo>
                  <a:pt x="30" y="5"/>
                  <a:pt x="30" y="5"/>
                  <a:pt x="30" y="5"/>
                </a:cubicBezTo>
                <a:cubicBezTo>
                  <a:pt x="29" y="4"/>
                  <a:pt x="29" y="3"/>
                  <a:pt x="28" y="2"/>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0" name="矩形 29"/>
          <p:cNvSpPr/>
          <p:nvPr/>
        </p:nvSpPr>
        <p:spPr>
          <a:xfrm>
            <a:off x="10144348"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grpSp>
        <p:nvGrpSpPr>
          <p:cNvPr id="20" name="组合 19"/>
          <p:cNvGrpSpPr/>
          <p:nvPr/>
        </p:nvGrpSpPr>
        <p:grpSpPr>
          <a:xfrm>
            <a:off x="787654" y="609042"/>
            <a:ext cx="5848816" cy="1363842"/>
            <a:chOff x="787654" y="609042"/>
            <a:chExt cx="5848816" cy="1363842"/>
          </a:xfrm>
        </p:grpSpPr>
        <p:sp>
          <p:nvSpPr>
            <p:cNvPr id="25" name="文本框 24"/>
            <p:cNvSpPr txBox="1"/>
            <p:nvPr/>
          </p:nvSpPr>
          <p:spPr>
            <a:xfrm>
              <a:off x="787654" y="772555"/>
              <a:ext cx="5848816" cy="1200329"/>
            </a:xfrm>
            <a:prstGeom prst="rect">
              <a:avLst/>
            </a:prstGeom>
            <a:noFill/>
          </p:spPr>
          <p:txBody>
            <a:bodyPr wrap="square" rtlCol="0">
              <a:spAutoFit/>
              <a:scene3d>
                <a:camera prst="orthographicFront"/>
                <a:lightRig rig="threePt" dir="t"/>
              </a:scene3d>
              <a:sp3d contourW="12700"/>
            </a:bodyPr>
            <a:lstStyle/>
            <a:p>
              <a:r>
                <a:rPr lang="en-SG" altLang="zh-CN" sz="2800" b="1" dirty="0">
                  <a:solidFill>
                    <a:schemeClr val="tx1">
                      <a:lumMod val="65000"/>
                      <a:lumOff val="35000"/>
                    </a:schemeClr>
                  </a:solidFill>
                  <a:latin typeface="Arial" panose="020B0604020202020204" pitchFamily="34" charset="0"/>
                  <a:cs typeface="Arial" panose="020B0604020202020204" pitchFamily="34" charset="0"/>
                  <a:sym typeface="+mn-lt"/>
                </a:rPr>
                <a:t>Word Cloud</a:t>
              </a:r>
            </a:p>
            <a:p>
              <a:endParaRPr lang="en-US" altLang="zh-CN" sz="2000" b="1" dirty="0">
                <a:solidFill>
                  <a:schemeClr val="tx1">
                    <a:lumMod val="65000"/>
                    <a:lumOff val="35000"/>
                  </a:schemeClr>
                </a:solidFill>
                <a:latin typeface="Arial" panose="020B0604020202020204" pitchFamily="34" charset="0"/>
                <a:cs typeface="Arial" panose="020B0604020202020204" pitchFamily="34" charset="0"/>
                <a:sym typeface="+mn-lt"/>
              </a:endParaRPr>
            </a:p>
            <a:p>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mn-lt"/>
                </a:rPr>
                <a:t>    Google</a:t>
              </a:r>
              <a:endParaRPr lang="en-SG" altLang="zh-CN" sz="3200" b="1" dirty="0">
                <a:solidFill>
                  <a:schemeClr val="tx1">
                    <a:lumMod val="65000"/>
                    <a:lumOff val="35000"/>
                  </a:schemeClr>
                </a:solidFill>
                <a:latin typeface="Arial" panose="020B0604020202020204" pitchFamily="34" charset="0"/>
                <a:cs typeface="Arial" panose="020B0604020202020204" pitchFamily="34" charset="0"/>
                <a:sym typeface="+mn-lt"/>
              </a:endParaRPr>
            </a:p>
          </p:txBody>
        </p:sp>
        <p:sp>
          <p:nvSpPr>
            <p:cNvPr id="24" name="矩形 23"/>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8" name="Picture 7">
            <a:extLst>
              <a:ext uri="{FF2B5EF4-FFF2-40B4-BE49-F238E27FC236}">
                <a16:creationId xmlns:a16="http://schemas.microsoft.com/office/drawing/2014/main" id="{3B98E23D-EB64-423A-A6FB-A39B00C161E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713499" y="1425207"/>
            <a:ext cx="5870738" cy="4660238"/>
          </a:xfrm>
          <a:prstGeom prst="rect">
            <a:avLst/>
          </a:prstGeom>
          <a:noFill/>
          <a:ln>
            <a:noFill/>
          </a:ln>
        </p:spPr>
      </p:pic>
      <p:sp>
        <p:nvSpPr>
          <p:cNvPr id="10" name="TextBox 9">
            <a:extLst>
              <a:ext uri="{FF2B5EF4-FFF2-40B4-BE49-F238E27FC236}">
                <a16:creationId xmlns:a16="http://schemas.microsoft.com/office/drawing/2014/main" id="{3E0DF8E8-7751-4203-B10A-1EB797C026C8}"/>
              </a:ext>
            </a:extLst>
          </p:cNvPr>
          <p:cNvSpPr txBox="1"/>
          <p:nvPr/>
        </p:nvSpPr>
        <p:spPr>
          <a:xfrm>
            <a:off x="5502303" y="6362675"/>
            <a:ext cx="6103856" cy="276999"/>
          </a:xfrm>
          <a:prstGeom prst="rect">
            <a:avLst/>
          </a:prstGeom>
          <a:noFill/>
        </p:spPr>
        <p:txBody>
          <a:bodyPr wrap="square">
            <a:spAutoFit/>
          </a:bodyPr>
          <a:lstStyle/>
          <a:p>
            <a:pPr algn="r"/>
            <a:r>
              <a:rPr lang="en-US" altLang="zh-CN" sz="1200" b="1" dirty="0">
                <a:solidFill>
                  <a:schemeClr val="tx1">
                    <a:lumMod val="65000"/>
                    <a:lumOff val="35000"/>
                  </a:schemeClr>
                </a:solidFill>
                <a:latin typeface="Arial" panose="020B0604020202020204" pitchFamily="34" charset="0"/>
                <a:cs typeface="Arial" panose="020B0604020202020204" pitchFamily="34" charset="0"/>
                <a:sym typeface="+mn-lt"/>
              </a:rPr>
              <a:t>See next slide for other examples…</a:t>
            </a:r>
            <a:endParaRPr lang="zh-CN" altLang="en-US" sz="1200" dirty="0"/>
          </a:p>
        </p:txBody>
      </p:sp>
      <p:sp>
        <p:nvSpPr>
          <p:cNvPr id="2" name="Rectangle 1">
            <a:extLst>
              <a:ext uri="{FF2B5EF4-FFF2-40B4-BE49-F238E27FC236}">
                <a16:creationId xmlns:a16="http://schemas.microsoft.com/office/drawing/2014/main" id="{E3040123-B73F-4C38-A177-4834ADFA296A}"/>
              </a:ext>
            </a:extLst>
          </p:cNvPr>
          <p:cNvSpPr/>
          <p:nvPr/>
        </p:nvSpPr>
        <p:spPr>
          <a:xfrm>
            <a:off x="6096000" y="1425207"/>
            <a:ext cx="4539446" cy="380444"/>
          </a:xfrm>
          <a:prstGeom prst="rect">
            <a:avLst/>
          </a:prstGeom>
          <a:noFill/>
          <a:ln w="28575">
            <a:solidFill>
              <a:srgbClr val="019D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8AE2D99A-3E0A-45CF-B33C-507CCFDF4E5F}"/>
              </a:ext>
            </a:extLst>
          </p:cNvPr>
          <p:cNvSpPr/>
          <p:nvPr/>
        </p:nvSpPr>
        <p:spPr>
          <a:xfrm>
            <a:off x="6096000" y="5359054"/>
            <a:ext cx="4539446" cy="380444"/>
          </a:xfrm>
          <a:prstGeom prst="rect">
            <a:avLst/>
          </a:prstGeom>
          <a:noFill/>
          <a:ln w="28575">
            <a:solidFill>
              <a:srgbClr val="019D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A4CBD9C9-1DA5-4435-AA0B-4360E30EDF5D}"/>
              </a:ext>
            </a:extLst>
          </p:cNvPr>
          <p:cNvSpPr/>
          <p:nvPr/>
        </p:nvSpPr>
        <p:spPr>
          <a:xfrm>
            <a:off x="2245519" y="2575227"/>
            <a:ext cx="2326481" cy="52678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2C8D1680-09D0-4887-A2B9-1BD38F6D25DC}"/>
              </a:ext>
            </a:extLst>
          </p:cNvPr>
          <p:cNvSpPr/>
          <p:nvPr/>
        </p:nvSpPr>
        <p:spPr>
          <a:xfrm>
            <a:off x="2453030" y="3064087"/>
            <a:ext cx="2326481" cy="60188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D746A379-368A-416F-B37E-83CDB1076744}"/>
              </a:ext>
            </a:extLst>
          </p:cNvPr>
          <p:cNvSpPr/>
          <p:nvPr/>
        </p:nvSpPr>
        <p:spPr>
          <a:xfrm>
            <a:off x="1885322" y="2141956"/>
            <a:ext cx="3045493" cy="39488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99CF44A8-6F08-4941-ABF7-19DA74FED017}"/>
              </a:ext>
            </a:extLst>
          </p:cNvPr>
          <p:cNvSpPr/>
          <p:nvPr/>
        </p:nvSpPr>
        <p:spPr>
          <a:xfrm>
            <a:off x="4572000" y="2141956"/>
            <a:ext cx="1149209" cy="88374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CE6040DC-789D-4545-8813-C2F7D177A006}"/>
              </a:ext>
            </a:extLst>
          </p:cNvPr>
          <p:cNvSpPr/>
          <p:nvPr/>
        </p:nvSpPr>
        <p:spPr>
          <a:xfrm>
            <a:off x="2820124" y="3769130"/>
            <a:ext cx="1219442" cy="38569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972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2500"/>
                            </p:stCondLst>
                            <p:childTnLst>
                              <p:par>
                                <p:cTn id="13" presetID="10" presetClass="entr" presetSubtype="0" fill="hold" grpId="0" nodeType="afterEffect">
                                  <p:stCondLst>
                                    <p:cond delay="5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3500"/>
                            </p:stCondLst>
                            <p:childTnLst>
                              <p:par>
                                <p:cTn id="17" presetID="10" presetClass="entr" presetSubtype="0" fill="hold" grpId="0" nodeType="after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4500"/>
                            </p:stCondLst>
                            <p:childTnLst>
                              <p:par>
                                <p:cTn id="21" presetID="10" presetClass="entr" presetSubtype="0" fill="hold" grpId="0" nodeType="afterEffect">
                                  <p:stCondLst>
                                    <p:cond delay="5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500"/>
                            </p:stCondLst>
                            <p:childTnLst>
                              <p:par>
                                <p:cTn id="25" presetID="10" presetClass="entr" presetSubtype="0" fill="hold" grpId="0" nodeType="afterEffect">
                                  <p:stCondLst>
                                    <p:cond delay="10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62">
            <a:extLst>
              <a:ext uri="{FF2B5EF4-FFF2-40B4-BE49-F238E27FC236}">
                <a16:creationId xmlns:a16="http://schemas.microsoft.com/office/drawing/2014/main" id="{B74FB946-6CE9-4A66-9A8C-D455331435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703" y="660309"/>
            <a:ext cx="3727811" cy="2148447"/>
          </a:xfrm>
          <a:prstGeom prst="rect">
            <a:avLst/>
          </a:prstGeom>
          <a:ln w="28575">
            <a:noFill/>
          </a:ln>
        </p:spPr>
      </p:pic>
      <p:pic>
        <p:nvPicPr>
          <p:cNvPr id="5" name="Picture 4">
            <a:extLst>
              <a:ext uri="{FF2B5EF4-FFF2-40B4-BE49-F238E27FC236}">
                <a16:creationId xmlns:a16="http://schemas.microsoft.com/office/drawing/2014/main" id="{8C41CE37-2DAE-4234-A627-E2664FAE9236}"/>
              </a:ext>
            </a:extLst>
          </p:cNvPr>
          <p:cNvPicPr/>
          <p:nvPr/>
        </p:nvPicPr>
        <p:blipFill>
          <a:blip r:embed="rId3">
            <a:extLst>
              <a:ext uri="{28A0092B-C50C-407E-A947-70E740481C1C}">
                <a14:useLocalDpi xmlns:a14="http://schemas.microsoft.com/office/drawing/2010/main" val="0"/>
              </a:ext>
            </a:extLst>
          </a:blip>
          <a:srcRect/>
          <a:stretch/>
        </p:blipFill>
        <p:spPr bwMode="auto">
          <a:xfrm>
            <a:off x="610762" y="3064449"/>
            <a:ext cx="3553930" cy="3270768"/>
          </a:xfrm>
          <a:prstGeom prst="rect">
            <a:avLst/>
          </a:prstGeom>
          <a:noFill/>
          <a:ln>
            <a:noFill/>
          </a:ln>
        </p:spPr>
      </p:pic>
      <p:grpSp>
        <p:nvGrpSpPr>
          <p:cNvPr id="6" name="组合 19">
            <a:extLst>
              <a:ext uri="{FF2B5EF4-FFF2-40B4-BE49-F238E27FC236}">
                <a16:creationId xmlns:a16="http://schemas.microsoft.com/office/drawing/2014/main" id="{C18481C2-9DE3-4BB7-8470-2AE555FD30D9}"/>
              </a:ext>
            </a:extLst>
          </p:cNvPr>
          <p:cNvGrpSpPr/>
          <p:nvPr/>
        </p:nvGrpSpPr>
        <p:grpSpPr>
          <a:xfrm>
            <a:off x="523703" y="151233"/>
            <a:ext cx="1550194" cy="532845"/>
            <a:chOff x="787654" y="609042"/>
            <a:chExt cx="1550194" cy="532845"/>
          </a:xfrm>
        </p:grpSpPr>
        <p:sp>
          <p:nvSpPr>
            <p:cNvPr id="7" name="文本框 24">
              <a:extLst>
                <a:ext uri="{FF2B5EF4-FFF2-40B4-BE49-F238E27FC236}">
                  <a16:creationId xmlns:a16="http://schemas.microsoft.com/office/drawing/2014/main" id="{29116AD3-14E0-4060-8A42-AC3DA446771B}"/>
                </a:ext>
              </a:extLst>
            </p:cNvPr>
            <p:cNvSpPr txBox="1"/>
            <p:nvPr/>
          </p:nvSpPr>
          <p:spPr>
            <a:xfrm>
              <a:off x="787654" y="772555"/>
              <a:ext cx="1550194" cy="369332"/>
            </a:xfrm>
            <a:prstGeom prst="rect">
              <a:avLst/>
            </a:prstGeom>
            <a:noFill/>
          </p:spPr>
          <p:txBody>
            <a:bodyPr wrap="square" rtlCol="0">
              <a:spAutoFit/>
              <a:scene3d>
                <a:camera prst="orthographicFront"/>
                <a:lightRig rig="threePt" dir="t"/>
              </a:scene3d>
              <a:sp3d contourW="12700"/>
            </a:bodyPr>
            <a:lstStyle/>
            <a:p>
              <a:r>
                <a:rPr lang="en-SG" altLang="zh-CN" b="1" dirty="0">
                  <a:solidFill>
                    <a:schemeClr val="tx1">
                      <a:lumMod val="65000"/>
                      <a:lumOff val="35000"/>
                    </a:schemeClr>
                  </a:solidFill>
                  <a:latin typeface="Arial" panose="020B0604020202020204" pitchFamily="34" charset="0"/>
                  <a:cs typeface="Arial" panose="020B0604020202020204" pitchFamily="34" charset="0"/>
                  <a:sym typeface="+mn-lt"/>
                </a:rPr>
                <a:t>Facebook</a:t>
              </a:r>
            </a:p>
          </p:txBody>
        </p:sp>
        <p:sp>
          <p:nvSpPr>
            <p:cNvPr id="8" name="矩形 23">
              <a:extLst>
                <a:ext uri="{FF2B5EF4-FFF2-40B4-BE49-F238E27FC236}">
                  <a16:creationId xmlns:a16="http://schemas.microsoft.com/office/drawing/2014/main" id="{A66FF7EF-9DA2-48AB-8BB4-68906BE1CCBF}"/>
                </a:ext>
              </a:extLst>
            </p:cNvPr>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9" name="Picture 8">
            <a:extLst>
              <a:ext uri="{FF2B5EF4-FFF2-40B4-BE49-F238E27FC236}">
                <a16:creationId xmlns:a16="http://schemas.microsoft.com/office/drawing/2014/main" id="{D3AC65CF-6ADC-4C54-A80F-796F0FF0191A}"/>
              </a:ext>
            </a:extLst>
          </p:cNvPr>
          <p:cNvPicPr/>
          <p:nvPr/>
        </p:nvPicPr>
        <p:blipFill>
          <a:blip r:embed="rId4"/>
          <a:stretch>
            <a:fillRect/>
          </a:stretch>
        </p:blipFill>
        <p:spPr>
          <a:xfrm>
            <a:off x="4767086" y="660309"/>
            <a:ext cx="3396525" cy="2148447"/>
          </a:xfrm>
          <a:prstGeom prst="rect">
            <a:avLst/>
          </a:prstGeom>
        </p:spPr>
      </p:pic>
      <p:pic>
        <p:nvPicPr>
          <p:cNvPr id="10" name="Picture 9">
            <a:extLst>
              <a:ext uri="{FF2B5EF4-FFF2-40B4-BE49-F238E27FC236}">
                <a16:creationId xmlns:a16="http://schemas.microsoft.com/office/drawing/2014/main" id="{93403AF1-56DE-495E-A252-DA12BDB47F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622782" y="3064449"/>
            <a:ext cx="3952708" cy="3270768"/>
          </a:xfrm>
          <a:prstGeom prst="rect">
            <a:avLst/>
          </a:prstGeom>
          <a:noFill/>
          <a:ln>
            <a:noFill/>
          </a:ln>
        </p:spPr>
      </p:pic>
      <p:grpSp>
        <p:nvGrpSpPr>
          <p:cNvPr id="11" name="组合 19">
            <a:extLst>
              <a:ext uri="{FF2B5EF4-FFF2-40B4-BE49-F238E27FC236}">
                <a16:creationId xmlns:a16="http://schemas.microsoft.com/office/drawing/2014/main" id="{865B1035-9715-4B08-9798-A5BE83895CDC}"/>
              </a:ext>
            </a:extLst>
          </p:cNvPr>
          <p:cNvGrpSpPr/>
          <p:nvPr/>
        </p:nvGrpSpPr>
        <p:grpSpPr>
          <a:xfrm>
            <a:off x="4767086" y="150882"/>
            <a:ext cx="1550194" cy="532845"/>
            <a:chOff x="787654" y="609042"/>
            <a:chExt cx="1550194" cy="532845"/>
          </a:xfrm>
        </p:grpSpPr>
        <p:sp>
          <p:nvSpPr>
            <p:cNvPr id="12" name="文本框 24">
              <a:extLst>
                <a:ext uri="{FF2B5EF4-FFF2-40B4-BE49-F238E27FC236}">
                  <a16:creationId xmlns:a16="http://schemas.microsoft.com/office/drawing/2014/main" id="{234CEB18-6BA8-43D7-8F82-9B85D7908212}"/>
                </a:ext>
              </a:extLst>
            </p:cNvPr>
            <p:cNvSpPr txBox="1"/>
            <p:nvPr/>
          </p:nvSpPr>
          <p:spPr>
            <a:xfrm>
              <a:off x="787654" y="772555"/>
              <a:ext cx="1550194" cy="369332"/>
            </a:xfrm>
            <a:prstGeom prst="rect">
              <a:avLst/>
            </a:prstGeom>
            <a:noFill/>
          </p:spPr>
          <p:txBody>
            <a:bodyPr wrap="square" rtlCol="0">
              <a:spAutoFit/>
              <a:scene3d>
                <a:camera prst="orthographicFront"/>
                <a:lightRig rig="threePt" dir="t"/>
              </a:scene3d>
              <a:sp3d contourW="12700"/>
            </a:bodyPr>
            <a:lstStyle/>
            <a:p>
              <a:r>
                <a:rPr lang="en-SG" altLang="zh-CN" b="1" dirty="0">
                  <a:solidFill>
                    <a:schemeClr val="tx1">
                      <a:lumMod val="65000"/>
                      <a:lumOff val="35000"/>
                    </a:schemeClr>
                  </a:solidFill>
                  <a:latin typeface="Arial" panose="020B0604020202020204" pitchFamily="34" charset="0"/>
                  <a:cs typeface="Arial" panose="020B0604020202020204" pitchFamily="34" charset="0"/>
                  <a:sym typeface="+mn-lt"/>
                </a:rPr>
                <a:t>Apple</a:t>
              </a:r>
            </a:p>
          </p:txBody>
        </p:sp>
        <p:sp>
          <p:nvSpPr>
            <p:cNvPr id="13" name="矩形 23">
              <a:extLst>
                <a:ext uri="{FF2B5EF4-FFF2-40B4-BE49-F238E27FC236}">
                  <a16:creationId xmlns:a16="http://schemas.microsoft.com/office/drawing/2014/main" id="{7B7CBEB2-154D-404E-A3C8-E42B90E2407C}"/>
                </a:ext>
              </a:extLst>
            </p:cNvPr>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4" name="组合 19">
            <a:extLst>
              <a:ext uri="{FF2B5EF4-FFF2-40B4-BE49-F238E27FC236}">
                <a16:creationId xmlns:a16="http://schemas.microsoft.com/office/drawing/2014/main" id="{32088EB6-C4B5-4803-9CF5-186F385790E1}"/>
              </a:ext>
            </a:extLst>
          </p:cNvPr>
          <p:cNvGrpSpPr/>
          <p:nvPr/>
        </p:nvGrpSpPr>
        <p:grpSpPr>
          <a:xfrm>
            <a:off x="8575490" y="127464"/>
            <a:ext cx="1550194" cy="532845"/>
            <a:chOff x="787654" y="609042"/>
            <a:chExt cx="1550194" cy="532845"/>
          </a:xfrm>
        </p:grpSpPr>
        <p:sp>
          <p:nvSpPr>
            <p:cNvPr id="15" name="文本框 24">
              <a:extLst>
                <a:ext uri="{FF2B5EF4-FFF2-40B4-BE49-F238E27FC236}">
                  <a16:creationId xmlns:a16="http://schemas.microsoft.com/office/drawing/2014/main" id="{C5071559-2129-411A-8DAD-B3C6B6E7A2F7}"/>
                </a:ext>
              </a:extLst>
            </p:cNvPr>
            <p:cNvSpPr txBox="1"/>
            <p:nvPr/>
          </p:nvSpPr>
          <p:spPr>
            <a:xfrm>
              <a:off x="787654" y="772555"/>
              <a:ext cx="1550194" cy="369332"/>
            </a:xfrm>
            <a:prstGeom prst="rect">
              <a:avLst/>
            </a:prstGeom>
            <a:noFill/>
          </p:spPr>
          <p:txBody>
            <a:bodyPr wrap="square" rtlCol="0">
              <a:spAutoFit/>
              <a:scene3d>
                <a:camera prst="orthographicFront"/>
                <a:lightRig rig="threePt" dir="t"/>
              </a:scene3d>
              <a:sp3d contourW="12700"/>
            </a:bodyPr>
            <a:lstStyle/>
            <a:p>
              <a:r>
                <a:rPr lang="en-SG" altLang="zh-CN" b="1" dirty="0">
                  <a:solidFill>
                    <a:schemeClr val="tx1">
                      <a:lumMod val="65000"/>
                      <a:lumOff val="35000"/>
                    </a:schemeClr>
                  </a:solidFill>
                  <a:latin typeface="Arial" panose="020B0604020202020204" pitchFamily="34" charset="0"/>
                  <a:cs typeface="Arial" panose="020B0604020202020204" pitchFamily="34" charset="0"/>
                  <a:sym typeface="+mn-lt"/>
                </a:rPr>
                <a:t>Netflix</a:t>
              </a:r>
            </a:p>
          </p:txBody>
        </p:sp>
        <p:sp>
          <p:nvSpPr>
            <p:cNvPr id="16" name="矩形 23">
              <a:extLst>
                <a:ext uri="{FF2B5EF4-FFF2-40B4-BE49-F238E27FC236}">
                  <a16:creationId xmlns:a16="http://schemas.microsoft.com/office/drawing/2014/main" id="{6670F337-353F-4D78-99C6-0607AA293002}"/>
                </a:ext>
              </a:extLst>
            </p:cNvPr>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7" name="Picture 16">
            <a:extLst>
              <a:ext uri="{FF2B5EF4-FFF2-40B4-BE49-F238E27FC236}">
                <a16:creationId xmlns:a16="http://schemas.microsoft.com/office/drawing/2014/main" id="{B46FB257-4FC1-4918-8FE8-FA7D5205CA68}"/>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9182" y="727034"/>
            <a:ext cx="3193589" cy="2270690"/>
          </a:xfrm>
          <a:prstGeom prst="rect">
            <a:avLst/>
          </a:prstGeom>
          <a:noFill/>
          <a:ln>
            <a:noFill/>
          </a:ln>
        </p:spPr>
      </p:pic>
      <p:pic>
        <p:nvPicPr>
          <p:cNvPr id="18" name="Picture 17">
            <a:extLst>
              <a:ext uri="{FF2B5EF4-FFF2-40B4-BE49-F238E27FC236}">
                <a16:creationId xmlns:a16="http://schemas.microsoft.com/office/drawing/2014/main" id="{1D4A0180-529F-4FA7-900E-27DF5AF5101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8719795" y="3064449"/>
            <a:ext cx="3297282" cy="3270768"/>
          </a:xfrm>
          <a:prstGeom prst="rect">
            <a:avLst/>
          </a:prstGeom>
          <a:noFill/>
          <a:ln>
            <a:noFill/>
          </a:ln>
        </p:spPr>
      </p:pic>
    </p:spTree>
    <p:extLst>
      <p:ext uri="{BB962C8B-B14F-4D97-AF65-F5344CB8AC3E}">
        <p14:creationId xmlns:p14="http://schemas.microsoft.com/office/powerpoint/2010/main" val="269863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62">
            <a:extLst>
              <a:ext uri="{FF2B5EF4-FFF2-40B4-BE49-F238E27FC236}">
                <a16:creationId xmlns:a16="http://schemas.microsoft.com/office/drawing/2014/main" id="{B74FB946-6CE9-4A66-9A8C-D455331435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68831" y="108167"/>
            <a:ext cx="3952708" cy="3107976"/>
          </a:xfrm>
          <a:prstGeom prst="rect">
            <a:avLst/>
          </a:prstGeom>
          <a:ln w="28575">
            <a:noFill/>
          </a:ln>
        </p:spPr>
      </p:pic>
      <p:pic>
        <p:nvPicPr>
          <p:cNvPr id="5" name="Picture 4">
            <a:extLst>
              <a:ext uri="{FF2B5EF4-FFF2-40B4-BE49-F238E27FC236}">
                <a16:creationId xmlns:a16="http://schemas.microsoft.com/office/drawing/2014/main" id="{8C41CE37-2DAE-4234-A627-E2664FAE9236}"/>
              </a:ext>
            </a:extLst>
          </p:cNvPr>
          <p:cNvPicPr/>
          <p:nvPr/>
        </p:nvPicPr>
        <p:blipFill>
          <a:blip r:embed="rId3">
            <a:extLst>
              <a:ext uri="{28A0092B-C50C-407E-A947-70E740481C1C}">
                <a14:useLocalDpi xmlns:a14="http://schemas.microsoft.com/office/drawing/2010/main" val="0"/>
              </a:ext>
            </a:extLst>
          </a:blip>
          <a:srcRect/>
          <a:stretch/>
        </p:blipFill>
        <p:spPr bwMode="auto">
          <a:xfrm>
            <a:off x="7079000" y="108167"/>
            <a:ext cx="3952708" cy="3181788"/>
          </a:xfrm>
          <a:prstGeom prst="rect">
            <a:avLst/>
          </a:prstGeom>
          <a:noFill/>
          <a:ln>
            <a:noFill/>
          </a:ln>
        </p:spPr>
      </p:pic>
      <p:grpSp>
        <p:nvGrpSpPr>
          <p:cNvPr id="6" name="组合 19">
            <a:extLst>
              <a:ext uri="{FF2B5EF4-FFF2-40B4-BE49-F238E27FC236}">
                <a16:creationId xmlns:a16="http://schemas.microsoft.com/office/drawing/2014/main" id="{C18481C2-9DE3-4BB7-8470-2AE555FD30D9}"/>
              </a:ext>
            </a:extLst>
          </p:cNvPr>
          <p:cNvGrpSpPr/>
          <p:nvPr/>
        </p:nvGrpSpPr>
        <p:grpSpPr>
          <a:xfrm>
            <a:off x="523703" y="151233"/>
            <a:ext cx="1550194" cy="532845"/>
            <a:chOff x="787654" y="609042"/>
            <a:chExt cx="1550194" cy="532845"/>
          </a:xfrm>
        </p:grpSpPr>
        <p:sp>
          <p:nvSpPr>
            <p:cNvPr id="7" name="文本框 24">
              <a:extLst>
                <a:ext uri="{FF2B5EF4-FFF2-40B4-BE49-F238E27FC236}">
                  <a16:creationId xmlns:a16="http://schemas.microsoft.com/office/drawing/2014/main" id="{29116AD3-14E0-4060-8A42-AC3DA446771B}"/>
                </a:ext>
              </a:extLst>
            </p:cNvPr>
            <p:cNvSpPr txBox="1"/>
            <p:nvPr/>
          </p:nvSpPr>
          <p:spPr>
            <a:xfrm>
              <a:off x="787654" y="772555"/>
              <a:ext cx="1550194" cy="369332"/>
            </a:xfrm>
            <a:prstGeom prst="rect">
              <a:avLst/>
            </a:prstGeom>
            <a:noFill/>
          </p:spPr>
          <p:txBody>
            <a:bodyPr wrap="square" rtlCol="0">
              <a:spAutoFit/>
              <a:scene3d>
                <a:camera prst="orthographicFront"/>
                <a:lightRig rig="threePt" dir="t"/>
              </a:scene3d>
              <a:sp3d contourW="12700"/>
            </a:bodyPr>
            <a:lstStyle/>
            <a:p>
              <a:r>
                <a:rPr lang="en-SG" altLang="zh-CN" b="1" dirty="0">
                  <a:solidFill>
                    <a:schemeClr val="tx1">
                      <a:lumMod val="65000"/>
                      <a:lumOff val="35000"/>
                    </a:schemeClr>
                  </a:solidFill>
                  <a:latin typeface="Arial" panose="020B0604020202020204" pitchFamily="34" charset="0"/>
                  <a:cs typeface="Arial" panose="020B0604020202020204" pitchFamily="34" charset="0"/>
                  <a:sym typeface="+mn-lt"/>
                </a:rPr>
                <a:t>Microsoft</a:t>
              </a:r>
            </a:p>
          </p:txBody>
        </p:sp>
        <p:sp>
          <p:nvSpPr>
            <p:cNvPr id="8" name="矩形 23">
              <a:extLst>
                <a:ext uri="{FF2B5EF4-FFF2-40B4-BE49-F238E27FC236}">
                  <a16:creationId xmlns:a16="http://schemas.microsoft.com/office/drawing/2014/main" id="{A66FF7EF-9DA2-48AB-8BB4-68906BE1CCBF}"/>
                </a:ext>
              </a:extLst>
            </p:cNvPr>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9" name="Picture 8">
            <a:extLst>
              <a:ext uri="{FF2B5EF4-FFF2-40B4-BE49-F238E27FC236}">
                <a16:creationId xmlns:a16="http://schemas.microsoft.com/office/drawing/2014/main" id="{D3AC65CF-6ADC-4C54-A80F-796F0FF0191A}"/>
              </a:ext>
            </a:extLst>
          </p:cNvPr>
          <p:cNvPicPr/>
          <p:nvPr/>
        </p:nvPicPr>
        <p:blipFill>
          <a:blip r:embed="rId4">
            <a:extLst>
              <a:ext uri="{28A0092B-C50C-407E-A947-70E740481C1C}">
                <a14:useLocalDpi xmlns:a14="http://schemas.microsoft.com/office/drawing/2010/main" val="0"/>
              </a:ext>
            </a:extLst>
          </a:blip>
          <a:srcRect/>
          <a:stretch/>
        </p:blipFill>
        <p:spPr>
          <a:xfrm>
            <a:off x="2468831" y="3695238"/>
            <a:ext cx="3639738" cy="2914895"/>
          </a:xfrm>
          <a:prstGeom prst="rect">
            <a:avLst/>
          </a:prstGeom>
        </p:spPr>
      </p:pic>
      <p:pic>
        <p:nvPicPr>
          <p:cNvPr id="10" name="Picture 9">
            <a:extLst>
              <a:ext uri="{FF2B5EF4-FFF2-40B4-BE49-F238E27FC236}">
                <a16:creationId xmlns:a16="http://schemas.microsoft.com/office/drawing/2014/main" id="{93403AF1-56DE-495E-A252-DA12BDB47FEE}"/>
              </a:ext>
            </a:extLst>
          </p:cNvPr>
          <p:cNvPicPr/>
          <p:nvPr/>
        </p:nvPicPr>
        <p:blipFill>
          <a:blip r:embed="rId5">
            <a:extLst>
              <a:ext uri="{28A0092B-C50C-407E-A947-70E740481C1C}">
                <a14:useLocalDpi xmlns:a14="http://schemas.microsoft.com/office/drawing/2010/main" val="0"/>
              </a:ext>
            </a:extLst>
          </a:blip>
          <a:srcRect/>
          <a:stretch/>
        </p:blipFill>
        <p:spPr bwMode="auto">
          <a:xfrm>
            <a:off x="7079000" y="3644134"/>
            <a:ext cx="3952708" cy="3105699"/>
          </a:xfrm>
          <a:prstGeom prst="rect">
            <a:avLst/>
          </a:prstGeom>
          <a:noFill/>
          <a:ln>
            <a:noFill/>
          </a:ln>
        </p:spPr>
      </p:pic>
      <p:grpSp>
        <p:nvGrpSpPr>
          <p:cNvPr id="11" name="组合 19">
            <a:extLst>
              <a:ext uri="{FF2B5EF4-FFF2-40B4-BE49-F238E27FC236}">
                <a16:creationId xmlns:a16="http://schemas.microsoft.com/office/drawing/2014/main" id="{865B1035-9715-4B08-9798-A5BE83895CDC}"/>
              </a:ext>
            </a:extLst>
          </p:cNvPr>
          <p:cNvGrpSpPr/>
          <p:nvPr/>
        </p:nvGrpSpPr>
        <p:grpSpPr>
          <a:xfrm>
            <a:off x="523703" y="3695238"/>
            <a:ext cx="1550194" cy="532845"/>
            <a:chOff x="787654" y="609042"/>
            <a:chExt cx="1550194" cy="532845"/>
          </a:xfrm>
        </p:grpSpPr>
        <p:sp>
          <p:nvSpPr>
            <p:cNvPr id="12" name="文本框 24">
              <a:extLst>
                <a:ext uri="{FF2B5EF4-FFF2-40B4-BE49-F238E27FC236}">
                  <a16:creationId xmlns:a16="http://schemas.microsoft.com/office/drawing/2014/main" id="{234CEB18-6BA8-43D7-8F82-9B85D7908212}"/>
                </a:ext>
              </a:extLst>
            </p:cNvPr>
            <p:cNvSpPr txBox="1"/>
            <p:nvPr/>
          </p:nvSpPr>
          <p:spPr>
            <a:xfrm>
              <a:off x="787654" y="772555"/>
              <a:ext cx="1550194" cy="369332"/>
            </a:xfrm>
            <a:prstGeom prst="rect">
              <a:avLst/>
            </a:prstGeom>
            <a:noFill/>
          </p:spPr>
          <p:txBody>
            <a:bodyPr wrap="square" rtlCol="0">
              <a:spAutoFit/>
              <a:scene3d>
                <a:camera prst="orthographicFront"/>
                <a:lightRig rig="threePt" dir="t"/>
              </a:scene3d>
              <a:sp3d contourW="12700"/>
            </a:bodyPr>
            <a:lstStyle/>
            <a:p>
              <a:r>
                <a:rPr lang="en-SG" altLang="zh-CN" b="1" dirty="0">
                  <a:solidFill>
                    <a:schemeClr val="tx1">
                      <a:lumMod val="65000"/>
                      <a:lumOff val="35000"/>
                    </a:schemeClr>
                  </a:solidFill>
                  <a:latin typeface="Arial" panose="020B0604020202020204" pitchFamily="34" charset="0"/>
                  <a:cs typeface="Arial" panose="020B0604020202020204" pitchFamily="34" charset="0"/>
                  <a:sym typeface="+mn-lt"/>
                </a:rPr>
                <a:t>Amazon</a:t>
              </a:r>
            </a:p>
          </p:txBody>
        </p:sp>
        <p:sp>
          <p:nvSpPr>
            <p:cNvPr id="13" name="矩形 23">
              <a:extLst>
                <a:ext uri="{FF2B5EF4-FFF2-40B4-BE49-F238E27FC236}">
                  <a16:creationId xmlns:a16="http://schemas.microsoft.com/office/drawing/2014/main" id="{7B7CBEB2-154D-404E-A3C8-E42B90E2407C}"/>
                </a:ext>
              </a:extLst>
            </p:cNvPr>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123774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787654" y="609042"/>
            <a:ext cx="5848816" cy="686733"/>
            <a:chOff x="787654" y="609042"/>
            <a:chExt cx="5848816" cy="686733"/>
          </a:xfrm>
        </p:grpSpPr>
        <p:sp>
          <p:nvSpPr>
            <p:cNvPr id="25" name="文本框 24"/>
            <p:cNvSpPr txBox="1"/>
            <p:nvPr/>
          </p:nvSpPr>
          <p:spPr>
            <a:xfrm>
              <a:off x="787654" y="772555"/>
              <a:ext cx="5848816" cy="523220"/>
            </a:xfrm>
            <a:prstGeom prst="rect">
              <a:avLst/>
            </a:prstGeom>
            <a:noFill/>
          </p:spPr>
          <p:txBody>
            <a:bodyPr wrap="square" rtlCol="0">
              <a:spAutoFit/>
              <a:scene3d>
                <a:camera prst="orthographicFront"/>
                <a:lightRig rig="threePt" dir="t"/>
              </a:scene3d>
              <a:sp3d contourW="12700"/>
            </a:bodyPr>
            <a:lstStyle/>
            <a:p>
              <a:r>
                <a:rPr lang="en-SG" altLang="zh-CN" sz="2800" b="1" dirty="0">
                  <a:solidFill>
                    <a:schemeClr val="tx1">
                      <a:lumMod val="65000"/>
                      <a:lumOff val="35000"/>
                    </a:schemeClr>
                  </a:solidFill>
                  <a:latin typeface="Arial" panose="020B0604020202020204" pitchFamily="34" charset="0"/>
                  <a:cs typeface="Arial" panose="020B0604020202020204" pitchFamily="34" charset="0"/>
                  <a:sym typeface="+mn-lt"/>
                </a:rPr>
                <a:t>Linear Regression</a:t>
              </a:r>
            </a:p>
          </p:txBody>
        </p:sp>
        <p:sp>
          <p:nvSpPr>
            <p:cNvPr id="24" name="矩形 23"/>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6" name="图片 62">
            <a:extLst>
              <a:ext uri="{FF2B5EF4-FFF2-40B4-BE49-F238E27FC236}">
                <a16:creationId xmlns:a16="http://schemas.microsoft.com/office/drawing/2014/main" id="{01D1A146-9C0C-4685-B3DC-FB237AA30CC4}"/>
              </a:ext>
            </a:extLst>
          </p:cNvPr>
          <p:cNvPicPr>
            <a:picLocks noChangeAspect="1"/>
          </p:cNvPicPr>
          <p:nvPr/>
        </p:nvPicPr>
        <p:blipFill rotWithShape="1">
          <a:blip r:embed="rId3">
            <a:extLst>
              <a:ext uri="{28A0092B-C50C-407E-A947-70E740481C1C}">
                <a14:useLocalDpi xmlns:a14="http://schemas.microsoft.com/office/drawing/2010/main" val="0"/>
              </a:ext>
            </a:extLst>
          </a:blip>
          <a:srcRect l="1177" t="559" r="973" b="1117"/>
          <a:stretch/>
        </p:blipFill>
        <p:spPr>
          <a:xfrm>
            <a:off x="995973" y="1339472"/>
            <a:ext cx="4417855" cy="3495751"/>
          </a:xfrm>
          <a:prstGeom prst="rect">
            <a:avLst/>
          </a:prstGeom>
          <a:ln w="28575">
            <a:noFill/>
          </a:ln>
        </p:spPr>
      </p:pic>
      <p:pic>
        <p:nvPicPr>
          <p:cNvPr id="18" name="Picture 17">
            <a:extLst>
              <a:ext uri="{FF2B5EF4-FFF2-40B4-BE49-F238E27FC236}">
                <a16:creationId xmlns:a16="http://schemas.microsoft.com/office/drawing/2014/main" id="{44279893-1CB6-4136-ADFA-0C83719F290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78174" y="1339472"/>
            <a:ext cx="4049483" cy="3535148"/>
          </a:xfrm>
          <a:prstGeom prst="rect">
            <a:avLst/>
          </a:prstGeom>
          <a:noFill/>
          <a:ln>
            <a:noFill/>
          </a:ln>
        </p:spPr>
      </p:pic>
      <p:sp>
        <p:nvSpPr>
          <p:cNvPr id="8" name="文本框 24">
            <a:extLst>
              <a:ext uri="{FF2B5EF4-FFF2-40B4-BE49-F238E27FC236}">
                <a16:creationId xmlns:a16="http://schemas.microsoft.com/office/drawing/2014/main" id="{44202F59-5458-4753-98CF-DC5A09042BD5}"/>
              </a:ext>
            </a:extLst>
          </p:cNvPr>
          <p:cNvSpPr txBox="1"/>
          <p:nvPr/>
        </p:nvSpPr>
        <p:spPr>
          <a:xfrm>
            <a:off x="1283991" y="4964530"/>
            <a:ext cx="5087780" cy="1200329"/>
          </a:xfrm>
          <a:prstGeom prst="accentCallout2">
            <a:avLst>
              <a:gd name="adj1" fmla="val 43553"/>
              <a:gd name="adj2" fmla="val -295"/>
              <a:gd name="adj3" fmla="val 13323"/>
              <a:gd name="adj4" fmla="val -7183"/>
              <a:gd name="adj5" fmla="val -36823"/>
              <a:gd name="adj6" fmla="val -1179"/>
            </a:avLst>
          </a:prstGeom>
          <a:noFill/>
          <a:ln>
            <a:solidFill>
              <a:srgbClr val="019D48"/>
            </a:solidFill>
          </a:ln>
        </p:spPr>
        <p:txBody>
          <a:bodyPr wrap="square" rtlCol="0">
            <a:spAutoFit/>
            <a:scene3d>
              <a:camera prst="orthographicFront"/>
              <a:lightRig rig="threePt" dir="t"/>
            </a:scene3d>
            <a:sp3d contourW="12700"/>
          </a:bodyPr>
          <a:lstStyle/>
          <a:p>
            <a:pPr marL="285750" lvl="0" indent="-285750" algn="just">
              <a:buFont typeface="Arial" panose="020B0604020202020204" pitchFamily="34" charset="0"/>
              <a:buChar char="•"/>
              <a:defRPr/>
            </a:pPr>
            <a:r>
              <a:rPr lang="en-US" altLang="zh-CN" sz="1800" dirty="0">
                <a:effectLst/>
                <a:latin typeface="Calibri" panose="020F0502020204030204" pitchFamily="34" charset="0"/>
                <a:ea typeface="等线" panose="02010600030101010101" pitchFamily="2" charset="-122"/>
              </a:rPr>
              <a:t>With the mean of the sentiment scores closer to +2, ratings are more likely to be closer to 5. </a:t>
            </a:r>
          </a:p>
          <a:p>
            <a:pPr marL="285750" lvl="0" indent="-285750" algn="just">
              <a:buFont typeface="Arial" panose="020B0604020202020204" pitchFamily="34" charset="0"/>
              <a:buChar char="•"/>
              <a:defRPr/>
            </a:pPr>
            <a:r>
              <a:rPr lang="en-US" altLang="zh-CN" dirty="0">
                <a:latin typeface="Calibri" panose="020F0502020204030204" pitchFamily="34" charset="0"/>
                <a:ea typeface="等线" panose="02010600030101010101" pitchFamily="2" charset="-122"/>
              </a:rPr>
              <a:t>W</a:t>
            </a:r>
            <a:r>
              <a:rPr lang="en-US" altLang="zh-CN" sz="1800" dirty="0">
                <a:effectLst/>
                <a:latin typeface="Calibri" panose="020F0502020204030204" pitchFamily="34" charset="0"/>
                <a:ea typeface="等线" panose="02010600030101010101" pitchFamily="2" charset="-122"/>
              </a:rPr>
              <a:t>ith lower mean sentiment scores closer to 0, ratings are more likely to be to be closer to 1. </a:t>
            </a:r>
            <a:endParaRPr lang="en-SG" altLang="zh-CN" sz="1600" noProof="0" dirty="0">
              <a:solidFill>
                <a:schemeClr val="tx1">
                  <a:lumMod val="65000"/>
                  <a:lumOff val="35000"/>
                </a:schemeClr>
              </a:solidFill>
              <a:latin typeface="Arial" panose="020B0604020202020204" pitchFamily="34" charset="0"/>
              <a:cs typeface="Arial" panose="020B0604020202020204" pitchFamily="34" charset="0"/>
              <a:sym typeface="+mn-lt"/>
            </a:endParaRPr>
          </a:p>
        </p:txBody>
      </p:sp>
      <p:sp>
        <p:nvSpPr>
          <p:cNvPr id="3" name="文本框 24">
            <a:extLst>
              <a:ext uri="{FF2B5EF4-FFF2-40B4-BE49-F238E27FC236}">
                <a16:creationId xmlns:a16="http://schemas.microsoft.com/office/drawing/2014/main" id="{D9757AC2-8660-4280-99F0-9949D5AFF8E7}"/>
              </a:ext>
            </a:extLst>
          </p:cNvPr>
          <p:cNvSpPr txBox="1"/>
          <p:nvPr/>
        </p:nvSpPr>
        <p:spPr>
          <a:xfrm>
            <a:off x="7184048" y="4964530"/>
            <a:ext cx="4224181" cy="646331"/>
          </a:xfrm>
          <a:prstGeom prst="accentCallout2">
            <a:avLst>
              <a:gd name="adj1" fmla="val 43553"/>
              <a:gd name="adj2" fmla="val -295"/>
              <a:gd name="adj3" fmla="val 13323"/>
              <a:gd name="adj4" fmla="val -7183"/>
              <a:gd name="adj5" fmla="val -66803"/>
              <a:gd name="adj6" fmla="val -2724"/>
            </a:avLst>
          </a:prstGeom>
          <a:noFill/>
          <a:ln>
            <a:solidFill>
              <a:srgbClr val="019D48"/>
            </a:solidFill>
          </a:ln>
        </p:spPr>
        <p:txBody>
          <a:bodyPr wrap="square" rtlCol="0">
            <a:spAutoFit/>
            <a:scene3d>
              <a:camera prst="orthographicFront"/>
              <a:lightRig rig="threePt" dir="t"/>
            </a:scene3d>
            <a:sp3d contourW="12700"/>
          </a:bodyPr>
          <a:lstStyle/>
          <a:p>
            <a:pPr lvl="0">
              <a:defRPr/>
            </a:pPr>
            <a:r>
              <a:rPr lang="en-US" altLang="zh-CN" dirty="0">
                <a:effectLst/>
                <a:latin typeface="Calibri" panose="020F0502020204030204" pitchFamily="34" charset="0"/>
                <a:ea typeface="等线" panose="02010600030101010101" pitchFamily="2" charset="-122"/>
              </a:rPr>
              <a:t>Higher sentiment scores lead to higher overall ratings and vice versa.</a:t>
            </a:r>
            <a:endParaRPr lang="en-SG" altLang="zh-CN" noProof="0" dirty="0">
              <a:solidFill>
                <a:schemeClr val="tx1">
                  <a:lumMod val="65000"/>
                  <a:lumOff val="35000"/>
                </a:schemeClr>
              </a:solidFill>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2912043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66502" y="756405"/>
            <a:ext cx="2973891"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4000" b="1" dirty="0">
                <a:solidFill>
                  <a:schemeClr val="tx1">
                    <a:lumMod val="65000"/>
                    <a:lumOff val="35000"/>
                  </a:schemeClr>
                </a:solidFill>
                <a:latin typeface="Arial" panose="020B0604020202020204" pitchFamily="34" charset="0"/>
                <a:cs typeface="Arial" panose="020B0604020202020204" pitchFamily="34" charset="0"/>
                <a:sym typeface="+mn-lt"/>
              </a:rPr>
              <a:t>Conclusion</a:t>
            </a:r>
          </a:p>
        </p:txBody>
      </p:sp>
      <p:sp>
        <p:nvSpPr>
          <p:cNvPr id="4" name="文本框 3"/>
          <p:cNvSpPr txBox="1"/>
          <p:nvPr/>
        </p:nvSpPr>
        <p:spPr>
          <a:xfrm>
            <a:off x="1689100" y="1898058"/>
            <a:ext cx="2235200" cy="132343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PART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05</a:t>
            </a:r>
            <a:endParaRPr kumimoji="0" lang="zh-CN" altLang="en-US" sz="4000" b="1"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mn-lt"/>
            </a:endParaRPr>
          </a:p>
        </p:txBody>
      </p:sp>
      <p:sp>
        <p:nvSpPr>
          <p:cNvPr id="6" name="文本框 2">
            <a:extLst>
              <a:ext uri="{FF2B5EF4-FFF2-40B4-BE49-F238E27FC236}">
                <a16:creationId xmlns:a16="http://schemas.microsoft.com/office/drawing/2014/main" id="{4B6046F3-486B-4D95-A562-D2400A826AE7}"/>
              </a:ext>
            </a:extLst>
          </p:cNvPr>
          <p:cNvSpPr txBox="1"/>
          <p:nvPr/>
        </p:nvSpPr>
        <p:spPr>
          <a:xfrm>
            <a:off x="4366502" y="1464291"/>
            <a:ext cx="7005441" cy="1323439"/>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US" altLang="zh-CN" sz="2000" b="1" dirty="0">
                <a:solidFill>
                  <a:schemeClr val="tx1">
                    <a:lumMod val="65000"/>
                    <a:lumOff val="35000"/>
                  </a:schemeClr>
                </a:solidFill>
                <a:latin typeface="Arial" panose="020B0604020202020204" pitchFamily="34" charset="0"/>
                <a:cs typeface="Arial" panose="020B0604020202020204" pitchFamily="34" charset="0"/>
                <a:sym typeface="+mn-lt"/>
              </a:rPr>
              <a:t>O</a:t>
            </a:r>
            <a:r>
              <a:rPr lang="en-US" altLang="zh-CN" sz="2000" b="1" noProof="0" dirty="0" err="1">
                <a:solidFill>
                  <a:schemeClr val="tx1">
                    <a:lumMod val="65000"/>
                    <a:lumOff val="35000"/>
                  </a:schemeClr>
                </a:solidFill>
                <a:latin typeface="Arial" panose="020B0604020202020204" pitchFamily="34" charset="0"/>
                <a:cs typeface="Arial" panose="020B0604020202020204" pitchFamily="34" charset="0"/>
                <a:sym typeface="+mn-lt"/>
              </a:rPr>
              <a:t>verall</a:t>
            </a:r>
            <a:r>
              <a:rPr lang="en-US" altLang="zh-CN" sz="2000" b="1" noProof="0" dirty="0">
                <a:solidFill>
                  <a:schemeClr val="tx1">
                    <a:lumMod val="65000"/>
                    <a:lumOff val="35000"/>
                  </a:schemeClr>
                </a:solidFill>
                <a:latin typeface="Arial" panose="020B0604020202020204" pitchFamily="34" charset="0"/>
                <a:cs typeface="Arial" panose="020B0604020202020204" pitchFamily="34" charset="0"/>
                <a:sym typeface="+mn-lt"/>
              </a:rPr>
              <a:t> ratings</a:t>
            </a:r>
            <a:r>
              <a:rPr lang="en-US"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 Culture has most significant impact overall rating</a:t>
            </a:r>
          </a:p>
          <a:p>
            <a:pPr marL="342900" indent="-342900">
              <a:buFont typeface="Arial" panose="020B0604020202020204" pitchFamily="34" charset="0"/>
              <a:buChar char="•"/>
              <a:defRPr/>
            </a:pPr>
            <a:r>
              <a:rPr lang="en-US" altLang="zh-CN" sz="2000" b="1" noProof="0" dirty="0">
                <a:solidFill>
                  <a:schemeClr val="tx1">
                    <a:lumMod val="65000"/>
                    <a:lumOff val="35000"/>
                  </a:schemeClr>
                </a:solidFill>
                <a:latin typeface="Arial" panose="020B0604020202020204" pitchFamily="34" charset="0"/>
                <a:cs typeface="Arial" panose="020B0604020202020204" pitchFamily="34" charset="0"/>
                <a:sym typeface="+mn-lt"/>
              </a:rPr>
              <a:t>Sentiment</a:t>
            </a:r>
            <a:r>
              <a:rPr lang="en-US"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 </a:t>
            </a:r>
            <a:r>
              <a:rPr lang="en-US" altLang="zh-CN" sz="2000" dirty="0">
                <a:solidFill>
                  <a:schemeClr val="tx1">
                    <a:lumMod val="65000"/>
                    <a:lumOff val="35000"/>
                  </a:schemeClr>
                </a:solidFill>
                <a:latin typeface="Arial" panose="020B0604020202020204" pitchFamily="34" charset="0"/>
                <a:cs typeface="Arial" panose="020B0604020202020204" pitchFamily="34" charset="0"/>
                <a:sym typeface="+mn-lt"/>
              </a:rPr>
              <a:t>The </a:t>
            </a:r>
            <a:r>
              <a:rPr lang="en-US"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higher the sentiment scores, the higher the overall rating.</a:t>
            </a:r>
          </a:p>
        </p:txBody>
      </p:sp>
      <p:sp>
        <p:nvSpPr>
          <p:cNvPr id="2" name="文本框 2">
            <a:extLst>
              <a:ext uri="{FF2B5EF4-FFF2-40B4-BE49-F238E27FC236}">
                <a16:creationId xmlns:a16="http://schemas.microsoft.com/office/drawing/2014/main" id="{CEE85131-3CA2-4DAE-B218-5F957F7817B3}"/>
              </a:ext>
            </a:extLst>
          </p:cNvPr>
          <p:cNvSpPr txBox="1"/>
          <p:nvPr/>
        </p:nvSpPr>
        <p:spPr>
          <a:xfrm>
            <a:off x="4482641" y="3001820"/>
            <a:ext cx="2234907"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4000" b="1" dirty="0">
                <a:solidFill>
                  <a:schemeClr val="tx1">
                    <a:lumMod val="65000"/>
                    <a:lumOff val="35000"/>
                  </a:schemeClr>
                </a:solidFill>
                <a:latin typeface="Arial" panose="020B0604020202020204" pitchFamily="34" charset="0"/>
                <a:cs typeface="Arial" panose="020B0604020202020204" pitchFamily="34" charset="0"/>
                <a:sym typeface="+mn-lt"/>
              </a:rPr>
              <a:t>Purpose</a:t>
            </a:r>
          </a:p>
        </p:txBody>
      </p:sp>
      <p:graphicFrame>
        <p:nvGraphicFramePr>
          <p:cNvPr id="5" name="Table 27">
            <a:extLst>
              <a:ext uri="{FF2B5EF4-FFF2-40B4-BE49-F238E27FC236}">
                <a16:creationId xmlns:a16="http://schemas.microsoft.com/office/drawing/2014/main" id="{1BBBD9D6-3552-4926-B294-C47A359F4BDB}"/>
              </a:ext>
            </a:extLst>
          </p:cNvPr>
          <p:cNvGraphicFramePr>
            <a:graphicFrameLocks noGrp="1"/>
          </p:cNvGraphicFramePr>
          <p:nvPr>
            <p:extLst>
              <p:ext uri="{D42A27DB-BD31-4B8C-83A1-F6EECF244321}">
                <p14:modId xmlns:p14="http://schemas.microsoft.com/office/powerpoint/2010/main" val="2259052690"/>
              </p:ext>
            </p:extLst>
          </p:nvPr>
        </p:nvGraphicFramePr>
        <p:xfrm>
          <a:off x="1031909" y="3789530"/>
          <a:ext cx="10116284" cy="2116306"/>
        </p:xfrm>
        <a:graphic>
          <a:graphicData uri="http://schemas.openxmlformats.org/drawingml/2006/table">
            <a:tbl>
              <a:tblPr firstRow="1" bandRow="1">
                <a:tableStyleId>{8A107856-5554-42FB-B03E-39F5DBC370BA}</a:tableStyleId>
              </a:tblPr>
              <a:tblGrid>
                <a:gridCol w="5058142">
                  <a:extLst>
                    <a:ext uri="{9D8B030D-6E8A-4147-A177-3AD203B41FA5}">
                      <a16:colId xmlns:a16="http://schemas.microsoft.com/office/drawing/2014/main" val="4104135540"/>
                    </a:ext>
                  </a:extLst>
                </a:gridCol>
                <a:gridCol w="5058142">
                  <a:extLst>
                    <a:ext uri="{9D8B030D-6E8A-4147-A177-3AD203B41FA5}">
                      <a16:colId xmlns:a16="http://schemas.microsoft.com/office/drawing/2014/main" val="1356665657"/>
                    </a:ext>
                  </a:extLst>
                </a:gridCol>
              </a:tblGrid>
              <a:tr h="378946">
                <a:tc>
                  <a:txBody>
                    <a:bodyPr/>
                    <a:lstStyle/>
                    <a:p>
                      <a:pPr algn="ctr"/>
                      <a:r>
                        <a:rPr lang="en-GB" sz="1800" b="1" dirty="0">
                          <a:solidFill>
                            <a:schemeClr val="bg1"/>
                          </a:solidFill>
                          <a:effectLst/>
                        </a:rPr>
                        <a:t>Individuals</a:t>
                      </a:r>
                      <a:endParaRPr lang="en-GB" sz="1800" dirty="0">
                        <a:solidFill>
                          <a:schemeClr val="bg1"/>
                        </a:solidFill>
                      </a:endParaRPr>
                    </a:p>
                  </a:txBody>
                  <a:tcPr>
                    <a:solidFill>
                      <a:srgbClr val="01B552"/>
                    </a:solidFill>
                  </a:tcPr>
                </a:tc>
                <a:tc>
                  <a:txBody>
                    <a:bodyPr/>
                    <a:lstStyle/>
                    <a:p>
                      <a:pPr algn="ctr"/>
                      <a:r>
                        <a:rPr lang="en-GB" sz="1800" b="1" dirty="0">
                          <a:solidFill>
                            <a:schemeClr val="bg1"/>
                          </a:solidFill>
                          <a:effectLst/>
                        </a:rPr>
                        <a:t>Companies</a:t>
                      </a:r>
                      <a:endParaRPr lang="en-GB" sz="1800" dirty="0">
                        <a:solidFill>
                          <a:schemeClr val="bg1"/>
                        </a:solidFill>
                      </a:endParaRPr>
                    </a:p>
                  </a:txBody>
                  <a:tcPr>
                    <a:solidFill>
                      <a:srgbClr val="01B552"/>
                    </a:solidFill>
                  </a:tcPr>
                </a:tc>
                <a:extLst>
                  <a:ext uri="{0D108BD9-81ED-4DB2-BD59-A6C34878D82A}">
                    <a16:rowId xmlns:a16="http://schemas.microsoft.com/office/drawing/2014/main" val="466689243"/>
                  </a:ext>
                </a:extLst>
              </a:tr>
              <a:tr h="642620">
                <a:tc>
                  <a:txBody>
                    <a:bodyPr/>
                    <a:lstStyle/>
                    <a:p>
                      <a:pPr algn="ctr"/>
                      <a:r>
                        <a:rPr lang="en-GB" sz="1800" dirty="0">
                          <a:effectLst/>
                        </a:rPr>
                        <a:t>Decide what they value the most and not rely on overall rating.</a:t>
                      </a:r>
                      <a:endParaRPr lang="en-GB" sz="1800" dirty="0">
                        <a:latin typeface="Arial" panose="020B0604020202020204" pitchFamily="34" charset="0"/>
                        <a:cs typeface="Arial" panose="020B0604020202020204" pitchFamily="34" charset="0"/>
                      </a:endParaRPr>
                    </a:p>
                  </a:txBody>
                  <a:tcPr>
                    <a:noFill/>
                  </a:tcPr>
                </a:tc>
                <a:tc>
                  <a:txBody>
                    <a:bodyPr/>
                    <a:lstStyle/>
                    <a:p>
                      <a:pPr marL="285750" indent="-285750" algn="ctr">
                        <a:buFont typeface="Arial" panose="020B0604020202020204" pitchFamily="34" charset="0"/>
                        <a:buChar char="•"/>
                      </a:pPr>
                      <a:r>
                        <a:rPr lang="en-US" sz="1800" dirty="0"/>
                        <a:t>Focus on “Culture and “</a:t>
                      </a:r>
                      <a:r>
                        <a:rPr lang="en-US" sz="1800" dirty="0" err="1"/>
                        <a:t>Opportunities”to</a:t>
                      </a:r>
                      <a:r>
                        <a:rPr lang="en-US" sz="1800" dirty="0"/>
                        <a:t> increase overall ratings hence rankings to gain greater visibility and attract better talents</a:t>
                      </a:r>
                    </a:p>
                    <a:p>
                      <a:pPr marL="285750" indent="-285750" algn="ctr">
                        <a:buFont typeface="Arial" panose="020B0604020202020204" pitchFamily="34" charset="0"/>
                        <a:buChar char="•"/>
                      </a:pPr>
                      <a:r>
                        <a:rPr lang="en-US" sz="1800" dirty="0"/>
                        <a:t>Look into aspects which they are lacking e.g. “bullying”</a:t>
                      </a:r>
                      <a:endParaRPr lang="en-GB" sz="1800" dirty="0"/>
                    </a:p>
                  </a:txBody>
                  <a:tcPr>
                    <a:noFill/>
                  </a:tcPr>
                </a:tc>
                <a:extLst>
                  <a:ext uri="{0D108BD9-81ED-4DB2-BD59-A6C34878D82A}">
                    <a16:rowId xmlns:a16="http://schemas.microsoft.com/office/drawing/2014/main" val="3043143540"/>
                  </a:ext>
                </a:extLst>
              </a:tr>
            </a:tbl>
          </a:graphicData>
        </a:graphic>
      </p:graphicFrame>
      <p:sp>
        <p:nvSpPr>
          <p:cNvPr id="12" name="矩形 23">
            <a:extLst>
              <a:ext uri="{FF2B5EF4-FFF2-40B4-BE49-F238E27FC236}">
                <a16:creationId xmlns:a16="http://schemas.microsoft.com/office/drawing/2014/main" id="{19CC0262-F99A-4ABC-83B0-A06AED486C82}"/>
              </a:ext>
            </a:extLst>
          </p:cNvPr>
          <p:cNvSpPr/>
          <p:nvPr/>
        </p:nvSpPr>
        <p:spPr>
          <a:xfrm>
            <a:off x="4482641" y="613630"/>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23">
            <a:extLst>
              <a:ext uri="{FF2B5EF4-FFF2-40B4-BE49-F238E27FC236}">
                <a16:creationId xmlns:a16="http://schemas.microsoft.com/office/drawing/2014/main" id="{1A13ECD9-DB62-4C14-99B0-048D481DFE04}"/>
              </a:ext>
            </a:extLst>
          </p:cNvPr>
          <p:cNvSpPr/>
          <p:nvPr/>
        </p:nvSpPr>
        <p:spPr>
          <a:xfrm>
            <a:off x="4482641" y="2864837"/>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17639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24531" y="3407790"/>
            <a:ext cx="4144083"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rPr>
              <a:t>Demo of </a:t>
            </a:r>
            <a:r>
              <a:rPr lang="en-SG" altLang="zh-CN" sz="4000" b="1" noProof="0" dirty="0" err="1">
                <a:solidFill>
                  <a:schemeClr val="tx1">
                    <a:lumMod val="65000"/>
                    <a:lumOff val="35000"/>
                  </a:schemeClr>
                </a:solidFill>
                <a:latin typeface="Arial" panose="020B0604020202020204" pitchFamily="34" charset="0"/>
                <a:cs typeface="Arial" panose="020B0604020202020204" pitchFamily="34" charset="0"/>
                <a:sym typeface="+mn-lt"/>
              </a:rPr>
              <a:t>RShiny</a:t>
            </a:r>
            <a:endParaRPr lang="en-SG"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endParaRPr>
          </a:p>
        </p:txBody>
      </p:sp>
      <p:sp>
        <p:nvSpPr>
          <p:cNvPr id="4" name="文本框 3"/>
          <p:cNvSpPr txBox="1"/>
          <p:nvPr/>
        </p:nvSpPr>
        <p:spPr>
          <a:xfrm>
            <a:off x="1689100" y="1898058"/>
            <a:ext cx="2235200" cy="132343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PART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06</a:t>
            </a:r>
            <a:endParaRPr kumimoji="0" lang="zh-CN" altLang="en-US" sz="4000" b="1"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606608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See the source image">
            <a:extLst>
              <a:ext uri="{FF2B5EF4-FFF2-40B4-BE49-F238E27FC236}">
                <a16:creationId xmlns:a16="http://schemas.microsoft.com/office/drawing/2014/main" id="{6F059758-4849-4EDF-96BB-84D3488DB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123" y="-1"/>
            <a:ext cx="9103604" cy="477939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839913" y="1671241"/>
            <a:ext cx="2082621" cy="1015663"/>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6000" b="1" i="1" u="none" strike="noStrike" kern="1200" cap="none" spc="0" normalizeH="0" baseline="0" noProof="0" dirty="0">
                <a:ln>
                  <a:noFill/>
                </a:ln>
                <a:solidFill>
                  <a:srgbClr val="01B552"/>
                </a:solidFill>
                <a:effectLst/>
                <a:uLnTx/>
                <a:uFillTx/>
                <a:cs typeface="+mn-ea"/>
                <a:sym typeface="+mn-lt"/>
              </a:rPr>
              <a:t>2030</a:t>
            </a:r>
            <a:endParaRPr kumimoji="0" lang="zh-CN" altLang="en-US" sz="6000" b="1" i="1" u="none" strike="noStrike" kern="1200" cap="none" spc="0" normalizeH="0" baseline="0" noProof="0" dirty="0">
              <a:ln>
                <a:noFill/>
              </a:ln>
              <a:solidFill>
                <a:srgbClr val="01B552"/>
              </a:solidFill>
              <a:effectLst/>
              <a:uLnTx/>
              <a:uFillTx/>
              <a:cs typeface="+mn-ea"/>
              <a:sym typeface="+mn-lt"/>
            </a:endParaRPr>
          </a:p>
        </p:txBody>
      </p:sp>
      <p:sp>
        <p:nvSpPr>
          <p:cNvPr id="9" name="文本框 2">
            <a:extLst>
              <a:ext uri="{FF2B5EF4-FFF2-40B4-BE49-F238E27FC236}">
                <a16:creationId xmlns:a16="http://schemas.microsoft.com/office/drawing/2014/main" id="{31B09101-2376-4161-856C-F49C9D9029B6}"/>
              </a:ext>
            </a:extLst>
          </p:cNvPr>
          <p:cNvSpPr txBox="1"/>
          <p:nvPr/>
        </p:nvSpPr>
        <p:spPr>
          <a:xfrm>
            <a:off x="5490724" y="5374080"/>
            <a:ext cx="1324402"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4000" b="1"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sym typeface="+mn-lt"/>
              </a:rPr>
              <a:t>Q&amp;A</a:t>
            </a:r>
            <a:endParaRPr kumimoji="0" lang="zh-CN" altLang="en-US" sz="4000" b="1"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3414345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13553" y="2026280"/>
            <a:ext cx="2571074" cy="2535947"/>
          </a:xfrm>
          <a:prstGeom prst="ellipse">
            <a:avLst/>
          </a:prstGeom>
          <a:solidFill>
            <a:srgbClr val="01B552"/>
          </a:solidFill>
          <a:ln>
            <a:solidFill>
              <a:srgbClr val="01B552"/>
            </a:solidFill>
          </a:ln>
          <a:effectLst>
            <a:outerShdw blurRad="406400" sx="102000" sy="102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cxnSp>
        <p:nvCxnSpPr>
          <p:cNvPr id="4" name="直接连接符 3"/>
          <p:cNvCxnSpPr>
            <a:cxnSpLocks/>
          </p:cNvCxnSpPr>
          <p:nvPr/>
        </p:nvCxnSpPr>
        <p:spPr>
          <a:xfrm flipH="1">
            <a:off x="3594100" y="1079500"/>
            <a:ext cx="620714" cy="62071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flipH="1">
            <a:off x="3984627" y="1496219"/>
            <a:ext cx="230186" cy="23018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cxnSpLocks/>
          </p:cNvCxnSpPr>
          <p:nvPr/>
        </p:nvCxnSpPr>
        <p:spPr>
          <a:xfrm flipH="1">
            <a:off x="1640269" y="4975862"/>
            <a:ext cx="620714" cy="62071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cxnSpLocks/>
          </p:cNvCxnSpPr>
          <p:nvPr/>
        </p:nvCxnSpPr>
        <p:spPr>
          <a:xfrm flipH="1">
            <a:off x="1564069" y="4986975"/>
            <a:ext cx="230186" cy="23018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526680" y="2998226"/>
            <a:ext cx="2344819" cy="58477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i="1" dirty="0">
                <a:solidFill>
                  <a:schemeClr val="bg1"/>
                </a:solidFill>
                <a:latin typeface="Arial" panose="020B0604020202020204" pitchFamily="34" charset="0"/>
                <a:cs typeface="Arial" panose="020B0604020202020204" pitchFamily="34" charset="0"/>
                <a:sym typeface="+mn-lt"/>
              </a:rPr>
              <a:t>CONTENT</a:t>
            </a:r>
            <a:endParaRPr kumimoji="0" lang="zh-CN" altLang="en-US" sz="3200"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mn-lt"/>
            </a:endParaRPr>
          </a:p>
        </p:txBody>
      </p:sp>
      <p:grpSp>
        <p:nvGrpSpPr>
          <p:cNvPr id="15" name="Group 14">
            <a:extLst>
              <a:ext uri="{FF2B5EF4-FFF2-40B4-BE49-F238E27FC236}">
                <a16:creationId xmlns:a16="http://schemas.microsoft.com/office/drawing/2014/main" id="{4FA46817-A5F4-4B71-9264-4EE866F10E1E}"/>
              </a:ext>
            </a:extLst>
          </p:cNvPr>
          <p:cNvGrpSpPr/>
          <p:nvPr/>
        </p:nvGrpSpPr>
        <p:grpSpPr>
          <a:xfrm>
            <a:off x="5629002" y="1657138"/>
            <a:ext cx="5328674" cy="584775"/>
            <a:chOff x="5629002" y="1572296"/>
            <a:chExt cx="5328674" cy="584775"/>
          </a:xfrm>
        </p:grpSpPr>
        <p:grpSp>
          <p:nvGrpSpPr>
            <p:cNvPr id="7" name="Group 6">
              <a:extLst>
                <a:ext uri="{FF2B5EF4-FFF2-40B4-BE49-F238E27FC236}">
                  <a16:creationId xmlns:a16="http://schemas.microsoft.com/office/drawing/2014/main" id="{26D6671E-0C4C-4B17-95AB-42118A87C7DD}"/>
                </a:ext>
              </a:extLst>
            </p:cNvPr>
            <p:cNvGrpSpPr/>
            <p:nvPr/>
          </p:nvGrpSpPr>
          <p:grpSpPr>
            <a:xfrm>
              <a:off x="5629002" y="1579127"/>
              <a:ext cx="5328674" cy="577944"/>
              <a:chOff x="5709389" y="1739518"/>
              <a:chExt cx="5305748" cy="733808"/>
            </a:xfrm>
            <a:noFill/>
          </p:grpSpPr>
          <p:sp>
            <p:nvSpPr>
              <p:cNvPr id="3" name="Rectangle 2">
                <a:extLst>
                  <a:ext uri="{FF2B5EF4-FFF2-40B4-BE49-F238E27FC236}">
                    <a16:creationId xmlns:a16="http://schemas.microsoft.com/office/drawing/2014/main" id="{826D920B-D438-4706-9E80-E59D71190D7E}"/>
                  </a:ext>
                </a:extLst>
              </p:cNvPr>
              <p:cNvSpPr/>
              <p:nvPr/>
            </p:nvSpPr>
            <p:spPr>
              <a:xfrm>
                <a:off x="5709389" y="1739518"/>
                <a:ext cx="5305748" cy="733808"/>
              </a:xfrm>
              <a:prstGeom prst="rect">
                <a:avLst/>
              </a:prstGeom>
              <a:grpFill/>
              <a:ln w="28575">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文本框 11"/>
              <p:cNvSpPr txBox="1"/>
              <p:nvPr/>
            </p:nvSpPr>
            <p:spPr>
              <a:xfrm>
                <a:off x="7257561" y="1869398"/>
                <a:ext cx="2225930" cy="586170"/>
              </a:xfrm>
              <a:prstGeom prst="rect">
                <a:avLst/>
              </a:prstGeom>
              <a:grpFill/>
              <a:ln>
                <a:noFill/>
              </a:ln>
            </p:spPr>
            <p:txBody>
              <a:bodyPr wrap="none" rtlCol="0">
                <a:spAutoFit/>
                <a:scene3d>
                  <a:camera prst="orthographicFront"/>
                  <a:lightRig rig="threePt" dir="t"/>
                </a:scene3d>
                <a:sp3d contourW="12700"/>
              </a:bodyPr>
              <a:lstStyle/>
              <a:p>
                <a:pPr algn="ctr"/>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mn-lt"/>
                  </a:rPr>
                  <a:t>Overall Trend </a:t>
                </a:r>
                <a:endPar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
          <p:nvSpPr>
            <p:cNvPr id="35" name="TextBox 34">
              <a:extLst>
                <a:ext uri="{FF2B5EF4-FFF2-40B4-BE49-F238E27FC236}">
                  <a16:creationId xmlns:a16="http://schemas.microsoft.com/office/drawing/2014/main" id="{39EBF06F-1DB1-480B-8862-CD1F1FD07509}"/>
                </a:ext>
              </a:extLst>
            </p:cNvPr>
            <p:cNvSpPr txBox="1"/>
            <p:nvPr/>
          </p:nvSpPr>
          <p:spPr>
            <a:xfrm>
              <a:off x="5746151" y="1572296"/>
              <a:ext cx="634709" cy="584775"/>
            </a:xfrm>
            <a:prstGeom prst="rect">
              <a:avLst/>
            </a:prstGeom>
            <a:noFill/>
          </p:spPr>
          <p:txBody>
            <a:bodyPr wrap="square">
              <a:spAutoFit/>
            </a:bodyPr>
            <a:lstStyle/>
            <a:p>
              <a:r>
                <a:rPr lang="en-US" altLang="zh-CN" sz="3200" i="1" dirty="0">
                  <a:solidFill>
                    <a:schemeClr val="tx1">
                      <a:lumMod val="65000"/>
                      <a:lumOff val="35000"/>
                    </a:schemeClr>
                  </a:solidFill>
                  <a:latin typeface="Arial" panose="020B0604020202020204" pitchFamily="34" charset="0"/>
                  <a:cs typeface="Arial" panose="020B0604020202020204" pitchFamily="34" charset="0"/>
                  <a:sym typeface="+mn-lt"/>
                </a:rPr>
                <a:t>2</a:t>
              </a:r>
              <a:endParaRPr lang="zh-CN" altLang="en-US" sz="3200" i="1" dirty="0">
                <a:solidFill>
                  <a:schemeClr val="tx1">
                    <a:lumMod val="65000"/>
                    <a:lumOff val="35000"/>
                  </a:schemeClr>
                </a:solidFill>
              </a:endParaRPr>
            </a:p>
          </p:txBody>
        </p:sp>
      </p:grpSp>
      <p:grpSp>
        <p:nvGrpSpPr>
          <p:cNvPr id="8" name="Group 7">
            <a:extLst>
              <a:ext uri="{FF2B5EF4-FFF2-40B4-BE49-F238E27FC236}">
                <a16:creationId xmlns:a16="http://schemas.microsoft.com/office/drawing/2014/main" id="{F2DD49EC-E335-4E3F-87E6-BF00CCEF4B6E}"/>
              </a:ext>
            </a:extLst>
          </p:cNvPr>
          <p:cNvGrpSpPr/>
          <p:nvPr/>
        </p:nvGrpSpPr>
        <p:grpSpPr>
          <a:xfrm>
            <a:off x="5629002" y="2735527"/>
            <a:ext cx="2548232" cy="1369058"/>
            <a:chOff x="5629002" y="2650685"/>
            <a:chExt cx="2548232" cy="1369058"/>
          </a:xfrm>
        </p:grpSpPr>
        <p:grpSp>
          <p:nvGrpSpPr>
            <p:cNvPr id="26" name="Group 25">
              <a:extLst>
                <a:ext uri="{FF2B5EF4-FFF2-40B4-BE49-F238E27FC236}">
                  <a16:creationId xmlns:a16="http://schemas.microsoft.com/office/drawing/2014/main" id="{1E78D6BD-B842-4298-BFB3-8A1FD32ED9E4}"/>
                </a:ext>
              </a:extLst>
            </p:cNvPr>
            <p:cNvGrpSpPr/>
            <p:nvPr/>
          </p:nvGrpSpPr>
          <p:grpSpPr>
            <a:xfrm>
              <a:off x="5629002" y="2650685"/>
              <a:ext cx="2548232" cy="1369058"/>
              <a:chOff x="5894695" y="1650295"/>
              <a:chExt cx="5072550" cy="823031"/>
            </a:xfrm>
          </p:grpSpPr>
          <p:sp>
            <p:nvSpPr>
              <p:cNvPr id="27" name="Rectangle 26">
                <a:extLst>
                  <a:ext uri="{FF2B5EF4-FFF2-40B4-BE49-F238E27FC236}">
                    <a16:creationId xmlns:a16="http://schemas.microsoft.com/office/drawing/2014/main" id="{A664ED24-1CF9-4439-B617-990404847135}"/>
                  </a:ext>
                </a:extLst>
              </p:cNvPr>
              <p:cNvSpPr/>
              <p:nvPr/>
            </p:nvSpPr>
            <p:spPr>
              <a:xfrm>
                <a:off x="5894695" y="1650295"/>
                <a:ext cx="5072550" cy="823031"/>
              </a:xfrm>
              <a:prstGeom prst="rect">
                <a:avLst/>
              </a:prstGeom>
              <a:noFill/>
              <a:ln w="28575">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文本框 11">
                <a:extLst>
                  <a:ext uri="{FF2B5EF4-FFF2-40B4-BE49-F238E27FC236}">
                    <a16:creationId xmlns:a16="http://schemas.microsoft.com/office/drawing/2014/main" id="{2C71C584-351D-443A-B706-A88BC915456E}"/>
                  </a:ext>
                </a:extLst>
              </p:cNvPr>
              <p:cNvSpPr txBox="1"/>
              <p:nvPr/>
            </p:nvSpPr>
            <p:spPr>
              <a:xfrm>
                <a:off x="7377837" y="1709986"/>
                <a:ext cx="3589408" cy="7215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mn-lt"/>
                  </a:rPr>
                  <a:t>Company Rating Analysis</a:t>
                </a:r>
                <a:endPar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
          <p:nvSpPr>
            <p:cNvPr id="37" name="TextBox 36">
              <a:extLst>
                <a:ext uri="{FF2B5EF4-FFF2-40B4-BE49-F238E27FC236}">
                  <a16:creationId xmlns:a16="http://schemas.microsoft.com/office/drawing/2014/main" id="{2B7CFABC-C202-42A6-B6C6-4F5493B5B298}"/>
                </a:ext>
              </a:extLst>
            </p:cNvPr>
            <p:cNvSpPr txBox="1"/>
            <p:nvPr/>
          </p:nvSpPr>
          <p:spPr>
            <a:xfrm>
              <a:off x="5729338" y="2987507"/>
              <a:ext cx="634709" cy="584775"/>
            </a:xfrm>
            <a:prstGeom prst="rect">
              <a:avLst/>
            </a:prstGeom>
            <a:noFill/>
          </p:spPr>
          <p:txBody>
            <a:bodyPr wrap="square">
              <a:spAutoFit/>
            </a:bodyPr>
            <a:lstStyle/>
            <a:p>
              <a:r>
                <a:rPr lang="en-US" altLang="zh-CN" sz="3200" i="1" dirty="0">
                  <a:solidFill>
                    <a:schemeClr val="tx1">
                      <a:lumMod val="65000"/>
                      <a:lumOff val="35000"/>
                    </a:schemeClr>
                  </a:solidFill>
                  <a:latin typeface="Arial" panose="020B0604020202020204" pitchFamily="34" charset="0"/>
                  <a:cs typeface="Arial" panose="020B0604020202020204" pitchFamily="34" charset="0"/>
                  <a:sym typeface="+mn-lt"/>
                </a:rPr>
                <a:t>3</a:t>
              </a:r>
              <a:endParaRPr lang="zh-CN" altLang="en-US" sz="3200" i="1" dirty="0">
                <a:solidFill>
                  <a:schemeClr val="tx1">
                    <a:lumMod val="65000"/>
                    <a:lumOff val="35000"/>
                  </a:schemeClr>
                </a:solidFill>
              </a:endParaRPr>
            </a:p>
          </p:txBody>
        </p:sp>
      </p:grpSp>
      <p:grpSp>
        <p:nvGrpSpPr>
          <p:cNvPr id="13" name="Group 12">
            <a:extLst>
              <a:ext uri="{FF2B5EF4-FFF2-40B4-BE49-F238E27FC236}">
                <a16:creationId xmlns:a16="http://schemas.microsoft.com/office/drawing/2014/main" id="{85AF0413-0428-4535-9658-FC1D9D5E4FF2}"/>
              </a:ext>
            </a:extLst>
          </p:cNvPr>
          <p:cNvGrpSpPr/>
          <p:nvPr/>
        </p:nvGrpSpPr>
        <p:grpSpPr>
          <a:xfrm>
            <a:off x="8426053" y="2735527"/>
            <a:ext cx="2548231" cy="1369055"/>
            <a:chOff x="8426053" y="2650685"/>
            <a:chExt cx="2548231" cy="1369055"/>
          </a:xfrm>
        </p:grpSpPr>
        <p:grpSp>
          <p:nvGrpSpPr>
            <p:cNvPr id="29" name="Group 28">
              <a:extLst>
                <a:ext uri="{FF2B5EF4-FFF2-40B4-BE49-F238E27FC236}">
                  <a16:creationId xmlns:a16="http://schemas.microsoft.com/office/drawing/2014/main" id="{C8857E91-69EE-498E-A3A7-67CCD8915A63}"/>
                </a:ext>
              </a:extLst>
            </p:cNvPr>
            <p:cNvGrpSpPr/>
            <p:nvPr/>
          </p:nvGrpSpPr>
          <p:grpSpPr>
            <a:xfrm>
              <a:off x="8426053" y="2650685"/>
              <a:ext cx="2548231" cy="1369055"/>
              <a:chOff x="5661498" y="1653974"/>
              <a:chExt cx="4770093" cy="819351"/>
            </a:xfrm>
          </p:grpSpPr>
          <p:sp>
            <p:nvSpPr>
              <p:cNvPr id="30" name="Rectangle 29">
                <a:extLst>
                  <a:ext uri="{FF2B5EF4-FFF2-40B4-BE49-F238E27FC236}">
                    <a16:creationId xmlns:a16="http://schemas.microsoft.com/office/drawing/2014/main" id="{61A1D3CE-49EB-4616-8EF1-99CAD1C7A557}"/>
                  </a:ext>
                </a:extLst>
              </p:cNvPr>
              <p:cNvSpPr/>
              <p:nvPr/>
            </p:nvSpPr>
            <p:spPr>
              <a:xfrm>
                <a:off x="5661498" y="1653974"/>
                <a:ext cx="4770093" cy="819351"/>
              </a:xfrm>
              <a:prstGeom prst="rect">
                <a:avLst/>
              </a:prstGeom>
              <a:noFill/>
              <a:ln w="28575">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1" name="文本框 11">
                <a:extLst>
                  <a:ext uri="{FF2B5EF4-FFF2-40B4-BE49-F238E27FC236}">
                    <a16:creationId xmlns:a16="http://schemas.microsoft.com/office/drawing/2014/main" id="{7B9964B7-C2DF-490E-8C0E-6118EA2CCF28}"/>
                  </a:ext>
                </a:extLst>
              </p:cNvPr>
              <p:cNvSpPr txBox="1"/>
              <p:nvPr/>
            </p:nvSpPr>
            <p:spPr>
              <a:xfrm>
                <a:off x="6944786" y="1709986"/>
                <a:ext cx="3455716" cy="645696"/>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mn-lt"/>
                  </a:rPr>
                  <a:t>Company Reviews Analysis</a:t>
                </a:r>
                <a:endPar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
          <p:nvSpPr>
            <p:cNvPr id="38" name="TextBox 34">
              <a:extLst>
                <a:ext uri="{FF2B5EF4-FFF2-40B4-BE49-F238E27FC236}">
                  <a16:creationId xmlns:a16="http://schemas.microsoft.com/office/drawing/2014/main" id="{39EBF06F-1DB1-480B-8862-CD1F1FD07509}"/>
                </a:ext>
              </a:extLst>
            </p:cNvPr>
            <p:cNvSpPr txBox="1"/>
            <p:nvPr/>
          </p:nvSpPr>
          <p:spPr>
            <a:xfrm>
              <a:off x="8547563" y="2985628"/>
              <a:ext cx="63470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i="1" dirty="0">
                  <a:solidFill>
                    <a:schemeClr val="tx1">
                      <a:lumMod val="65000"/>
                      <a:lumOff val="35000"/>
                    </a:schemeClr>
                  </a:solidFill>
                  <a:latin typeface="Arial" panose="020B0604020202020204" pitchFamily="34" charset="0"/>
                  <a:cs typeface="Arial" panose="020B0604020202020204" pitchFamily="34" charset="0"/>
                  <a:sym typeface="+mn-lt"/>
                </a:rPr>
                <a:t>4</a:t>
              </a:r>
              <a:endParaRPr lang="zh-CN" altLang="en-US" sz="3200" i="1" dirty="0">
                <a:solidFill>
                  <a:schemeClr val="tx1">
                    <a:lumMod val="65000"/>
                    <a:lumOff val="35000"/>
                  </a:schemeClr>
                </a:solidFill>
              </a:endParaRPr>
            </a:p>
          </p:txBody>
        </p:sp>
      </p:grpSp>
      <p:grpSp>
        <p:nvGrpSpPr>
          <p:cNvPr id="5" name="Group 4">
            <a:extLst>
              <a:ext uri="{FF2B5EF4-FFF2-40B4-BE49-F238E27FC236}">
                <a16:creationId xmlns:a16="http://schemas.microsoft.com/office/drawing/2014/main" id="{66C2599B-457A-47E1-AB27-A788ABACD473}"/>
              </a:ext>
            </a:extLst>
          </p:cNvPr>
          <p:cNvGrpSpPr/>
          <p:nvPr/>
        </p:nvGrpSpPr>
        <p:grpSpPr>
          <a:xfrm>
            <a:off x="5629003" y="4532207"/>
            <a:ext cx="5345282" cy="594854"/>
            <a:chOff x="5629003" y="4447365"/>
            <a:chExt cx="5345282" cy="594854"/>
          </a:xfrm>
        </p:grpSpPr>
        <p:grpSp>
          <p:nvGrpSpPr>
            <p:cNvPr id="32" name="Group 31">
              <a:extLst>
                <a:ext uri="{FF2B5EF4-FFF2-40B4-BE49-F238E27FC236}">
                  <a16:creationId xmlns:a16="http://schemas.microsoft.com/office/drawing/2014/main" id="{E5F4836C-670F-4C52-90C0-C33373308C67}"/>
                </a:ext>
              </a:extLst>
            </p:cNvPr>
            <p:cNvGrpSpPr/>
            <p:nvPr/>
          </p:nvGrpSpPr>
          <p:grpSpPr>
            <a:xfrm>
              <a:off x="5629003" y="4447365"/>
              <a:ext cx="5345282" cy="577945"/>
              <a:chOff x="5772898" y="1614792"/>
              <a:chExt cx="5082949" cy="732042"/>
            </a:xfrm>
          </p:grpSpPr>
          <p:sp>
            <p:nvSpPr>
              <p:cNvPr id="33" name="Rectangle 32">
                <a:extLst>
                  <a:ext uri="{FF2B5EF4-FFF2-40B4-BE49-F238E27FC236}">
                    <a16:creationId xmlns:a16="http://schemas.microsoft.com/office/drawing/2014/main" id="{D3F41DBD-9BE1-4E75-ABBD-30F8019080EF}"/>
                  </a:ext>
                </a:extLst>
              </p:cNvPr>
              <p:cNvSpPr/>
              <p:nvPr/>
            </p:nvSpPr>
            <p:spPr>
              <a:xfrm>
                <a:off x="5772898" y="1614792"/>
                <a:ext cx="5082949" cy="732042"/>
              </a:xfrm>
              <a:prstGeom prst="rect">
                <a:avLst/>
              </a:prstGeom>
              <a:noFill/>
              <a:ln w="28575">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endParaRPr>
              </a:p>
            </p:txBody>
          </p:sp>
          <p:sp>
            <p:nvSpPr>
              <p:cNvPr id="34" name="文本框 11">
                <a:extLst>
                  <a:ext uri="{FF2B5EF4-FFF2-40B4-BE49-F238E27FC236}">
                    <a16:creationId xmlns:a16="http://schemas.microsoft.com/office/drawing/2014/main" id="{A6A3DC52-8C9C-47B6-828A-65AD4E4982C3}"/>
                  </a:ext>
                </a:extLst>
              </p:cNvPr>
              <p:cNvSpPr txBox="1"/>
              <p:nvPr/>
            </p:nvSpPr>
            <p:spPr>
              <a:xfrm>
                <a:off x="7430865" y="1741821"/>
                <a:ext cx="1767006" cy="461665"/>
              </a:xfrm>
              <a:prstGeom prst="rect">
                <a:avLst/>
              </a:prstGeom>
              <a:noFill/>
            </p:spPr>
            <p:txBody>
              <a:bodyPr wrap="none" rtlCol="0">
                <a:spAutoFit/>
                <a:scene3d>
                  <a:camera prst="orthographicFront"/>
                  <a:lightRig rig="threePt" dir="t"/>
                </a:scene3d>
                <a:sp3d contourW="12700"/>
              </a:bodyPr>
              <a:lstStyle/>
              <a:p>
                <a:pPr algn="ctr"/>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mn-lt"/>
                  </a:rPr>
                  <a:t>Conclusion</a:t>
                </a:r>
                <a:endPar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
          <p:nvSpPr>
            <p:cNvPr id="39" name="TextBox 34">
              <a:extLst>
                <a:ext uri="{FF2B5EF4-FFF2-40B4-BE49-F238E27FC236}">
                  <a16:creationId xmlns:a16="http://schemas.microsoft.com/office/drawing/2014/main" id="{39EBF06F-1DB1-480B-8862-CD1F1FD07509}"/>
                </a:ext>
              </a:extLst>
            </p:cNvPr>
            <p:cNvSpPr txBox="1"/>
            <p:nvPr/>
          </p:nvSpPr>
          <p:spPr>
            <a:xfrm>
              <a:off x="5746151" y="4457444"/>
              <a:ext cx="63470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i="1" dirty="0">
                  <a:solidFill>
                    <a:schemeClr val="tx1">
                      <a:lumMod val="65000"/>
                      <a:lumOff val="35000"/>
                    </a:schemeClr>
                  </a:solidFill>
                  <a:latin typeface="Arial" panose="020B0604020202020204" pitchFamily="34" charset="0"/>
                  <a:cs typeface="Arial" panose="020B0604020202020204" pitchFamily="34" charset="0"/>
                  <a:sym typeface="+mn-lt"/>
                </a:rPr>
                <a:t>5</a:t>
              </a:r>
              <a:endParaRPr lang="zh-CN" altLang="en-US" sz="3200" i="1" dirty="0">
                <a:solidFill>
                  <a:schemeClr val="tx1">
                    <a:lumMod val="65000"/>
                    <a:lumOff val="35000"/>
                  </a:schemeClr>
                </a:solidFill>
              </a:endParaRPr>
            </a:p>
          </p:txBody>
        </p:sp>
      </p:grpSp>
      <p:grpSp>
        <p:nvGrpSpPr>
          <p:cNvPr id="17" name="Group 16">
            <a:extLst>
              <a:ext uri="{FF2B5EF4-FFF2-40B4-BE49-F238E27FC236}">
                <a16:creationId xmlns:a16="http://schemas.microsoft.com/office/drawing/2014/main" id="{FE4FAC5B-D779-49DD-BD9B-CF2C95E09C05}"/>
              </a:ext>
            </a:extLst>
          </p:cNvPr>
          <p:cNvGrpSpPr/>
          <p:nvPr/>
        </p:nvGrpSpPr>
        <p:grpSpPr>
          <a:xfrm>
            <a:off x="6903118" y="2241913"/>
            <a:ext cx="2797051" cy="493615"/>
            <a:chOff x="6903118" y="2241913"/>
            <a:chExt cx="2797051" cy="493615"/>
          </a:xfrm>
        </p:grpSpPr>
        <p:cxnSp>
          <p:nvCxnSpPr>
            <p:cNvPr id="47" name="Connector: Elbow 46">
              <a:extLst>
                <a:ext uri="{FF2B5EF4-FFF2-40B4-BE49-F238E27FC236}">
                  <a16:creationId xmlns:a16="http://schemas.microsoft.com/office/drawing/2014/main" id="{7ABABEB8-3CD4-4169-86D2-8474653A4802}"/>
                </a:ext>
              </a:extLst>
            </p:cNvPr>
            <p:cNvCxnSpPr>
              <a:cxnSpLocks/>
              <a:stCxn id="3" idx="2"/>
              <a:endCxn id="30" idx="0"/>
            </p:cNvCxnSpPr>
            <p:nvPr/>
          </p:nvCxnSpPr>
          <p:spPr>
            <a:xfrm rot="16200000" flipH="1">
              <a:off x="8749947" y="1785305"/>
              <a:ext cx="493614" cy="1406830"/>
            </a:xfrm>
            <a:prstGeom prst="bentConnector3">
              <a:avLst/>
            </a:prstGeom>
            <a:ln w="38100">
              <a:solidFill>
                <a:srgbClr val="01B552"/>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A543305D-5E8D-48C1-8F4E-5886B0EDC635}"/>
                </a:ext>
              </a:extLst>
            </p:cNvPr>
            <p:cNvCxnSpPr>
              <a:cxnSpLocks/>
              <a:stCxn id="3" idx="2"/>
              <a:endCxn id="27" idx="0"/>
            </p:cNvCxnSpPr>
            <p:nvPr/>
          </p:nvCxnSpPr>
          <p:spPr>
            <a:xfrm rot="5400000">
              <a:off x="7351422" y="1793610"/>
              <a:ext cx="493614" cy="1390221"/>
            </a:xfrm>
            <a:prstGeom prst="bentConnector3">
              <a:avLst>
                <a:gd name="adj1" fmla="val 50000"/>
              </a:avLst>
            </a:prstGeom>
            <a:ln w="38100">
              <a:solidFill>
                <a:srgbClr val="01B552"/>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8AC3BA24-42FE-4A5A-AD49-959888E47CC1}"/>
              </a:ext>
            </a:extLst>
          </p:cNvPr>
          <p:cNvGrpSpPr/>
          <p:nvPr/>
        </p:nvGrpSpPr>
        <p:grpSpPr>
          <a:xfrm>
            <a:off x="6903118" y="4104582"/>
            <a:ext cx="2797052" cy="427625"/>
            <a:chOff x="6903118" y="4104582"/>
            <a:chExt cx="2797052" cy="427625"/>
          </a:xfrm>
        </p:grpSpPr>
        <p:cxnSp>
          <p:nvCxnSpPr>
            <p:cNvPr id="11" name="Connector: Elbow 10">
              <a:extLst>
                <a:ext uri="{FF2B5EF4-FFF2-40B4-BE49-F238E27FC236}">
                  <a16:creationId xmlns:a16="http://schemas.microsoft.com/office/drawing/2014/main" id="{E0E7C4BB-FBF4-431A-A9A3-BC77BAA38AA6}"/>
                </a:ext>
              </a:extLst>
            </p:cNvPr>
            <p:cNvCxnSpPr>
              <a:cxnSpLocks/>
              <a:stCxn id="27" idx="2"/>
              <a:endCxn id="33" idx="0"/>
            </p:cNvCxnSpPr>
            <p:nvPr/>
          </p:nvCxnSpPr>
          <p:spPr>
            <a:xfrm rot="16200000" flipH="1">
              <a:off x="7388570" y="3619133"/>
              <a:ext cx="427622" cy="1398526"/>
            </a:xfrm>
            <a:prstGeom prst="bentConnector3">
              <a:avLst/>
            </a:prstGeom>
            <a:ln w="38100">
              <a:solidFill>
                <a:srgbClr val="01B552"/>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53655B1-3C9E-482E-AE27-279750B61446}"/>
                </a:ext>
              </a:extLst>
            </p:cNvPr>
            <p:cNvCxnSpPr>
              <a:cxnSpLocks/>
              <a:stCxn id="30" idx="2"/>
              <a:endCxn id="33" idx="0"/>
            </p:cNvCxnSpPr>
            <p:nvPr/>
          </p:nvCxnSpPr>
          <p:spPr>
            <a:xfrm rot="5400000">
              <a:off x="8787095" y="3619132"/>
              <a:ext cx="427625" cy="1398525"/>
            </a:xfrm>
            <a:prstGeom prst="bentConnector3">
              <a:avLst/>
            </a:prstGeom>
            <a:ln w="38100">
              <a:solidFill>
                <a:srgbClr val="01B552"/>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3867EFE-0703-41E7-B382-06AE5FC1ACD3}"/>
              </a:ext>
            </a:extLst>
          </p:cNvPr>
          <p:cNvGrpSpPr/>
          <p:nvPr/>
        </p:nvGrpSpPr>
        <p:grpSpPr>
          <a:xfrm>
            <a:off x="5629001" y="5371057"/>
            <a:ext cx="5345283" cy="601684"/>
            <a:chOff x="5629001" y="5194630"/>
            <a:chExt cx="5345283" cy="762111"/>
          </a:xfrm>
        </p:grpSpPr>
        <p:grpSp>
          <p:nvGrpSpPr>
            <p:cNvPr id="36" name="Group 35">
              <a:extLst>
                <a:ext uri="{FF2B5EF4-FFF2-40B4-BE49-F238E27FC236}">
                  <a16:creationId xmlns:a16="http://schemas.microsoft.com/office/drawing/2014/main" id="{5766E9EA-6251-424A-9D94-E75808E86476}"/>
                </a:ext>
              </a:extLst>
            </p:cNvPr>
            <p:cNvGrpSpPr/>
            <p:nvPr/>
          </p:nvGrpSpPr>
          <p:grpSpPr>
            <a:xfrm>
              <a:off x="5629001" y="5194630"/>
              <a:ext cx="5345283" cy="732041"/>
              <a:chOff x="5661498" y="1614791"/>
              <a:chExt cx="5305748" cy="732041"/>
            </a:xfrm>
          </p:grpSpPr>
          <p:sp>
            <p:nvSpPr>
              <p:cNvPr id="40" name="Rectangle 39">
                <a:extLst>
                  <a:ext uri="{FF2B5EF4-FFF2-40B4-BE49-F238E27FC236}">
                    <a16:creationId xmlns:a16="http://schemas.microsoft.com/office/drawing/2014/main" id="{335EF354-4164-4BBB-8A70-8DA4E6368C2C}"/>
                  </a:ext>
                </a:extLst>
              </p:cNvPr>
              <p:cNvSpPr/>
              <p:nvPr/>
            </p:nvSpPr>
            <p:spPr>
              <a:xfrm>
                <a:off x="5661498" y="1614791"/>
                <a:ext cx="5305748" cy="732041"/>
              </a:xfrm>
              <a:prstGeom prst="rect">
                <a:avLst/>
              </a:prstGeom>
              <a:noFill/>
              <a:ln w="28575">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65000"/>
                      <a:lumOff val="35000"/>
                    </a:schemeClr>
                  </a:solidFill>
                </a:endParaRPr>
              </a:p>
            </p:txBody>
          </p:sp>
          <p:sp>
            <p:nvSpPr>
              <p:cNvPr id="41" name="文本框 11">
                <a:extLst>
                  <a:ext uri="{FF2B5EF4-FFF2-40B4-BE49-F238E27FC236}">
                    <a16:creationId xmlns:a16="http://schemas.microsoft.com/office/drawing/2014/main" id="{A86B0940-FD64-4BA8-8BAF-C85DC683F933}"/>
                  </a:ext>
                </a:extLst>
              </p:cNvPr>
              <p:cNvSpPr txBox="1"/>
              <p:nvPr/>
            </p:nvSpPr>
            <p:spPr>
              <a:xfrm>
                <a:off x="7043681" y="1725960"/>
                <a:ext cx="2541379" cy="461665"/>
              </a:xfrm>
              <a:prstGeom prst="rect">
                <a:avLst/>
              </a:prstGeom>
              <a:noFill/>
            </p:spPr>
            <p:txBody>
              <a:bodyPr wrap="none" rtlCol="0">
                <a:spAutoFit/>
                <a:scene3d>
                  <a:camera prst="orthographicFront"/>
                  <a:lightRig rig="threePt" dir="t"/>
                </a:scene3d>
                <a:sp3d contourW="12700"/>
              </a:bodyPr>
              <a:lstStyle/>
              <a:p>
                <a:pPr algn="ctr"/>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mn-lt"/>
                  </a:rPr>
                  <a:t>Demo of </a:t>
                </a:r>
                <a:r>
                  <a:rPr lang="en-US" altLang="zh-CN" sz="2400" b="1" dirty="0" err="1">
                    <a:solidFill>
                      <a:schemeClr val="tx1">
                        <a:lumMod val="65000"/>
                        <a:lumOff val="35000"/>
                      </a:schemeClr>
                    </a:solidFill>
                    <a:latin typeface="Arial" panose="020B0604020202020204" pitchFamily="34" charset="0"/>
                    <a:cs typeface="Arial" panose="020B0604020202020204" pitchFamily="34" charset="0"/>
                    <a:sym typeface="+mn-lt"/>
                  </a:rPr>
                  <a:t>RShiny</a:t>
                </a:r>
                <a:endPar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
          <p:nvSpPr>
            <p:cNvPr id="19" name="TextBox 34">
              <a:extLst>
                <a:ext uri="{FF2B5EF4-FFF2-40B4-BE49-F238E27FC236}">
                  <a16:creationId xmlns:a16="http://schemas.microsoft.com/office/drawing/2014/main" id="{670DAAF8-8EC7-4692-9ECE-557B7B94E544}"/>
                </a:ext>
              </a:extLst>
            </p:cNvPr>
            <p:cNvSpPr txBox="1"/>
            <p:nvPr/>
          </p:nvSpPr>
          <p:spPr>
            <a:xfrm>
              <a:off x="5746151" y="5216048"/>
              <a:ext cx="634709" cy="74069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i="1" dirty="0">
                  <a:solidFill>
                    <a:schemeClr val="tx1">
                      <a:lumMod val="65000"/>
                      <a:lumOff val="35000"/>
                    </a:schemeClr>
                  </a:solidFill>
                  <a:latin typeface="Arial" panose="020B0604020202020204" pitchFamily="34" charset="0"/>
                  <a:cs typeface="Arial" panose="020B0604020202020204" pitchFamily="34" charset="0"/>
                  <a:sym typeface="+mn-lt"/>
                </a:rPr>
                <a:t>6</a:t>
              </a:r>
              <a:endParaRPr lang="zh-CN" altLang="en-US" sz="3200" i="1" dirty="0">
                <a:solidFill>
                  <a:schemeClr val="tx1">
                    <a:lumMod val="65000"/>
                    <a:lumOff val="35000"/>
                  </a:schemeClr>
                </a:solidFill>
              </a:endParaRPr>
            </a:p>
          </p:txBody>
        </p:sp>
      </p:grpSp>
      <p:cxnSp>
        <p:nvCxnSpPr>
          <p:cNvPr id="60" name="Straight Connector 59">
            <a:extLst>
              <a:ext uri="{FF2B5EF4-FFF2-40B4-BE49-F238E27FC236}">
                <a16:creationId xmlns:a16="http://schemas.microsoft.com/office/drawing/2014/main" id="{89618DF4-E0E3-4082-B9E8-7C4BE9559CF1}"/>
              </a:ext>
            </a:extLst>
          </p:cNvPr>
          <p:cNvCxnSpPr>
            <a:cxnSpLocks/>
            <a:stCxn id="33" idx="2"/>
            <a:endCxn id="40" idx="0"/>
          </p:cNvCxnSpPr>
          <p:nvPr/>
        </p:nvCxnSpPr>
        <p:spPr>
          <a:xfrm flipH="1">
            <a:off x="8301643" y="5110152"/>
            <a:ext cx="1" cy="260905"/>
          </a:xfrm>
          <a:prstGeom prst="line">
            <a:avLst/>
          </a:prstGeom>
          <a:ln w="38100">
            <a:solidFill>
              <a:srgbClr val="01B552"/>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F59BD47B-D6FA-4939-9F27-0118C97E5122}"/>
              </a:ext>
            </a:extLst>
          </p:cNvPr>
          <p:cNvGrpSpPr/>
          <p:nvPr/>
        </p:nvGrpSpPr>
        <p:grpSpPr>
          <a:xfrm>
            <a:off x="5629002" y="892025"/>
            <a:ext cx="5328674" cy="584775"/>
            <a:chOff x="5629002" y="1579127"/>
            <a:chExt cx="5328674" cy="584775"/>
          </a:xfrm>
        </p:grpSpPr>
        <p:grpSp>
          <p:nvGrpSpPr>
            <p:cNvPr id="43" name="Group 42">
              <a:extLst>
                <a:ext uri="{FF2B5EF4-FFF2-40B4-BE49-F238E27FC236}">
                  <a16:creationId xmlns:a16="http://schemas.microsoft.com/office/drawing/2014/main" id="{04AE13DE-3F56-4786-B522-9865D6A6AFFA}"/>
                </a:ext>
              </a:extLst>
            </p:cNvPr>
            <p:cNvGrpSpPr/>
            <p:nvPr/>
          </p:nvGrpSpPr>
          <p:grpSpPr>
            <a:xfrm>
              <a:off x="5629002" y="1579127"/>
              <a:ext cx="5328674" cy="577944"/>
              <a:chOff x="5709389" y="1739518"/>
              <a:chExt cx="5305748" cy="733808"/>
            </a:xfrm>
            <a:noFill/>
          </p:grpSpPr>
          <p:sp>
            <p:nvSpPr>
              <p:cNvPr id="45" name="Rectangle 44">
                <a:extLst>
                  <a:ext uri="{FF2B5EF4-FFF2-40B4-BE49-F238E27FC236}">
                    <a16:creationId xmlns:a16="http://schemas.microsoft.com/office/drawing/2014/main" id="{775080CA-6D23-4BE9-87FB-4364C7C5A68A}"/>
                  </a:ext>
                </a:extLst>
              </p:cNvPr>
              <p:cNvSpPr/>
              <p:nvPr/>
            </p:nvSpPr>
            <p:spPr>
              <a:xfrm>
                <a:off x="5709389" y="1739518"/>
                <a:ext cx="5305748" cy="733808"/>
              </a:xfrm>
              <a:prstGeom prst="rect">
                <a:avLst/>
              </a:prstGeom>
              <a:grpFill/>
              <a:ln w="28575">
                <a:solidFill>
                  <a:srgbClr val="01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文本框 11">
                <a:extLst>
                  <a:ext uri="{FF2B5EF4-FFF2-40B4-BE49-F238E27FC236}">
                    <a16:creationId xmlns:a16="http://schemas.microsoft.com/office/drawing/2014/main" id="{1FD481A0-C179-4802-82A5-681C816543BF}"/>
                  </a:ext>
                </a:extLst>
              </p:cNvPr>
              <p:cNvSpPr txBox="1"/>
              <p:nvPr/>
            </p:nvSpPr>
            <p:spPr>
              <a:xfrm>
                <a:off x="6882002" y="1869398"/>
                <a:ext cx="2977058" cy="586170"/>
              </a:xfrm>
              <a:prstGeom prst="rect">
                <a:avLst/>
              </a:prstGeom>
              <a:grpFill/>
              <a:ln>
                <a:noFill/>
              </a:ln>
            </p:spPr>
            <p:txBody>
              <a:bodyPr wrap="none" rtlCol="0">
                <a:spAutoFit/>
                <a:scene3d>
                  <a:camera prst="orthographicFront"/>
                  <a:lightRig rig="threePt" dir="t"/>
                </a:scene3d>
                <a:sp3d contourW="12700"/>
              </a:bodyPr>
              <a:lstStyle/>
              <a:p>
                <a:pPr algn="ctr"/>
                <a:r>
                  <a:rPr lang="en-US" altLang="zh-CN" sz="2400" b="1" dirty="0">
                    <a:solidFill>
                      <a:schemeClr val="tx1">
                        <a:lumMod val="65000"/>
                        <a:lumOff val="35000"/>
                      </a:schemeClr>
                    </a:solidFill>
                    <a:latin typeface="Arial" panose="020B0604020202020204" pitchFamily="34" charset="0"/>
                    <a:cs typeface="Arial" panose="020B0604020202020204" pitchFamily="34" charset="0"/>
                    <a:sym typeface="+mn-lt"/>
                  </a:rPr>
                  <a:t>Problem Statement</a:t>
                </a:r>
                <a:endParaRPr lang="zh-CN" altLang="en-US" sz="2400" b="1" dirty="0">
                  <a:solidFill>
                    <a:schemeClr val="tx1">
                      <a:lumMod val="65000"/>
                      <a:lumOff val="35000"/>
                    </a:schemeClr>
                  </a:solidFill>
                  <a:latin typeface="Arial" panose="020B0604020202020204" pitchFamily="34" charset="0"/>
                  <a:cs typeface="Arial" panose="020B0604020202020204" pitchFamily="34" charset="0"/>
                  <a:sym typeface="+mn-lt"/>
                </a:endParaRPr>
              </a:p>
            </p:txBody>
          </p:sp>
        </p:grpSp>
        <p:sp>
          <p:nvSpPr>
            <p:cNvPr id="44" name="TextBox 43">
              <a:extLst>
                <a:ext uri="{FF2B5EF4-FFF2-40B4-BE49-F238E27FC236}">
                  <a16:creationId xmlns:a16="http://schemas.microsoft.com/office/drawing/2014/main" id="{A2D4CA0B-2EB1-48A2-9DFF-01D92B37123D}"/>
                </a:ext>
              </a:extLst>
            </p:cNvPr>
            <p:cNvSpPr txBox="1"/>
            <p:nvPr/>
          </p:nvSpPr>
          <p:spPr>
            <a:xfrm>
              <a:off x="5746151" y="1579127"/>
              <a:ext cx="634709" cy="584775"/>
            </a:xfrm>
            <a:prstGeom prst="rect">
              <a:avLst/>
            </a:prstGeom>
            <a:noFill/>
          </p:spPr>
          <p:txBody>
            <a:bodyPr wrap="square">
              <a:spAutoFit/>
            </a:bodyPr>
            <a:lstStyle/>
            <a:p>
              <a:r>
                <a:rPr lang="en-US" altLang="zh-CN" sz="3200" i="1" dirty="0">
                  <a:solidFill>
                    <a:schemeClr val="tx1">
                      <a:lumMod val="65000"/>
                      <a:lumOff val="35000"/>
                    </a:schemeClr>
                  </a:solidFill>
                </a:rPr>
                <a:t>1</a:t>
              </a:r>
              <a:endParaRPr lang="zh-CN" altLang="en-US" sz="3200" i="1" dirty="0">
                <a:solidFill>
                  <a:schemeClr val="tx1">
                    <a:lumMod val="65000"/>
                    <a:lumOff val="35000"/>
                  </a:schemeClr>
                </a:solidFill>
              </a:endParaRPr>
            </a:p>
          </p:txBody>
        </p:sp>
      </p:grpSp>
      <p:cxnSp>
        <p:nvCxnSpPr>
          <p:cNvPr id="48" name="Straight Connector 47">
            <a:extLst>
              <a:ext uri="{FF2B5EF4-FFF2-40B4-BE49-F238E27FC236}">
                <a16:creationId xmlns:a16="http://schemas.microsoft.com/office/drawing/2014/main" id="{D992825B-0B09-411B-A65B-8A90962EBDE7}"/>
              </a:ext>
            </a:extLst>
          </p:cNvPr>
          <p:cNvCxnSpPr>
            <a:cxnSpLocks/>
            <a:stCxn id="45" idx="2"/>
            <a:endCxn id="3" idx="0"/>
          </p:cNvCxnSpPr>
          <p:nvPr/>
        </p:nvCxnSpPr>
        <p:spPr>
          <a:xfrm>
            <a:off x="8293339" y="1469969"/>
            <a:ext cx="0" cy="194000"/>
          </a:xfrm>
          <a:prstGeom prst="line">
            <a:avLst/>
          </a:prstGeom>
          <a:ln w="38100">
            <a:solidFill>
              <a:srgbClr val="01B5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3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2" y="3435420"/>
            <a:ext cx="4860626"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rPr>
              <a:t>Problem Statement</a:t>
            </a:r>
          </a:p>
        </p:txBody>
      </p:sp>
      <p:sp>
        <p:nvSpPr>
          <p:cNvPr id="4" name="文本框 3"/>
          <p:cNvSpPr txBox="1"/>
          <p:nvPr/>
        </p:nvSpPr>
        <p:spPr>
          <a:xfrm>
            <a:off x="1689100" y="1898058"/>
            <a:ext cx="2235200" cy="132343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PART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01</a:t>
            </a:r>
            <a:endParaRPr kumimoji="0" lang="zh-CN" altLang="en-US" sz="4000" b="1"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2194953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0144348"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grpSp>
        <p:nvGrpSpPr>
          <p:cNvPr id="20" name="组合 19"/>
          <p:cNvGrpSpPr/>
          <p:nvPr/>
        </p:nvGrpSpPr>
        <p:grpSpPr>
          <a:xfrm>
            <a:off x="787654" y="609042"/>
            <a:ext cx="5848816" cy="686733"/>
            <a:chOff x="787654" y="609042"/>
            <a:chExt cx="5848816" cy="686733"/>
          </a:xfrm>
        </p:grpSpPr>
        <p:sp>
          <p:nvSpPr>
            <p:cNvPr id="25" name="文本框 24"/>
            <p:cNvSpPr txBox="1"/>
            <p:nvPr/>
          </p:nvSpPr>
          <p:spPr>
            <a:xfrm>
              <a:off x="787654" y="772555"/>
              <a:ext cx="5848816"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2800" b="1" noProof="0" dirty="0">
                  <a:solidFill>
                    <a:schemeClr val="tx1">
                      <a:lumMod val="65000"/>
                      <a:lumOff val="35000"/>
                    </a:schemeClr>
                  </a:solidFill>
                  <a:cs typeface="+mn-ea"/>
                  <a:sym typeface="+mn-lt"/>
                </a:rPr>
                <a:t>Problems</a:t>
              </a:r>
            </a:p>
          </p:txBody>
        </p:sp>
        <p:sp>
          <p:nvSpPr>
            <p:cNvPr id="24" name="矩形 23"/>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24">
            <a:extLst>
              <a:ext uri="{FF2B5EF4-FFF2-40B4-BE49-F238E27FC236}">
                <a16:creationId xmlns:a16="http://schemas.microsoft.com/office/drawing/2014/main" id="{928BFCDF-966F-4687-A748-45523E2DA8BF}"/>
              </a:ext>
            </a:extLst>
          </p:cNvPr>
          <p:cNvSpPr txBox="1"/>
          <p:nvPr/>
        </p:nvSpPr>
        <p:spPr>
          <a:xfrm>
            <a:off x="874713" y="3498033"/>
            <a:ext cx="5848816"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2800" b="1" noProof="0" dirty="0">
                <a:solidFill>
                  <a:schemeClr val="tx1">
                    <a:lumMod val="65000"/>
                    <a:lumOff val="35000"/>
                  </a:schemeClr>
                </a:solidFill>
                <a:cs typeface="+mn-ea"/>
                <a:sym typeface="+mn-lt"/>
              </a:rPr>
              <a:t>Purpose</a:t>
            </a:r>
          </a:p>
        </p:txBody>
      </p:sp>
      <p:sp>
        <p:nvSpPr>
          <p:cNvPr id="12" name="矩形 23">
            <a:extLst>
              <a:ext uri="{FF2B5EF4-FFF2-40B4-BE49-F238E27FC236}">
                <a16:creationId xmlns:a16="http://schemas.microsoft.com/office/drawing/2014/main" id="{4BCE3875-89CD-47A2-905B-92CFF16337F5}"/>
              </a:ext>
            </a:extLst>
          </p:cNvPr>
          <p:cNvSpPr/>
          <p:nvPr/>
        </p:nvSpPr>
        <p:spPr>
          <a:xfrm>
            <a:off x="942974" y="3355261"/>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aphicFrame>
        <p:nvGraphicFramePr>
          <p:cNvPr id="16" name="Table 26">
            <a:extLst>
              <a:ext uri="{FF2B5EF4-FFF2-40B4-BE49-F238E27FC236}">
                <a16:creationId xmlns:a16="http://schemas.microsoft.com/office/drawing/2014/main" id="{B20180BF-D5DD-47F1-AB9E-111EB96143EA}"/>
              </a:ext>
            </a:extLst>
          </p:cNvPr>
          <p:cNvGraphicFramePr>
            <a:graphicFrameLocks noGrp="1"/>
          </p:cNvGraphicFramePr>
          <p:nvPr>
            <p:extLst>
              <p:ext uri="{D42A27DB-BD31-4B8C-83A1-F6EECF244321}">
                <p14:modId xmlns:p14="http://schemas.microsoft.com/office/powerpoint/2010/main" val="3154656825"/>
              </p:ext>
            </p:extLst>
          </p:nvPr>
        </p:nvGraphicFramePr>
        <p:xfrm>
          <a:off x="874713" y="1472735"/>
          <a:ext cx="10288587" cy="1285240"/>
        </p:xfrm>
        <a:graphic>
          <a:graphicData uri="http://schemas.openxmlformats.org/drawingml/2006/table">
            <a:tbl>
              <a:tblPr firstRow="1" bandRow="1">
                <a:tableStyleId>{8A107856-5554-42FB-B03E-39F5DBC370BA}</a:tableStyleId>
              </a:tblPr>
              <a:tblGrid>
                <a:gridCol w="3429529">
                  <a:extLst>
                    <a:ext uri="{9D8B030D-6E8A-4147-A177-3AD203B41FA5}">
                      <a16:colId xmlns:a16="http://schemas.microsoft.com/office/drawing/2014/main" val="1746398031"/>
                    </a:ext>
                  </a:extLst>
                </a:gridCol>
                <a:gridCol w="3429529">
                  <a:extLst>
                    <a:ext uri="{9D8B030D-6E8A-4147-A177-3AD203B41FA5}">
                      <a16:colId xmlns:a16="http://schemas.microsoft.com/office/drawing/2014/main" val="1460470752"/>
                    </a:ext>
                  </a:extLst>
                </a:gridCol>
                <a:gridCol w="3429529">
                  <a:extLst>
                    <a:ext uri="{9D8B030D-6E8A-4147-A177-3AD203B41FA5}">
                      <a16:colId xmlns:a16="http://schemas.microsoft.com/office/drawing/2014/main" val="265910398"/>
                    </a:ext>
                  </a:extLst>
                </a:gridCol>
              </a:tblGrid>
              <a:tr h="370840">
                <a:tc>
                  <a:txBody>
                    <a:bodyPr/>
                    <a:lstStyle/>
                    <a:p>
                      <a:pPr algn="ctr"/>
                      <a:r>
                        <a:rPr lang="en-GB" b="1" dirty="0">
                          <a:solidFill>
                            <a:schemeClr val="bg1"/>
                          </a:solidFill>
                          <a:effectLst/>
                        </a:rPr>
                        <a:t>Problems 1</a:t>
                      </a:r>
                      <a:endParaRPr lang="en-GB" dirty="0">
                        <a:solidFill>
                          <a:schemeClr val="bg1"/>
                        </a:solidFill>
                      </a:endParaRPr>
                    </a:p>
                  </a:txBody>
                  <a:tcPr>
                    <a:solidFill>
                      <a:srgbClr val="01B552"/>
                    </a:solidFill>
                  </a:tcPr>
                </a:tc>
                <a:tc>
                  <a:txBody>
                    <a:bodyPr/>
                    <a:lstStyle/>
                    <a:p>
                      <a:pPr algn="ctr"/>
                      <a:r>
                        <a:rPr lang="en-GB" b="1" dirty="0">
                          <a:solidFill>
                            <a:schemeClr val="bg1"/>
                          </a:solidFill>
                          <a:effectLst/>
                        </a:rPr>
                        <a:t>Problem 2</a:t>
                      </a:r>
                      <a:endParaRPr lang="en-GB" dirty="0">
                        <a:solidFill>
                          <a:schemeClr val="bg1"/>
                        </a:solidFill>
                      </a:endParaRPr>
                    </a:p>
                  </a:txBody>
                  <a:tcPr>
                    <a:solidFill>
                      <a:srgbClr val="01B552"/>
                    </a:solidFill>
                  </a:tcPr>
                </a:tc>
                <a:tc>
                  <a:txBody>
                    <a:bodyPr/>
                    <a:lstStyle/>
                    <a:p>
                      <a:pPr algn="ctr"/>
                      <a:r>
                        <a:rPr lang="en-GB" b="1" dirty="0">
                          <a:solidFill>
                            <a:schemeClr val="bg1"/>
                          </a:solidFill>
                          <a:effectLst/>
                        </a:rPr>
                        <a:t>Problem 3</a:t>
                      </a:r>
                      <a:endParaRPr lang="en-GB" dirty="0">
                        <a:solidFill>
                          <a:schemeClr val="bg1"/>
                        </a:solidFill>
                      </a:endParaRPr>
                    </a:p>
                  </a:txBody>
                  <a:tcPr>
                    <a:solidFill>
                      <a:srgbClr val="01B552"/>
                    </a:solidFill>
                  </a:tcPr>
                </a:tc>
                <a:extLst>
                  <a:ext uri="{0D108BD9-81ED-4DB2-BD59-A6C34878D82A}">
                    <a16:rowId xmlns:a16="http://schemas.microsoft.com/office/drawing/2014/main" val="2967967468"/>
                  </a:ext>
                </a:extLst>
              </a:tr>
              <a:tr h="370840">
                <a:tc>
                  <a:txBody>
                    <a:bodyPr/>
                    <a:lstStyle/>
                    <a:p>
                      <a:pPr algn="ctr"/>
                      <a:r>
                        <a:rPr lang="en-GB" dirty="0"/>
                        <a:t>A</a:t>
                      </a:r>
                      <a:r>
                        <a:rPr lang="en-GB" dirty="0">
                          <a:effectLst/>
                        </a:rPr>
                        <a:t>ggregated rating does not provide insights into company reviews</a:t>
                      </a:r>
                      <a:endParaRPr lang="en-GB" dirty="0">
                        <a:latin typeface="Arial" panose="020B0604020202020204" pitchFamily="34" charset="0"/>
                        <a:cs typeface="Arial" panose="020B0604020202020204" pitchFamily="34" charset="0"/>
                      </a:endParaRPr>
                    </a:p>
                  </a:txBody>
                  <a:tcPr>
                    <a:noFill/>
                  </a:tcPr>
                </a:tc>
                <a:tc>
                  <a:txBody>
                    <a:bodyPr/>
                    <a:lstStyle/>
                    <a:p>
                      <a:pPr algn="ctr"/>
                      <a:r>
                        <a:rPr lang="en-GB" dirty="0" err="1">
                          <a:effectLst/>
                        </a:rPr>
                        <a:t>Glassdoors</a:t>
                      </a:r>
                      <a:r>
                        <a:rPr lang="en-GB" dirty="0">
                          <a:effectLst/>
                        </a:rPr>
                        <a:t> API is not publicly available</a:t>
                      </a:r>
                      <a:endParaRPr lang="en-GB" dirty="0">
                        <a:latin typeface="Arial" panose="020B0604020202020204" pitchFamily="34" charset="0"/>
                        <a:cs typeface="Arial" panose="020B0604020202020204" pitchFamily="34" charset="0"/>
                      </a:endParaRPr>
                    </a:p>
                  </a:txBody>
                  <a:tcPr>
                    <a:noFill/>
                  </a:tcPr>
                </a:tc>
                <a:tc>
                  <a:txBody>
                    <a:bodyPr/>
                    <a:lstStyle/>
                    <a:p>
                      <a:pPr algn="ctr"/>
                      <a:r>
                        <a:rPr lang="en-GB" dirty="0">
                          <a:effectLst/>
                        </a:rPr>
                        <a:t>Few comprehensive researches on Glassdoor ratings and reviews. </a:t>
                      </a:r>
                      <a:endParaRPr lang="en-GB"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696988145"/>
                  </a:ext>
                </a:extLst>
              </a:tr>
            </a:tbl>
          </a:graphicData>
        </a:graphic>
      </p:graphicFrame>
      <p:graphicFrame>
        <p:nvGraphicFramePr>
          <p:cNvPr id="27" name="Table 27">
            <a:extLst>
              <a:ext uri="{FF2B5EF4-FFF2-40B4-BE49-F238E27FC236}">
                <a16:creationId xmlns:a16="http://schemas.microsoft.com/office/drawing/2014/main" id="{0F029351-F4FB-473B-9F29-7E6B2A6B0F95}"/>
              </a:ext>
            </a:extLst>
          </p:cNvPr>
          <p:cNvGraphicFramePr>
            <a:graphicFrameLocks noGrp="1"/>
          </p:cNvGraphicFramePr>
          <p:nvPr>
            <p:extLst>
              <p:ext uri="{D42A27DB-BD31-4B8C-83A1-F6EECF244321}">
                <p14:modId xmlns:p14="http://schemas.microsoft.com/office/powerpoint/2010/main" val="2100098448"/>
              </p:ext>
            </p:extLst>
          </p:nvPr>
        </p:nvGraphicFramePr>
        <p:xfrm>
          <a:off x="942974" y="4164025"/>
          <a:ext cx="10220326" cy="1567666"/>
        </p:xfrm>
        <a:graphic>
          <a:graphicData uri="http://schemas.openxmlformats.org/drawingml/2006/table">
            <a:tbl>
              <a:tblPr firstRow="1" bandRow="1">
                <a:tableStyleId>{8A107856-5554-42FB-B03E-39F5DBC370BA}</a:tableStyleId>
              </a:tblPr>
              <a:tblGrid>
                <a:gridCol w="5110163">
                  <a:extLst>
                    <a:ext uri="{9D8B030D-6E8A-4147-A177-3AD203B41FA5}">
                      <a16:colId xmlns:a16="http://schemas.microsoft.com/office/drawing/2014/main" val="4104135540"/>
                    </a:ext>
                  </a:extLst>
                </a:gridCol>
                <a:gridCol w="5110163">
                  <a:extLst>
                    <a:ext uri="{9D8B030D-6E8A-4147-A177-3AD203B41FA5}">
                      <a16:colId xmlns:a16="http://schemas.microsoft.com/office/drawing/2014/main" val="1356665657"/>
                    </a:ext>
                  </a:extLst>
                </a:gridCol>
              </a:tblGrid>
              <a:tr h="378946">
                <a:tc>
                  <a:txBody>
                    <a:bodyPr/>
                    <a:lstStyle/>
                    <a:p>
                      <a:pPr algn="ctr"/>
                      <a:r>
                        <a:rPr lang="en-GB" sz="1800" b="1" dirty="0">
                          <a:solidFill>
                            <a:schemeClr val="bg1"/>
                          </a:solidFill>
                          <a:effectLst/>
                        </a:rPr>
                        <a:t>Individuals</a:t>
                      </a:r>
                      <a:endParaRPr lang="en-GB" dirty="0">
                        <a:solidFill>
                          <a:schemeClr val="bg1"/>
                        </a:solidFill>
                      </a:endParaRPr>
                    </a:p>
                  </a:txBody>
                  <a:tcPr>
                    <a:solidFill>
                      <a:srgbClr val="01B552"/>
                    </a:solidFill>
                  </a:tcPr>
                </a:tc>
                <a:tc>
                  <a:txBody>
                    <a:bodyPr/>
                    <a:lstStyle/>
                    <a:p>
                      <a:pPr algn="ctr"/>
                      <a:r>
                        <a:rPr lang="en-GB" sz="1800" b="1" dirty="0">
                          <a:solidFill>
                            <a:schemeClr val="bg1"/>
                          </a:solidFill>
                          <a:effectLst/>
                        </a:rPr>
                        <a:t>Companies</a:t>
                      </a:r>
                      <a:endParaRPr lang="en-GB" dirty="0">
                        <a:solidFill>
                          <a:schemeClr val="bg1"/>
                        </a:solidFill>
                      </a:endParaRPr>
                    </a:p>
                  </a:txBody>
                  <a:tcPr>
                    <a:solidFill>
                      <a:srgbClr val="01B552"/>
                    </a:solidFill>
                  </a:tcPr>
                </a:tc>
                <a:extLst>
                  <a:ext uri="{0D108BD9-81ED-4DB2-BD59-A6C34878D82A}">
                    <a16:rowId xmlns:a16="http://schemas.microsoft.com/office/drawing/2014/main" val="466689243"/>
                  </a:ext>
                </a:extLst>
              </a:tr>
              <a:tr h="642620">
                <a:tc>
                  <a:txBody>
                    <a:bodyPr/>
                    <a:lstStyle/>
                    <a:p>
                      <a:pPr algn="ctr"/>
                      <a:r>
                        <a:rPr lang="en-GB" sz="1800" dirty="0">
                          <a:effectLst/>
                        </a:rPr>
                        <a:t>Position themselves to be an informed candidate in their job search</a:t>
                      </a:r>
                      <a:endParaRPr lang="en-GB" dirty="0">
                        <a:latin typeface="Arial" panose="020B0604020202020204" pitchFamily="34" charset="0"/>
                        <a:cs typeface="Arial" panose="020B0604020202020204" pitchFamily="34" charset="0"/>
                      </a:endParaRPr>
                    </a:p>
                  </a:txBody>
                  <a:tcPr>
                    <a:noFill/>
                  </a:tcPr>
                </a:tc>
                <a:tc>
                  <a:txBody>
                    <a:bodyPr/>
                    <a:lstStyle/>
                    <a:p>
                      <a:pPr algn="ctr"/>
                      <a:r>
                        <a:rPr lang="en-US" dirty="0"/>
                        <a:t>Reflect ratings and reviews;</a:t>
                      </a:r>
                    </a:p>
                    <a:p>
                      <a:pPr algn="ctr"/>
                      <a:r>
                        <a:rPr lang="en-US" dirty="0"/>
                        <a:t>Concerted effort to improve culture of companies to attract talents and increase productivity of employees</a:t>
                      </a:r>
                      <a:endParaRPr lang="en-GB" dirty="0"/>
                    </a:p>
                  </a:txBody>
                  <a:tcPr>
                    <a:noFill/>
                  </a:tcPr>
                </a:tc>
                <a:extLst>
                  <a:ext uri="{0D108BD9-81ED-4DB2-BD59-A6C34878D82A}">
                    <a16:rowId xmlns:a16="http://schemas.microsoft.com/office/drawing/2014/main" val="3043143540"/>
                  </a:ext>
                </a:extLst>
              </a:tr>
            </a:tbl>
          </a:graphicData>
        </a:graphic>
      </p:graphicFrame>
    </p:spTree>
    <p:extLst>
      <p:ext uri="{BB962C8B-B14F-4D97-AF65-F5344CB8AC3E}">
        <p14:creationId xmlns:p14="http://schemas.microsoft.com/office/powerpoint/2010/main" val="3540916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2" y="3435420"/>
            <a:ext cx="5343707"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rPr>
              <a:t>Overall Rating Trend </a:t>
            </a:r>
          </a:p>
        </p:txBody>
      </p:sp>
      <p:sp>
        <p:nvSpPr>
          <p:cNvPr id="4" name="文本框 3"/>
          <p:cNvSpPr txBox="1"/>
          <p:nvPr/>
        </p:nvSpPr>
        <p:spPr>
          <a:xfrm>
            <a:off x="1689100" y="1898058"/>
            <a:ext cx="2235200" cy="132343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PART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02</a:t>
            </a:r>
            <a:endParaRPr kumimoji="0" lang="zh-CN" altLang="en-US" sz="4000" b="1"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3482595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F339774-C56E-4315-A071-63469C17D5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0339" y="1365172"/>
            <a:ext cx="5600118" cy="4720273"/>
          </a:xfrm>
          <a:prstGeom prst="rect">
            <a:avLst/>
          </a:prstGeom>
          <a:noFill/>
          <a:ln>
            <a:solidFill>
              <a:schemeClr val="tx1"/>
            </a:solidFill>
          </a:ln>
        </p:spPr>
      </p:pic>
      <p:grpSp>
        <p:nvGrpSpPr>
          <p:cNvPr id="20" name="组合 19"/>
          <p:cNvGrpSpPr/>
          <p:nvPr/>
        </p:nvGrpSpPr>
        <p:grpSpPr>
          <a:xfrm>
            <a:off x="787654" y="609042"/>
            <a:ext cx="5848816" cy="686733"/>
            <a:chOff x="787654" y="609042"/>
            <a:chExt cx="5848816" cy="686733"/>
          </a:xfrm>
        </p:grpSpPr>
        <p:sp>
          <p:nvSpPr>
            <p:cNvPr id="25" name="文本框 24"/>
            <p:cNvSpPr txBox="1"/>
            <p:nvPr/>
          </p:nvSpPr>
          <p:spPr>
            <a:xfrm>
              <a:off x="787654" y="772555"/>
              <a:ext cx="5848816"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2800" b="1" noProof="0" dirty="0">
                  <a:solidFill>
                    <a:schemeClr val="tx1">
                      <a:lumMod val="65000"/>
                      <a:lumOff val="35000"/>
                    </a:schemeClr>
                  </a:solidFill>
                  <a:cs typeface="+mn-ea"/>
                  <a:sym typeface="+mn-lt"/>
                </a:rPr>
                <a:t>Overall Rating Trend</a:t>
              </a:r>
            </a:p>
          </p:txBody>
        </p:sp>
        <p:sp>
          <p:nvSpPr>
            <p:cNvPr id="24" name="矩形 23"/>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 name="文本框 24">
            <a:extLst>
              <a:ext uri="{FF2B5EF4-FFF2-40B4-BE49-F238E27FC236}">
                <a16:creationId xmlns:a16="http://schemas.microsoft.com/office/drawing/2014/main" id="{B2378837-59C7-4D2B-9B6B-D6E1F9C902F5}"/>
              </a:ext>
            </a:extLst>
          </p:cNvPr>
          <p:cNvSpPr txBox="1"/>
          <p:nvPr/>
        </p:nvSpPr>
        <p:spPr>
          <a:xfrm>
            <a:off x="6887958" y="1945212"/>
            <a:ext cx="4069601" cy="923330"/>
          </a:xfrm>
          <a:prstGeom prst="accentCallout2">
            <a:avLst>
              <a:gd name="adj1" fmla="val 18149"/>
              <a:gd name="adj2" fmla="val 215"/>
              <a:gd name="adj3" fmla="val 18149"/>
              <a:gd name="adj4" fmla="val -5913"/>
              <a:gd name="adj5" fmla="val 67619"/>
              <a:gd name="adj6" fmla="val -52656"/>
            </a:avLst>
          </a:prstGeom>
          <a:noFill/>
          <a:ln>
            <a:solidFill>
              <a:srgbClr val="046DED"/>
            </a:solidFill>
          </a:ln>
        </p:spPr>
        <p:txBody>
          <a:bodyPr wrap="square" rtlCol="0">
            <a:spAutoFit/>
            <a:scene3d>
              <a:camera prst="orthographicFront"/>
              <a:lightRig rig="threePt" dir="t"/>
            </a:scene3d>
            <a:sp3d contourW="12700"/>
          </a:bodyPr>
          <a:lstStyle/>
          <a:p>
            <a:pPr marL="176213" lvl="0" indent="-176213" algn="just">
              <a:buFont typeface="Arial" panose="020B0604020202020204" pitchFamily="34" charset="0"/>
              <a:buChar char="•"/>
              <a:defRPr/>
            </a:pPr>
            <a:r>
              <a:rPr lang="en-US" altLang="zh-CN" dirty="0">
                <a:solidFill>
                  <a:srgbClr val="046DED"/>
                </a:solidFill>
                <a:latin typeface="Arial" panose="020B0604020202020204" pitchFamily="34" charset="0"/>
                <a:cs typeface="Arial" panose="020B0604020202020204" pitchFamily="34" charset="0"/>
                <a:sym typeface="+mn-lt"/>
              </a:rPr>
              <a:t>Decreasing Tend from 2015 – 2018</a:t>
            </a:r>
          </a:p>
          <a:p>
            <a:pPr marL="176213" lvl="0" indent="-176213" algn="just">
              <a:buFont typeface="Arial" panose="020B0604020202020204" pitchFamily="34" charset="0"/>
              <a:buChar char="•"/>
              <a:defRPr/>
            </a:pPr>
            <a:r>
              <a:rPr lang="en-US" altLang="zh-CN" dirty="0">
                <a:solidFill>
                  <a:srgbClr val="046DED"/>
                </a:solidFill>
                <a:latin typeface="Arial" panose="020B0604020202020204" pitchFamily="34" charset="0"/>
                <a:cs typeface="Arial" panose="020B0604020202020204" pitchFamily="34" charset="0"/>
                <a:sym typeface="+mn-lt"/>
              </a:rPr>
              <a:t>Sharp decline from 2017 - 2018</a:t>
            </a:r>
          </a:p>
          <a:p>
            <a:pPr marL="176213" lvl="0" indent="-176213" algn="just">
              <a:buFont typeface="Arial" panose="020B0604020202020204" pitchFamily="34" charset="0"/>
              <a:buChar char="•"/>
              <a:defRPr/>
            </a:pPr>
            <a:endParaRPr lang="en-SG" altLang="zh-CN" noProof="0" dirty="0">
              <a:solidFill>
                <a:srgbClr val="046DED"/>
              </a:solidFill>
              <a:latin typeface="Arial" panose="020B0604020202020204" pitchFamily="34" charset="0"/>
              <a:cs typeface="Arial" panose="020B0604020202020204" pitchFamily="34" charset="0"/>
              <a:sym typeface="+mn-lt"/>
            </a:endParaRPr>
          </a:p>
        </p:txBody>
      </p:sp>
      <p:sp>
        <p:nvSpPr>
          <p:cNvPr id="12" name="文本框 24">
            <a:extLst>
              <a:ext uri="{FF2B5EF4-FFF2-40B4-BE49-F238E27FC236}">
                <a16:creationId xmlns:a16="http://schemas.microsoft.com/office/drawing/2014/main" id="{9881154D-DE0C-42DA-9227-0423035C5646}"/>
              </a:ext>
            </a:extLst>
          </p:cNvPr>
          <p:cNvSpPr txBox="1"/>
          <p:nvPr/>
        </p:nvSpPr>
        <p:spPr>
          <a:xfrm>
            <a:off x="6887957" y="3989459"/>
            <a:ext cx="4069601" cy="646331"/>
          </a:xfrm>
          <a:prstGeom prst="accentCallout2">
            <a:avLst>
              <a:gd name="adj1" fmla="val 18149"/>
              <a:gd name="adj2" fmla="val 215"/>
              <a:gd name="adj3" fmla="val 18149"/>
              <a:gd name="adj4" fmla="val -5913"/>
              <a:gd name="adj5" fmla="val 43293"/>
              <a:gd name="adj6" fmla="val -52761"/>
            </a:avLst>
          </a:prstGeom>
          <a:noFill/>
          <a:ln>
            <a:solidFill>
              <a:schemeClr val="accent5"/>
            </a:solidFill>
          </a:ln>
        </p:spPr>
        <p:txBody>
          <a:bodyPr wrap="square" rtlCol="0">
            <a:spAutoFit/>
            <a:scene3d>
              <a:camera prst="orthographicFront"/>
              <a:lightRig rig="threePt" dir="t"/>
            </a:scene3d>
            <a:sp3d contourW="12700"/>
          </a:bodyPr>
          <a:lstStyle/>
          <a:p>
            <a:pPr marL="176213" lvl="0" indent="-176213" algn="just">
              <a:buFont typeface="Arial" panose="020B0604020202020204" pitchFamily="34" charset="0"/>
              <a:buChar char="•"/>
              <a:defRPr/>
            </a:pPr>
            <a:r>
              <a:rPr lang="en-US" altLang="zh-CN" noProof="0" dirty="0">
                <a:solidFill>
                  <a:schemeClr val="accent5"/>
                </a:solidFill>
                <a:latin typeface="Arial" panose="020B0604020202020204" pitchFamily="34" charset="0"/>
                <a:cs typeface="Arial" panose="020B0604020202020204" pitchFamily="34" charset="0"/>
                <a:sym typeface="+mn-lt"/>
              </a:rPr>
              <a:t>Increasing Trend from 2015 – 2018</a:t>
            </a:r>
          </a:p>
          <a:p>
            <a:pPr marL="176213" lvl="0" indent="-176213" algn="just">
              <a:buFont typeface="Arial" panose="020B0604020202020204" pitchFamily="34" charset="0"/>
              <a:buChar char="•"/>
              <a:defRPr/>
            </a:pPr>
            <a:r>
              <a:rPr lang="en-US" altLang="zh-CN" dirty="0">
                <a:solidFill>
                  <a:schemeClr val="accent5"/>
                </a:solidFill>
                <a:latin typeface="Arial" panose="020B0604020202020204" pitchFamily="34" charset="0"/>
                <a:cs typeface="Arial" panose="020B0604020202020204" pitchFamily="34" charset="0"/>
                <a:sym typeface="+mn-lt"/>
              </a:rPr>
              <a:t>Sharp increase from 2015 - 2017</a:t>
            </a:r>
            <a:endParaRPr lang="en-SG" altLang="zh-CN" noProof="0" dirty="0">
              <a:solidFill>
                <a:schemeClr val="accent5"/>
              </a:solidFill>
              <a:latin typeface="Arial" panose="020B0604020202020204" pitchFamily="34" charset="0"/>
              <a:cs typeface="Arial" panose="020B0604020202020204" pitchFamily="34" charset="0"/>
              <a:sym typeface="+mn-lt"/>
            </a:endParaRPr>
          </a:p>
        </p:txBody>
      </p:sp>
      <p:sp>
        <p:nvSpPr>
          <p:cNvPr id="29" name="文本框 24">
            <a:extLst>
              <a:ext uri="{FF2B5EF4-FFF2-40B4-BE49-F238E27FC236}">
                <a16:creationId xmlns:a16="http://schemas.microsoft.com/office/drawing/2014/main" id="{4EF687A6-93A2-42F7-9DF1-7487B05B1C68}"/>
              </a:ext>
            </a:extLst>
          </p:cNvPr>
          <p:cNvSpPr txBox="1"/>
          <p:nvPr/>
        </p:nvSpPr>
        <p:spPr>
          <a:xfrm>
            <a:off x="6887956" y="1295775"/>
            <a:ext cx="5768313"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2800" b="1" noProof="0" dirty="0">
                <a:solidFill>
                  <a:srgbClr val="046DED"/>
                </a:solidFill>
                <a:cs typeface="+mn-ea"/>
                <a:sym typeface="+mn-lt"/>
              </a:rPr>
              <a:t>Facebook</a:t>
            </a:r>
          </a:p>
        </p:txBody>
      </p:sp>
      <p:sp>
        <p:nvSpPr>
          <p:cNvPr id="13" name="文本框 24">
            <a:extLst>
              <a:ext uri="{FF2B5EF4-FFF2-40B4-BE49-F238E27FC236}">
                <a16:creationId xmlns:a16="http://schemas.microsoft.com/office/drawing/2014/main" id="{923C695C-79C0-49B6-AC92-F30046A0EBB4}"/>
              </a:ext>
            </a:extLst>
          </p:cNvPr>
          <p:cNvSpPr txBox="1"/>
          <p:nvPr/>
        </p:nvSpPr>
        <p:spPr>
          <a:xfrm>
            <a:off x="6887956" y="3429000"/>
            <a:ext cx="5768314"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2800" b="1" noProof="0" dirty="0">
                <a:solidFill>
                  <a:schemeClr val="accent5"/>
                </a:solidFill>
                <a:cs typeface="+mn-ea"/>
                <a:sym typeface="+mn-lt"/>
              </a:rPr>
              <a:t>Amazon</a:t>
            </a:r>
          </a:p>
        </p:txBody>
      </p:sp>
    </p:spTree>
    <p:extLst>
      <p:ext uri="{BB962C8B-B14F-4D97-AF65-F5344CB8AC3E}">
        <p14:creationId xmlns:p14="http://schemas.microsoft.com/office/powerpoint/2010/main" val="3954642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2" y="3435420"/>
            <a:ext cx="6746142" cy="707886"/>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SG" altLang="zh-CN" sz="4000" b="1" noProof="0" dirty="0">
                <a:solidFill>
                  <a:schemeClr val="tx1">
                    <a:lumMod val="65000"/>
                    <a:lumOff val="35000"/>
                  </a:schemeClr>
                </a:solidFill>
                <a:latin typeface="Arial" panose="020B0604020202020204" pitchFamily="34" charset="0"/>
                <a:cs typeface="Arial" panose="020B0604020202020204" pitchFamily="34" charset="0"/>
                <a:sym typeface="+mn-lt"/>
              </a:rPr>
              <a:t>Company Rating Analysis</a:t>
            </a:r>
          </a:p>
        </p:txBody>
      </p:sp>
      <p:sp>
        <p:nvSpPr>
          <p:cNvPr id="4" name="文本框 3"/>
          <p:cNvSpPr txBox="1"/>
          <p:nvPr/>
        </p:nvSpPr>
        <p:spPr>
          <a:xfrm>
            <a:off x="1689100" y="1898058"/>
            <a:ext cx="2235200" cy="132343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PART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i="1" dirty="0">
                <a:solidFill>
                  <a:schemeClr val="bg1"/>
                </a:solidFill>
                <a:latin typeface="Arial" panose="020B0604020202020204" pitchFamily="34" charset="0"/>
                <a:cs typeface="Arial" panose="020B0604020202020204" pitchFamily="34" charset="0"/>
                <a:sym typeface="+mn-lt"/>
              </a:rPr>
              <a:t>03</a:t>
            </a:r>
            <a:endParaRPr kumimoji="0" lang="zh-CN" altLang="en-US" sz="4000" b="1" i="1"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sym typeface="+mn-lt"/>
            </a:endParaRPr>
          </a:p>
        </p:txBody>
      </p:sp>
      <p:sp>
        <p:nvSpPr>
          <p:cNvPr id="2" name="文本框 2">
            <a:extLst>
              <a:ext uri="{FF2B5EF4-FFF2-40B4-BE49-F238E27FC236}">
                <a16:creationId xmlns:a16="http://schemas.microsoft.com/office/drawing/2014/main" id="{B86A4FE3-43A8-4D9B-89E5-A0EFB9418090}"/>
              </a:ext>
            </a:extLst>
          </p:cNvPr>
          <p:cNvSpPr txBox="1"/>
          <p:nvPr/>
        </p:nvSpPr>
        <p:spPr>
          <a:xfrm>
            <a:off x="4559302" y="4332538"/>
            <a:ext cx="3568606" cy="1015663"/>
          </a:xfrm>
          <a:prstGeom prst="rect">
            <a:avLst/>
          </a:prstGeom>
          <a:noFill/>
        </p:spPr>
        <p:txBody>
          <a:bodyPr wrap="none" rtlCol="0">
            <a:spAutoFit/>
            <a:scene3d>
              <a:camera prst="orthographicFront"/>
              <a:lightRig rig="threePt" dir="t"/>
            </a:scene3d>
            <a:sp3d contourW="12700"/>
          </a:bodyPr>
          <a:lstStyle/>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Introduction</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Correlation</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altLang="zh-CN" sz="2000" noProof="0" dirty="0">
                <a:solidFill>
                  <a:schemeClr val="tx1">
                    <a:lumMod val="65000"/>
                    <a:lumOff val="35000"/>
                  </a:schemeClr>
                </a:solidFill>
                <a:latin typeface="Arial" panose="020B0604020202020204" pitchFamily="34" charset="0"/>
                <a:cs typeface="Arial" panose="020B0604020202020204" pitchFamily="34" charset="0"/>
                <a:sym typeface="+mn-lt"/>
              </a:rPr>
              <a:t>Multiple Linear Regression</a:t>
            </a:r>
          </a:p>
        </p:txBody>
      </p:sp>
    </p:spTree>
    <p:extLst>
      <p:ext uri="{BB962C8B-B14F-4D97-AF65-F5344CB8AC3E}">
        <p14:creationId xmlns:p14="http://schemas.microsoft.com/office/powerpoint/2010/main" val="2829017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eform 341"/>
          <p:cNvSpPr>
            <a:spLocks noEditPoints="1"/>
          </p:cNvSpPr>
          <p:nvPr/>
        </p:nvSpPr>
        <p:spPr bwMode="auto">
          <a:xfrm>
            <a:off x="6995436" y="4238288"/>
            <a:ext cx="341313" cy="26352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1" name="Freeform 274"/>
          <p:cNvSpPr>
            <a:spLocks noEditPoints="1"/>
          </p:cNvSpPr>
          <p:nvPr/>
        </p:nvSpPr>
        <p:spPr bwMode="auto">
          <a:xfrm>
            <a:off x="8205069" y="4223087"/>
            <a:ext cx="341313" cy="342900"/>
          </a:xfrm>
          <a:custGeom>
            <a:avLst/>
            <a:gdLst>
              <a:gd name="T0" fmla="*/ 49 w 97"/>
              <a:gd name="T1" fmla="*/ 0 h 97"/>
              <a:gd name="T2" fmla="*/ 83 w 97"/>
              <a:gd name="T3" fmla="*/ 14 h 97"/>
              <a:gd name="T4" fmla="*/ 97 w 97"/>
              <a:gd name="T5" fmla="*/ 49 h 97"/>
              <a:gd name="T6" fmla="*/ 83 w 97"/>
              <a:gd name="T7" fmla="*/ 83 h 97"/>
              <a:gd name="T8" fmla="*/ 49 w 97"/>
              <a:gd name="T9" fmla="*/ 97 h 97"/>
              <a:gd name="T10" fmla="*/ 14 w 97"/>
              <a:gd name="T11" fmla="*/ 83 h 97"/>
              <a:gd name="T12" fmla="*/ 0 w 97"/>
              <a:gd name="T13" fmla="*/ 49 h 97"/>
              <a:gd name="T14" fmla="*/ 14 w 97"/>
              <a:gd name="T15" fmla="*/ 14 h 97"/>
              <a:gd name="T16" fmla="*/ 49 w 97"/>
              <a:gd name="T17" fmla="*/ 0 h 97"/>
              <a:gd name="T18" fmla="*/ 55 w 97"/>
              <a:gd name="T19" fmla="*/ 47 h 97"/>
              <a:gd name="T20" fmla="*/ 54 w 97"/>
              <a:gd name="T21" fmla="*/ 45 h 97"/>
              <a:gd name="T22" fmla="*/ 68 w 97"/>
              <a:gd name="T23" fmla="*/ 24 h 97"/>
              <a:gd name="T24" fmla="*/ 65 w 97"/>
              <a:gd name="T25" fmla="*/ 21 h 97"/>
              <a:gd name="T26" fmla="*/ 50 w 97"/>
              <a:gd name="T27" fmla="*/ 43 h 97"/>
              <a:gd name="T28" fmla="*/ 45 w 97"/>
              <a:gd name="T29" fmla="*/ 43 h 97"/>
              <a:gd name="T30" fmla="*/ 42 w 97"/>
              <a:gd name="T31" fmla="*/ 52 h 97"/>
              <a:gd name="T32" fmla="*/ 51 w 97"/>
              <a:gd name="T33" fmla="*/ 56 h 97"/>
              <a:gd name="T34" fmla="*/ 52 w 97"/>
              <a:gd name="T35" fmla="*/ 55 h 97"/>
              <a:gd name="T36" fmla="*/ 69 w 97"/>
              <a:gd name="T37" fmla="*/ 61 h 97"/>
              <a:gd name="T38" fmla="*/ 71 w 97"/>
              <a:gd name="T39" fmla="*/ 56 h 97"/>
              <a:gd name="T40" fmla="*/ 55 w 97"/>
              <a:gd name="T41" fmla="*/ 50 h 97"/>
              <a:gd name="T42" fmla="*/ 55 w 97"/>
              <a:gd name="T43" fmla="*/ 47 h 97"/>
              <a:gd name="T44" fmla="*/ 74 w 97"/>
              <a:gd name="T45" fmla="*/ 24 h 97"/>
              <a:gd name="T46" fmla="*/ 49 w 97"/>
              <a:gd name="T47" fmla="*/ 13 h 97"/>
              <a:gd name="T48" fmla="*/ 23 w 97"/>
              <a:gd name="T49" fmla="*/ 24 h 97"/>
              <a:gd name="T50" fmla="*/ 13 w 97"/>
              <a:gd name="T51" fmla="*/ 49 h 97"/>
              <a:gd name="T52" fmla="*/ 23 w 97"/>
              <a:gd name="T53" fmla="*/ 74 h 97"/>
              <a:gd name="T54" fmla="*/ 49 w 97"/>
              <a:gd name="T55" fmla="*/ 84 h 97"/>
              <a:gd name="T56" fmla="*/ 74 w 97"/>
              <a:gd name="T57" fmla="*/ 74 h 97"/>
              <a:gd name="T58" fmla="*/ 84 w 97"/>
              <a:gd name="T59" fmla="*/ 49 h 97"/>
              <a:gd name="T60" fmla="*/ 74 w 97"/>
              <a:gd name="T61" fmla="*/ 2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 h="97">
                <a:moveTo>
                  <a:pt x="49" y="0"/>
                </a:moveTo>
                <a:cubicBezTo>
                  <a:pt x="62" y="0"/>
                  <a:pt x="74" y="5"/>
                  <a:pt x="83" y="14"/>
                </a:cubicBezTo>
                <a:cubicBezTo>
                  <a:pt x="92" y="23"/>
                  <a:pt x="97" y="35"/>
                  <a:pt x="97" y="49"/>
                </a:cubicBezTo>
                <a:cubicBezTo>
                  <a:pt x="97" y="62"/>
                  <a:pt x="92" y="74"/>
                  <a:pt x="83" y="83"/>
                </a:cubicBezTo>
                <a:cubicBezTo>
                  <a:pt x="74" y="92"/>
                  <a:pt x="62" y="97"/>
                  <a:pt x="49" y="97"/>
                </a:cubicBezTo>
                <a:cubicBezTo>
                  <a:pt x="35" y="97"/>
                  <a:pt x="23" y="92"/>
                  <a:pt x="14" y="83"/>
                </a:cubicBezTo>
                <a:cubicBezTo>
                  <a:pt x="5" y="74"/>
                  <a:pt x="0" y="62"/>
                  <a:pt x="0" y="49"/>
                </a:cubicBezTo>
                <a:cubicBezTo>
                  <a:pt x="0" y="35"/>
                  <a:pt x="5" y="23"/>
                  <a:pt x="14" y="14"/>
                </a:cubicBezTo>
                <a:cubicBezTo>
                  <a:pt x="23" y="5"/>
                  <a:pt x="35" y="0"/>
                  <a:pt x="49" y="0"/>
                </a:cubicBezTo>
                <a:close/>
                <a:moveTo>
                  <a:pt x="55" y="47"/>
                </a:moveTo>
                <a:cubicBezTo>
                  <a:pt x="54" y="46"/>
                  <a:pt x="54" y="45"/>
                  <a:pt x="54" y="45"/>
                </a:cubicBezTo>
                <a:cubicBezTo>
                  <a:pt x="59" y="38"/>
                  <a:pt x="64" y="31"/>
                  <a:pt x="68" y="24"/>
                </a:cubicBezTo>
                <a:cubicBezTo>
                  <a:pt x="67" y="23"/>
                  <a:pt x="66" y="22"/>
                  <a:pt x="65" y="21"/>
                </a:cubicBezTo>
                <a:cubicBezTo>
                  <a:pt x="59" y="28"/>
                  <a:pt x="54" y="35"/>
                  <a:pt x="50" y="43"/>
                </a:cubicBezTo>
                <a:cubicBezTo>
                  <a:pt x="48" y="42"/>
                  <a:pt x="47" y="43"/>
                  <a:pt x="45" y="43"/>
                </a:cubicBezTo>
                <a:cubicBezTo>
                  <a:pt x="42" y="45"/>
                  <a:pt x="40" y="49"/>
                  <a:pt x="42" y="52"/>
                </a:cubicBezTo>
                <a:cubicBezTo>
                  <a:pt x="43" y="56"/>
                  <a:pt x="47" y="58"/>
                  <a:pt x="51" y="56"/>
                </a:cubicBezTo>
                <a:cubicBezTo>
                  <a:pt x="51" y="56"/>
                  <a:pt x="52" y="56"/>
                  <a:pt x="52" y="55"/>
                </a:cubicBezTo>
                <a:cubicBezTo>
                  <a:pt x="58" y="58"/>
                  <a:pt x="63" y="60"/>
                  <a:pt x="69" y="61"/>
                </a:cubicBezTo>
                <a:cubicBezTo>
                  <a:pt x="70" y="59"/>
                  <a:pt x="71" y="58"/>
                  <a:pt x="71" y="56"/>
                </a:cubicBezTo>
                <a:cubicBezTo>
                  <a:pt x="66" y="54"/>
                  <a:pt x="61" y="51"/>
                  <a:pt x="55" y="50"/>
                </a:cubicBezTo>
                <a:cubicBezTo>
                  <a:pt x="55" y="49"/>
                  <a:pt x="55" y="48"/>
                  <a:pt x="55" y="47"/>
                </a:cubicBezTo>
                <a:close/>
                <a:moveTo>
                  <a:pt x="74" y="24"/>
                </a:moveTo>
                <a:cubicBezTo>
                  <a:pt x="67" y="17"/>
                  <a:pt x="58" y="13"/>
                  <a:pt x="49" y="13"/>
                </a:cubicBezTo>
                <a:cubicBezTo>
                  <a:pt x="39" y="13"/>
                  <a:pt x="30" y="17"/>
                  <a:pt x="23" y="24"/>
                </a:cubicBezTo>
                <a:cubicBezTo>
                  <a:pt x="17" y="30"/>
                  <a:pt x="13" y="39"/>
                  <a:pt x="13" y="49"/>
                </a:cubicBezTo>
                <a:cubicBezTo>
                  <a:pt x="13" y="58"/>
                  <a:pt x="17" y="67"/>
                  <a:pt x="23" y="74"/>
                </a:cubicBezTo>
                <a:cubicBezTo>
                  <a:pt x="30" y="80"/>
                  <a:pt x="39" y="84"/>
                  <a:pt x="49" y="84"/>
                </a:cubicBezTo>
                <a:cubicBezTo>
                  <a:pt x="58" y="84"/>
                  <a:pt x="67" y="80"/>
                  <a:pt x="74" y="74"/>
                </a:cubicBezTo>
                <a:cubicBezTo>
                  <a:pt x="80" y="67"/>
                  <a:pt x="84" y="58"/>
                  <a:pt x="84" y="49"/>
                </a:cubicBezTo>
                <a:cubicBezTo>
                  <a:pt x="84" y="39"/>
                  <a:pt x="80" y="30"/>
                  <a:pt x="74"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4" name="Freeform 329"/>
          <p:cNvSpPr>
            <a:spLocks noEditPoints="1"/>
          </p:cNvSpPr>
          <p:nvPr/>
        </p:nvSpPr>
        <p:spPr bwMode="auto">
          <a:xfrm>
            <a:off x="9414702" y="4233972"/>
            <a:ext cx="352425" cy="249238"/>
          </a:xfrm>
          <a:custGeom>
            <a:avLst/>
            <a:gdLst>
              <a:gd name="T0" fmla="*/ 18 w 222"/>
              <a:gd name="T1" fmla="*/ 113 h 157"/>
              <a:gd name="T2" fmla="*/ 94 w 222"/>
              <a:gd name="T3" fmla="*/ 113 h 157"/>
              <a:gd name="T4" fmla="*/ 107 w 222"/>
              <a:gd name="T5" fmla="*/ 157 h 157"/>
              <a:gd name="T6" fmla="*/ 5 w 222"/>
              <a:gd name="T7" fmla="*/ 157 h 157"/>
              <a:gd name="T8" fmla="*/ 18 w 222"/>
              <a:gd name="T9" fmla="*/ 113 h 157"/>
              <a:gd name="T10" fmla="*/ 18 w 222"/>
              <a:gd name="T11" fmla="*/ 113 h 157"/>
              <a:gd name="T12" fmla="*/ 209 w 222"/>
              <a:gd name="T13" fmla="*/ 73 h 157"/>
              <a:gd name="T14" fmla="*/ 209 w 222"/>
              <a:gd name="T15" fmla="*/ 86 h 157"/>
              <a:gd name="T16" fmla="*/ 220 w 222"/>
              <a:gd name="T17" fmla="*/ 95 h 157"/>
              <a:gd name="T18" fmla="*/ 207 w 222"/>
              <a:gd name="T19" fmla="*/ 95 h 157"/>
              <a:gd name="T20" fmla="*/ 200 w 222"/>
              <a:gd name="T21" fmla="*/ 106 h 157"/>
              <a:gd name="T22" fmla="*/ 200 w 222"/>
              <a:gd name="T23" fmla="*/ 93 h 157"/>
              <a:gd name="T24" fmla="*/ 187 w 222"/>
              <a:gd name="T25" fmla="*/ 84 h 157"/>
              <a:gd name="T26" fmla="*/ 200 w 222"/>
              <a:gd name="T27" fmla="*/ 86 h 157"/>
              <a:gd name="T28" fmla="*/ 209 w 222"/>
              <a:gd name="T29" fmla="*/ 73 h 157"/>
              <a:gd name="T30" fmla="*/ 209 w 222"/>
              <a:gd name="T31" fmla="*/ 73 h 157"/>
              <a:gd name="T32" fmla="*/ 20 w 222"/>
              <a:gd name="T33" fmla="*/ 84 h 157"/>
              <a:gd name="T34" fmla="*/ 14 w 222"/>
              <a:gd name="T35" fmla="*/ 95 h 157"/>
              <a:gd name="T36" fmla="*/ 0 w 222"/>
              <a:gd name="T37" fmla="*/ 95 h 157"/>
              <a:gd name="T38" fmla="*/ 11 w 222"/>
              <a:gd name="T39" fmla="*/ 102 h 157"/>
              <a:gd name="T40" fmla="*/ 11 w 222"/>
              <a:gd name="T41" fmla="*/ 115 h 157"/>
              <a:gd name="T42" fmla="*/ 18 w 222"/>
              <a:gd name="T43" fmla="*/ 104 h 157"/>
              <a:gd name="T44" fmla="*/ 34 w 222"/>
              <a:gd name="T45" fmla="*/ 104 h 157"/>
              <a:gd name="T46" fmla="*/ 20 w 222"/>
              <a:gd name="T47" fmla="*/ 97 h 157"/>
              <a:gd name="T48" fmla="*/ 20 w 222"/>
              <a:gd name="T49" fmla="*/ 84 h 157"/>
              <a:gd name="T50" fmla="*/ 20 w 222"/>
              <a:gd name="T51" fmla="*/ 84 h 157"/>
              <a:gd name="T52" fmla="*/ 82 w 222"/>
              <a:gd name="T53" fmla="*/ 0 h 157"/>
              <a:gd name="T54" fmla="*/ 80 w 222"/>
              <a:gd name="T55" fmla="*/ 26 h 157"/>
              <a:gd name="T56" fmla="*/ 105 w 222"/>
              <a:gd name="T57" fmla="*/ 42 h 157"/>
              <a:gd name="T58" fmla="*/ 78 w 222"/>
              <a:gd name="T59" fmla="*/ 39 h 157"/>
              <a:gd name="T60" fmla="*/ 62 w 222"/>
              <a:gd name="T61" fmla="*/ 64 h 157"/>
              <a:gd name="T62" fmla="*/ 65 w 222"/>
              <a:gd name="T63" fmla="*/ 37 h 157"/>
              <a:gd name="T64" fmla="*/ 40 w 222"/>
              <a:gd name="T65" fmla="*/ 22 h 157"/>
              <a:gd name="T66" fmla="*/ 67 w 222"/>
              <a:gd name="T67" fmla="*/ 22 h 157"/>
              <a:gd name="T68" fmla="*/ 82 w 222"/>
              <a:gd name="T69" fmla="*/ 0 h 157"/>
              <a:gd name="T70" fmla="*/ 82 w 222"/>
              <a:gd name="T71" fmla="*/ 0 h 157"/>
              <a:gd name="T72" fmla="*/ 133 w 222"/>
              <a:gd name="T73" fmla="*/ 113 h 157"/>
              <a:gd name="T74" fmla="*/ 209 w 222"/>
              <a:gd name="T75" fmla="*/ 113 h 157"/>
              <a:gd name="T76" fmla="*/ 222 w 222"/>
              <a:gd name="T77" fmla="*/ 157 h 157"/>
              <a:gd name="T78" fmla="*/ 120 w 222"/>
              <a:gd name="T79" fmla="*/ 157 h 157"/>
              <a:gd name="T80" fmla="*/ 133 w 222"/>
              <a:gd name="T81" fmla="*/ 113 h 157"/>
              <a:gd name="T82" fmla="*/ 133 w 222"/>
              <a:gd name="T83" fmla="*/ 113 h 157"/>
              <a:gd name="T84" fmla="*/ 74 w 222"/>
              <a:gd name="T85" fmla="*/ 55 h 157"/>
              <a:gd name="T86" fmla="*/ 60 w 222"/>
              <a:gd name="T87" fmla="*/ 99 h 157"/>
              <a:gd name="T88" fmla="*/ 162 w 222"/>
              <a:gd name="T89" fmla="*/ 99 h 157"/>
              <a:gd name="T90" fmla="*/ 149 w 222"/>
              <a:gd name="T91" fmla="*/ 55 h 157"/>
              <a:gd name="T92" fmla="*/ 74 w 222"/>
              <a:gd name="T93" fmla="*/ 5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 h="157">
                <a:moveTo>
                  <a:pt x="18" y="113"/>
                </a:moveTo>
                <a:lnTo>
                  <a:pt x="94" y="113"/>
                </a:lnTo>
                <a:lnTo>
                  <a:pt x="107" y="157"/>
                </a:lnTo>
                <a:lnTo>
                  <a:pt x="5" y="157"/>
                </a:lnTo>
                <a:lnTo>
                  <a:pt x="18" y="113"/>
                </a:lnTo>
                <a:lnTo>
                  <a:pt x="18" y="113"/>
                </a:lnTo>
                <a:close/>
                <a:moveTo>
                  <a:pt x="209" y="73"/>
                </a:moveTo>
                <a:lnTo>
                  <a:pt x="209" y="86"/>
                </a:lnTo>
                <a:lnTo>
                  <a:pt x="220" y="95"/>
                </a:lnTo>
                <a:lnTo>
                  <a:pt x="207" y="95"/>
                </a:lnTo>
                <a:lnTo>
                  <a:pt x="200" y="106"/>
                </a:lnTo>
                <a:lnTo>
                  <a:pt x="200" y="93"/>
                </a:lnTo>
                <a:lnTo>
                  <a:pt x="187" y="84"/>
                </a:lnTo>
                <a:lnTo>
                  <a:pt x="200" y="86"/>
                </a:lnTo>
                <a:lnTo>
                  <a:pt x="209" y="73"/>
                </a:lnTo>
                <a:lnTo>
                  <a:pt x="209" y="73"/>
                </a:lnTo>
                <a:close/>
                <a:moveTo>
                  <a:pt x="20" y="84"/>
                </a:moveTo>
                <a:lnTo>
                  <a:pt x="14" y="95"/>
                </a:lnTo>
                <a:lnTo>
                  <a:pt x="0" y="95"/>
                </a:lnTo>
                <a:lnTo>
                  <a:pt x="11" y="102"/>
                </a:lnTo>
                <a:lnTo>
                  <a:pt x="11" y="115"/>
                </a:lnTo>
                <a:lnTo>
                  <a:pt x="18" y="104"/>
                </a:lnTo>
                <a:lnTo>
                  <a:pt x="34" y="104"/>
                </a:lnTo>
                <a:lnTo>
                  <a:pt x="20" y="97"/>
                </a:lnTo>
                <a:lnTo>
                  <a:pt x="20" y="84"/>
                </a:lnTo>
                <a:lnTo>
                  <a:pt x="20" y="84"/>
                </a:lnTo>
                <a:close/>
                <a:moveTo>
                  <a:pt x="82" y="0"/>
                </a:moveTo>
                <a:lnTo>
                  <a:pt x="80" y="26"/>
                </a:lnTo>
                <a:lnTo>
                  <a:pt x="105" y="42"/>
                </a:lnTo>
                <a:lnTo>
                  <a:pt x="78" y="39"/>
                </a:lnTo>
                <a:lnTo>
                  <a:pt x="62" y="64"/>
                </a:lnTo>
                <a:lnTo>
                  <a:pt x="65" y="37"/>
                </a:lnTo>
                <a:lnTo>
                  <a:pt x="40" y="22"/>
                </a:lnTo>
                <a:lnTo>
                  <a:pt x="67" y="22"/>
                </a:lnTo>
                <a:lnTo>
                  <a:pt x="82" y="0"/>
                </a:lnTo>
                <a:lnTo>
                  <a:pt x="82" y="0"/>
                </a:lnTo>
                <a:close/>
                <a:moveTo>
                  <a:pt x="133" y="113"/>
                </a:moveTo>
                <a:lnTo>
                  <a:pt x="209" y="113"/>
                </a:lnTo>
                <a:lnTo>
                  <a:pt x="222" y="157"/>
                </a:lnTo>
                <a:lnTo>
                  <a:pt x="120" y="157"/>
                </a:lnTo>
                <a:lnTo>
                  <a:pt x="133" y="113"/>
                </a:lnTo>
                <a:lnTo>
                  <a:pt x="133" y="113"/>
                </a:lnTo>
                <a:close/>
                <a:moveTo>
                  <a:pt x="74" y="55"/>
                </a:moveTo>
                <a:lnTo>
                  <a:pt x="60" y="99"/>
                </a:lnTo>
                <a:lnTo>
                  <a:pt x="162" y="99"/>
                </a:lnTo>
                <a:lnTo>
                  <a:pt x="149" y="55"/>
                </a:lnTo>
                <a:lnTo>
                  <a:pt x="74" y="5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7" name="矩形 26"/>
          <p:cNvSpPr/>
          <p:nvPr/>
        </p:nvSpPr>
        <p:spPr>
          <a:xfrm>
            <a:off x="6525769"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sp>
        <p:nvSpPr>
          <p:cNvPr id="28" name="矩形 27"/>
          <p:cNvSpPr/>
          <p:nvPr/>
        </p:nvSpPr>
        <p:spPr>
          <a:xfrm>
            <a:off x="7735402"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sp>
        <p:nvSpPr>
          <p:cNvPr id="29" name="矩形 28"/>
          <p:cNvSpPr/>
          <p:nvPr/>
        </p:nvSpPr>
        <p:spPr>
          <a:xfrm>
            <a:off x="8945037"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grpSp>
        <p:nvGrpSpPr>
          <p:cNvPr id="20" name="组合 19"/>
          <p:cNvGrpSpPr/>
          <p:nvPr/>
        </p:nvGrpSpPr>
        <p:grpSpPr>
          <a:xfrm>
            <a:off x="787654" y="609042"/>
            <a:ext cx="5848816" cy="686733"/>
            <a:chOff x="787654" y="609042"/>
            <a:chExt cx="5848816" cy="686733"/>
          </a:xfrm>
        </p:grpSpPr>
        <p:sp>
          <p:nvSpPr>
            <p:cNvPr id="25" name="文本框 24"/>
            <p:cNvSpPr txBox="1"/>
            <p:nvPr/>
          </p:nvSpPr>
          <p:spPr>
            <a:xfrm>
              <a:off x="787654" y="772555"/>
              <a:ext cx="5848816" cy="523220"/>
            </a:xfrm>
            <a:prstGeom prst="rect">
              <a:avLst/>
            </a:prstGeom>
            <a:noFill/>
          </p:spPr>
          <p:txBody>
            <a:bodyPr wrap="square" rtlCol="0">
              <a:spAutoFit/>
              <a:scene3d>
                <a:camera prst="orthographicFront"/>
                <a:lightRig rig="threePt" dir="t"/>
              </a:scene3d>
              <a:sp3d contourW="12700"/>
            </a:bodyPr>
            <a:lstStyle/>
            <a:p>
              <a:r>
                <a:rPr lang="en-SG" altLang="zh-CN" sz="2800" b="1" dirty="0">
                  <a:solidFill>
                    <a:schemeClr val="tx1">
                      <a:lumMod val="65000"/>
                      <a:lumOff val="35000"/>
                    </a:schemeClr>
                  </a:solidFill>
                  <a:latin typeface="Arial" panose="020B0604020202020204" pitchFamily="34" charset="0"/>
                  <a:cs typeface="Arial" panose="020B0604020202020204" pitchFamily="34" charset="0"/>
                  <a:sym typeface="+mn-lt"/>
                </a:rPr>
                <a:t>Ratings and Correlation</a:t>
              </a:r>
            </a:p>
          </p:txBody>
        </p:sp>
        <p:sp>
          <p:nvSpPr>
            <p:cNvPr id="24" name="矩形 23"/>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62">
            <a:extLst>
              <a:ext uri="{FF2B5EF4-FFF2-40B4-BE49-F238E27FC236}">
                <a16:creationId xmlns:a16="http://schemas.microsoft.com/office/drawing/2014/main" id="{E4EEB29B-F293-46A4-91A9-41FAF2B5F2AB}"/>
              </a:ext>
            </a:extLst>
          </p:cNvPr>
          <p:cNvPicPr>
            <a:picLocks noChangeAspect="1"/>
          </p:cNvPicPr>
          <p:nvPr/>
        </p:nvPicPr>
        <p:blipFill rotWithShape="1">
          <a:blip r:embed="rId3">
            <a:extLst>
              <a:ext uri="{28A0092B-C50C-407E-A947-70E740481C1C}">
                <a14:useLocalDpi xmlns:a14="http://schemas.microsoft.com/office/drawing/2010/main" val="0"/>
              </a:ext>
            </a:extLst>
          </a:blip>
          <a:srcRect t="16753" r="50327" b="34121"/>
          <a:stretch/>
        </p:blipFill>
        <p:spPr>
          <a:xfrm>
            <a:off x="787654" y="1854769"/>
            <a:ext cx="3798860" cy="3302000"/>
          </a:xfrm>
          <a:prstGeom prst="rect">
            <a:avLst/>
          </a:prstGeom>
          <a:ln w="28575">
            <a:solidFill>
              <a:srgbClr val="019D48"/>
            </a:solidFill>
          </a:ln>
        </p:spPr>
      </p:pic>
      <p:pic>
        <p:nvPicPr>
          <p:cNvPr id="17" name="图片 62">
            <a:extLst>
              <a:ext uri="{FF2B5EF4-FFF2-40B4-BE49-F238E27FC236}">
                <a16:creationId xmlns:a16="http://schemas.microsoft.com/office/drawing/2014/main" id="{0FE9071F-EB66-4ED3-B671-34EBE56DDC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45794" y="1482867"/>
            <a:ext cx="4188630" cy="3892265"/>
          </a:xfrm>
          <a:prstGeom prst="rect">
            <a:avLst/>
          </a:prstGeom>
          <a:ln w="28575">
            <a:solidFill>
              <a:srgbClr val="019D48"/>
            </a:solidFill>
          </a:ln>
        </p:spPr>
      </p:pic>
      <p:sp>
        <p:nvSpPr>
          <p:cNvPr id="18" name="文本框 24">
            <a:extLst>
              <a:ext uri="{FF2B5EF4-FFF2-40B4-BE49-F238E27FC236}">
                <a16:creationId xmlns:a16="http://schemas.microsoft.com/office/drawing/2014/main" id="{7E66554C-4410-4066-A594-9DC975D9EBF1}"/>
              </a:ext>
            </a:extLst>
          </p:cNvPr>
          <p:cNvSpPr txBox="1"/>
          <p:nvPr/>
        </p:nvSpPr>
        <p:spPr>
          <a:xfrm>
            <a:off x="9414702" y="1216355"/>
            <a:ext cx="2073262" cy="1477328"/>
          </a:xfrm>
          <a:prstGeom prst="accentCallout2">
            <a:avLst>
              <a:gd name="adj1" fmla="val 18149"/>
              <a:gd name="adj2" fmla="val 215"/>
              <a:gd name="adj3" fmla="val 18149"/>
              <a:gd name="adj4" fmla="val -5913"/>
              <a:gd name="adj5" fmla="val 159103"/>
              <a:gd name="adj6" fmla="val -57565"/>
            </a:avLst>
          </a:prstGeom>
          <a:noFill/>
          <a:ln w="19050">
            <a:solidFill>
              <a:srgbClr val="FF0000"/>
            </a:solidFill>
          </a:ln>
        </p:spPr>
        <p:txBody>
          <a:bodyPr wrap="square" rtlCol="0">
            <a:spAutoFit/>
            <a:scene3d>
              <a:camera prst="orthographicFront"/>
              <a:lightRig rig="threePt" dir="t"/>
            </a:scene3d>
            <a:sp3d contourW="12700"/>
          </a:bodyPr>
          <a:lstStyle/>
          <a:p>
            <a:pPr lvl="0">
              <a:defRPr/>
            </a:pPr>
            <a:r>
              <a:rPr lang="en-US" altLang="zh-CN" b="1" dirty="0">
                <a:latin typeface="Arial" panose="020B0604020202020204" pitchFamily="34" charset="0"/>
                <a:cs typeface="Arial" panose="020B0604020202020204" pitchFamily="34" charset="0"/>
                <a:sym typeface="+mn-lt"/>
              </a:rPr>
              <a:t>Strong</a:t>
            </a:r>
            <a:r>
              <a:rPr lang="en-US" altLang="zh-CN" dirty="0">
                <a:latin typeface="Arial" panose="020B0604020202020204" pitchFamily="34" charset="0"/>
                <a:cs typeface="Arial" panose="020B0604020202020204" pitchFamily="34" charset="0"/>
                <a:sym typeface="+mn-lt"/>
              </a:rPr>
              <a:t> correlation between </a:t>
            </a:r>
            <a:r>
              <a:rPr lang="en-US" altLang="zh-CN" b="1" dirty="0">
                <a:latin typeface="Arial" panose="020B0604020202020204" pitchFamily="34" charset="0"/>
                <a:cs typeface="Arial" panose="020B0604020202020204" pitchFamily="34" charset="0"/>
                <a:sym typeface="+mn-lt"/>
              </a:rPr>
              <a:t>Culture &amp; Values</a:t>
            </a:r>
            <a:r>
              <a:rPr lang="en-US" altLang="zh-CN" dirty="0">
                <a:latin typeface="Arial" panose="020B0604020202020204" pitchFamily="34" charset="0"/>
                <a:cs typeface="Arial" panose="020B0604020202020204" pitchFamily="34" charset="0"/>
                <a:sym typeface="+mn-lt"/>
              </a:rPr>
              <a:t> and </a:t>
            </a:r>
            <a:r>
              <a:rPr lang="en-US" altLang="zh-CN" b="1" dirty="0">
                <a:latin typeface="Arial" panose="020B0604020202020204" pitchFamily="34" charset="0"/>
                <a:cs typeface="Arial" panose="020B0604020202020204" pitchFamily="34" charset="0"/>
                <a:sym typeface="+mn-lt"/>
              </a:rPr>
              <a:t>Overall rating (0.61)</a:t>
            </a:r>
            <a:endParaRPr lang="en-SG" altLang="zh-CN" noProof="0" dirty="0">
              <a:latin typeface="Arial" panose="020B0604020202020204" pitchFamily="34" charset="0"/>
              <a:cs typeface="Arial" panose="020B0604020202020204" pitchFamily="34" charset="0"/>
              <a:sym typeface="+mn-lt"/>
            </a:endParaRPr>
          </a:p>
        </p:txBody>
      </p:sp>
      <p:sp>
        <p:nvSpPr>
          <p:cNvPr id="19" name="Rectangle 18">
            <a:extLst>
              <a:ext uri="{FF2B5EF4-FFF2-40B4-BE49-F238E27FC236}">
                <a16:creationId xmlns:a16="http://schemas.microsoft.com/office/drawing/2014/main" id="{A7A5F14B-CA7A-454B-A86D-EE2CD5AB20F8}"/>
              </a:ext>
            </a:extLst>
          </p:cNvPr>
          <p:cNvSpPr/>
          <p:nvPr/>
        </p:nvSpPr>
        <p:spPr>
          <a:xfrm>
            <a:off x="7735402" y="3402291"/>
            <a:ext cx="469667" cy="4587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4">
            <a:extLst>
              <a:ext uri="{FF2B5EF4-FFF2-40B4-BE49-F238E27FC236}">
                <a16:creationId xmlns:a16="http://schemas.microsoft.com/office/drawing/2014/main" id="{A35724CF-0F4D-49BF-986D-324F11518501}"/>
              </a:ext>
            </a:extLst>
          </p:cNvPr>
          <p:cNvSpPr txBox="1"/>
          <p:nvPr/>
        </p:nvSpPr>
        <p:spPr>
          <a:xfrm>
            <a:off x="9420972" y="3101875"/>
            <a:ext cx="2054886" cy="2585323"/>
          </a:xfrm>
          <a:prstGeom prst="accentCallout2">
            <a:avLst>
              <a:gd name="adj1" fmla="val 18149"/>
              <a:gd name="adj2" fmla="val 215"/>
              <a:gd name="adj3" fmla="val 18149"/>
              <a:gd name="adj4" fmla="val -5913"/>
              <a:gd name="adj5" fmla="val 45768"/>
              <a:gd name="adj6" fmla="val -18011"/>
            </a:avLst>
          </a:prstGeom>
          <a:noFill/>
          <a:ln w="19050">
            <a:solidFill>
              <a:srgbClr val="019D48"/>
            </a:solidFill>
          </a:ln>
        </p:spPr>
        <p:txBody>
          <a:bodyPr wrap="square" rtlCol="0">
            <a:spAutoFit/>
            <a:scene3d>
              <a:camera prst="orthographicFront"/>
              <a:lightRig rig="threePt" dir="t"/>
            </a:scene3d>
            <a:sp3d contourW="12700"/>
          </a:bodyPr>
          <a:lstStyle/>
          <a:p>
            <a:pPr lvl="0">
              <a:defRPr/>
            </a:pPr>
            <a:r>
              <a:rPr lang="en-US" altLang="zh-CN" dirty="0">
                <a:latin typeface="Arial" panose="020B0604020202020204" pitchFamily="34" charset="0"/>
                <a:cs typeface="Arial" panose="020B0604020202020204" pitchFamily="34" charset="0"/>
                <a:sym typeface="+mn-lt"/>
              </a:rPr>
              <a:t>Followed by</a:t>
            </a:r>
          </a:p>
          <a:p>
            <a:pPr marL="285750" lvl="0"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sym typeface="+mn-lt"/>
              </a:rPr>
              <a:t>Career Opportunities</a:t>
            </a:r>
          </a:p>
          <a:p>
            <a:pPr marL="285750" lvl="0"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sym typeface="+mn-lt"/>
              </a:rPr>
              <a:t>Senior Management</a:t>
            </a:r>
          </a:p>
          <a:p>
            <a:pPr marL="285750" lvl="0"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sym typeface="+mn-lt"/>
              </a:rPr>
              <a:t>Compensation and Benefit </a:t>
            </a:r>
          </a:p>
          <a:p>
            <a:pPr marL="285750" lvl="0" indent="-285750">
              <a:buFont typeface="Arial" panose="020B0604020202020204" pitchFamily="34" charset="0"/>
              <a:buChar char="•"/>
              <a:defRPr/>
            </a:pPr>
            <a:r>
              <a:rPr lang="en-US" altLang="zh-CN" noProof="0" dirty="0">
                <a:latin typeface="Arial" panose="020B0604020202020204" pitchFamily="34" charset="0"/>
                <a:cs typeface="Arial" panose="020B0604020202020204" pitchFamily="34" charset="0"/>
                <a:sym typeface="+mn-lt"/>
              </a:rPr>
              <a:t>Work/Life Balance</a:t>
            </a:r>
            <a:endParaRPr lang="en-SG" altLang="zh-CN" noProof="0" dirty="0">
              <a:latin typeface="Arial" panose="020B0604020202020204" pitchFamily="34" charset="0"/>
              <a:cs typeface="Arial" panose="020B0604020202020204" pitchFamily="34" charset="0"/>
              <a:sym typeface="+mn-lt"/>
            </a:endParaRPr>
          </a:p>
        </p:txBody>
      </p:sp>
    </p:spTree>
    <p:extLst>
      <p:ext uri="{BB962C8B-B14F-4D97-AF65-F5344CB8AC3E}">
        <p14:creationId xmlns:p14="http://schemas.microsoft.com/office/powerpoint/2010/main" val="1876087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3">
            <a:extLst>
              <a:ext uri="{28A0092B-C50C-407E-A947-70E740481C1C}">
                <a14:useLocalDpi xmlns:a14="http://schemas.microsoft.com/office/drawing/2010/main" val="0"/>
              </a:ext>
            </a:extLst>
          </a:blip>
          <a:srcRect/>
          <a:stretch/>
        </p:blipFill>
        <p:spPr>
          <a:xfrm>
            <a:off x="874713" y="1334184"/>
            <a:ext cx="6319791" cy="4765857"/>
          </a:xfrm>
          <a:prstGeom prst="rect">
            <a:avLst/>
          </a:prstGeom>
          <a:ln w="28575">
            <a:noFill/>
          </a:ln>
        </p:spPr>
      </p:pic>
      <p:sp>
        <p:nvSpPr>
          <p:cNvPr id="77" name="Freeform 264"/>
          <p:cNvSpPr>
            <a:spLocks noEditPoints="1"/>
          </p:cNvSpPr>
          <p:nvPr/>
        </p:nvSpPr>
        <p:spPr bwMode="auto">
          <a:xfrm>
            <a:off x="10635446" y="4202905"/>
            <a:ext cx="298450" cy="334963"/>
          </a:xfrm>
          <a:custGeom>
            <a:avLst/>
            <a:gdLst>
              <a:gd name="T0" fmla="*/ 50 w 85"/>
              <a:gd name="T1" fmla="*/ 91 h 95"/>
              <a:gd name="T2" fmla="*/ 58 w 85"/>
              <a:gd name="T3" fmla="*/ 80 h 95"/>
              <a:gd name="T4" fmla="*/ 57 w 85"/>
              <a:gd name="T5" fmla="*/ 74 h 95"/>
              <a:gd name="T6" fmla="*/ 44 w 85"/>
              <a:gd name="T7" fmla="*/ 62 h 95"/>
              <a:gd name="T8" fmla="*/ 38 w 85"/>
              <a:gd name="T9" fmla="*/ 61 h 95"/>
              <a:gd name="T10" fmla="*/ 30 w 85"/>
              <a:gd name="T11" fmla="*/ 66 h 95"/>
              <a:gd name="T12" fmla="*/ 18 w 85"/>
              <a:gd name="T13" fmla="*/ 35 h 95"/>
              <a:gd name="T14" fmla="*/ 26 w 85"/>
              <a:gd name="T15" fmla="*/ 30 h 95"/>
              <a:gd name="T16" fmla="*/ 28 w 85"/>
              <a:gd name="T17" fmla="*/ 24 h 95"/>
              <a:gd name="T18" fmla="*/ 23 w 85"/>
              <a:gd name="T19" fmla="*/ 7 h 95"/>
              <a:gd name="T20" fmla="*/ 19 w 85"/>
              <a:gd name="T21" fmla="*/ 4 h 95"/>
              <a:gd name="T22" fmla="*/ 5 w 85"/>
              <a:gd name="T23" fmla="*/ 5 h 95"/>
              <a:gd name="T24" fmla="*/ 0 w 85"/>
              <a:gd name="T25" fmla="*/ 10 h 95"/>
              <a:gd name="T26" fmla="*/ 43 w 85"/>
              <a:gd name="T27" fmla="*/ 93 h 95"/>
              <a:gd name="T28" fmla="*/ 50 w 85"/>
              <a:gd name="T29" fmla="*/ 91 h 95"/>
              <a:gd name="T30" fmla="*/ 46 w 85"/>
              <a:gd name="T31" fmla="*/ 52 h 95"/>
              <a:gd name="T32" fmla="*/ 32 w 85"/>
              <a:gd name="T33" fmla="*/ 52 h 95"/>
              <a:gd name="T34" fmla="*/ 33 w 85"/>
              <a:gd name="T35" fmla="*/ 49 h 95"/>
              <a:gd name="T36" fmla="*/ 41 w 85"/>
              <a:gd name="T37" fmla="*/ 37 h 95"/>
              <a:gd name="T38" fmla="*/ 42 w 85"/>
              <a:gd name="T39" fmla="*/ 31 h 95"/>
              <a:gd name="T40" fmla="*/ 41 w 85"/>
              <a:gd name="T41" fmla="*/ 29 h 95"/>
              <a:gd name="T42" fmla="*/ 40 w 85"/>
              <a:gd name="T43" fmla="*/ 31 h 95"/>
              <a:gd name="T44" fmla="*/ 39 w 85"/>
              <a:gd name="T45" fmla="*/ 35 h 95"/>
              <a:gd name="T46" fmla="*/ 34 w 85"/>
              <a:gd name="T47" fmla="*/ 35 h 95"/>
              <a:gd name="T48" fmla="*/ 35 w 85"/>
              <a:gd name="T49" fmla="*/ 30 h 95"/>
              <a:gd name="T50" fmla="*/ 42 w 85"/>
              <a:gd name="T51" fmla="*/ 25 h 95"/>
              <a:gd name="T52" fmla="*/ 47 w 85"/>
              <a:gd name="T53" fmla="*/ 27 h 95"/>
              <a:gd name="T54" fmla="*/ 48 w 85"/>
              <a:gd name="T55" fmla="*/ 33 h 95"/>
              <a:gd name="T56" fmla="*/ 47 w 85"/>
              <a:gd name="T57" fmla="*/ 36 h 95"/>
              <a:gd name="T58" fmla="*/ 39 w 85"/>
              <a:gd name="T59" fmla="*/ 49 h 95"/>
              <a:gd name="T60" fmla="*/ 46 w 85"/>
              <a:gd name="T61" fmla="*/ 49 h 95"/>
              <a:gd name="T62" fmla="*/ 46 w 85"/>
              <a:gd name="T63" fmla="*/ 52 h 95"/>
              <a:gd name="T64" fmla="*/ 63 w 85"/>
              <a:gd name="T65" fmla="*/ 49 h 95"/>
              <a:gd name="T66" fmla="*/ 60 w 85"/>
              <a:gd name="T67" fmla="*/ 49 h 95"/>
              <a:gd name="T68" fmla="*/ 60 w 85"/>
              <a:gd name="T69" fmla="*/ 52 h 95"/>
              <a:gd name="T70" fmla="*/ 54 w 85"/>
              <a:gd name="T71" fmla="*/ 52 h 95"/>
              <a:gd name="T72" fmla="*/ 55 w 85"/>
              <a:gd name="T73" fmla="*/ 49 h 95"/>
              <a:gd name="T74" fmla="*/ 47 w 85"/>
              <a:gd name="T75" fmla="*/ 49 h 95"/>
              <a:gd name="T76" fmla="*/ 47 w 85"/>
              <a:gd name="T77" fmla="*/ 45 h 95"/>
              <a:gd name="T78" fmla="*/ 55 w 85"/>
              <a:gd name="T79" fmla="*/ 26 h 95"/>
              <a:gd name="T80" fmla="*/ 63 w 85"/>
              <a:gd name="T81" fmla="*/ 26 h 95"/>
              <a:gd name="T82" fmla="*/ 61 w 85"/>
              <a:gd name="T83" fmla="*/ 45 h 95"/>
              <a:gd name="T84" fmla="*/ 64 w 85"/>
              <a:gd name="T85" fmla="*/ 45 h 95"/>
              <a:gd name="T86" fmla="*/ 63 w 85"/>
              <a:gd name="T87" fmla="*/ 49 h 95"/>
              <a:gd name="T88" fmla="*/ 55 w 85"/>
              <a:gd name="T89" fmla="*/ 45 h 95"/>
              <a:gd name="T90" fmla="*/ 52 w 85"/>
              <a:gd name="T91" fmla="*/ 45 h 95"/>
              <a:gd name="T92" fmla="*/ 56 w 85"/>
              <a:gd name="T93" fmla="*/ 34 h 95"/>
              <a:gd name="T94" fmla="*/ 55 w 85"/>
              <a:gd name="T95" fmla="*/ 45 h 95"/>
              <a:gd name="T96" fmla="*/ 43 w 85"/>
              <a:gd name="T97" fmla="*/ 0 h 95"/>
              <a:gd name="T98" fmla="*/ 72 w 85"/>
              <a:gd name="T99" fmla="*/ 12 h 95"/>
              <a:gd name="T100" fmla="*/ 85 w 85"/>
              <a:gd name="T101" fmla="*/ 41 h 95"/>
              <a:gd name="T102" fmla="*/ 72 w 85"/>
              <a:gd name="T103" fmla="*/ 70 h 95"/>
              <a:gd name="T104" fmla="*/ 65 w 85"/>
              <a:gd name="T105" fmla="*/ 75 h 95"/>
              <a:gd name="T106" fmla="*/ 64 w 85"/>
              <a:gd name="T107" fmla="*/ 72 h 95"/>
              <a:gd name="T108" fmla="*/ 59 w 85"/>
              <a:gd name="T109" fmla="*/ 68 h 95"/>
              <a:gd name="T110" fmla="*/ 66 w 85"/>
              <a:gd name="T111" fmla="*/ 63 h 95"/>
              <a:gd name="T112" fmla="*/ 75 w 85"/>
              <a:gd name="T113" fmla="*/ 41 h 95"/>
              <a:gd name="T114" fmla="*/ 66 w 85"/>
              <a:gd name="T115" fmla="*/ 18 h 95"/>
              <a:gd name="T116" fmla="*/ 43 w 85"/>
              <a:gd name="T117" fmla="*/ 9 h 95"/>
              <a:gd name="T118" fmla="*/ 31 w 85"/>
              <a:gd name="T119" fmla="*/ 11 h 95"/>
              <a:gd name="T120" fmla="*/ 30 w 85"/>
              <a:gd name="T121" fmla="*/ 5 h 95"/>
              <a:gd name="T122" fmla="*/ 28 w 85"/>
              <a:gd name="T123" fmla="*/ 2 h 95"/>
              <a:gd name="T124" fmla="*/ 43 w 85"/>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95">
                <a:moveTo>
                  <a:pt x="50" y="91"/>
                </a:moveTo>
                <a:cubicBezTo>
                  <a:pt x="53" y="87"/>
                  <a:pt x="55" y="83"/>
                  <a:pt x="58" y="80"/>
                </a:cubicBezTo>
                <a:cubicBezTo>
                  <a:pt x="59" y="78"/>
                  <a:pt x="58" y="76"/>
                  <a:pt x="57" y="74"/>
                </a:cubicBezTo>
                <a:cubicBezTo>
                  <a:pt x="52" y="70"/>
                  <a:pt x="48" y="66"/>
                  <a:pt x="44" y="62"/>
                </a:cubicBezTo>
                <a:cubicBezTo>
                  <a:pt x="42" y="60"/>
                  <a:pt x="40" y="60"/>
                  <a:pt x="38" y="61"/>
                </a:cubicBezTo>
                <a:cubicBezTo>
                  <a:pt x="36" y="62"/>
                  <a:pt x="33" y="64"/>
                  <a:pt x="30" y="66"/>
                </a:cubicBezTo>
                <a:cubicBezTo>
                  <a:pt x="21" y="52"/>
                  <a:pt x="20" y="45"/>
                  <a:pt x="18" y="35"/>
                </a:cubicBezTo>
                <a:cubicBezTo>
                  <a:pt x="20" y="33"/>
                  <a:pt x="23" y="31"/>
                  <a:pt x="26" y="30"/>
                </a:cubicBezTo>
                <a:cubicBezTo>
                  <a:pt x="28" y="29"/>
                  <a:pt x="28" y="27"/>
                  <a:pt x="28" y="24"/>
                </a:cubicBezTo>
                <a:cubicBezTo>
                  <a:pt x="26" y="19"/>
                  <a:pt x="24" y="13"/>
                  <a:pt x="23" y="7"/>
                </a:cubicBezTo>
                <a:cubicBezTo>
                  <a:pt x="22" y="5"/>
                  <a:pt x="21" y="3"/>
                  <a:pt x="19" y="4"/>
                </a:cubicBezTo>
                <a:cubicBezTo>
                  <a:pt x="14" y="4"/>
                  <a:pt x="9" y="4"/>
                  <a:pt x="5" y="5"/>
                </a:cubicBezTo>
                <a:cubicBezTo>
                  <a:pt x="1" y="5"/>
                  <a:pt x="0" y="7"/>
                  <a:pt x="0" y="10"/>
                </a:cubicBezTo>
                <a:cubicBezTo>
                  <a:pt x="2" y="45"/>
                  <a:pt x="15" y="77"/>
                  <a:pt x="43" y="93"/>
                </a:cubicBezTo>
                <a:cubicBezTo>
                  <a:pt x="46" y="95"/>
                  <a:pt x="48" y="95"/>
                  <a:pt x="50" y="91"/>
                </a:cubicBezTo>
                <a:close/>
                <a:moveTo>
                  <a:pt x="46" y="52"/>
                </a:moveTo>
                <a:cubicBezTo>
                  <a:pt x="32" y="52"/>
                  <a:pt x="32" y="52"/>
                  <a:pt x="32" y="52"/>
                </a:cubicBezTo>
                <a:cubicBezTo>
                  <a:pt x="33" y="49"/>
                  <a:pt x="33" y="49"/>
                  <a:pt x="33" y="49"/>
                </a:cubicBezTo>
                <a:cubicBezTo>
                  <a:pt x="41" y="37"/>
                  <a:pt x="41" y="37"/>
                  <a:pt x="41" y="37"/>
                </a:cubicBezTo>
                <a:cubicBezTo>
                  <a:pt x="41" y="35"/>
                  <a:pt x="42" y="34"/>
                  <a:pt x="42" y="31"/>
                </a:cubicBezTo>
                <a:cubicBezTo>
                  <a:pt x="42" y="30"/>
                  <a:pt x="42" y="29"/>
                  <a:pt x="41" y="29"/>
                </a:cubicBezTo>
                <a:cubicBezTo>
                  <a:pt x="41" y="29"/>
                  <a:pt x="40" y="30"/>
                  <a:pt x="40" y="31"/>
                </a:cubicBezTo>
                <a:cubicBezTo>
                  <a:pt x="39" y="35"/>
                  <a:pt x="39" y="35"/>
                  <a:pt x="39" y="35"/>
                </a:cubicBezTo>
                <a:cubicBezTo>
                  <a:pt x="34" y="35"/>
                  <a:pt x="34" y="35"/>
                  <a:pt x="34" y="35"/>
                </a:cubicBezTo>
                <a:cubicBezTo>
                  <a:pt x="35" y="30"/>
                  <a:pt x="35" y="30"/>
                  <a:pt x="35" y="30"/>
                </a:cubicBezTo>
                <a:cubicBezTo>
                  <a:pt x="35" y="27"/>
                  <a:pt x="38" y="25"/>
                  <a:pt x="42" y="25"/>
                </a:cubicBezTo>
                <a:cubicBezTo>
                  <a:pt x="45" y="25"/>
                  <a:pt x="46" y="26"/>
                  <a:pt x="47" y="27"/>
                </a:cubicBezTo>
                <a:cubicBezTo>
                  <a:pt x="48" y="28"/>
                  <a:pt x="48" y="31"/>
                  <a:pt x="48" y="33"/>
                </a:cubicBezTo>
                <a:cubicBezTo>
                  <a:pt x="48" y="35"/>
                  <a:pt x="47" y="36"/>
                  <a:pt x="47" y="36"/>
                </a:cubicBezTo>
                <a:cubicBezTo>
                  <a:pt x="39" y="49"/>
                  <a:pt x="39" y="49"/>
                  <a:pt x="39" y="49"/>
                </a:cubicBezTo>
                <a:cubicBezTo>
                  <a:pt x="46" y="49"/>
                  <a:pt x="46" y="49"/>
                  <a:pt x="46" y="49"/>
                </a:cubicBezTo>
                <a:cubicBezTo>
                  <a:pt x="46" y="52"/>
                  <a:pt x="46" y="52"/>
                  <a:pt x="46" y="52"/>
                </a:cubicBezTo>
                <a:close/>
                <a:moveTo>
                  <a:pt x="63" y="49"/>
                </a:moveTo>
                <a:cubicBezTo>
                  <a:pt x="60" y="49"/>
                  <a:pt x="60" y="49"/>
                  <a:pt x="60" y="49"/>
                </a:cubicBezTo>
                <a:cubicBezTo>
                  <a:pt x="60" y="52"/>
                  <a:pt x="60" y="52"/>
                  <a:pt x="60" y="52"/>
                </a:cubicBezTo>
                <a:cubicBezTo>
                  <a:pt x="54" y="52"/>
                  <a:pt x="54" y="52"/>
                  <a:pt x="54" y="52"/>
                </a:cubicBezTo>
                <a:cubicBezTo>
                  <a:pt x="55" y="49"/>
                  <a:pt x="55" y="49"/>
                  <a:pt x="55" y="49"/>
                </a:cubicBezTo>
                <a:cubicBezTo>
                  <a:pt x="47" y="49"/>
                  <a:pt x="47" y="49"/>
                  <a:pt x="47" y="49"/>
                </a:cubicBezTo>
                <a:cubicBezTo>
                  <a:pt x="47" y="45"/>
                  <a:pt x="47" y="45"/>
                  <a:pt x="47" y="45"/>
                </a:cubicBezTo>
                <a:cubicBezTo>
                  <a:pt x="55" y="26"/>
                  <a:pt x="55" y="26"/>
                  <a:pt x="55" y="26"/>
                </a:cubicBezTo>
                <a:cubicBezTo>
                  <a:pt x="63" y="26"/>
                  <a:pt x="63" y="26"/>
                  <a:pt x="63" y="26"/>
                </a:cubicBezTo>
                <a:cubicBezTo>
                  <a:pt x="61" y="45"/>
                  <a:pt x="61" y="45"/>
                  <a:pt x="61" y="45"/>
                </a:cubicBezTo>
                <a:cubicBezTo>
                  <a:pt x="64" y="45"/>
                  <a:pt x="64" y="45"/>
                  <a:pt x="64" y="45"/>
                </a:cubicBezTo>
                <a:cubicBezTo>
                  <a:pt x="63" y="49"/>
                  <a:pt x="63" y="49"/>
                  <a:pt x="63" y="49"/>
                </a:cubicBezTo>
                <a:close/>
                <a:moveTo>
                  <a:pt x="55" y="45"/>
                </a:moveTo>
                <a:cubicBezTo>
                  <a:pt x="52" y="45"/>
                  <a:pt x="52" y="45"/>
                  <a:pt x="52" y="45"/>
                </a:cubicBezTo>
                <a:cubicBezTo>
                  <a:pt x="56" y="34"/>
                  <a:pt x="56" y="34"/>
                  <a:pt x="56" y="34"/>
                </a:cubicBezTo>
                <a:cubicBezTo>
                  <a:pt x="55" y="45"/>
                  <a:pt x="55" y="45"/>
                  <a:pt x="55" y="45"/>
                </a:cubicBezTo>
                <a:close/>
                <a:moveTo>
                  <a:pt x="43" y="0"/>
                </a:moveTo>
                <a:cubicBezTo>
                  <a:pt x="55" y="0"/>
                  <a:pt x="65" y="4"/>
                  <a:pt x="72" y="12"/>
                </a:cubicBezTo>
                <a:cubicBezTo>
                  <a:pt x="80" y="19"/>
                  <a:pt x="85" y="29"/>
                  <a:pt x="85" y="41"/>
                </a:cubicBezTo>
                <a:cubicBezTo>
                  <a:pt x="85" y="52"/>
                  <a:pt x="80" y="62"/>
                  <a:pt x="72" y="70"/>
                </a:cubicBezTo>
                <a:cubicBezTo>
                  <a:pt x="70" y="72"/>
                  <a:pt x="68" y="74"/>
                  <a:pt x="65" y="75"/>
                </a:cubicBezTo>
                <a:cubicBezTo>
                  <a:pt x="65" y="74"/>
                  <a:pt x="65" y="73"/>
                  <a:pt x="64" y="72"/>
                </a:cubicBezTo>
                <a:cubicBezTo>
                  <a:pt x="59" y="68"/>
                  <a:pt x="59" y="68"/>
                  <a:pt x="59" y="68"/>
                </a:cubicBezTo>
                <a:cubicBezTo>
                  <a:pt x="62" y="67"/>
                  <a:pt x="64" y="65"/>
                  <a:pt x="66" y="63"/>
                </a:cubicBezTo>
                <a:cubicBezTo>
                  <a:pt x="72" y="57"/>
                  <a:pt x="75" y="49"/>
                  <a:pt x="75" y="41"/>
                </a:cubicBezTo>
                <a:cubicBezTo>
                  <a:pt x="75" y="32"/>
                  <a:pt x="72" y="24"/>
                  <a:pt x="66" y="18"/>
                </a:cubicBezTo>
                <a:cubicBezTo>
                  <a:pt x="60" y="12"/>
                  <a:pt x="52" y="9"/>
                  <a:pt x="43" y="9"/>
                </a:cubicBezTo>
                <a:cubicBezTo>
                  <a:pt x="39" y="9"/>
                  <a:pt x="35" y="10"/>
                  <a:pt x="31" y="11"/>
                </a:cubicBezTo>
                <a:cubicBezTo>
                  <a:pt x="30" y="5"/>
                  <a:pt x="30" y="5"/>
                  <a:pt x="30" y="5"/>
                </a:cubicBezTo>
                <a:cubicBezTo>
                  <a:pt x="29" y="4"/>
                  <a:pt x="29" y="3"/>
                  <a:pt x="28" y="2"/>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30" name="矩形 29"/>
          <p:cNvSpPr/>
          <p:nvPr/>
        </p:nvSpPr>
        <p:spPr>
          <a:xfrm>
            <a:off x="10144348" y="4551443"/>
            <a:ext cx="1280645" cy="461665"/>
          </a:xfrm>
          <a:prstGeom prst="rect">
            <a:avLst/>
          </a:prstGeom>
        </p:spPr>
        <p:txBody>
          <a:bodyPr wrap="square">
            <a:spAutoFit/>
            <a:scene3d>
              <a:camera prst="orthographicFront"/>
              <a:lightRig rig="threePt" dir="t"/>
            </a:scene3d>
            <a:sp3d contourW="12700"/>
          </a:bodyPr>
          <a:lstStyle/>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文字添加</a:t>
            </a:r>
            <a:endParaRPr kumimoji="0" lang="en-US" altLang="zh-CN" sz="1200" i="0" u="none" strike="noStrike" kern="1200" cap="none" spc="0" normalizeH="0" baseline="0" noProof="0" dirty="0">
              <a:ln>
                <a:noFill/>
              </a:ln>
              <a:solidFill>
                <a:schemeClr val="bg1"/>
              </a:solidFill>
              <a:effectLst/>
              <a:uLnTx/>
              <a:uFillTx/>
              <a:cs typeface="+mn-ea"/>
              <a:sym typeface="+mn-lt"/>
            </a:endParaRPr>
          </a:p>
          <a:p>
            <a:pPr marL="0" marR="0" lvl="0" indent="0" algn="ctr" defTabSz="914400" rtl="0" eaLnBrk="0" fontAlgn="base" latinLnBrk="0" hangingPunct="0">
              <a:spcBef>
                <a:spcPct val="0"/>
              </a:spcBef>
              <a:spcAft>
                <a:spcPct val="0"/>
              </a:spcAft>
              <a:buClrTx/>
              <a:buSzTx/>
              <a:buFontTx/>
              <a:buNone/>
              <a:tabLst/>
              <a:defRPr/>
            </a:pPr>
            <a:r>
              <a:rPr kumimoji="0" lang="zh-CN" altLang="en-US" sz="1200" i="0" u="none" strike="noStrike" kern="1200" cap="none" spc="0" normalizeH="0" baseline="0" noProof="0" dirty="0">
                <a:ln>
                  <a:noFill/>
                </a:ln>
                <a:solidFill>
                  <a:schemeClr val="bg1"/>
                </a:solidFill>
                <a:effectLst/>
                <a:uLnTx/>
                <a:uFillTx/>
                <a:cs typeface="+mn-ea"/>
                <a:sym typeface="+mn-lt"/>
              </a:rPr>
              <a:t>此处</a:t>
            </a:r>
          </a:p>
        </p:txBody>
      </p:sp>
      <p:grpSp>
        <p:nvGrpSpPr>
          <p:cNvPr id="20" name="组合 19"/>
          <p:cNvGrpSpPr/>
          <p:nvPr/>
        </p:nvGrpSpPr>
        <p:grpSpPr>
          <a:xfrm>
            <a:off x="787654" y="609042"/>
            <a:ext cx="5848816" cy="686733"/>
            <a:chOff x="787654" y="609042"/>
            <a:chExt cx="5848816" cy="686733"/>
          </a:xfrm>
        </p:grpSpPr>
        <p:sp>
          <p:nvSpPr>
            <p:cNvPr id="25" name="文本框 24"/>
            <p:cNvSpPr txBox="1"/>
            <p:nvPr/>
          </p:nvSpPr>
          <p:spPr>
            <a:xfrm>
              <a:off x="787654" y="772555"/>
              <a:ext cx="5848816" cy="523220"/>
            </a:xfrm>
            <a:prstGeom prst="rect">
              <a:avLst/>
            </a:prstGeom>
            <a:noFill/>
          </p:spPr>
          <p:txBody>
            <a:bodyPr wrap="square" rtlCol="0">
              <a:spAutoFit/>
              <a:scene3d>
                <a:camera prst="orthographicFront"/>
                <a:lightRig rig="threePt" dir="t"/>
              </a:scene3d>
              <a:sp3d contourW="12700"/>
            </a:bodyPr>
            <a:lstStyle/>
            <a:p>
              <a:r>
                <a:rPr lang="en-SG" altLang="zh-CN" sz="2800" b="1" dirty="0">
                  <a:solidFill>
                    <a:schemeClr val="tx1">
                      <a:lumMod val="65000"/>
                      <a:lumOff val="35000"/>
                    </a:schemeClr>
                  </a:solidFill>
                  <a:latin typeface="Arial" panose="020B0604020202020204" pitchFamily="34" charset="0"/>
                  <a:cs typeface="Arial" panose="020B0604020202020204" pitchFamily="34" charset="0"/>
                  <a:sym typeface="+mn-lt"/>
                </a:rPr>
                <a:t>Multiple Linear Regression</a:t>
              </a:r>
            </a:p>
          </p:txBody>
        </p:sp>
        <p:sp>
          <p:nvSpPr>
            <p:cNvPr id="24" name="矩形 23"/>
            <p:cNvSpPr/>
            <p:nvPr/>
          </p:nvSpPr>
          <p:spPr>
            <a:xfrm>
              <a:off x="874713" y="609042"/>
              <a:ext cx="1370806" cy="139700"/>
            </a:xfrm>
            <a:prstGeom prst="rect">
              <a:avLst/>
            </a:prstGeom>
            <a:solidFill>
              <a:srgbClr val="01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Group 10">
            <a:extLst>
              <a:ext uri="{FF2B5EF4-FFF2-40B4-BE49-F238E27FC236}">
                <a16:creationId xmlns:a16="http://schemas.microsoft.com/office/drawing/2014/main" id="{37DFCE1F-7866-4AD9-8889-482437D01FDB}"/>
              </a:ext>
            </a:extLst>
          </p:cNvPr>
          <p:cNvGrpSpPr/>
          <p:nvPr/>
        </p:nvGrpSpPr>
        <p:grpSpPr>
          <a:xfrm>
            <a:off x="5646057" y="1454766"/>
            <a:ext cx="5806314" cy="923330"/>
            <a:chOff x="5654179" y="1609299"/>
            <a:chExt cx="5670957" cy="923330"/>
          </a:xfrm>
        </p:grpSpPr>
        <p:sp>
          <p:nvSpPr>
            <p:cNvPr id="2" name="文本框 24">
              <a:extLst>
                <a:ext uri="{FF2B5EF4-FFF2-40B4-BE49-F238E27FC236}">
                  <a16:creationId xmlns:a16="http://schemas.microsoft.com/office/drawing/2014/main" id="{DF91120E-1BED-4F82-88B8-23A8DBD653FF}"/>
                </a:ext>
              </a:extLst>
            </p:cNvPr>
            <p:cNvSpPr txBox="1"/>
            <p:nvPr/>
          </p:nvSpPr>
          <p:spPr>
            <a:xfrm>
              <a:off x="7166529" y="1609299"/>
              <a:ext cx="4158607" cy="923330"/>
            </a:xfrm>
            <a:prstGeom prst="accentCallout2">
              <a:avLst>
                <a:gd name="adj1" fmla="val 43553"/>
                <a:gd name="adj2" fmla="val -295"/>
                <a:gd name="adj3" fmla="val 43553"/>
                <a:gd name="adj4" fmla="val -12033"/>
                <a:gd name="adj5" fmla="val 15296"/>
                <a:gd name="adj6" fmla="val -37523"/>
              </a:avLst>
            </a:prstGeom>
            <a:noFill/>
            <a:ln>
              <a:solidFill>
                <a:srgbClr val="019D48"/>
              </a:solidFill>
            </a:ln>
          </p:spPr>
          <p:txBody>
            <a:bodyPr wrap="square" rtlCol="0">
              <a:spAutoFit/>
              <a:scene3d>
                <a:camera prst="orthographicFront"/>
                <a:lightRig rig="threePt" dir="t"/>
              </a:scene3d>
              <a:sp3d contourW="12700"/>
            </a:bodyPr>
            <a:lstStyle/>
            <a:p>
              <a:pPr lvl="0">
                <a:defRPr/>
              </a:pPr>
              <a:r>
                <a:rPr lang="en-GB" altLang="zh-CN" sz="1800" dirty="0">
                  <a:effectLst/>
                  <a:latin typeface="Arial" panose="020B0604020202020204" pitchFamily="34" charset="0"/>
                  <a:ea typeface="等线" panose="02010600030101010101" pitchFamily="2" charset="-122"/>
                  <a:cs typeface="Arial" panose="020B0604020202020204" pitchFamily="34" charset="0"/>
                </a:rPr>
                <a:t> </a:t>
              </a:r>
              <a:r>
                <a:rPr lang="en-GB" altLang="zh-CN" sz="1800" b="1" dirty="0">
                  <a:effectLst/>
                  <a:latin typeface="Arial" panose="020B0604020202020204" pitchFamily="34" charset="0"/>
                  <a:ea typeface="等线" panose="02010600030101010101" pitchFamily="2" charset="-122"/>
                  <a:cs typeface="Arial" panose="020B0604020202020204" pitchFamily="34" charset="0"/>
                </a:rPr>
                <a:t>“Culture” and “Career Opportunities” </a:t>
              </a:r>
              <a:r>
                <a:rPr lang="en-GB" altLang="zh-CN" sz="1800" dirty="0">
                  <a:effectLst/>
                  <a:latin typeface="Arial" panose="020B0604020202020204" pitchFamily="34" charset="0"/>
                  <a:ea typeface="等线" panose="02010600030101010101" pitchFamily="2" charset="-122"/>
                  <a:cs typeface="Arial" panose="020B0604020202020204" pitchFamily="34" charset="0"/>
                </a:rPr>
                <a:t>contribute greatly to the company’s ratings compared to other 3 factors</a:t>
              </a:r>
              <a:endParaRPr lang="en-SG" altLang="zh-CN" sz="1600" noProof="0" dirty="0">
                <a:solidFill>
                  <a:schemeClr val="tx1">
                    <a:lumMod val="65000"/>
                    <a:lumOff val="35000"/>
                  </a:schemeClr>
                </a:solidFill>
                <a:latin typeface="Arial" panose="020B0604020202020204" pitchFamily="34" charset="0"/>
                <a:cs typeface="Arial" panose="020B0604020202020204" pitchFamily="34" charset="0"/>
                <a:sym typeface="+mn-lt"/>
              </a:endParaRPr>
            </a:p>
          </p:txBody>
        </p:sp>
        <p:cxnSp>
          <p:nvCxnSpPr>
            <p:cNvPr id="4" name="Straight Connector 3">
              <a:extLst>
                <a:ext uri="{FF2B5EF4-FFF2-40B4-BE49-F238E27FC236}">
                  <a16:creationId xmlns:a16="http://schemas.microsoft.com/office/drawing/2014/main" id="{772BBCF5-7024-4B92-BE4C-CDDEB9A6F2BE}"/>
                </a:ext>
              </a:extLst>
            </p:cNvPr>
            <p:cNvCxnSpPr>
              <a:cxnSpLocks/>
            </p:cNvCxnSpPr>
            <p:nvPr/>
          </p:nvCxnSpPr>
          <p:spPr>
            <a:xfrm flipV="1">
              <a:off x="5654179" y="2135734"/>
              <a:ext cx="1226218" cy="232228"/>
            </a:xfrm>
            <a:prstGeom prst="line">
              <a:avLst/>
            </a:prstGeom>
            <a:ln>
              <a:solidFill>
                <a:srgbClr val="019D48"/>
              </a:solidFill>
            </a:ln>
          </p:spPr>
          <p:style>
            <a:lnRef idx="1">
              <a:schemeClr val="accent1"/>
            </a:lnRef>
            <a:fillRef idx="0">
              <a:schemeClr val="accent1"/>
            </a:fillRef>
            <a:effectRef idx="0">
              <a:schemeClr val="accent1"/>
            </a:effectRef>
            <a:fontRef idx="minor">
              <a:schemeClr val="tx1"/>
            </a:fontRef>
          </p:style>
        </p:cxnSp>
      </p:grpSp>
      <p:sp>
        <p:nvSpPr>
          <p:cNvPr id="13" name="文本框 24">
            <a:extLst>
              <a:ext uri="{FF2B5EF4-FFF2-40B4-BE49-F238E27FC236}">
                <a16:creationId xmlns:a16="http://schemas.microsoft.com/office/drawing/2014/main" id="{352DFF41-BCB0-4FF6-8EBD-89462A33D4F5}"/>
              </a:ext>
            </a:extLst>
          </p:cNvPr>
          <p:cNvSpPr txBox="1"/>
          <p:nvPr/>
        </p:nvSpPr>
        <p:spPr>
          <a:xfrm>
            <a:off x="7326234" y="5370944"/>
            <a:ext cx="3991053" cy="369332"/>
          </a:xfrm>
          <a:prstGeom prst="accentCallout2">
            <a:avLst>
              <a:gd name="adj1" fmla="val 43553"/>
              <a:gd name="adj2" fmla="val -295"/>
              <a:gd name="adj3" fmla="val 43553"/>
              <a:gd name="adj4" fmla="val -12033"/>
              <a:gd name="adj5" fmla="val -469525"/>
              <a:gd name="adj6" fmla="val -96094"/>
            </a:avLst>
          </a:prstGeom>
          <a:noFill/>
          <a:ln>
            <a:solidFill>
              <a:srgbClr val="019D48"/>
            </a:solidFill>
          </a:ln>
        </p:spPr>
        <p:txBody>
          <a:bodyPr wrap="square" rtlCol="0">
            <a:spAutoFit/>
            <a:scene3d>
              <a:camera prst="orthographicFront"/>
              <a:lightRig rig="threePt" dir="t"/>
            </a:scene3d>
            <a:sp3d contourW="12700"/>
          </a:bodyPr>
          <a:lstStyle/>
          <a:p>
            <a:pPr lvl="0">
              <a:defRPr/>
            </a:pPr>
            <a:r>
              <a:rPr lang="en-GB" altLang="zh-CN" sz="1800" dirty="0">
                <a:effectLst/>
                <a:latin typeface="Arial" panose="020B0604020202020204" pitchFamily="34" charset="0"/>
                <a:ea typeface="等线" panose="02010600030101010101" pitchFamily="2" charset="-122"/>
                <a:cs typeface="Arial" panose="020B0604020202020204" pitchFamily="34" charset="0"/>
              </a:rPr>
              <a:t>Interaction between factors</a:t>
            </a:r>
            <a:endParaRPr lang="en-SG" altLang="zh-CN" sz="1600" noProof="0" dirty="0">
              <a:solidFill>
                <a:schemeClr val="tx1">
                  <a:lumMod val="65000"/>
                  <a:lumOff val="35000"/>
                </a:schemeClr>
              </a:solidFill>
              <a:latin typeface="Arial" panose="020B0604020202020204" pitchFamily="34" charset="0"/>
              <a:cs typeface="Arial" panose="020B0604020202020204" pitchFamily="34" charset="0"/>
              <a:sym typeface="+mn-lt"/>
            </a:endParaRPr>
          </a:p>
        </p:txBody>
      </p:sp>
      <p:sp>
        <p:nvSpPr>
          <p:cNvPr id="7" name="文本框 24">
            <a:extLst>
              <a:ext uri="{FF2B5EF4-FFF2-40B4-BE49-F238E27FC236}">
                <a16:creationId xmlns:a16="http://schemas.microsoft.com/office/drawing/2014/main" id="{3A04427C-9FB6-4071-BF1F-DB9450AC47A4}"/>
              </a:ext>
            </a:extLst>
          </p:cNvPr>
          <p:cNvSpPr txBox="1"/>
          <p:nvPr/>
        </p:nvSpPr>
        <p:spPr>
          <a:xfrm>
            <a:off x="7326235" y="4353202"/>
            <a:ext cx="3991053" cy="923330"/>
          </a:xfrm>
          <a:prstGeom prst="accentCallout2">
            <a:avLst>
              <a:gd name="adj1" fmla="val 43553"/>
              <a:gd name="adj2" fmla="val -295"/>
              <a:gd name="adj3" fmla="val 43553"/>
              <a:gd name="adj4" fmla="val -12033"/>
              <a:gd name="adj5" fmla="val -45099"/>
              <a:gd name="adj6" fmla="val -38088"/>
            </a:avLst>
          </a:prstGeom>
          <a:noFill/>
          <a:ln>
            <a:solidFill>
              <a:srgbClr val="019D48"/>
            </a:solidFill>
          </a:ln>
        </p:spPr>
        <p:txBody>
          <a:bodyPr wrap="square" rtlCol="0">
            <a:spAutoFit/>
            <a:scene3d>
              <a:camera prst="orthographicFront"/>
              <a:lightRig rig="threePt" dir="t"/>
            </a:scene3d>
            <a:sp3d contourW="12700"/>
          </a:bodyPr>
          <a:lstStyle/>
          <a:p>
            <a:pPr lvl="0">
              <a:defRPr/>
            </a:pPr>
            <a:r>
              <a:rPr lang="en-GB" altLang="zh-CN" sz="1800" dirty="0">
                <a:effectLst/>
                <a:latin typeface="Arial" panose="020B0604020202020204" pitchFamily="34" charset="0"/>
                <a:ea typeface="等线" panose="02010600030101010101" pitchFamily="2" charset="-122"/>
                <a:cs typeface="Arial" panose="020B0604020202020204" pitchFamily="34" charset="0"/>
              </a:rPr>
              <a:t>The steeper the gradient, the more the factor contributes to the actual ratings. </a:t>
            </a:r>
          </a:p>
        </p:txBody>
      </p:sp>
    </p:spTree>
    <p:extLst>
      <p:ext uri="{BB962C8B-B14F-4D97-AF65-F5344CB8AC3E}">
        <p14:creationId xmlns:p14="http://schemas.microsoft.com/office/powerpoint/2010/main" val="33530767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商务城市建设规划汇报PPT模板"/>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vujnctym">
      <a:majorFont>
        <a:latin typeface="微软雅黑" panose="02020404030301010803"/>
        <a:ea typeface="微软雅黑"/>
        <a:cs typeface=""/>
      </a:majorFont>
      <a:minorFont>
        <a:latin typeface="微软雅黑" panose="02020404030301010803"/>
        <a:ea typeface="微软雅黑"/>
        <a:cs typeface=""/>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480</TotalTime>
  <Words>809</Words>
  <Application>Microsoft Office PowerPoint</Application>
  <PresentationFormat>Widescreen</PresentationFormat>
  <Paragraphs>139</Paragraphs>
  <Slides>18</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DengXian</vt:lpstr>
      <vt:lpstr>Helvetica Neue</vt:lpstr>
      <vt:lpstr>Microsoft YaHei</vt:lpstr>
      <vt:lpstr>Arial</vt:lpstr>
      <vt:lpstr>Calibri</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绿色简约</dc:title>
  <dc:creator>第一PPT</dc:creator>
  <cp:keywords>www.1ppt.com</cp:keywords>
  <dc:description>www.1ppt.com</dc:description>
  <cp:lastModifiedBy>Joey Chua</cp:lastModifiedBy>
  <cp:revision>106</cp:revision>
  <dcterms:created xsi:type="dcterms:W3CDTF">2017-08-22T00:27:37Z</dcterms:created>
  <dcterms:modified xsi:type="dcterms:W3CDTF">2020-11-15T09:19:58Z</dcterms:modified>
</cp:coreProperties>
</file>