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C340D"/>
    <a:srgbClr val="8D4B0F"/>
    <a:srgbClr val="924F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044F0B4-2346-BBA5-3516-F84FDC6458F2}" v="1481" dt="2024-11-27T21:07:26.7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0" d="100"/>
          <a:sy n="70" d="100"/>
        </p:scale>
        <p:origin x="3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format på underrubrik i bakgrunden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A13A-DB3F-4AD5-B6AF-BDA0278A0A39}" type="datetimeFigureOut">
              <a:rPr lang="sv-SE" smtClean="0"/>
              <a:t>2024-11-28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2F05B-BAF9-488D-83DE-20A7CCFAC190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84422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A13A-DB3F-4AD5-B6AF-BDA0278A0A39}" type="datetimeFigureOut">
              <a:rPr lang="sv-SE" smtClean="0"/>
              <a:t>2024-11-28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2F05B-BAF9-488D-83DE-20A7CCFAC190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23719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A13A-DB3F-4AD5-B6AF-BDA0278A0A39}" type="datetimeFigureOut">
              <a:rPr lang="sv-SE" smtClean="0"/>
              <a:t>2024-11-28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2F05B-BAF9-488D-83DE-20A7CCFAC190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1644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A13A-DB3F-4AD5-B6AF-BDA0278A0A39}" type="datetimeFigureOut">
              <a:rPr lang="sv-SE" smtClean="0"/>
              <a:t>2024-11-28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2F05B-BAF9-488D-83DE-20A7CCFAC190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22720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A13A-DB3F-4AD5-B6AF-BDA0278A0A39}" type="datetimeFigureOut">
              <a:rPr lang="sv-SE" smtClean="0"/>
              <a:t>2024-11-28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2F05B-BAF9-488D-83DE-20A7CCFAC190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86728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A13A-DB3F-4AD5-B6AF-BDA0278A0A39}" type="datetimeFigureOut">
              <a:rPr lang="sv-SE" smtClean="0"/>
              <a:t>2024-11-28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2F05B-BAF9-488D-83DE-20A7CCFAC190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92360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A13A-DB3F-4AD5-B6AF-BDA0278A0A39}" type="datetimeFigureOut">
              <a:rPr lang="sv-SE" smtClean="0"/>
              <a:t>2024-11-28</a:t>
            </a:fld>
            <a:endParaRPr lang="sv-SE"/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2F05B-BAF9-488D-83DE-20A7CCFAC190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77650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A13A-DB3F-4AD5-B6AF-BDA0278A0A39}" type="datetimeFigureOut">
              <a:rPr lang="sv-SE" smtClean="0"/>
              <a:t>2024-11-28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2F05B-BAF9-488D-83DE-20A7CCFAC190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56609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A13A-DB3F-4AD5-B6AF-BDA0278A0A39}" type="datetimeFigureOut">
              <a:rPr lang="sv-SE" smtClean="0"/>
              <a:t>2024-11-28</a:t>
            </a:fld>
            <a:endParaRPr lang="sv-SE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2F05B-BAF9-488D-83DE-20A7CCFAC190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11076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A13A-DB3F-4AD5-B6AF-BDA0278A0A39}" type="datetimeFigureOut">
              <a:rPr lang="sv-SE" smtClean="0"/>
              <a:t>2024-11-28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2F05B-BAF9-488D-83DE-20A7CCFAC190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48965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A13A-DB3F-4AD5-B6AF-BDA0278A0A39}" type="datetimeFigureOut">
              <a:rPr lang="sv-SE" smtClean="0"/>
              <a:t>2024-11-28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2F05B-BAF9-488D-83DE-20A7CCFAC190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71453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60A13A-DB3F-4AD5-B6AF-BDA0278A0A39}" type="datetimeFigureOut">
              <a:rPr lang="sv-SE" smtClean="0"/>
              <a:t>2024-11-28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7C2F05B-BAF9-488D-83DE-20A7CCFAC190}" type="slidenum">
              <a:rPr lang="sv-SE" smtClean="0"/>
              <a:t>‹Nr.›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07285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objekt 4" descr="En bild som visar skärmbild, Bärnsten, ljus, konst&#10;&#10;Automatiskt genererad beskrivning">
            <a:extLst>
              <a:ext uri="{FF2B5EF4-FFF2-40B4-BE49-F238E27FC236}">
                <a16:creationId xmlns:a16="http://schemas.microsoft.com/office/drawing/2014/main" id="{920C2E15-FC1C-798D-A613-05D382399D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911" y="-108766"/>
            <a:ext cx="12336049" cy="18530169"/>
          </a:xfrm>
          <a:prstGeom prst="rect">
            <a:avLst/>
          </a:prstGeom>
        </p:spPr>
      </p:pic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2" y="2124445"/>
            <a:ext cx="12191997" cy="1134999"/>
          </a:xfrm>
        </p:spPr>
        <p:txBody>
          <a:bodyPr/>
          <a:lstStyle/>
          <a:p>
            <a:r>
              <a:rPr lang="sv-SE" sz="7200" err="1">
                <a:solidFill>
                  <a:schemeClr val="bg1"/>
                </a:solidFill>
                <a:latin typeface="Kartika"/>
                <a:cs typeface="Kartika"/>
              </a:rPr>
              <a:t>Next</a:t>
            </a:r>
            <a:r>
              <a:rPr lang="sv-SE" sz="7200" dirty="0">
                <a:solidFill>
                  <a:schemeClr val="bg1"/>
                </a:solidFill>
                <a:latin typeface="Kartika"/>
                <a:cs typeface="Kartika"/>
              </a:rPr>
              <a:t>-gen-</a:t>
            </a:r>
            <a:r>
              <a:rPr lang="sv-SE" sz="7200" err="1">
                <a:solidFill>
                  <a:schemeClr val="bg1"/>
                </a:solidFill>
                <a:latin typeface="Kartika"/>
                <a:cs typeface="Kartika"/>
              </a:rPr>
              <a:t>programming</a:t>
            </a:r>
            <a:endParaRPr lang="sv-SE" sz="7200">
              <a:solidFill>
                <a:schemeClr val="bg1"/>
              </a:solidFill>
              <a:latin typeface="Kartika"/>
              <a:cs typeface="Kartika"/>
            </a:endParaRPr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" y="5282613"/>
            <a:ext cx="12191999" cy="59105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v-SE" sz="3200" dirty="0">
                <a:solidFill>
                  <a:schemeClr val="bg1"/>
                </a:solidFill>
                <a:ea typeface="+mn-lt"/>
                <a:cs typeface="+mn-lt"/>
              </a:rPr>
              <a:t>Ludvig </a:t>
            </a:r>
            <a:r>
              <a:rPr lang="sv-SE" sz="3200" dirty="0" err="1">
                <a:solidFill>
                  <a:schemeClr val="bg1"/>
                </a:solidFill>
                <a:ea typeface="+mn-lt"/>
                <a:cs typeface="+mn-lt"/>
              </a:rPr>
              <a:t>Sanell</a:t>
            </a:r>
            <a:r>
              <a:rPr lang="sv-SE" sz="3200" dirty="0">
                <a:solidFill>
                  <a:schemeClr val="bg1"/>
                </a:solidFill>
                <a:ea typeface="+mn-lt"/>
                <a:cs typeface="+mn-lt"/>
              </a:rPr>
              <a:t>, Boris </a:t>
            </a:r>
            <a:r>
              <a:rPr lang="sv-SE" sz="3200" dirty="0" err="1">
                <a:solidFill>
                  <a:schemeClr val="bg1"/>
                </a:solidFill>
              </a:rPr>
              <a:t>Petreski</a:t>
            </a:r>
            <a:r>
              <a:rPr lang="sv-SE" sz="3200" dirty="0">
                <a:solidFill>
                  <a:schemeClr val="bg1"/>
                </a:solidFill>
              </a:rPr>
              <a:t> &amp; Casper du Jardin </a:t>
            </a:r>
            <a:r>
              <a:rPr lang="sv-SE" sz="3200" dirty="0" err="1">
                <a:solidFill>
                  <a:schemeClr val="bg1"/>
                </a:solidFill>
              </a:rPr>
              <a:t>Kejser</a:t>
            </a:r>
          </a:p>
        </p:txBody>
      </p:sp>
      <p:sp>
        <p:nvSpPr>
          <p:cNvPr id="4" name="Rubrik 1">
            <a:extLst>
              <a:ext uri="{FF2B5EF4-FFF2-40B4-BE49-F238E27FC236}">
                <a16:creationId xmlns:a16="http://schemas.microsoft.com/office/drawing/2014/main" id="{8E38EDEF-706B-BDFE-59CA-AD3CC9EB5BEB}"/>
              </a:ext>
            </a:extLst>
          </p:cNvPr>
          <p:cNvSpPr>
            <a:spLocks noGrp="1"/>
          </p:cNvSpPr>
          <p:nvPr/>
        </p:nvSpPr>
        <p:spPr>
          <a:xfrm>
            <a:off x="0" y="3251788"/>
            <a:ext cx="12192000" cy="94710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v-SE" sz="7200" dirty="0" err="1">
                <a:solidFill>
                  <a:schemeClr val="bg1"/>
                </a:solidFill>
                <a:ea typeface="+mj-lt"/>
                <a:cs typeface="+mj-lt"/>
              </a:rPr>
              <a:t>First</a:t>
            </a:r>
            <a:r>
              <a:rPr lang="sv-SE" sz="7200" dirty="0">
                <a:solidFill>
                  <a:schemeClr val="bg1"/>
                </a:solidFill>
                <a:ea typeface="+mj-lt"/>
                <a:cs typeface="+mj-lt"/>
              </a:rPr>
              <a:t> Pitch</a:t>
            </a:r>
            <a:endParaRPr lang="sv-SE" sz="7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43776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objekt 4" descr="En bild som visar skärmbild, Bärnsten, ljus, konst&#10;&#10;Automatiskt genererad beskrivning">
            <a:extLst>
              <a:ext uri="{FF2B5EF4-FFF2-40B4-BE49-F238E27FC236}">
                <a16:creationId xmlns:a16="http://schemas.microsoft.com/office/drawing/2014/main" id="{920C2E15-FC1C-798D-A613-05D382399D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911" y="-3515354"/>
            <a:ext cx="12336049" cy="18530169"/>
          </a:xfrm>
          <a:prstGeom prst="rect">
            <a:avLst/>
          </a:prstGeom>
        </p:spPr>
      </p:pic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2" y="566828"/>
            <a:ext cx="7283821" cy="1134999"/>
          </a:xfrm>
        </p:spPr>
        <p:txBody>
          <a:bodyPr/>
          <a:lstStyle/>
          <a:p>
            <a:r>
              <a:rPr lang="sv-SE" sz="7200" err="1">
                <a:solidFill>
                  <a:schemeClr val="bg1"/>
                </a:solidFill>
                <a:latin typeface="Kartika"/>
                <a:cs typeface="Kartika"/>
              </a:rPr>
              <a:t>Proposed</a:t>
            </a:r>
            <a:r>
              <a:rPr lang="sv-SE" sz="1600" dirty="0">
                <a:solidFill>
                  <a:schemeClr val="bg1"/>
                </a:solidFill>
                <a:latin typeface="Kartika"/>
                <a:cs typeface="Kartika"/>
              </a:rPr>
              <a:t> </a:t>
            </a:r>
            <a:r>
              <a:rPr lang="sv-SE" sz="7200" dirty="0">
                <a:solidFill>
                  <a:schemeClr val="bg1"/>
                </a:solidFill>
                <a:latin typeface="Kartika"/>
                <a:cs typeface="Kartika"/>
              </a:rPr>
              <a:t>plan</a:t>
            </a:r>
          </a:p>
        </p:txBody>
      </p:sp>
      <p:sp>
        <p:nvSpPr>
          <p:cNvPr id="409" name="Pil: sparr 408">
            <a:extLst>
              <a:ext uri="{FF2B5EF4-FFF2-40B4-BE49-F238E27FC236}">
                <a16:creationId xmlns:a16="http://schemas.microsoft.com/office/drawing/2014/main" id="{242910D9-84F0-6514-D452-C1232F35C4EA}"/>
              </a:ext>
            </a:extLst>
          </p:cNvPr>
          <p:cNvSpPr/>
          <p:nvPr/>
        </p:nvSpPr>
        <p:spPr>
          <a:xfrm>
            <a:off x="639754" y="2692030"/>
            <a:ext cx="3321249" cy="2487238"/>
          </a:xfrm>
          <a:prstGeom prst="chevron">
            <a:avLst/>
          </a:prstGeom>
          <a:solidFill>
            <a:srgbClr val="924F13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sv-SE" dirty="0">
              <a:solidFill>
                <a:schemeClr val="tx1"/>
              </a:solidFill>
            </a:endParaRPr>
          </a:p>
        </p:txBody>
      </p:sp>
      <p:sp>
        <p:nvSpPr>
          <p:cNvPr id="3" name="textruta 2">
            <a:extLst>
              <a:ext uri="{FF2B5EF4-FFF2-40B4-BE49-F238E27FC236}">
                <a16:creationId xmlns:a16="http://schemas.microsoft.com/office/drawing/2014/main" id="{1901B1D8-054B-0B85-0A1F-6D7C5CD3CBB0}"/>
              </a:ext>
            </a:extLst>
          </p:cNvPr>
          <p:cNvSpPr txBox="1"/>
          <p:nvPr/>
        </p:nvSpPr>
        <p:spPr>
          <a:xfrm>
            <a:off x="1668103" y="3433536"/>
            <a:ext cx="2116898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sv-SE" sz="2800" err="1">
                <a:solidFill>
                  <a:schemeClr val="bg1"/>
                </a:solidFill>
              </a:rPr>
              <a:t>Determining</a:t>
            </a:r>
            <a:r>
              <a:rPr lang="sv-SE" sz="2800" dirty="0">
                <a:solidFill>
                  <a:schemeClr val="bg1"/>
                </a:solidFill>
              </a:rPr>
              <a:t>  </a:t>
            </a:r>
            <a:r>
              <a:rPr lang="sv-SE" sz="2800" err="1">
                <a:solidFill>
                  <a:schemeClr val="bg1"/>
                </a:solidFill>
              </a:rPr>
              <a:t>model</a:t>
            </a:r>
            <a:endParaRPr lang="sv-SE" sz="2800">
              <a:solidFill>
                <a:schemeClr val="bg1"/>
              </a:solidFill>
            </a:endParaRPr>
          </a:p>
        </p:txBody>
      </p:sp>
      <p:sp>
        <p:nvSpPr>
          <p:cNvPr id="4" name="Pil: sparr 3">
            <a:extLst>
              <a:ext uri="{FF2B5EF4-FFF2-40B4-BE49-F238E27FC236}">
                <a16:creationId xmlns:a16="http://schemas.microsoft.com/office/drawing/2014/main" id="{50B78AF0-669E-228F-5DF8-1ADC459B09CD}"/>
              </a:ext>
            </a:extLst>
          </p:cNvPr>
          <p:cNvSpPr/>
          <p:nvPr/>
        </p:nvSpPr>
        <p:spPr>
          <a:xfrm>
            <a:off x="3051013" y="2681592"/>
            <a:ext cx="3321249" cy="2487238"/>
          </a:xfrm>
          <a:prstGeom prst="chevron">
            <a:avLst/>
          </a:prstGeom>
          <a:solidFill>
            <a:srgbClr val="924F13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sv-SE" dirty="0">
              <a:solidFill>
                <a:schemeClr val="tx1"/>
              </a:solidFill>
            </a:endParaRPr>
          </a:p>
        </p:txBody>
      </p:sp>
      <p:sp>
        <p:nvSpPr>
          <p:cNvPr id="6" name="textruta 5">
            <a:extLst>
              <a:ext uri="{FF2B5EF4-FFF2-40B4-BE49-F238E27FC236}">
                <a16:creationId xmlns:a16="http://schemas.microsoft.com/office/drawing/2014/main" id="{02BEF1A0-DC7C-9C2B-F9D8-D700B0923C8D}"/>
              </a:ext>
            </a:extLst>
          </p:cNvPr>
          <p:cNvSpPr txBox="1"/>
          <p:nvPr/>
        </p:nvSpPr>
        <p:spPr>
          <a:xfrm>
            <a:off x="4402951" y="3423097"/>
            <a:ext cx="1636734" cy="96454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sv-SE" sz="2800" dirty="0" err="1">
                <a:solidFill>
                  <a:schemeClr val="bg1"/>
                </a:solidFill>
              </a:rPr>
              <a:t>Dataset</a:t>
            </a:r>
            <a:r>
              <a:rPr lang="sv-SE" sz="2800" dirty="0">
                <a:solidFill>
                  <a:schemeClr val="bg1"/>
                </a:solidFill>
              </a:rPr>
              <a:t> </a:t>
            </a:r>
            <a:r>
              <a:rPr lang="sv-SE" sz="2800" dirty="0" err="1">
                <a:solidFill>
                  <a:schemeClr val="bg1"/>
                </a:solidFill>
              </a:rPr>
              <a:t>creation</a:t>
            </a:r>
            <a:endParaRPr lang="sv-SE" dirty="0" err="1">
              <a:solidFill>
                <a:schemeClr val="bg1"/>
              </a:solidFill>
            </a:endParaRPr>
          </a:p>
        </p:txBody>
      </p:sp>
      <p:sp>
        <p:nvSpPr>
          <p:cNvPr id="7" name="Pil: sparr 6">
            <a:extLst>
              <a:ext uri="{FF2B5EF4-FFF2-40B4-BE49-F238E27FC236}">
                <a16:creationId xmlns:a16="http://schemas.microsoft.com/office/drawing/2014/main" id="{48A6A299-28A3-5CF2-FD7F-0939C4D62D37}"/>
              </a:ext>
            </a:extLst>
          </p:cNvPr>
          <p:cNvSpPr/>
          <p:nvPr/>
        </p:nvSpPr>
        <p:spPr>
          <a:xfrm>
            <a:off x="5420520" y="2681591"/>
            <a:ext cx="3321249" cy="2487238"/>
          </a:xfrm>
          <a:prstGeom prst="chevron">
            <a:avLst/>
          </a:prstGeom>
          <a:solidFill>
            <a:srgbClr val="924F13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sv-SE" dirty="0">
              <a:solidFill>
                <a:schemeClr val="tx1"/>
              </a:solidFill>
            </a:endParaRPr>
          </a:p>
        </p:txBody>
      </p:sp>
      <p:sp>
        <p:nvSpPr>
          <p:cNvPr id="8" name="textruta 7">
            <a:extLst>
              <a:ext uri="{FF2B5EF4-FFF2-40B4-BE49-F238E27FC236}">
                <a16:creationId xmlns:a16="http://schemas.microsoft.com/office/drawing/2014/main" id="{2F5007D0-6950-47CE-E11B-C080F4F814E2}"/>
              </a:ext>
            </a:extLst>
          </p:cNvPr>
          <p:cNvSpPr txBox="1"/>
          <p:nvPr/>
        </p:nvSpPr>
        <p:spPr>
          <a:xfrm>
            <a:off x="6772458" y="3423096"/>
            <a:ext cx="1636734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sv-SE" sz="2800" dirty="0" err="1">
                <a:solidFill>
                  <a:schemeClr val="bg1"/>
                </a:solidFill>
              </a:rPr>
              <a:t>Model</a:t>
            </a:r>
            <a:r>
              <a:rPr lang="sv-SE" sz="2800" dirty="0">
                <a:solidFill>
                  <a:schemeClr val="bg1"/>
                </a:solidFill>
              </a:rPr>
              <a:t> </a:t>
            </a:r>
            <a:r>
              <a:rPr lang="sv-SE" sz="2800" dirty="0" err="1">
                <a:solidFill>
                  <a:schemeClr val="bg1"/>
                </a:solidFill>
              </a:rPr>
              <a:t>training</a:t>
            </a:r>
            <a:endParaRPr lang="sv-SE" dirty="0" err="1">
              <a:solidFill>
                <a:schemeClr val="bg1"/>
              </a:solidFill>
            </a:endParaRPr>
          </a:p>
        </p:txBody>
      </p:sp>
      <p:sp>
        <p:nvSpPr>
          <p:cNvPr id="9" name="Pil: sparr 8">
            <a:extLst>
              <a:ext uri="{FF2B5EF4-FFF2-40B4-BE49-F238E27FC236}">
                <a16:creationId xmlns:a16="http://schemas.microsoft.com/office/drawing/2014/main" id="{30DBFCF7-05C0-11D1-5EE2-DEC4EB6617B6}"/>
              </a:ext>
            </a:extLst>
          </p:cNvPr>
          <p:cNvSpPr/>
          <p:nvPr/>
        </p:nvSpPr>
        <p:spPr>
          <a:xfrm>
            <a:off x="7790026" y="2681591"/>
            <a:ext cx="3321249" cy="2487238"/>
          </a:xfrm>
          <a:prstGeom prst="chevron">
            <a:avLst/>
          </a:prstGeom>
          <a:solidFill>
            <a:srgbClr val="924F13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sv-SE" dirty="0">
              <a:solidFill>
                <a:schemeClr val="tx1"/>
              </a:solidFill>
            </a:endParaRPr>
          </a:p>
        </p:txBody>
      </p:sp>
      <p:sp>
        <p:nvSpPr>
          <p:cNvPr id="10" name="textruta 9">
            <a:extLst>
              <a:ext uri="{FF2B5EF4-FFF2-40B4-BE49-F238E27FC236}">
                <a16:creationId xmlns:a16="http://schemas.microsoft.com/office/drawing/2014/main" id="{2BC5C656-6183-DA40-E5F5-2E93E64B3298}"/>
              </a:ext>
            </a:extLst>
          </p:cNvPr>
          <p:cNvSpPr txBox="1"/>
          <p:nvPr/>
        </p:nvSpPr>
        <p:spPr>
          <a:xfrm>
            <a:off x="9141964" y="3423095"/>
            <a:ext cx="1636734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sv-SE" sz="2800" dirty="0" err="1">
                <a:solidFill>
                  <a:schemeClr val="bg1"/>
                </a:solidFill>
              </a:rPr>
              <a:t>Ui</a:t>
            </a:r>
            <a:r>
              <a:rPr lang="sv-SE" sz="2800" dirty="0">
                <a:solidFill>
                  <a:schemeClr val="bg1"/>
                </a:solidFill>
              </a:rPr>
              <a:t> </a:t>
            </a:r>
            <a:r>
              <a:rPr lang="sv-SE" sz="2800" dirty="0" err="1">
                <a:solidFill>
                  <a:schemeClr val="bg1"/>
                </a:solidFill>
              </a:rPr>
              <a:t>building</a:t>
            </a:r>
          </a:p>
        </p:txBody>
      </p:sp>
    </p:spTree>
    <p:extLst>
      <p:ext uri="{BB962C8B-B14F-4D97-AF65-F5344CB8AC3E}">
        <p14:creationId xmlns:p14="http://schemas.microsoft.com/office/powerpoint/2010/main" val="9664056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objekt 4" descr="En bild som visar skärmbild, Bärnsten, ljus, konst&#10;&#10;Automatiskt genererad beskrivning">
            <a:extLst>
              <a:ext uri="{FF2B5EF4-FFF2-40B4-BE49-F238E27FC236}">
                <a16:creationId xmlns:a16="http://schemas.microsoft.com/office/drawing/2014/main" id="{920C2E15-FC1C-798D-A613-05D382399D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911" y="-3515354"/>
            <a:ext cx="12336049" cy="18530169"/>
          </a:xfrm>
          <a:prstGeom prst="rect">
            <a:avLst/>
          </a:prstGeom>
        </p:spPr>
      </p:pic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493060" y="566828"/>
            <a:ext cx="7519144" cy="1146204"/>
          </a:xfrm>
        </p:spPr>
        <p:txBody>
          <a:bodyPr>
            <a:normAutofit fontScale="90000"/>
          </a:bodyPr>
          <a:lstStyle/>
          <a:p>
            <a:r>
              <a:rPr lang="sv-SE" sz="7200" dirty="0">
                <a:solidFill>
                  <a:schemeClr val="bg1"/>
                </a:solidFill>
                <a:latin typeface="Kartika"/>
                <a:cs typeface="Kartika"/>
              </a:rPr>
              <a:t>What</a:t>
            </a:r>
            <a:r>
              <a:rPr lang="sv-SE" sz="1800" dirty="0">
                <a:solidFill>
                  <a:schemeClr val="bg1"/>
                </a:solidFill>
                <a:latin typeface="Kartika"/>
                <a:cs typeface="Kartika"/>
              </a:rPr>
              <a:t> </a:t>
            </a:r>
            <a:r>
              <a:rPr lang="sv-SE" sz="7200" dirty="0">
                <a:solidFill>
                  <a:schemeClr val="bg1"/>
                </a:solidFill>
                <a:latin typeface="Kartika"/>
                <a:cs typeface="Kartika"/>
              </a:rPr>
              <a:t>we</a:t>
            </a:r>
            <a:r>
              <a:rPr lang="sv-SE" sz="1800" dirty="0">
                <a:solidFill>
                  <a:schemeClr val="bg1"/>
                </a:solidFill>
                <a:latin typeface="Kartika"/>
                <a:cs typeface="Kartika"/>
              </a:rPr>
              <a:t> </a:t>
            </a:r>
            <a:r>
              <a:rPr lang="sv-SE" sz="7200" dirty="0">
                <a:solidFill>
                  <a:schemeClr val="bg1"/>
                </a:solidFill>
                <a:latin typeface="Kartika"/>
                <a:cs typeface="Kartika"/>
              </a:rPr>
              <a:t>have</a:t>
            </a:r>
            <a:r>
              <a:rPr lang="sv-SE" sz="1800" dirty="0">
                <a:solidFill>
                  <a:schemeClr val="bg1"/>
                </a:solidFill>
                <a:latin typeface="Kartika"/>
                <a:cs typeface="Kartika"/>
              </a:rPr>
              <a:t> </a:t>
            </a:r>
            <a:r>
              <a:rPr lang="sv-SE" sz="7200" dirty="0">
                <a:solidFill>
                  <a:schemeClr val="bg1"/>
                </a:solidFill>
                <a:latin typeface="Kartika"/>
                <a:cs typeface="Kartika"/>
              </a:rPr>
              <a:t>done</a:t>
            </a:r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409" name="Pil: sparr 408">
            <a:extLst>
              <a:ext uri="{FF2B5EF4-FFF2-40B4-BE49-F238E27FC236}">
                <a16:creationId xmlns:a16="http://schemas.microsoft.com/office/drawing/2014/main" id="{242910D9-84F0-6514-D452-C1232F35C4EA}"/>
              </a:ext>
            </a:extLst>
          </p:cNvPr>
          <p:cNvSpPr/>
          <p:nvPr/>
        </p:nvSpPr>
        <p:spPr>
          <a:xfrm>
            <a:off x="12417136" y="2602383"/>
            <a:ext cx="3321249" cy="2487238"/>
          </a:xfrm>
          <a:prstGeom prst="chevron">
            <a:avLst/>
          </a:prstGeom>
          <a:solidFill>
            <a:srgbClr val="924F13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sv-SE" dirty="0">
              <a:solidFill>
                <a:schemeClr val="tx1"/>
              </a:solidFill>
            </a:endParaRPr>
          </a:p>
        </p:txBody>
      </p:sp>
      <p:sp>
        <p:nvSpPr>
          <p:cNvPr id="3" name="textruta 2">
            <a:extLst>
              <a:ext uri="{FF2B5EF4-FFF2-40B4-BE49-F238E27FC236}">
                <a16:creationId xmlns:a16="http://schemas.microsoft.com/office/drawing/2014/main" id="{1901B1D8-054B-0B85-0A1F-6D7C5CD3CBB0}"/>
              </a:ext>
            </a:extLst>
          </p:cNvPr>
          <p:cNvSpPr txBox="1"/>
          <p:nvPr/>
        </p:nvSpPr>
        <p:spPr>
          <a:xfrm>
            <a:off x="13445485" y="3343889"/>
            <a:ext cx="2116898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sv-SE" sz="2800" err="1">
                <a:solidFill>
                  <a:schemeClr val="bg1"/>
                </a:solidFill>
              </a:rPr>
              <a:t>Determining</a:t>
            </a:r>
            <a:r>
              <a:rPr lang="sv-SE" sz="2800" dirty="0">
                <a:solidFill>
                  <a:schemeClr val="bg1"/>
                </a:solidFill>
              </a:rPr>
              <a:t>  </a:t>
            </a:r>
            <a:r>
              <a:rPr lang="sv-SE" sz="2800" err="1">
                <a:solidFill>
                  <a:schemeClr val="bg1"/>
                </a:solidFill>
              </a:rPr>
              <a:t>model</a:t>
            </a:r>
            <a:endParaRPr lang="sv-SE" sz="2800">
              <a:solidFill>
                <a:schemeClr val="bg1"/>
              </a:solidFill>
            </a:endParaRPr>
          </a:p>
        </p:txBody>
      </p:sp>
      <p:sp>
        <p:nvSpPr>
          <p:cNvPr id="4" name="Pil: sparr 3">
            <a:extLst>
              <a:ext uri="{FF2B5EF4-FFF2-40B4-BE49-F238E27FC236}">
                <a16:creationId xmlns:a16="http://schemas.microsoft.com/office/drawing/2014/main" id="{50B78AF0-669E-228F-5DF8-1ADC459B09CD}"/>
              </a:ext>
            </a:extLst>
          </p:cNvPr>
          <p:cNvSpPr/>
          <p:nvPr/>
        </p:nvSpPr>
        <p:spPr>
          <a:xfrm>
            <a:off x="12609631" y="2625563"/>
            <a:ext cx="3321249" cy="2487238"/>
          </a:xfrm>
          <a:prstGeom prst="chevron">
            <a:avLst/>
          </a:prstGeom>
          <a:solidFill>
            <a:srgbClr val="924F13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sv-SE" dirty="0">
              <a:solidFill>
                <a:schemeClr val="tx1"/>
              </a:solidFill>
            </a:endParaRPr>
          </a:p>
        </p:txBody>
      </p:sp>
      <p:sp>
        <p:nvSpPr>
          <p:cNvPr id="6" name="textruta 5">
            <a:extLst>
              <a:ext uri="{FF2B5EF4-FFF2-40B4-BE49-F238E27FC236}">
                <a16:creationId xmlns:a16="http://schemas.microsoft.com/office/drawing/2014/main" id="{02BEF1A0-DC7C-9C2B-F9D8-D700B0923C8D}"/>
              </a:ext>
            </a:extLst>
          </p:cNvPr>
          <p:cNvSpPr txBox="1"/>
          <p:nvPr/>
        </p:nvSpPr>
        <p:spPr>
          <a:xfrm>
            <a:off x="13961569" y="3367068"/>
            <a:ext cx="1636734" cy="96454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sv-SE" sz="2800" dirty="0" err="1">
                <a:solidFill>
                  <a:schemeClr val="bg1"/>
                </a:solidFill>
              </a:rPr>
              <a:t>Dataset</a:t>
            </a:r>
            <a:r>
              <a:rPr lang="sv-SE" sz="2800" dirty="0">
                <a:solidFill>
                  <a:schemeClr val="bg1"/>
                </a:solidFill>
              </a:rPr>
              <a:t> </a:t>
            </a:r>
            <a:r>
              <a:rPr lang="sv-SE" sz="2800" dirty="0" err="1">
                <a:solidFill>
                  <a:schemeClr val="bg1"/>
                </a:solidFill>
              </a:rPr>
              <a:t>creation</a:t>
            </a:r>
            <a:endParaRPr lang="sv-SE" dirty="0" err="1">
              <a:solidFill>
                <a:schemeClr val="bg1"/>
              </a:solidFill>
            </a:endParaRPr>
          </a:p>
        </p:txBody>
      </p:sp>
      <p:sp>
        <p:nvSpPr>
          <p:cNvPr id="7" name="Pil: sparr 6">
            <a:extLst>
              <a:ext uri="{FF2B5EF4-FFF2-40B4-BE49-F238E27FC236}">
                <a16:creationId xmlns:a16="http://schemas.microsoft.com/office/drawing/2014/main" id="{48A6A299-28A3-5CF2-FD7F-0939C4D62D37}"/>
              </a:ext>
            </a:extLst>
          </p:cNvPr>
          <p:cNvSpPr/>
          <p:nvPr/>
        </p:nvSpPr>
        <p:spPr>
          <a:xfrm>
            <a:off x="12850020" y="2614356"/>
            <a:ext cx="3321249" cy="2487238"/>
          </a:xfrm>
          <a:prstGeom prst="chevron">
            <a:avLst/>
          </a:prstGeom>
          <a:solidFill>
            <a:srgbClr val="924F13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sv-SE" dirty="0">
              <a:solidFill>
                <a:schemeClr val="tx1"/>
              </a:solidFill>
            </a:endParaRPr>
          </a:p>
        </p:txBody>
      </p:sp>
      <p:sp>
        <p:nvSpPr>
          <p:cNvPr id="8" name="textruta 7">
            <a:extLst>
              <a:ext uri="{FF2B5EF4-FFF2-40B4-BE49-F238E27FC236}">
                <a16:creationId xmlns:a16="http://schemas.microsoft.com/office/drawing/2014/main" id="{2F5007D0-6950-47CE-E11B-C080F4F814E2}"/>
              </a:ext>
            </a:extLst>
          </p:cNvPr>
          <p:cNvSpPr txBox="1"/>
          <p:nvPr/>
        </p:nvSpPr>
        <p:spPr>
          <a:xfrm>
            <a:off x="14201958" y="3355861"/>
            <a:ext cx="1636734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sv-SE" sz="2800" dirty="0" err="1">
                <a:solidFill>
                  <a:schemeClr val="bg1"/>
                </a:solidFill>
              </a:rPr>
              <a:t>Model</a:t>
            </a:r>
            <a:r>
              <a:rPr lang="sv-SE" sz="2800" dirty="0">
                <a:solidFill>
                  <a:schemeClr val="bg1"/>
                </a:solidFill>
              </a:rPr>
              <a:t> </a:t>
            </a:r>
            <a:r>
              <a:rPr lang="sv-SE" sz="2800" dirty="0" err="1">
                <a:solidFill>
                  <a:schemeClr val="bg1"/>
                </a:solidFill>
              </a:rPr>
              <a:t>training</a:t>
            </a:r>
            <a:endParaRPr lang="sv-SE" dirty="0" err="1">
              <a:solidFill>
                <a:schemeClr val="bg1"/>
              </a:solidFill>
            </a:endParaRPr>
          </a:p>
        </p:txBody>
      </p:sp>
      <p:sp>
        <p:nvSpPr>
          <p:cNvPr id="9" name="Pil: sparr 8">
            <a:extLst>
              <a:ext uri="{FF2B5EF4-FFF2-40B4-BE49-F238E27FC236}">
                <a16:creationId xmlns:a16="http://schemas.microsoft.com/office/drawing/2014/main" id="{30DBFCF7-05C0-11D1-5EE2-DEC4EB6617B6}"/>
              </a:ext>
            </a:extLst>
          </p:cNvPr>
          <p:cNvSpPr/>
          <p:nvPr/>
        </p:nvSpPr>
        <p:spPr>
          <a:xfrm>
            <a:off x="13000761" y="2625562"/>
            <a:ext cx="3321249" cy="2487238"/>
          </a:xfrm>
          <a:prstGeom prst="chevron">
            <a:avLst/>
          </a:prstGeom>
          <a:solidFill>
            <a:srgbClr val="924F13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sv-SE" dirty="0">
              <a:solidFill>
                <a:schemeClr val="tx1"/>
              </a:solidFill>
            </a:endParaRPr>
          </a:p>
        </p:txBody>
      </p:sp>
      <p:sp>
        <p:nvSpPr>
          <p:cNvPr id="10" name="textruta 9">
            <a:extLst>
              <a:ext uri="{FF2B5EF4-FFF2-40B4-BE49-F238E27FC236}">
                <a16:creationId xmlns:a16="http://schemas.microsoft.com/office/drawing/2014/main" id="{2BC5C656-6183-DA40-E5F5-2E93E64B3298}"/>
              </a:ext>
            </a:extLst>
          </p:cNvPr>
          <p:cNvSpPr txBox="1"/>
          <p:nvPr/>
        </p:nvSpPr>
        <p:spPr>
          <a:xfrm>
            <a:off x="14352699" y="3367066"/>
            <a:ext cx="1636734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sv-SE" sz="2800" dirty="0" err="1">
                <a:solidFill>
                  <a:schemeClr val="bg1"/>
                </a:solidFill>
              </a:rPr>
              <a:t>Ui</a:t>
            </a:r>
            <a:r>
              <a:rPr lang="sv-SE" sz="2800" dirty="0">
                <a:solidFill>
                  <a:schemeClr val="bg1"/>
                </a:solidFill>
              </a:rPr>
              <a:t> </a:t>
            </a:r>
            <a:r>
              <a:rPr lang="sv-SE" sz="2800" dirty="0" err="1">
                <a:solidFill>
                  <a:schemeClr val="bg1"/>
                </a:solidFill>
              </a:rPr>
              <a:t>building</a:t>
            </a:r>
          </a:p>
        </p:txBody>
      </p:sp>
      <p:sp>
        <p:nvSpPr>
          <p:cNvPr id="11" name="Rektangel: rundade hörn 10">
            <a:extLst>
              <a:ext uri="{FF2B5EF4-FFF2-40B4-BE49-F238E27FC236}">
                <a16:creationId xmlns:a16="http://schemas.microsoft.com/office/drawing/2014/main" id="{665CF43E-7ABD-688A-4DE7-C08D58891523}"/>
              </a:ext>
            </a:extLst>
          </p:cNvPr>
          <p:cNvSpPr/>
          <p:nvPr/>
        </p:nvSpPr>
        <p:spPr>
          <a:xfrm>
            <a:off x="700046" y="2192451"/>
            <a:ext cx="3246395" cy="4118781"/>
          </a:xfrm>
          <a:prstGeom prst="roundRect">
            <a:avLst/>
          </a:prstGeom>
          <a:solidFill>
            <a:srgbClr val="924F1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sv-S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sv-SE"/>
          </a:p>
        </p:txBody>
      </p:sp>
      <p:sp>
        <p:nvSpPr>
          <p:cNvPr id="12" name="Rektangel: rundade hörn 11">
            <a:extLst>
              <a:ext uri="{FF2B5EF4-FFF2-40B4-BE49-F238E27FC236}">
                <a16:creationId xmlns:a16="http://schemas.microsoft.com/office/drawing/2014/main" id="{5E0A28EF-4C19-1B57-88D1-055C5ED77AC8}"/>
              </a:ext>
            </a:extLst>
          </p:cNvPr>
          <p:cNvSpPr/>
          <p:nvPr/>
        </p:nvSpPr>
        <p:spPr>
          <a:xfrm>
            <a:off x="4353163" y="2192450"/>
            <a:ext cx="3246395" cy="4118781"/>
          </a:xfrm>
          <a:prstGeom prst="roundRect">
            <a:avLst/>
          </a:prstGeom>
          <a:solidFill>
            <a:srgbClr val="924F1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sv-S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sv-SE"/>
          </a:p>
        </p:txBody>
      </p:sp>
      <p:sp>
        <p:nvSpPr>
          <p:cNvPr id="13" name="Rektangel: rundade hörn 12">
            <a:extLst>
              <a:ext uri="{FF2B5EF4-FFF2-40B4-BE49-F238E27FC236}">
                <a16:creationId xmlns:a16="http://schemas.microsoft.com/office/drawing/2014/main" id="{5C3D0110-59FD-40A2-EEB6-07A52E0585D5}"/>
              </a:ext>
            </a:extLst>
          </p:cNvPr>
          <p:cNvSpPr/>
          <p:nvPr/>
        </p:nvSpPr>
        <p:spPr>
          <a:xfrm>
            <a:off x="8017486" y="2192450"/>
            <a:ext cx="3246395" cy="4118781"/>
          </a:xfrm>
          <a:prstGeom prst="roundRect">
            <a:avLst/>
          </a:prstGeom>
          <a:solidFill>
            <a:srgbClr val="924F1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sv-S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sv-SE"/>
          </a:p>
        </p:txBody>
      </p:sp>
      <p:sp>
        <p:nvSpPr>
          <p:cNvPr id="14" name="textruta 13">
            <a:extLst>
              <a:ext uri="{FF2B5EF4-FFF2-40B4-BE49-F238E27FC236}">
                <a16:creationId xmlns:a16="http://schemas.microsoft.com/office/drawing/2014/main" id="{3C9564D4-BFA7-4417-5547-37BC94A1FEB3}"/>
              </a:ext>
            </a:extLst>
          </p:cNvPr>
          <p:cNvSpPr txBox="1"/>
          <p:nvPr/>
        </p:nvSpPr>
        <p:spPr>
          <a:xfrm>
            <a:off x="938061" y="2419183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sv-SE" sz="2400" err="1">
                <a:solidFill>
                  <a:schemeClr val="bg1"/>
                </a:solidFill>
                <a:ea typeface="+mn-lt"/>
                <a:cs typeface="+mn-lt"/>
              </a:rPr>
              <a:t>Model</a:t>
            </a:r>
            <a:r>
              <a:rPr lang="sv-SE" sz="2400" dirty="0">
                <a:solidFill>
                  <a:schemeClr val="bg1"/>
                </a:solidFill>
                <a:ea typeface="+mn-lt"/>
                <a:cs typeface="+mn-lt"/>
              </a:rPr>
              <a:t> decision</a:t>
            </a:r>
            <a:endParaRPr lang="sv-SE" sz="2400" dirty="0">
              <a:solidFill>
                <a:schemeClr val="bg1"/>
              </a:solidFill>
            </a:endParaRPr>
          </a:p>
        </p:txBody>
      </p:sp>
      <p:sp>
        <p:nvSpPr>
          <p:cNvPr id="15" name="textruta 14">
            <a:extLst>
              <a:ext uri="{FF2B5EF4-FFF2-40B4-BE49-F238E27FC236}">
                <a16:creationId xmlns:a16="http://schemas.microsoft.com/office/drawing/2014/main" id="{FC80125E-9DEE-F207-D066-669DDD5EDB6A}"/>
              </a:ext>
            </a:extLst>
          </p:cNvPr>
          <p:cNvSpPr txBox="1"/>
          <p:nvPr/>
        </p:nvSpPr>
        <p:spPr>
          <a:xfrm>
            <a:off x="943574" y="2979296"/>
            <a:ext cx="2743200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sv-SE" err="1">
                <a:solidFill>
                  <a:schemeClr val="bg1"/>
                </a:solidFill>
                <a:ea typeface="+mn-lt"/>
                <a:cs typeface="+mn-lt"/>
              </a:rPr>
              <a:t>Lineup</a:t>
            </a:r>
            <a:r>
              <a:rPr lang="sv-SE" dirty="0">
                <a:solidFill>
                  <a:schemeClr val="bg1"/>
                </a:solidFill>
                <a:ea typeface="+mn-lt"/>
                <a:cs typeface="+mn-lt"/>
              </a:rPr>
              <a:t>:</a:t>
            </a:r>
          </a:p>
          <a:p>
            <a:pPr marL="285750" indent="-285750">
              <a:buFont typeface="Arial"/>
              <a:buChar char="•"/>
            </a:pPr>
            <a:r>
              <a:rPr lang="sv-SE" dirty="0">
                <a:solidFill>
                  <a:schemeClr val="bg1"/>
                </a:solidFill>
              </a:rPr>
              <a:t>GPT-2</a:t>
            </a:r>
          </a:p>
          <a:p>
            <a:pPr marL="285750" indent="-285750">
              <a:buFont typeface="Arial"/>
              <a:buChar char="•"/>
            </a:pPr>
            <a:r>
              <a:rPr lang="sv-SE" dirty="0">
                <a:solidFill>
                  <a:schemeClr val="bg1"/>
                </a:solidFill>
              </a:rPr>
              <a:t>GPT-</a:t>
            </a:r>
            <a:r>
              <a:rPr lang="sv-SE" dirty="0" err="1">
                <a:solidFill>
                  <a:schemeClr val="bg1"/>
                </a:solidFill>
              </a:rPr>
              <a:t>Neo</a:t>
            </a:r>
          </a:p>
          <a:p>
            <a:pPr marL="285750" indent="-285750">
              <a:buFont typeface="Arial"/>
              <a:buChar char="•"/>
            </a:pPr>
            <a:r>
              <a:rPr lang="sv-SE" dirty="0">
                <a:solidFill>
                  <a:schemeClr val="bg1"/>
                </a:solidFill>
              </a:rPr>
              <a:t>T5</a:t>
            </a:r>
          </a:p>
          <a:p>
            <a:pPr marL="285750" indent="-285750">
              <a:buFont typeface="Arial"/>
              <a:buChar char="•"/>
            </a:pPr>
            <a:r>
              <a:rPr lang="sv-SE" dirty="0">
                <a:solidFill>
                  <a:schemeClr val="bg1"/>
                </a:solidFill>
              </a:rPr>
              <a:t>GPT-J</a:t>
            </a:r>
          </a:p>
          <a:p>
            <a:pPr marL="285750" indent="-285750">
              <a:buFont typeface="Arial"/>
              <a:buChar char="•"/>
            </a:pPr>
            <a:r>
              <a:rPr lang="sv-SE" dirty="0" err="1">
                <a:solidFill>
                  <a:schemeClr val="bg1"/>
                </a:solidFill>
              </a:rPr>
              <a:t>CodeGen</a:t>
            </a:r>
          </a:p>
          <a:p>
            <a:pPr marL="285750" indent="-285750">
              <a:buFont typeface="Arial"/>
              <a:buChar char="•"/>
            </a:pPr>
            <a:r>
              <a:rPr lang="sv-SE" dirty="0">
                <a:solidFill>
                  <a:schemeClr val="bg1"/>
                </a:solidFill>
              </a:rPr>
              <a:t>CodeT5</a:t>
            </a:r>
          </a:p>
          <a:p>
            <a:pPr marL="285750" indent="-285750">
              <a:buFont typeface="Arial"/>
              <a:buChar char="•"/>
            </a:pPr>
            <a:r>
              <a:rPr lang="sv-SE" dirty="0">
                <a:solidFill>
                  <a:schemeClr val="bg1"/>
                </a:solidFill>
              </a:rPr>
              <a:t>LLAMA</a:t>
            </a:r>
          </a:p>
        </p:txBody>
      </p:sp>
      <p:sp>
        <p:nvSpPr>
          <p:cNvPr id="16" name="textruta 15">
            <a:extLst>
              <a:ext uri="{FF2B5EF4-FFF2-40B4-BE49-F238E27FC236}">
                <a16:creationId xmlns:a16="http://schemas.microsoft.com/office/drawing/2014/main" id="{8484AF04-7E9B-6E75-2AF4-A1F16CECFA9C}"/>
              </a:ext>
            </a:extLst>
          </p:cNvPr>
          <p:cNvSpPr txBox="1"/>
          <p:nvPr/>
        </p:nvSpPr>
        <p:spPr>
          <a:xfrm>
            <a:off x="4591178" y="2419183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sv-SE" sz="2400" dirty="0" err="1">
                <a:solidFill>
                  <a:schemeClr val="bg1"/>
                </a:solidFill>
                <a:ea typeface="+mn-lt"/>
                <a:cs typeface="+mn-lt"/>
              </a:rPr>
              <a:t>Simplicity</a:t>
            </a:r>
            <a:endParaRPr lang="sv-SE" dirty="0" err="1">
              <a:solidFill>
                <a:schemeClr val="bg1"/>
              </a:solidFill>
            </a:endParaRPr>
          </a:p>
        </p:txBody>
      </p:sp>
      <p:sp>
        <p:nvSpPr>
          <p:cNvPr id="17" name="textruta 16">
            <a:extLst>
              <a:ext uri="{FF2B5EF4-FFF2-40B4-BE49-F238E27FC236}">
                <a16:creationId xmlns:a16="http://schemas.microsoft.com/office/drawing/2014/main" id="{3F6A8D45-4134-ED4D-C169-67CC69684057}"/>
              </a:ext>
            </a:extLst>
          </p:cNvPr>
          <p:cNvSpPr txBox="1"/>
          <p:nvPr/>
        </p:nvSpPr>
        <p:spPr>
          <a:xfrm>
            <a:off x="4596691" y="2979296"/>
            <a:ext cx="2743200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sv-SE" dirty="0" err="1">
                <a:solidFill>
                  <a:schemeClr val="bg1"/>
                </a:solidFill>
                <a:ea typeface="+mn-lt"/>
                <a:cs typeface="+mn-lt"/>
              </a:rPr>
              <a:t>Decided</a:t>
            </a:r>
            <a:r>
              <a:rPr lang="sv-SE" dirty="0">
                <a:solidFill>
                  <a:schemeClr val="bg1"/>
                </a:solidFill>
                <a:ea typeface="+mn-lt"/>
                <a:cs typeface="+mn-lt"/>
              </a:rPr>
              <a:t> to start simple</a:t>
            </a:r>
          </a:p>
          <a:p>
            <a:endParaRPr lang="sv-SE" dirty="0">
              <a:solidFill>
                <a:schemeClr val="bg1"/>
              </a:solidFill>
            </a:endParaRPr>
          </a:p>
          <a:p>
            <a:r>
              <a:rPr lang="sv-SE" dirty="0">
                <a:solidFill>
                  <a:schemeClr val="bg1"/>
                </a:solidFill>
              </a:rPr>
              <a:t>If </a:t>
            </a:r>
            <a:r>
              <a:rPr lang="sv-SE" dirty="0" err="1">
                <a:solidFill>
                  <a:schemeClr val="bg1"/>
                </a:solidFill>
              </a:rPr>
              <a:t>we</a:t>
            </a:r>
            <a:r>
              <a:rPr lang="sv-SE" dirty="0">
                <a:solidFill>
                  <a:schemeClr val="bg1"/>
                </a:solidFill>
              </a:rPr>
              <a:t> </a:t>
            </a:r>
            <a:r>
              <a:rPr lang="sv-SE" dirty="0" err="1">
                <a:solidFill>
                  <a:schemeClr val="bg1"/>
                </a:solidFill>
              </a:rPr>
              <a:t>have</a:t>
            </a:r>
            <a:r>
              <a:rPr lang="sv-SE" dirty="0">
                <a:solidFill>
                  <a:schemeClr val="bg1"/>
                </a:solidFill>
              </a:rPr>
              <a:t> </a:t>
            </a:r>
            <a:r>
              <a:rPr lang="sv-SE" dirty="0" err="1">
                <a:solidFill>
                  <a:schemeClr val="bg1"/>
                </a:solidFill>
              </a:rPr>
              <a:t>time</a:t>
            </a:r>
            <a:r>
              <a:rPr lang="sv-SE" dirty="0">
                <a:solidFill>
                  <a:schemeClr val="bg1"/>
                </a:solidFill>
              </a:rPr>
              <a:t> </a:t>
            </a:r>
            <a:r>
              <a:rPr lang="sv-SE" dirty="0" err="1">
                <a:solidFill>
                  <a:schemeClr val="bg1"/>
                </a:solidFill>
              </a:rPr>
              <a:t>we</a:t>
            </a:r>
            <a:r>
              <a:rPr lang="sv-SE" dirty="0">
                <a:solidFill>
                  <a:schemeClr val="bg1"/>
                </a:solidFill>
              </a:rPr>
              <a:t> </a:t>
            </a:r>
            <a:r>
              <a:rPr lang="sv-SE" dirty="0" err="1">
                <a:solidFill>
                  <a:schemeClr val="bg1"/>
                </a:solidFill>
              </a:rPr>
              <a:t>can</a:t>
            </a:r>
            <a:r>
              <a:rPr lang="sv-SE" dirty="0">
                <a:solidFill>
                  <a:schemeClr val="bg1"/>
                </a:solidFill>
              </a:rPr>
              <a:t> </a:t>
            </a:r>
            <a:r>
              <a:rPr lang="sv-SE" dirty="0" err="1">
                <a:solidFill>
                  <a:schemeClr val="bg1"/>
                </a:solidFill>
              </a:rPr>
              <a:t>implement</a:t>
            </a:r>
            <a:r>
              <a:rPr lang="sv-SE" dirty="0">
                <a:solidFill>
                  <a:schemeClr val="bg1"/>
                </a:solidFill>
              </a:rPr>
              <a:t> a </a:t>
            </a:r>
            <a:r>
              <a:rPr lang="sv-SE" dirty="0" err="1">
                <a:solidFill>
                  <a:schemeClr val="bg1"/>
                </a:solidFill>
              </a:rPr>
              <a:t>more</a:t>
            </a:r>
            <a:r>
              <a:rPr lang="sv-SE" dirty="0">
                <a:solidFill>
                  <a:schemeClr val="bg1"/>
                </a:solidFill>
              </a:rPr>
              <a:t> </a:t>
            </a:r>
            <a:r>
              <a:rPr lang="sv-SE" dirty="0" err="1">
                <a:solidFill>
                  <a:schemeClr val="bg1"/>
                </a:solidFill>
              </a:rPr>
              <a:t>difficult</a:t>
            </a:r>
            <a:r>
              <a:rPr lang="sv-SE" dirty="0">
                <a:solidFill>
                  <a:schemeClr val="bg1"/>
                </a:solidFill>
              </a:rPr>
              <a:t> </a:t>
            </a:r>
            <a:r>
              <a:rPr lang="sv-SE" dirty="0" err="1">
                <a:solidFill>
                  <a:schemeClr val="bg1"/>
                </a:solidFill>
              </a:rPr>
              <a:t>dataset</a:t>
            </a:r>
          </a:p>
        </p:txBody>
      </p:sp>
      <p:sp>
        <p:nvSpPr>
          <p:cNvPr id="18" name="textruta 17">
            <a:extLst>
              <a:ext uri="{FF2B5EF4-FFF2-40B4-BE49-F238E27FC236}">
                <a16:creationId xmlns:a16="http://schemas.microsoft.com/office/drawing/2014/main" id="{E7B017A3-9694-82E8-5509-6AA28F2B024C}"/>
              </a:ext>
            </a:extLst>
          </p:cNvPr>
          <p:cNvSpPr txBox="1"/>
          <p:nvPr/>
        </p:nvSpPr>
        <p:spPr>
          <a:xfrm>
            <a:off x="8266707" y="2419183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sv-SE" sz="2400" dirty="0" err="1">
                <a:solidFill>
                  <a:schemeClr val="bg1"/>
                </a:solidFill>
                <a:ea typeface="+mn-lt"/>
                <a:cs typeface="+mn-lt"/>
              </a:rPr>
              <a:t>Dataset</a:t>
            </a:r>
            <a:endParaRPr lang="sv-SE" dirty="0" err="1">
              <a:solidFill>
                <a:schemeClr val="bg1"/>
              </a:solidFill>
            </a:endParaRPr>
          </a:p>
        </p:txBody>
      </p:sp>
      <p:sp>
        <p:nvSpPr>
          <p:cNvPr id="19" name="textruta 18">
            <a:extLst>
              <a:ext uri="{FF2B5EF4-FFF2-40B4-BE49-F238E27FC236}">
                <a16:creationId xmlns:a16="http://schemas.microsoft.com/office/drawing/2014/main" id="{866EBF89-C18F-AD5F-A683-90604B49D56B}"/>
              </a:ext>
            </a:extLst>
          </p:cNvPr>
          <p:cNvSpPr txBox="1"/>
          <p:nvPr/>
        </p:nvSpPr>
        <p:spPr>
          <a:xfrm>
            <a:off x="8272220" y="2979296"/>
            <a:ext cx="2743200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sv-SE" dirty="0" err="1">
                <a:solidFill>
                  <a:schemeClr val="bg1"/>
                </a:solidFill>
                <a:ea typeface="+mn-lt"/>
                <a:cs typeface="+mn-lt"/>
              </a:rPr>
              <a:t>Started</a:t>
            </a:r>
            <a:r>
              <a:rPr lang="sv-SE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sv-SE" dirty="0" err="1">
                <a:solidFill>
                  <a:schemeClr val="bg1"/>
                </a:solidFill>
                <a:ea typeface="+mn-lt"/>
                <a:cs typeface="+mn-lt"/>
              </a:rPr>
              <a:t>creation</a:t>
            </a:r>
            <a:r>
              <a:rPr lang="sv-SE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sv-SE" dirty="0" err="1">
                <a:solidFill>
                  <a:schemeClr val="bg1"/>
                </a:solidFill>
                <a:ea typeface="+mn-lt"/>
                <a:cs typeface="+mn-lt"/>
              </a:rPr>
              <a:t>of</a:t>
            </a:r>
            <a:r>
              <a:rPr lang="sv-SE" dirty="0">
                <a:solidFill>
                  <a:schemeClr val="bg1"/>
                </a:solidFill>
                <a:ea typeface="+mn-lt"/>
                <a:cs typeface="+mn-lt"/>
              </a:rPr>
              <a:t> a </a:t>
            </a:r>
            <a:r>
              <a:rPr lang="sv-SE" dirty="0" err="1">
                <a:solidFill>
                  <a:schemeClr val="bg1"/>
                </a:solidFill>
                <a:ea typeface="+mn-lt"/>
                <a:cs typeface="+mn-lt"/>
              </a:rPr>
              <a:t>simpler</a:t>
            </a:r>
            <a:r>
              <a:rPr lang="sv-SE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sv-SE" dirty="0" err="1">
                <a:solidFill>
                  <a:schemeClr val="bg1"/>
                </a:solidFill>
                <a:ea typeface="+mn-lt"/>
                <a:cs typeface="+mn-lt"/>
              </a:rPr>
              <a:t>dataset</a:t>
            </a:r>
          </a:p>
          <a:p>
            <a:endParaRPr lang="sv-SE" dirty="0">
              <a:solidFill>
                <a:schemeClr val="bg1"/>
              </a:solidFill>
            </a:endParaRPr>
          </a:p>
          <a:p>
            <a:r>
              <a:rPr lang="sv-SE" dirty="0">
                <a:solidFill>
                  <a:schemeClr val="bg1"/>
                </a:solidFill>
              </a:rPr>
              <a:t>No </a:t>
            </a:r>
            <a:r>
              <a:rPr lang="sv-SE" dirty="0" err="1">
                <a:solidFill>
                  <a:schemeClr val="bg1"/>
                </a:solidFill>
              </a:rPr>
              <a:t>dataset</a:t>
            </a:r>
            <a:r>
              <a:rPr lang="sv-SE" dirty="0">
                <a:solidFill>
                  <a:schemeClr val="bg1"/>
                </a:solidFill>
              </a:rPr>
              <a:t> </a:t>
            </a:r>
            <a:r>
              <a:rPr lang="sv-SE" dirty="0" err="1">
                <a:solidFill>
                  <a:schemeClr val="bg1"/>
                </a:solidFill>
              </a:rPr>
              <a:t>we</a:t>
            </a:r>
            <a:r>
              <a:rPr lang="sv-SE" dirty="0">
                <a:solidFill>
                  <a:schemeClr val="bg1"/>
                </a:solidFill>
              </a:rPr>
              <a:t> </a:t>
            </a:r>
            <a:r>
              <a:rPr lang="sv-SE" dirty="0" err="1">
                <a:solidFill>
                  <a:schemeClr val="bg1"/>
                </a:solidFill>
              </a:rPr>
              <a:t>could</a:t>
            </a:r>
            <a:r>
              <a:rPr lang="sv-SE" dirty="0">
                <a:solidFill>
                  <a:schemeClr val="bg1"/>
                </a:solidFill>
              </a:rPr>
              <a:t> </a:t>
            </a:r>
            <a:r>
              <a:rPr lang="sv-SE" dirty="0" err="1">
                <a:solidFill>
                  <a:schemeClr val="bg1"/>
                </a:solidFill>
              </a:rPr>
              <a:t>find</a:t>
            </a:r>
            <a:r>
              <a:rPr lang="sv-SE" dirty="0">
                <a:solidFill>
                  <a:schemeClr val="bg1"/>
                </a:solidFill>
              </a:rPr>
              <a:t> </a:t>
            </a:r>
            <a:r>
              <a:rPr lang="sv-SE" dirty="0" err="1">
                <a:solidFill>
                  <a:schemeClr val="bg1"/>
                </a:solidFill>
              </a:rPr>
              <a:t>had</a:t>
            </a:r>
            <a:r>
              <a:rPr lang="sv-SE" dirty="0">
                <a:solidFill>
                  <a:schemeClr val="bg1"/>
                </a:solidFill>
              </a:rPr>
              <a:t> </a:t>
            </a:r>
            <a:r>
              <a:rPr lang="sv-SE" dirty="0" err="1">
                <a:solidFill>
                  <a:schemeClr val="bg1"/>
                </a:solidFill>
              </a:rPr>
              <a:t>what</a:t>
            </a:r>
            <a:r>
              <a:rPr lang="sv-SE" dirty="0">
                <a:solidFill>
                  <a:schemeClr val="bg1"/>
                </a:solidFill>
              </a:rPr>
              <a:t> </a:t>
            </a:r>
            <a:r>
              <a:rPr lang="sv-SE" dirty="0" err="1">
                <a:solidFill>
                  <a:schemeClr val="bg1"/>
                </a:solidFill>
              </a:rPr>
              <a:t>we</a:t>
            </a:r>
            <a:r>
              <a:rPr lang="sv-SE" dirty="0">
                <a:solidFill>
                  <a:schemeClr val="bg1"/>
                </a:solidFill>
              </a:rPr>
              <a:t> </a:t>
            </a:r>
            <a:r>
              <a:rPr lang="sv-SE" dirty="0" err="1">
                <a:solidFill>
                  <a:schemeClr val="bg1"/>
                </a:solidFill>
              </a:rPr>
              <a:t>wanted</a:t>
            </a:r>
          </a:p>
        </p:txBody>
      </p:sp>
    </p:spTree>
    <p:extLst>
      <p:ext uri="{BB962C8B-B14F-4D97-AF65-F5344CB8AC3E}">
        <p14:creationId xmlns:p14="http://schemas.microsoft.com/office/powerpoint/2010/main" val="28155361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objekt 4" descr="En bild som visar skärmbild, Bärnsten, ljus, konst&#10;&#10;Automatiskt genererad beskrivning">
            <a:extLst>
              <a:ext uri="{FF2B5EF4-FFF2-40B4-BE49-F238E27FC236}">
                <a16:creationId xmlns:a16="http://schemas.microsoft.com/office/drawing/2014/main" id="{920C2E15-FC1C-798D-A613-05D382399D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911" y="-7448619"/>
            <a:ext cx="12336049" cy="18530169"/>
          </a:xfrm>
          <a:prstGeom prst="rect">
            <a:avLst/>
          </a:prstGeom>
        </p:spPr>
      </p:pic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493060" y="353916"/>
            <a:ext cx="6409762" cy="1146204"/>
          </a:xfrm>
        </p:spPr>
        <p:txBody>
          <a:bodyPr>
            <a:normAutofit/>
          </a:bodyPr>
          <a:lstStyle/>
          <a:p>
            <a:r>
              <a:rPr lang="sv-SE" sz="7200" err="1">
                <a:solidFill>
                  <a:schemeClr val="bg1"/>
                </a:solidFill>
                <a:latin typeface="Kartika"/>
                <a:cs typeface="Kartika"/>
              </a:rPr>
              <a:t>Tested</a:t>
            </a:r>
            <a:r>
              <a:rPr lang="sv-SE" sz="1800" dirty="0">
                <a:solidFill>
                  <a:schemeClr val="bg1"/>
                </a:solidFill>
                <a:latin typeface="Kartika"/>
                <a:cs typeface="Kartika"/>
              </a:rPr>
              <a:t> </a:t>
            </a:r>
            <a:r>
              <a:rPr lang="sv-SE" sz="7200" err="1">
                <a:solidFill>
                  <a:schemeClr val="bg1"/>
                </a:solidFill>
                <a:latin typeface="Kartika"/>
                <a:cs typeface="Kartika"/>
              </a:rPr>
              <a:t>models</a:t>
            </a:r>
            <a:endParaRPr lang="sv-SE" sz="7200">
              <a:solidFill>
                <a:schemeClr val="bg1"/>
              </a:solidFill>
              <a:latin typeface="Kartika"/>
              <a:cs typeface="Kartika"/>
            </a:endParaRPr>
          </a:p>
        </p:txBody>
      </p:sp>
      <p:sp>
        <p:nvSpPr>
          <p:cNvPr id="11" name="Rektangel: rundade hörn 10">
            <a:extLst>
              <a:ext uri="{FF2B5EF4-FFF2-40B4-BE49-F238E27FC236}">
                <a16:creationId xmlns:a16="http://schemas.microsoft.com/office/drawing/2014/main" id="{665CF43E-7ABD-688A-4DE7-C08D58891523}"/>
              </a:ext>
            </a:extLst>
          </p:cNvPr>
          <p:cNvSpPr/>
          <p:nvPr/>
        </p:nvSpPr>
        <p:spPr>
          <a:xfrm>
            <a:off x="251811" y="1508893"/>
            <a:ext cx="11807686" cy="4802339"/>
          </a:xfrm>
          <a:prstGeom prst="roundRect">
            <a:avLst/>
          </a:prstGeom>
          <a:solidFill>
            <a:srgbClr val="924F1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sv-S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sv-SE"/>
          </a:p>
        </p:txBody>
      </p:sp>
      <p:sp>
        <p:nvSpPr>
          <p:cNvPr id="12" name="Rektangel: rundade hörn 11">
            <a:extLst>
              <a:ext uri="{FF2B5EF4-FFF2-40B4-BE49-F238E27FC236}">
                <a16:creationId xmlns:a16="http://schemas.microsoft.com/office/drawing/2014/main" id="{5E0A28EF-4C19-1B57-88D1-055C5ED77AC8}"/>
              </a:ext>
            </a:extLst>
          </p:cNvPr>
          <p:cNvSpPr/>
          <p:nvPr/>
        </p:nvSpPr>
        <p:spPr>
          <a:xfrm>
            <a:off x="4353163" y="6551539"/>
            <a:ext cx="3246395" cy="4118781"/>
          </a:xfrm>
          <a:prstGeom prst="roundRect">
            <a:avLst/>
          </a:prstGeom>
          <a:solidFill>
            <a:srgbClr val="924F1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sv-S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sv-SE"/>
          </a:p>
        </p:txBody>
      </p:sp>
      <p:sp>
        <p:nvSpPr>
          <p:cNvPr id="13" name="Rektangel: rundade hörn 12">
            <a:extLst>
              <a:ext uri="{FF2B5EF4-FFF2-40B4-BE49-F238E27FC236}">
                <a16:creationId xmlns:a16="http://schemas.microsoft.com/office/drawing/2014/main" id="{5C3D0110-59FD-40A2-EEB6-07A52E0585D5}"/>
              </a:ext>
            </a:extLst>
          </p:cNvPr>
          <p:cNvSpPr/>
          <p:nvPr/>
        </p:nvSpPr>
        <p:spPr>
          <a:xfrm>
            <a:off x="8017486" y="6551539"/>
            <a:ext cx="3246395" cy="4118781"/>
          </a:xfrm>
          <a:prstGeom prst="roundRect">
            <a:avLst/>
          </a:prstGeom>
          <a:solidFill>
            <a:srgbClr val="924F1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sv-S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sv-SE"/>
          </a:p>
        </p:txBody>
      </p:sp>
      <p:sp>
        <p:nvSpPr>
          <p:cNvPr id="16" name="textruta 15">
            <a:extLst>
              <a:ext uri="{FF2B5EF4-FFF2-40B4-BE49-F238E27FC236}">
                <a16:creationId xmlns:a16="http://schemas.microsoft.com/office/drawing/2014/main" id="{8484AF04-7E9B-6E75-2AF4-A1F16CECFA9C}"/>
              </a:ext>
            </a:extLst>
          </p:cNvPr>
          <p:cNvSpPr txBox="1"/>
          <p:nvPr/>
        </p:nvSpPr>
        <p:spPr>
          <a:xfrm>
            <a:off x="4591178" y="6778272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sv-SE" sz="2400" dirty="0" err="1">
                <a:solidFill>
                  <a:schemeClr val="bg1"/>
                </a:solidFill>
                <a:ea typeface="+mn-lt"/>
                <a:cs typeface="+mn-lt"/>
              </a:rPr>
              <a:t>Simplicity</a:t>
            </a:r>
            <a:endParaRPr lang="sv-SE" dirty="0" err="1">
              <a:solidFill>
                <a:schemeClr val="bg1"/>
              </a:solidFill>
            </a:endParaRPr>
          </a:p>
        </p:txBody>
      </p:sp>
      <p:sp>
        <p:nvSpPr>
          <p:cNvPr id="17" name="textruta 16">
            <a:extLst>
              <a:ext uri="{FF2B5EF4-FFF2-40B4-BE49-F238E27FC236}">
                <a16:creationId xmlns:a16="http://schemas.microsoft.com/office/drawing/2014/main" id="{3F6A8D45-4134-ED4D-C169-67CC69684057}"/>
              </a:ext>
            </a:extLst>
          </p:cNvPr>
          <p:cNvSpPr txBox="1"/>
          <p:nvPr/>
        </p:nvSpPr>
        <p:spPr>
          <a:xfrm>
            <a:off x="4596691" y="7338385"/>
            <a:ext cx="2743200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sv-SE" dirty="0" err="1">
                <a:solidFill>
                  <a:schemeClr val="bg1"/>
                </a:solidFill>
                <a:ea typeface="+mn-lt"/>
                <a:cs typeface="+mn-lt"/>
              </a:rPr>
              <a:t>Decided</a:t>
            </a:r>
            <a:r>
              <a:rPr lang="sv-SE" dirty="0">
                <a:solidFill>
                  <a:schemeClr val="bg1"/>
                </a:solidFill>
                <a:ea typeface="+mn-lt"/>
                <a:cs typeface="+mn-lt"/>
              </a:rPr>
              <a:t> to start simple</a:t>
            </a:r>
          </a:p>
          <a:p>
            <a:endParaRPr lang="sv-SE" dirty="0">
              <a:solidFill>
                <a:schemeClr val="bg1"/>
              </a:solidFill>
            </a:endParaRPr>
          </a:p>
          <a:p>
            <a:r>
              <a:rPr lang="sv-SE" dirty="0">
                <a:solidFill>
                  <a:schemeClr val="bg1"/>
                </a:solidFill>
              </a:rPr>
              <a:t>If </a:t>
            </a:r>
            <a:r>
              <a:rPr lang="sv-SE" dirty="0" err="1">
                <a:solidFill>
                  <a:schemeClr val="bg1"/>
                </a:solidFill>
              </a:rPr>
              <a:t>we</a:t>
            </a:r>
            <a:r>
              <a:rPr lang="sv-SE" dirty="0">
                <a:solidFill>
                  <a:schemeClr val="bg1"/>
                </a:solidFill>
              </a:rPr>
              <a:t> </a:t>
            </a:r>
            <a:r>
              <a:rPr lang="sv-SE" dirty="0" err="1">
                <a:solidFill>
                  <a:schemeClr val="bg1"/>
                </a:solidFill>
              </a:rPr>
              <a:t>have</a:t>
            </a:r>
            <a:r>
              <a:rPr lang="sv-SE" dirty="0">
                <a:solidFill>
                  <a:schemeClr val="bg1"/>
                </a:solidFill>
              </a:rPr>
              <a:t> </a:t>
            </a:r>
            <a:r>
              <a:rPr lang="sv-SE" dirty="0" err="1">
                <a:solidFill>
                  <a:schemeClr val="bg1"/>
                </a:solidFill>
              </a:rPr>
              <a:t>time</a:t>
            </a:r>
            <a:r>
              <a:rPr lang="sv-SE" dirty="0">
                <a:solidFill>
                  <a:schemeClr val="bg1"/>
                </a:solidFill>
              </a:rPr>
              <a:t> </a:t>
            </a:r>
            <a:r>
              <a:rPr lang="sv-SE" dirty="0" err="1">
                <a:solidFill>
                  <a:schemeClr val="bg1"/>
                </a:solidFill>
              </a:rPr>
              <a:t>we</a:t>
            </a:r>
            <a:r>
              <a:rPr lang="sv-SE" dirty="0">
                <a:solidFill>
                  <a:schemeClr val="bg1"/>
                </a:solidFill>
              </a:rPr>
              <a:t> </a:t>
            </a:r>
            <a:r>
              <a:rPr lang="sv-SE" dirty="0" err="1">
                <a:solidFill>
                  <a:schemeClr val="bg1"/>
                </a:solidFill>
              </a:rPr>
              <a:t>can</a:t>
            </a:r>
            <a:r>
              <a:rPr lang="sv-SE" dirty="0">
                <a:solidFill>
                  <a:schemeClr val="bg1"/>
                </a:solidFill>
              </a:rPr>
              <a:t> </a:t>
            </a:r>
            <a:r>
              <a:rPr lang="sv-SE" dirty="0" err="1">
                <a:solidFill>
                  <a:schemeClr val="bg1"/>
                </a:solidFill>
              </a:rPr>
              <a:t>implement</a:t>
            </a:r>
            <a:r>
              <a:rPr lang="sv-SE" dirty="0">
                <a:solidFill>
                  <a:schemeClr val="bg1"/>
                </a:solidFill>
              </a:rPr>
              <a:t> a </a:t>
            </a:r>
            <a:r>
              <a:rPr lang="sv-SE" dirty="0" err="1">
                <a:solidFill>
                  <a:schemeClr val="bg1"/>
                </a:solidFill>
              </a:rPr>
              <a:t>more</a:t>
            </a:r>
            <a:r>
              <a:rPr lang="sv-SE" dirty="0">
                <a:solidFill>
                  <a:schemeClr val="bg1"/>
                </a:solidFill>
              </a:rPr>
              <a:t> </a:t>
            </a:r>
            <a:r>
              <a:rPr lang="sv-SE" dirty="0" err="1">
                <a:solidFill>
                  <a:schemeClr val="bg1"/>
                </a:solidFill>
              </a:rPr>
              <a:t>difficult</a:t>
            </a:r>
            <a:r>
              <a:rPr lang="sv-SE" dirty="0">
                <a:solidFill>
                  <a:schemeClr val="bg1"/>
                </a:solidFill>
              </a:rPr>
              <a:t> </a:t>
            </a:r>
            <a:r>
              <a:rPr lang="sv-SE" dirty="0" err="1">
                <a:solidFill>
                  <a:schemeClr val="bg1"/>
                </a:solidFill>
              </a:rPr>
              <a:t>dataset</a:t>
            </a:r>
          </a:p>
        </p:txBody>
      </p:sp>
      <p:sp>
        <p:nvSpPr>
          <p:cNvPr id="18" name="textruta 17">
            <a:extLst>
              <a:ext uri="{FF2B5EF4-FFF2-40B4-BE49-F238E27FC236}">
                <a16:creationId xmlns:a16="http://schemas.microsoft.com/office/drawing/2014/main" id="{E7B017A3-9694-82E8-5509-6AA28F2B024C}"/>
              </a:ext>
            </a:extLst>
          </p:cNvPr>
          <p:cNvSpPr txBox="1"/>
          <p:nvPr/>
        </p:nvSpPr>
        <p:spPr>
          <a:xfrm>
            <a:off x="8266707" y="6778272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sv-SE" sz="2400" dirty="0" err="1">
                <a:solidFill>
                  <a:schemeClr val="bg1"/>
                </a:solidFill>
                <a:ea typeface="+mn-lt"/>
                <a:cs typeface="+mn-lt"/>
              </a:rPr>
              <a:t>Dataset</a:t>
            </a:r>
            <a:endParaRPr lang="sv-SE" dirty="0" err="1">
              <a:solidFill>
                <a:schemeClr val="bg1"/>
              </a:solidFill>
            </a:endParaRPr>
          </a:p>
        </p:txBody>
      </p:sp>
      <p:sp>
        <p:nvSpPr>
          <p:cNvPr id="19" name="textruta 18">
            <a:extLst>
              <a:ext uri="{FF2B5EF4-FFF2-40B4-BE49-F238E27FC236}">
                <a16:creationId xmlns:a16="http://schemas.microsoft.com/office/drawing/2014/main" id="{866EBF89-C18F-AD5F-A683-90604B49D56B}"/>
              </a:ext>
            </a:extLst>
          </p:cNvPr>
          <p:cNvSpPr txBox="1"/>
          <p:nvPr/>
        </p:nvSpPr>
        <p:spPr>
          <a:xfrm>
            <a:off x="8272220" y="7338385"/>
            <a:ext cx="2743200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sv-SE" dirty="0" err="1">
                <a:solidFill>
                  <a:schemeClr val="bg1"/>
                </a:solidFill>
                <a:ea typeface="+mn-lt"/>
                <a:cs typeface="+mn-lt"/>
              </a:rPr>
              <a:t>Started</a:t>
            </a:r>
            <a:r>
              <a:rPr lang="sv-SE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sv-SE" dirty="0" err="1">
                <a:solidFill>
                  <a:schemeClr val="bg1"/>
                </a:solidFill>
                <a:ea typeface="+mn-lt"/>
                <a:cs typeface="+mn-lt"/>
              </a:rPr>
              <a:t>creation</a:t>
            </a:r>
            <a:r>
              <a:rPr lang="sv-SE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sv-SE" dirty="0" err="1">
                <a:solidFill>
                  <a:schemeClr val="bg1"/>
                </a:solidFill>
                <a:ea typeface="+mn-lt"/>
                <a:cs typeface="+mn-lt"/>
              </a:rPr>
              <a:t>of</a:t>
            </a:r>
            <a:r>
              <a:rPr lang="sv-SE" dirty="0">
                <a:solidFill>
                  <a:schemeClr val="bg1"/>
                </a:solidFill>
                <a:ea typeface="+mn-lt"/>
                <a:cs typeface="+mn-lt"/>
              </a:rPr>
              <a:t> a </a:t>
            </a:r>
            <a:r>
              <a:rPr lang="sv-SE" dirty="0" err="1">
                <a:solidFill>
                  <a:schemeClr val="bg1"/>
                </a:solidFill>
                <a:ea typeface="+mn-lt"/>
                <a:cs typeface="+mn-lt"/>
              </a:rPr>
              <a:t>simpler</a:t>
            </a:r>
            <a:r>
              <a:rPr lang="sv-SE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sv-SE" dirty="0" err="1">
                <a:solidFill>
                  <a:schemeClr val="bg1"/>
                </a:solidFill>
                <a:ea typeface="+mn-lt"/>
                <a:cs typeface="+mn-lt"/>
              </a:rPr>
              <a:t>dataset</a:t>
            </a:r>
          </a:p>
          <a:p>
            <a:endParaRPr lang="sv-SE" dirty="0">
              <a:solidFill>
                <a:schemeClr val="bg1"/>
              </a:solidFill>
            </a:endParaRPr>
          </a:p>
          <a:p>
            <a:r>
              <a:rPr lang="sv-SE" dirty="0">
                <a:solidFill>
                  <a:schemeClr val="bg1"/>
                </a:solidFill>
              </a:rPr>
              <a:t>No </a:t>
            </a:r>
            <a:r>
              <a:rPr lang="sv-SE" dirty="0" err="1">
                <a:solidFill>
                  <a:schemeClr val="bg1"/>
                </a:solidFill>
              </a:rPr>
              <a:t>dataset</a:t>
            </a:r>
            <a:r>
              <a:rPr lang="sv-SE" dirty="0">
                <a:solidFill>
                  <a:schemeClr val="bg1"/>
                </a:solidFill>
              </a:rPr>
              <a:t> </a:t>
            </a:r>
            <a:r>
              <a:rPr lang="sv-SE" dirty="0" err="1">
                <a:solidFill>
                  <a:schemeClr val="bg1"/>
                </a:solidFill>
              </a:rPr>
              <a:t>we</a:t>
            </a:r>
            <a:r>
              <a:rPr lang="sv-SE" dirty="0">
                <a:solidFill>
                  <a:schemeClr val="bg1"/>
                </a:solidFill>
              </a:rPr>
              <a:t> </a:t>
            </a:r>
            <a:r>
              <a:rPr lang="sv-SE" dirty="0" err="1">
                <a:solidFill>
                  <a:schemeClr val="bg1"/>
                </a:solidFill>
              </a:rPr>
              <a:t>could</a:t>
            </a:r>
            <a:r>
              <a:rPr lang="sv-SE" dirty="0">
                <a:solidFill>
                  <a:schemeClr val="bg1"/>
                </a:solidFill>
              </a:rPr>
              <a:t> </a:t>
            </a:r>
            <a:r>
              <a:rPr lang="sv-SE" dirty="0" err="1">
                <a:solidFill>
                  <a:schemeClr val="bg1"/>
                </a:solidFill>
              </a:rPr>
              <a:t>find</a:t>
            </a:r>
            <a:r>
              <a:rPr lang="sv-SE" dirty="0">
                <a:solidFill>
                  <a:schemeClr val="bg1"/>
                </a:solidFill>
              </a:rPr>
              <a:t> </a:t>
            </a:r>
            <a:r>
              <a:rPr lang="sv-SE" dirty="0" err="1">
                <a:solidFill>
                  <a:schemeClr val="bg1"/>
                </a:solidFill>
              </a:rPr>
              <a:t>had</a:t>
            </a:r>
            <a:r>
              <a:rPr lang="sv-SE" dirty="0">
                <a:solidFill>
                  <a:schemeClr val="bg1"/>
                </a:solidFill>
              </a:rPr>
              <a:t> </a:t>
            </a:r>
            <a:r>
              <a:rPr lang="sv-SE" dirty="0" err="1">
                <a:solidFill>
                  <a:schemeClr val="bg1"/>
                </a:solidFill>
              </a:rPr>
              <a:t>what</a:t>
            </a:r>
            <a:r>
              <a:rPr lang="sv-SE" dirty="0">
                <a:solidFill>
                  <a:schemeClr val="bg1"/>
                </a:solidFill>
              </a:rPr>
              <a:t> </a:t>
            </a:r>
            <a:r>
              <a:rPr lang="sv-SE" dirty="0" err="1">
                <a:solidFill>
                  <a:schemeClr val="bg1"/>
                </a:solidFill>
              </a:rPr>
              <a:t>we</a:t>
            </a:r>
            <a:r>
              <a:rPr lang="sv-SE" dirty="0">
                <a:solidFill>
                  <a:schemeClr val="bg1"/>
                </a:solidFill>
              </a:rPr>
              <a:t> </a:t>
            </a:r>
            <a:r>
              <a:rPr lang="sv-SE" dirty="0" err="1">
                <a:solidFill>
                  <a:schemeClr val="bg1"/>
                </a:solidFill>
              </a:rPr>
              <a:t>wanted</a:t>
            </a:r>
          </a:p>
        </p:txBody>
      </p:sp>
      <p:sp>
        <p:nvSpPr>
          <p:cNvPr id="20" name="Rektangel: rundade hörn 19">
            <a:extLst>
              <a:ext uri="{FF2B5EF4-FFF2-40B4-BE49-F238E27FC236}">
                <a16:creationId xmlns:a16="http://schemas.microsoft.com/office/drawing/2014/main" id="{53388420-ED28-AAF5-CB6E-736ED2915BA5}"/>
              </a:ext>
            </a:extLst>
          </p:cNvPr>
          <p:cNvSpPr/>
          <p:nvPr/>
        </p:nvSpPr>
        <p:spPr>
          <a:xfrm>
            <a:off x="383510" y="1618437"/>
            <a:ext cx="3738784" cy="4569964"/>
          </a:xfrm>
          <a:prstGeom prst="roundRect">
            <a:avLst/>
          </a:prstGeom>
          <a:solidFill>
            <a:srgbClr val="6C340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1" name="Rektangel: rundade hörn 20">
            <a:extLst>
              <a:ext uri="{FF2B5EF4-FFF2-40B4-BE49-F238E27FC236}">
                <a16:creationId xmlns:a16="http://schemas.microsoft.com/office/drawing/2014/main" id="{FBA7DA0F-AD95-01C0-50CE-3F38DBA8FBB6}"/>
              </a:ext>
            </a:extLst>
          </p:cNvPr>
          <p:cNvSpPr/>
          <p:nvPr/>
        </p:nvSpPr>
        <p:spPr>
          <a:xfrm>
            <a:off x="4294363" y="1618437"/>
            <a:ext cx="3738784" cy="4569964"/>
          </a:xfrm>
          <a:prstGeom prst="roundRect">
            <a:avLst/>
          </a:prstGeom>
          <a:solidFill>
            <a:srgbClr val="6C340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2" name="Rektangel: rundade hörn 21">
            <a:extLst>
              <a:ext uri="{FF2B5EF4-FFF2-40B4-BE49-F238E27FC236}">
                <a16:creationId xmlns:a16="http://schemas.microsoft.com/office/drawing/2014/main" id="{D9B4F880-F434-4076-00AA-B004EAB9ACE8}"/>
              </a:ext>
            </a:extLst>
          </p:cNvPr>
          <p:cNvSpPr/>
          <p:nvPr/>
        </p:nvSpPr>
        <p:spPr>
          <a:xfrm>
            <a:off x="8194010" y="1618436"/>
            <a:ext cx="3738784" cy="4569964"/>
          </a:xfrm>
          <a:prstGeom prst="roundRect">
            <a:avLst/>
          </a:prstGeom>
          <a:solidFill>
            <a:srgbClr val="6C340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5" name="textruta 24">
            <a:extLst>
              <a:ext uri="{FF2B5EF4-FFF2-40B4-BE49-F238E27FC236}">
                <a16:creationId xmlns:a16="http://schemas.microsoft.com/office/drawing/2014/main" id="{C86063A9-4ED5-E3B2-AF75-82C0F6AEC966}"/>
              </a:ext>
            </a:extLst>
          </p:cNvPr>
          <p:cNvSpPr txBox="1"/>
          <p:nvPr/>
        </p:nvSpPr>
        <p:spPr>
          <a:xfrm>
            <a:off x="850977" y="1814219"/>
            <a:ext cx="279922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sv-SE" sz="2400" dirty="0">
                <a:solidFill>
                  <a:schemeClr val="bg1"/>
                </a:solidFill>
                <a:ea typeface="+mn-lt"/>
                <a:cs typeface="+mn-lt"/>
              </a:rPr>
              <a:t>GPT-2</a:t>
            </a:r>
            <a:endParaRPr lang="sv-SE" dirty="0"/>
          </a:p>
        </p:txBody>
      </p:sp>
      <p:sp>
        <p:nvSpPr>
          <p:cNvPr id="26" name="textruta 25">
            <a:extLst>
              <a:ext uri="{FF2B5EF4-FFF2-40B4-BE49-F238E27FC236}">
                <a16:creationId xmlns:a16="http://schemas.microsoft.com/office/drawing/2014/main" id="{FA2BF621-80B1-2278-A37C-C135F9F01CC8}"/>
              </a:ext>
            </a:extLst>
          </p:cNvPr>
          <p:cNvSpPr txBox="1"/>
          <p:nvPr/>
        </p:nvSpPr>
        <p:spPr>
          <a:xfrm>
            <a:off x="4761829" y="1814219"/>
            <a:ext cx="279922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sv-SE" sz="2400" dirty="0" err="1">
                <a:solidFill>
                  <a:schemeClr val="bg1"/>
                </a:solidFill>
                <a:ea typeface="+mn-lt"/>
                <a:cs typeface="+mn-lt"/>
              </a:rPr>
              <a:t>CodeGen</a:t>
            </a:r>
            <a:endParaRPr lang="sv-SE" dirty="0" err="1"/>
          </a:p>
        </p:txBody>
      </p:sp>
      <p:sp>
        <p:nvSpPr>
          <p:cNvPr id="27" name="textruta 26">
            <a:extLst>
              <a:ext uri="{FF2B5EF4-FFF2-40B4-BE49-F238E27FC236}">
                <a16:creationId xmlns:a16="http://schemas.microsoft.com/office/drawing/2014/main" id="{B73637C6-C716-51A4-97C2-07F06C002BA0}"/>
              </a:ext>
            </a:extLst>
          </p:cNvPr>
          <p:cNvSpPr txBox="1"/>
          <p:nvPr/>
        </p:nvSpPr>
        <p:spPr>
          <a:xfrm>
            <a:off x="8661476" y="1814218"/>
            <a:ext cx="279922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sv-SE" sz="2400" dirty="0">
                <a:solidFill>
                  <a:schemeClr val="bg1"/>
                </a:solidFill>
                <a:ea typeface="+mn-lt"/>
                <a:cs typeface="+mn-lt"/>
              </a:rPr>
              <a:t>CodeT5</a:t>
            </a:r>
            <a:endParaRPr lang="sv-SE" dirty="0"/>
          </a:p>
        </p:txBody>
      </p:sp>
      <p:sp>
        <p:nvSpPr>
          <p:cNvPr id="28" name="textruta 27">
            <a:extLst>
              <a:ext uri="{FF2B5EF4-FFF2-40B4-BE49-F238E27FC236}">
                <a16:creationId xmlns:a16="http://schemas.microsoft.com/office/drawing/2014/main" id="{7DA099A8-F030-49E6-2C02-9815F7D04D3F}"/>
              </a:ext>
            </a:extLst>
          </p:cNvPr>
          <p:cNvSpPr txBox="1"/>
          <p:nvPr/>
        </p:nvSpPr>
        <p:spPr>
          <a:xfrm>
            <a:off x="850977" y="2273660"/>
            <a:ext cx="2799229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sv-SE" dirty="0" err="1">
                <a:solidFill>
                  <a:schemeClr val="bg1"/>
                </a:solidFill>
              </a:rPr>
              <a:t>Good</a:t>
            </a:r>
            <a:r>
              <a:rPr lang="sv-SE" dirty="0">
                <a:solidFill>
                  <a:schemeClr val="bg1"/>
                </a:solidFill>
              </a:rPr>
              <a:t> </a:t>
            </a:r>
            <a:r>
              <a:rPr lang="sv-SE" dirty="0" err="1">
                <a:solidFill>
                  <a:schemeClr val="bg1"/>
                </a:solidFill>
              </a:rPr>
              <a:t>understanding</a:t>
            </a:r>
            <a:r>
              <a:rPr lang="sv-SE" dirty="0">
                <a:solidFill>
                  <a:schemeClr val="bg1"/>
                </a:solidFill>
              </a:rPr>
              <a:t> </a:t>
            </a:r>
            <a:r>
              <a:rPr lang="sv-SE" dirty="0" err="1">
                <a:solidFill>
                  <a:schemeClr val="bg1"/>
                </a:solidFill>
              </a:rPr>
              <a:t>of</a:t>
            </a:r>
            <a:r>
              <a:rPr lang="sv-SE" dirty="0">
                <a:solidFill>
                  <a:schemeClr val="bg1"/>
                </a:solidFill>
              </a:rPr>
              <a:t> human text</a:t>
            </a:r>
          </a:p>
          <a:p>
            <a:pPr marL="342900" indent="-342900">
              <a:buFont typeface="Arial"/>
              <a:buChar char="•"/>
            </a:pPr>
            <a:r>
              <a:rPr lang="sv-SE" dirty="0">
                <a:solidFill>
                  <a:schemeClr val="bg1"/>
                </a:solidFill>
              </a:rPr>
              <a:t>Bad at </a:t>
            </a:r>
            <a:r>
              <a:rPr lang="sv-SE" dirty="0" err="1">
                <a:solidFill>
                  <a:schemeClr val="bg1"/>
                </a:solidFill>
              </a:rPr>
              <a:t>translating</a:t>
            </a:r>
            <a:r>
              <a:rPr lang="sv-SE" dirty="0">
                <a:solidFill>
                  <a:schemeClr val="bg1"/>
                </a:solidFill>
              </a:rPr>
              <a:t> </a:t>
            </a:r>
            <a:r>
              <a:rPr lang="sv-SE" dirty="0" err="1">
                <a:solidFill>
                  <a:schemeClr val="bg1"/>
                </a:solidFill>
              </a:rPr>
              <a:t>into</a:t>
            </a:r>
            <a:r>
              <a:rPr lang="sv-SE" dirty="0">
                <a:solidFill>
                  <a:schemeClr val="bg1"/>
                </a:solidFill>
              </a:rPr>
              <a:t> </a:t>
            </a:r>
            <a:r>
              <a:rPr lang="sv-SE" dirty="0" err="1">
                <a:solidFill>
                  <a:schemeClr val="bg1"/>
                </a:solidFill>
              </a:rPr>
              <a:t>code</a:t>
            </a:r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29" name="textruta 28">
            <a:extLst>
              <a:ext uri="{FF2B5EF4-FFF2-40B4-BE49-F238E27FC236}">
                <a16:creationId xmlns:a16="http://schemas.microsoft.com/office/drawing/2014/main" id="{52CD03F4-F3D4-2F5E-C0E8-3EA78BEB59F7}"/>
              </a:ext>
            </a:extLst>
          </p:cNvPr>
          <p:cNvSpPr txBox="1"/>
          <p:nvPr/>
        </p:nvSpPr>
        <p:spPr>
          <a:xfrm>
            <a:off x="4694594" y="2273659"/>
            <a:ext cx="2799229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sv-SE" dirty="0">
                <a:solidFill>
                  <a:schemeClr val="bg1"/>
                </a:solidFill>
              </a:rPr>
              <a:t>Okay </a:t>
            </a:r>
            <a:r>
              <a:rPr lang="sv-SE" dirty="0" err="1">
                <a:solidFill>
                  <a:schemeClr val="bg1"/>
                </a:solidFill>
              </a:rPr>
              <a:t>understanding</a:t>
            </a:r>
            <a:r>
              <a:rPr lang="sv-SE" dirty="0">
                <a:solidFill>
                  <a:schemeClr val="bg1"/>
                </a:solidFill>
              </a:rPr>
              <a:t> </a:t>
            </a:r>
            <a:r>
              <a:rPr lang="sv-SE" dirty="0" err="1">
                <a:solidFill>
                  <a:schemeClr val="bg1"/>
                </a:solidFill>
              </a:rPr>
              <a:t>of</a:t>
            </a:r>
            <a:r>
              <a:rPr lang="sv-SE" dirty="0">
                <a:solidFill>
                  <a:schemeClr val="bg1"/>
                </a:solidFill>
              </a:rPr>
              <a:t> human text</a:t>
            </a:r>
          </a:p>
          <a:p>
            <a:pPr marL="342900" indent="-342900">
              <a:buFont typeface="Arial"/>
              <a:buChar char="•"/>
            </a:pPr>
            <a:r>
              <a:rPr lang="sv-SE" dirty="0" err="1">
                <a:solidFill>
                  <a:schemeClr val="bg1"/>
                </a:solidFill>
              </a:rPr>
              <a:t>Good</a:t>
            </a:r>
            <a:r>
              <a:rPr lang="sv-SE" dirty="0">
                <a:solidFill>
                  <a:schemeClr val="bg1"/>
                </a:solidFill>
              </a:rPr>
              <a:t> at </a:t>
            </a:r>
            <a:r>
              <a:rPr lang="sv-SE" dirty="0" err="1">
                <a:solidFill>
                  <a:schemeClr val="bg1"/>
                </a:solidFill>
              </a:rPr>
              <a:t>translating</a:t>
            </a:r>
            <a:r>
              <a:rPr lang="sv-SE" dirty="0">
                <a:solidFill>
                  <a:schemeClr val="bg1"/>
                </a:solidFill>
              </a:rPr>
              <a:t> </a:t>
            </a:r>
            <a:r>
              <a:rPr lang="sv-SE" dirty="0" err="1">
                <a:solidFill>
                  <a:schemeClr val="bg1"/>
                </a:solidFill>
              </a:rPr>
              <a:t>into</a:t>
            </a:r>
            <a:r>
              <a:rPr lang="sv-SE" dirty="0">
                <a:solidFill>
                  <a:schemeClr val="bg1"/>
                </a:solidFill>
              </a:rPr>
              <a:t> </a:t>
            </a:r>
            <a:r>
              <a:rPr lang="sv-SE" dirty="0" err="1">
                <a:solidFill>
                  <a:schemeClr val="bg1"/>
                </a:solidFill>
              </a:rPr>
              <a:t>code</a:t>
            </a:r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30" name="textruta 29">
            <a:extLst>
              <a:ext uri="{FF2B5EF4-FFF2-40B4-BE49-F238E27FC236}">
                <a16:creationId xmlns:a16="http://schemas.microsoft.com/office/drawing/2014/main" id="{D7375994-0F37-43C5-27FD-48EF2793B68E}"/>
              </a:ext>
            </a:extLst>
          </p:cNvPr>
          <p:cNvSpPr txBox="1"/>
          <p:nvPr/>
        </p:nvSpPr>
        <p:spPr>
          <a:xfrm>
            <a:off x="8661476" y="2273659"/>
            <a:ext cx="2799229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sv-SE" dirty="0" err="1">
                <a:solidFill>
                  <a:schemeClr val="bg1"/>
                </a:solidFill>
              </a:rPr>
              <a:t>Good</a:t>
            </a:r>
            <a:r>
              <a:rPr lang="sv-SE" dirty="0">
                <a:solidFill>
                  <a:schemeClr val="bg1"/>
                </a:solidFill>
              </a:rPr>
              <a:t> </a:t>
            </a:r>
            <a:r>
              <a:rPr lang="sv-SE" dirty="0" err="1">
                <a:solidFill>
                  <a:schemeClr val="bg1"/>
                </a:solidFill>
              </a:rPr>
              <a:t>understanding</a:t>
            </a:r>
            <a:r>
              <a:rPr lang="sv-SE" dirty="0">
                <a:solidFill>
                  <a:schemeClr val="bg1"/>
                </a:solidFill>
              </a:rPr>
              <a:t> </a:t>
            </a:r>
            <a:r>
              <a:rPr lang="sv-SE" dirty="0" err="1">
                <a:solidFill>
                  <a:schemeClr val="bg1"/>
                </a:solidFill>
              </a:rPr>
              <a:t>of</a:t>
            </a:r>
            <a:r>
              <a:rPr lang="sv-SE" dirty="0">
                <a:solidFill>
                  <a:schemeClr val="bg1"/>
                </a:solidFill>
              </a:rPr>
              <a:t> human text</a:t>
            </a:r>
          </a:p>
          <a:p>
            <a:pPr marL="342900" indent="-342900">
              <a:buFont typeface="Arial"/>
              <a:buChar char="•"/>
            </a:pPr>
            <a:r>
              <a:rPr lang="sv-SE" dirty="0">
                <a:solidFill>
                  <a:schemeClr val="bg1"/>
                </a:solidFill>
              </a:rPr>
              <a:t>Good at writing code</a:t>
            </a:r>
          </a:p>
          <a:p>
            <a:pPr marL="342900" indent="-342900">
              <a:buFont typeface="Arial"/>
              <a:buChar char="•"/>
            </a:pPr>
            <a:r>
              <a:rPr lang="sv-SE" dirty="0">
                <a:solidFill>
                  <a:schemeClr val="bg1"/>
                </a:solidFill>
              </a:rPr>
              <a:t>Bad at </a:t>
            </a:r>
            <a:r>
              <a:rPr lang="sv-SE" dirty="0" err="1">
                <a:solidFill>
                  <a:schemeClr val="bg1"/>
                </a:solidFill>
              </a:rPr>
              <a:t>translating</a:t>
            </a:r>
            <a:r>
              <a:rPr lang="sv-SE" dirty="0">
                <a:solidFill>
                  <a:schemeClr val="bg1"/>
                </a:solidFill>
              </a:rPr>
              <a:t> from human to </a:t>
            </a:r>
            <a:r>
              <a:rPr lang="sv-SE" dirty="0" err="1">
                <a:solidFill>
                  <a:schemeClr val="bg1"/>
                </a:solidFill>
              </a:rPr>
              <a:t>code</a:t>
            </a:r>
          </a:p>
        </p:txBody>
      </p:sp>
      <p:pic>
        <p:nvPicPr>
          <p:cNvPr id="33" name="Bildobjekt 32" descr="En bild som visar text, skärmbild, Teckensnitt&#10;&#10;Automatiskt genererad beskrivning">
            <a:extLst>
              <a:ext uri="{FF2B5EF4-FFF2-40B4-BE49-F238E27FC236}">
                <a16:creationId xmlns:a16="http://schemas.microsoft.com/office/drawing/2014/main" id="{E65BB5FA-C2DA-B72E-1568-5878365BEE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226" y="3507441"/>
            <a:ext cx="3625106" cy="2218764"/>
          </a:xfrm>
          <a:prstGeom prst="rect">
            <a:avLst/>
          </a:prstGeom>
        </p:spPr>
      </p:pic>
      <p:pic>
        <p:nvPicPr>
          <p:cNvPr id="35" name="Bildobjekt 34" descr="En bild som visar text, Teckensnitt, skärmbild, vit&#10;&#10;Automatiskt genererad beskrivning">
            <a:extLst>
              <a:ext uri="{FF2B5EF4-FFF2-40B4-BE49-F238E27FC236}">
                <a16:creationId xmlns:a16="http://schemas.microsoft.com/office/drawing/2014/main" id="{7C2AE777-6BF0-0CD6-2582-F2B629AB9D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7385" y="3669925"/>
            <a:ext cx="3540497" cy="1848971"/>
          </a:xfrm>
          <a:prstGeom prst="rect">
            <a:avLst/>
          </a:prstGeom>
        </p:spPr>
      </p:pic>
      <p:pic>
        <p:nvPicPr>
          <p:cNvPr id="36" name="Bildobjekt 35" descr="En bild som visar text, skärmbild, Teckensnitt, svart&#10;&#10;Automatiskt genererad beskrivning">
            <a:extLst>
              <a:ext uri="{FF2B5EF4-FFF2-40B4-BE49-F238E27FC236}">
                <a16:creationId xmlns:a16="http://schemas.microsoft.com/office/drawing/2014/main" id="{D81C66F9-4424-8178-9261-59F069F1CB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26532" y="3756772"/>
            <a:ext cx="3472702" cy="2089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9492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objekt 4" descr="En bild som visar skärmbild, Bärnsten, ljus, konst&#10;&#10;Automatiskt genererad beskrivning">
            <a:extLst>
              <a:ext uri="{FF2B5EF4-FFF2-40B4-BE49-F238E27FC236}">
                <a16:creationId xmlns:a16="http://schemas.microsoft.com/office/drawing/2014/main" id="{920C2E15-FC1C-798D-A613-05D382399D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911" y="-9824266"/>
            <a:ext cx="12336049" cy="18530169"/>
          </a:xfrm>
          <a:prstGeom prst="rect">
            <a:avLst/>
          </a:prstGeom>
        </p:spPr>
      </p:pic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493060" y="353916"/>
            <a:ext cx="8292350" cy="1146204"/>
          </a:xfrm>
        </p:spPr>
        <p:txBody>
          <a:bodyPr>
            <a:normAutofit/>
          </a:bodyPr>
          <a:lstStyle/>
          <a:p>
            <a:r>
              <a:rPr lang="sv-SE" sz="7200" dirty="0" err="1">
                <a:solidFill>
                  <a:schemeClr val="bg1"/>
                </a:solidFill>
                <a:latin typeface="Kartika"/>
                <a:cs typeface="Kartika"/>
              </a:rPr>
              <a:t>Simplicity</a:t>
            </a:r>
            <a:r>
              <a:rPr lang="sv-SE" sz="1800" dirty="0">
                <a:solidFill>
                  <a:schemeClr val="bg1"/>
                </a:solidFill>
                <a:latin typeface="Kartika"/>
                <a:cs typeface="Kartika"/>
              </a:rPr>
              <a:t> </a:t>
            </a:r>
            <a:r>
              <a:rPr lang="sv-SE" sz="7200" dirty="0">
                <a:solidFill>
                  <a:schemeClr val="bg1"/>
                </a:solidFill>
                <a:latin typeface="Kartika"/>
                <a:cs typeface="Kartika"/>
              </a:rPr>
              <a:t>&amp;</a:t>
            </a:r>
            <a:r>
              <a:rPr lang="sv-SE" sz="1800" dirty="0">
                <a:solidFill>
                  <a:schemeClr val="bg1"/>
                </a:solidFill>
                <a:latin typeface="Kartika"/>
                <a:cs typeface="Kartika"/>
              </a:rPr>
              <a:t> </a:t>
            </a:r>
            <a:r>
              <a:rPr lang="sv-SE" sz="7200" dirty="0" err="1">
                <a:solidFill>
                  <a:schemeClr val="bg1"/>
                </a:solidFill>
                <a:latin typeface="Kartika"/>
                <a:cs typeface="Kartika"/>
              </a:rPr>
              <a:t>dataset</a:t>
            </a:r>
            <a:endParaRPr lang="sv-SE" dirty="0" err="1">
              <a:solidFill>
                <a:schemeClr val="bg1"/>
              </a:solidFill>
            </a:endParaRPr>
          </a:p>
        </p:txBody>
      </p:sp>
      <p:sp>
        <p:nvSpPr>
          <p:cNvPr id="11" name="Rektangel: rundade hörn 10">
            <a:extLst>
              <a:ext uri="{FF2B5EF4-FFF2-40B4-BE49-F238E27FC236}">
                <a16:creationId xmlns:a16="http://schemas.microsoft.com/office/drawing/2014/main" id="{665CF43E-7ABD-688A-4DE7-C08D58891523}"/>
              </a:ext>
            </a:extLst>
          </p:cNvPr>
          <p:cNvSpPr/>
          <p:nvPr/>
        </p:nvSpPr>
        <p:spPr>
          <a:xfrm>
            <a:off x="13362693" y="1508893"/>
            <a:ext cx="11807686" cy="4802339"/>
          </a:xfrm>
          <a:prstGeom prst="roundRect">
            <a:avLst/>
          </a:prstGeom>
          <a:solidFill>
            <a:srgbClr val="924F1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sv-S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sv-SE"/>
          </a:p>
        </p:txBody>
      </p:sp>
      <p:sp>
        <p:nvSpPr>
          <p:cNvPr id="12" name="Rektangel: rundade hörn 11">
            <a:extLst>
              <a:ext uri="{FF2B5EF4-FFF2-40B4-BE49-F238E27FC236}">
                <a16:creationId xmlns:a16="http://schemas.microsoft.com/office/drawing/2014/main" id="{5E0A28EF-4C19-1B57-88D1-055C5ED77AC8}"/>
              </a:ext>
            </a:extLst>
          </p:cNvPr>
          <p:cNvSpPr/>
          <p:nvPr/>
        </p:nvSpPr>
        <p:spPr>
          <a:xfrm>
            <a:off x="206987" y="1497687"/>
            <a:ext cx="11874922" cy="4813544"/>
          </a:xfrm>
          <a:prstGeom prst="roundRect">
            <a:avLst/>
          </a:prstGeom>
          <a:solidFill>
            <a:srgbClr val="924F1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sv-S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sv-SE"/>
          </a:p>
        </p:txBody>
      </p:sp>
      <p:sp>
        <p:nvSpPr>
          <p:cNvPr id="13" name="Rektangel: rundade hörn 12">
            <a:extLst>
              <a:ext uri="{FF2B5EF4-FFF2-40B4-BE49-F238E27FC236}">
                <a16:creationId xmlns:a16="http://schemas.microsoft.com/office/drawing/2014/main" id="{5C3D0110-59FD-40A2-EEB6-07A52E0585D5}"/>
              </a:ext>
            </a:extLst>
          </p:cNvPr>
          <p:cNvSpPr/>
          <p:nvPr/>
        </p:nvSpPr>
        <p:spPr>
          <a:xfrm>
            <a:off x="8017486" y="7660921"/>
            <a:ext cx="3246395" cy="4118781"/>
          </a:xfrm>
          <a:prstGeom prst="roundRect">
            <a:avLst/>
          </a:prstGeom>
          <a:solidFill>
            <a:srgbClr val="924F1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sv-S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sv-SE"/>
          </a:p>
        </p:txBody>
      </p:sp>
      <p:sp>
        <p:nvSpPr>
          <p:cNvPr id="16" name="textruta 15">
            <a:extLst>
              <a:ext uri="{FF2B5EF4-FFF2-40B4-BE49-F238E27FC236}">
                <a16:creationId xmlns:a16="http://schemas.microsoft.com/office/drawing/2014/main" id="{8484AF04-7E9B-6E75-2AF4-A1F16CECFA9C}"/>
              </a:ext>
            </a:extLst>
          </p:cNvPr>
          <p:cNvSpPr txBox="1"/>
          <p:nvPr/>
        </p:nvSpPr>
        <p:spPr>
          <a:xfrm>
            <a:off x="4591178" y="6778272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sv-SE" sz="2400" dirty="0" err="1">
                <a:solidFill>
                  <a:schemeClr val="bg1"/>
                </a:solidFill>
                <a:ea typeface="+mn-lt"/>
                <a:cs typeface="+mn-lt"/>
              </a:rPr>
              <a:t>Simplicity</a:t>
            </a:r>
            <a:endParaRPr lang="sv-SE" dirty="0" err="1">
              <a:solidFill>
                <a:schemeClr val="bg1"/>
              </a:solidFill>
            </a:endParaRPr>
          </a:p>
        </p:txBody>
      </p:sp>
      <p:sp>
        <p:nvSpPr>
          <p:cNvPr id="17" name="textruta 16">
            <a:extLst>
              <a:ext uri="{FF2B5EF4-FFF2-40B4-BE49-F238E27FC236}">
                <a16:creationId xmlns:a16="http://schemas.microsoft.com/office/drawing/2014/main" id="{3F6A8D45-4134-ED4D-C169-67CC69684057}"/>
              </a:ext>
            </a:extLst>
          </p:cNvPr>
          <p:cNvSpPr txBox="1"/>
          <p:nvPr/>
        </p:nvSpPr>
        <p:spPr>
          <a:xfrm>
            <a:off x="4596691" y="7338385"/>
            <a:ext cx="2743200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sv-SE" dirty="0" err="1">
                <a:solidFill>
                  <a:schemeClr val="bg1"/>
                </a:solidFill>
                <a:ea typeface="+mn-lt"/>
                <a:cs typeface="+mn-lt"/>
              </a:rPr>
              <a:t>Decided</a:t>
            </a:r>
            <a:r>
              <a:rPr lang="sv-SE" dirty="0">
                <a:solidFill>
                  <a:schemeClr val="bg1"/>
                </a:solidFill>
                <a:ea typeface="+mn-lt"/>
                <a:cs typeface="+mn-lt"/>
              </a:rPr>
              <a:t> to start simple</a:t>
            </a:r>
          </a:p>
          <a:p>
            <a:endParaRPr lang="sv-SE" dirty="0">
              <a:solidFill>
                <a:schemeClr val="bg1"/>
              </a:solidFill>
            </a:endParaRPr>
          </a:p>
          <a:p>
            <a:r>
              <a:rPr lang="sv-SE" dirty="0">
                <a:solidFill>
                  <a:schemeClr val="bg1"/>
                </a:solidFill>
              </a:rPr>
              <a:t>If </a:t>
            </a:r>
            <a:r>
              <a:rPr lang="sv-SE" dirty="0" err="1">
                <a:solidFill>
                  <a:schemeClr val="bg1"/>
                </a:solidFill>
              </a:rPr>
              <a:t>we</a:t>
            </a:r>
            <a:r>
              <a:rPr lang="sv-SE" dirty="0">
                <a:solidFill>
                  <a:schemeClr val="bg1"/>
                </a:solidFill>
              </a:rPr>
              <a:t> </a:t>
            </a:r>
            <a:r>
              <a:rPr lang="sv-SE" dirty="0" err="1">
                <a:solidFill>
                  <a:schemeClr val="bg1"/>
                </a:solidFill>
              </a:rPr>
              <a:t>have</a:t>
            </a:r>
            <a:r>
              <a:rPr lang="sv-SE" dirty="0">
                <a:solidFill>
                  <a:schemeClr val="bg1"/>
                </a:solidFill>
              </a:rPr>
              <a:t> </a:t>
            </a:r>
            <a:r>
              <a:rPr lang="sv-SE" dirty="0" err="1">
                <a:solidFill>
                  <a:schemeClr val="bg1"/>
                </a:solidFill>
              </a:rPr>
              <a:t>time</a:t>
            </a:r>
            <a:r>
              <a:rPr lang="sv-SE" dirty="0">
                <a:solidFill>
                  <a:schemeClr val="bg1"/>
                </a:solidFill>
              </a:rPr>
              <a:t> </a:t>
            </a:r>
            <a:r>
              <a:rPr lang="sv-SE" dirty="0" err="1">
                <a:solidFill>
                  <a:schemeClr val="bg1"/>
                </a:solidFill>
              </a:rPr>
              <a:t>we</a:t>
            </a:r>
            <a:r>
              <a:rPr lang="sv-SE" dirty="0">
                <a:solidFill>
                  <a:schemeClr val="bg1"/>
                </a:solidFill>
              </a:rPr>
              <a:t> </a:t>
            </a:r>
            <a:r>
              <a:rPr lang="sv-SE" dirty="0" err="1">
                <a:solidFill>
                  <a:schemeClr val="bg1"/>
                </a:solidFill>
              </a:rPr>
              <a:t>can</a:t>
            </a:r>
            <a:r>
              <a:rPr lang="sv-SE" dirty="0">
                <a:solidFill>
                  <a:schemeClr val="bg1"/>
                </a:solidFill>
              </a:rPr>
              <a:t> </a:t>
            </a:r>
            <a:r>
              <a:rPr lang="sv-SE" dirty="0" err="1">
                <a:solidFill>
                  <a:schemeClr val="bg1"/>
                </a:solidFill>
              </a:rPr>
              <a:t>implement</a:t>
            </a:r>
            <a:r>
              <a:rPr lang="sv-SE" dirty="0">
                <a:solidFill>
                  <a:schemeClr val="bg1"/>
                </a:solidFill>
              </a:rPr>
              <a:t> a </a:t>
            </a:r>
            <a:r>
              <a:rPr lang="sv-SE" dirty="0" err="1">
                <a:solidFill>
                  <a:schemeClr val="bg1"/>
                </a:solidFill>
              </a:rPr>
              <a:t>more</a:t>
            </a:r>
            <a:r>
              <a:rPr lang="sv-SE" dirty="0">
                <a:solidFill>
                  <a:schemeClr val="bg1"/>
                </a:solidFill>
              </a:rPr>
              <a:t> </a:t>
            </a:r>
            <a:r>
              <a:rPr lang="sv-SE" dirty="0" err="1">
                <a:solidFill>
                  <a:schemeClr val="bg1"/>
                </a:solidFill>
              </a:rPr>
              <a:t>difficult</a:t>
            </a:r>
            <a:r>
              <a:rPr lang="sv-SE" dirty="0">
                <a:solidFill>
                  <a:schemeClr val="bg1"/>
                </a:solidFill>
              </a:rPr>
              <a:t> </a:t>
            </a:r>
            <a:r>
              <a:rPr lang="sv-SE" dirty="0" err="1">
                <a:solidFill>
                  <a:schemeClr val="bg1"/>
                </a:solidFill>
              </a:rPr>
              <a:t>dataset</a:t>
            </a:r>
          </a:p>
        </p:txBody>
      </p:sp>
      <p:sp>
        <p:nvSpPr>
          <p:cNvPr id="18" name="textruta 17">
            <a:extLst>
              <a:ext uri="{FF2B5EF4-FFF2-40B4-BE49-F238E27FC236}">
                <a16:creationId xmlns:a16="http://schemas.microsoft.com/office/drawing/2014/main" id="{E7B017A3-9694-82E8-5509-6AA28F2B024C}"/>
              </a:ext>
            </a:extLst>
          </p:cNvPr>
          <p:cNvSpPr txBox="1"/>
          <p:nvPr/>
        </p:nvSpPr>
        <p:spPr>
          <a:xfrm>
            <a:off x="8266707" y="7887654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sv-SE" sz="2400" dirty="0" err="1">
                <a:solidFill>
                  <a:schemeClr val="bg1"/>
                </a:solidFill>
                <a:ea typeface="+mn-lt"/>
                <a:cs typeface="+mn-lt"/>
              </a:rPr>
              <a:t>Dataset</a:t>
            </a:r>
            <a:endParaRPr lang="sv-SE" dirty="0" err="1">
              <a:solidFill>
                <a:schemeClr val="bg1"/>
              </a:solidFill>
            </a:endParaRPr>
          </a:p>
        </p:txBody>
      </p:sp>
      <p:sp>
        <p:nvSpPr>
          <p:cNvPr id="19" name="textruta 18">
            <a:extLst>
              <a:ext uri="{FF2B5EF4-FFF2-40B4-BE49-F238E27FC236}">
                <a16:creationId xmlns:a16="http://schemas.microsoft.com/office/drawing/2014/main" id="{866EBF89-C18F-AD5F-A683-90604B49D56B}"/>
              </a:ext>
            </a:extLst>
          </p:cNvPr>
          <p:cNvSpPr txBox="1"/>
          <p:nvPr/>
        </p:nvSpPr>
        <p:spPr>
          <a:xfrm>
            <a:off x="8272220" y="8447767"/>
            <a:ext cx="2743200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sv-SE" dirty="0" err="1">
                <a:solidFill>
                  <a:schemeClr val="bg1"/>
                </a:solidFill>
                <a:ea typeface="+mn-lt"/>
                <a:cs typeface="+mn-lt"/>
              </a:rPr>
              <a:t>Started</a:t>
            </a:r>
            <a:r>
              <a:rPr lang="sv-SE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sv-SE" dirty="0" err="1">
                <a:solidFill>
                  <a:schemeClr val="bg1"/>
                </a:solidFill>
                <a:ea typeface="+mn-lt"/>
                <a:cs typeface="+mn-lt"/>
              </a:rPr>
              <a:t>creation</a:t>
            </a:r>
            <a:r>
              <a:rPr lang="sv-SE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sv-SE" dirty="0" err="1">
                <a:solidFill>
                  <a:schemeClr val="bg1"/>
                </a:solidFill>
                <a:ea typeface="+mn-lt"/>
                <a:cs typeface="+mn-lt"/>
              </a:rPr>
              <a:t>of</a:t>
            </a:r>
            <a:r>
              <a:rPr lang="sv-SE" dirty="0">
                <a:solidFill>
                  <a:schemeClr val="bg1"/>
                </a:solidFill>
                <a:ea typeface="+mn-lt"/>
                <a:cs typeface="+mn-lt"/>
              </a:rPr>
              <a:t> a </a:t>
            </a:r>
            <a:r>
              <a:rPr lang="sv-SE" dirty="0" err="1">
                <a:solidFill>
                  <a:schemeClr val="bg1"/>
                </a:solidFill>
                <a:ea typeface="+mn-lt"/>
                <a:cs typeface="+mn-lt"/>
              </a:rPr>
              <a:t>simpler</a:t>
            </a:r>
            <a:r>
              <a:rPr lang="sv-SE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sv-SE" dirty="0" err="1">
                <a:solidFill>
                  <a:schemeClr val="bg1"/>
                </a:solidFill>
                <a:ea typeface="+mn-lt"/>
                <a:cs typeface="+mn-lt"/>
              </a:rPr>
              <a:t>dataset</a:t>
            </a:r>
          </a:p>
          <a:p>
            <a:endParaRPr lang="sv-SE" dirty="0">
              <a:solidFill>
                <a:schemeClr val="bg1"/>
              </a:solidFill>
            </a:endParaRPr>
          </a:p>
          <a:p>
            <a:r>
              <a:rPr lang="sv-SE" dirty="0">
                <a:solidFill>
                  <a:schemeClr val="bg1"/>
                </a:solidFill>
              </a:rPr>
              <a:t>No </a:t>
            </a:r>
            <a:r>
              <a:rPr lang="sv-SE" dirty="0" err="1">
                <a:solidFill>
                  <a:schemeClr val="bg1"/>
                </a:solidFill>
              </a:rPr>
              <a:t>dataset</a:t>
            </a:r>
            <a:r>
              <a:rPr lang="sv-SE" dirty="0">
                <a:solidFill>
                  <a:schemeClr val="bg1"/>
                </a:solidFill>
              </a:rPr>
              <a:t> </a:t>
            </a:r>
            <a:r>
              <a:rPr lang="sv-SE" dirty="0" err="1">
                <a:solidFill>
                  <a:schemeClr val="bg1"/>
                </a:solidFill>
              </a:rPr>
              <a:t>we</a:t>
            </a:r>
            <a:r>
              <a:rPr lang="sv-SE" dirty="0">
                <a:solidFill>
                  <a:schemeClr val="bg1"/>
                </a:solidFill>
              </a:rPr>
              <a:t> </a:t>
            </a:r>
            <a:r>
              <a:rPr lang="sv-SE" dirty="0" err="1">
                <a:solidFill>
                  <a:schemeClr val="bg1"/>
                </a:solidFill>
              </a:rPr>
              <a:t>could</a:t>
            </a:r>
            <a:r>
              <a:rPr lang="sv-SE" dirty="0">
                <a:solidFill>
                  <a:schemeClr val="bg1"/>
                </a:solidFill>
              </a:rPr>
              <a:t> </a:t>
            </a:r>
            <a:r>
              <a:rPr lang="sv-SE" dirty="0" err="1">
                <a:solidFill>
                  <a:schemeClr val="bg1"/>
                </a:solidFill>
              </a:rPr>
              <a:t>find</a:t>
            </a:r>
            <a:r>
              <a:rPr lang="sv-SE" dirty="0">
                <a:solidFill>
                  <a:schemeClr val="bg1"/>
                </a:solidFill>
              </a:rPr>
              <a:t> </a:t>
            </a:r>
            <a:r>
              <a:rPr lang="sv-SE" dirty="0" err="1">
                <a:solidFill>
                  <a:schemeClr val="bg1"/>
                </a:solidFill>
              </a:rPr>
              <a:t>had</a:t>
            </a:r>
            <a:r>
              <a:rPr lang="sv-SE" dirty="0">
                <a:solidFill>
                  <a:schemeClr val="bg1"/>
                </a:solidFill>
              </a:rPr>
              <a:t> </a:t>
            </a:r>
            <a:r>
              <a:rPr lang="sv-SE" dirty="0" err="1">
                <a:solidFill>
                  <a:schemeClr val="bg1"/>
                </a:solidFill>
              </a:rPr>
              <a:t>what</a:t>
            </a:r>
            <a:r>
              <a:rPr lang="sv-SE" dirty="0">
                <a:solidFill>
                  <a:schemeClr val="bg1"/>
                </a:solidFill>
              </a:rPr>
              <a:t> </a:t>
            </a:r>
            <a:r>
              <a:rPr lang="sv-SE" dirty="0" err="1">
                <a:solidFill>
                  <a:schemeClr val="bg1"/>
                </a:solidFill>
              </a:rPr>
              <a:t>we</a:t>
            </a:r>
            <a:r>
              <a:rPr lang="sv-SE" dirty="0">
                <a:solidFill>
                  <a:schemeClr val="bg1"/>
                </a:solidFill>
              </a:rPr>
              <a:t> </a:t>
            </a:r>
            <a:r>
              <a:rPr lang="sv-SE" dirty="0" err="1">
                <a:solidFill>
                  <a:schemeClr val="bg1"/>
                </a:solidFill>
              </a:rPr>
              <a:t>wanted</a:t>
            </a:r>
          </a:p>
        </p:txBody>
      </p:sp>
      <p:sp>
        <p:nvSpPr>
          <p:cNvPr id="20" name="Rektangel: rundade hörn 19">
            <a:extLst>
              <a:ext uri="{FF2B5EF4-FFF2-40B4-BE49-F238E27FC236}">
                <a16:creationId xmlns:a16="http://schemas.microsoft.com/office/drawing/2014/main" id="{53388420-ED28-AAF5-CB6E-736ED2915BA5}"/>
              </a:ext>
            </a:extLst>
          </p:cNvPr>
          <p:cNvSpPr/>
          <p:nvPr/>
        </p:nvSpPr>
        <p:spPr>
          <a:xfrm>
            <a:off x="13494392" y="1618437"/>
            <a:ext cx="3738784" cy="4569964"/>
          </a:xfrm>
          <a:prstGeom prst="roundRect">
            <a:avLst/>
          </a:prstGeom>
          <a:solidFill>
            <a:srgbClr val="6C340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1" name="Rektangel: rundade hörn 20">
            <a:extLst>
              <a:ext uri="{FF2B5EF4-FFF2-40B4-BE49-F238E27FC236}">
                <a16:creationId xmlns:a16="http://schemas.microsoft.com/office/drawing/2014/main" id="{FBA7DA0F-AD95-01C0-50CE-3F38DBA8FBB6}"/>
              </a:ext>
            </a:extLst>
          </p:cNvPr>
          <p:cNvSpPr/>
          <p:nvPr/>
        </p:nvSpPr>
        <p:spPr>
          <a:xfrm>
            <a:off x="17405245" y="1618437"/>
            <a:ext cx="3738784" cy="4569964"/>
          </a:xfrm>
          <a:prstGeom prst="roundRect">
            <a:avLst/>
          </a:prstGeom>
          <a:solidFill>
            <a:srgbClr val="6C340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2" name="Rektangel: rundade hörn 21">
            <a:extLst>
              <a:ext uri="{FF2B5EF4-FFF2-40B4-BE49-F238E27FC236}">
                <a16:creationId xmlns:a16="http://schemas.microsoft.com/office/drawing/2014/main" id="{D9B4F880-F434-4076-00AA-B004EAB9ACE8}"/>
              </a:ext>
            </a:extLst>
          </p:cNvPr>
          <p:cNvSpPr/>
          <p:nvPr/>
        </p:nvSpPr>
        <p:spPr>
          <a:xfrm>
            <a:off x="21304892" y="1618436"/>
            <a:ext cx="3738784" cy="4569964"/>
          </a:xfrm>
          <a:prstGeom prst="roundRect">
            <a:avLst/>
          </a:prstGeom>
          <a:solidFill>
            <a:srgbClr val="6C340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5" name="textruta 24">
            <a:extLst>
              <a:ext uri="{FF2B5EF4-FFF2-40B4-BE49-F238E27FC236}">
                <a16:creationId xmlns:a16="http://schemas.microsoft.com/office/drawing/2014/main" id="{C86063A9-4ED5-E3B2-AF75-82C0F6AEC966}"/>
              </a:ext>
            </a:extLst>
          </p:cNvPr>
          <p:cNvSpPr txBox="1"/>
          <p:nvPr/>
        </p:nvSpPr>
        <p:spPr>
          <a:xfrm>
            <a:off x="13961859" y="1814219"/>
            <a:ext cx="279922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sv-SE" sz="2400" dirty="0">
                <a:solidFill>
                  <a:schemeClr val="bg1"/>
                </a:solidFill>
                <a:ea typeface="+mn-lt"/>
                <a:cs typeface="+mn-lt"/>
              </a:rPr>
              <a:t>GPT-2</a:t>
            </a:r>
            <a:endParaRPr lang="sv-SE" dirty="0"/>
          </a:p>
        </p:txBody>
      </p:sp>
      <p:sp>
        <p:nvSpPr>
          <p:cNvPr id="26" name="textruta 25">
            <a:extLst>
              <a:ext uri="{FF2B5EF4-FFF2-40B4-BE49-F238E27FC236}">
                <a16:creationId xmlns:a16="http://schemas.microsoft.com/office/drawing/2014/main" id="{FA2BF621-80B1-2278-A37C-C135F9F01CC8}"/>
              </a:ext>
            </a:extLst>
          </p:cNvPr>
          <p:cNvSpPr txBox="1"/>
          <p:nvPr/>
        </p:nvSpPr>
        <p:spPr>
          <a:xfrm>
            <a:off x="17872711" y="1814219"/>
            <a:ext cx="279922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sv-SE" sz="2400" dirty="0" err="1">
                <a:solidFill>
                  <a:schemeClr val="bg1"/>
                </a:solidFill>
                <a:ea typeface="+mn-lt"/>
                <a:cs typeface="+mn-lt"/>
              </a:rPr>
              <a:t>CodeGen</a:t>
            </a:r>
            <a:endParaRPr lang="sv-SE" dirty="0" err="1"/>
          </a:p>
        </p:txBody>
      </p:sp>
      <p:sp>
        <p:nvSpPr>
          <p:cNvPr id="27" name="textruta 26">
            <a:extLst>
              <a:ext uri="{FF2B5EF4-FFF2-40B4-BE49-F238E27FC236}">
                <a16:creationId xmlns:a16="http://schemas.microsoft.com/office/drawing/2014/main" id="{B73637C6-C716-51A4-97C2-07F06C002BA0}"/>
              </a:ext>
            </a:extLst>
          </p:cNvPr>
          <p:cNvSpPr txBox="1"/>
          <p:nvPr/>
        </p:nvSpPr>
        <p:spPr>
          <a:xfrm>
            <a:off x="21772358" y="1814218"/>
            <a:ext cx="279922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sv-SE" sz="2400" dirty="0">
                <a:solidFill>
                  <a:schemeClr val="bg1"/>
                </a:solidFill>
                <a:ea typeface="+mn-lt"/>
                <a:cs typeface="+mn-lt"/>
              </a:rPr>
              <a:t>CodeT5</a:t>
            </a:r>
            <a:endParaRPr lang="sv-SE" dirty="0"/>
          </a:p>
        </p:txBody>
      </p:sp>
      <p:sp>
        <p:nvSpPr>
          <p:cNvPr id="28" name="textruta 27">
            <a:extLst>
              <a:ext uri="{FF2B5EF4-FFF2-40B4-BE49-F238E27FC236}">
                <a16:creationId xmlns:a16="http://schemas.microsoft.com/office/drawing/2014/main" id="{7DA099A8-F030-49E6-2C02-9815F7D04D3F}"/>
              </a:ext>
            </a:extLst>
          </p:cNvPr>
          <p:cNvSpPr txBox="1"/>
          <p:nvPr/>
        </p:nvSpPr>
        <p:spPr>
          <a:xfrm>
            <a:off x="13961859" y="2273660"/>
            <a:ext cx="2799229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sv-SE" dirty="0" err="1">
                <a:solidFill>
                  <a:schemeClr val="bg1"/>
                </a:solidFill>
              </a:rPr>
              <a:t>Good</a:t>
            </a:r>
            <a:r>
              <a:rPr lang="sv-SE" dirty="0">
                <a:solidFill>
                  <a:schemeClr val="bg1"/>
                </a:solidFill>
              </a:rPr>
              <a:t> </a:t>
            </a:r>
            <a:r>
              <a:rPr lang="sv-SE" dirty="0" err="1">
                <a:solidFill>
                  <a:schemeClr val="bg1"/>
                </a:solidFill>
              </a:rPr>
              <a:t>understanding</a:t>
            </a:r>
            <a:r>
              <a:rPr lang="sv-SE" dirty="0">
                <a:solidFill>
                  <a:schemeClr val="bg1"/>
                </a:solidFill>
              </a:rPr>
              <a:t> </a:t>
            </a:r>
            <a:r>
              <a:rPr lang="sv-SE" dirty="0" err="1">
                <a:solidFill>
                  <a:schemeClr val="bg1"/>
                </a:solidFill>
              </a:rPr>
              <a:t>of</a:t>
            </a:r>
            <a:r>
              <a:rPr lang="sv-SE" dirty="0">
                <a:solidFill>
                  <a:schemeClr val="bg1"/>
                </a:solidFill>
              </a:rPr>
              <a:t> human text</a:t>
            </a:r>
          </a:p>
          <a:p>
            <a:pPr marL="342900" indent="-342900">
              <a:buFont typeface="Arial"/>
              <a:buChar char="•"/>
            </a:pPr>
            <a:r>
              <a:rPr lang="sv-SE" dirty="0">
                <a:solidFill>
                  <a:schemeClr val="bg1"/>
                </a:solidFill>
              </a:rPr>
              <a:t>Bad at </a:t>
            </a:r>
            <a:r>
              <a:rPr lang="sv-SE" dirty="0" err="1">
                <a:solidFill>
                  <a:schemeClr val="bg1"/>
                </a:solidFill>
              </a:rPr>
              <a:t>translating</a:t>
            </a:r>
            <a:r>
              <a:rPr lang="sv-SE" dirty="0">
                <a:solidFill>
                  <a:schemeClr val="bg1"/>
                </a:solidFill>
              </a:rPr>
              <a:t> </a:t>
            </a:r>
            <a:r>
              <a:rPr lang="sv-SE" dirty="0" err="1">
                <a:solidFill>
                  <a:schemeClr val="bg1"/>
                </a:solidFill>
              </a:rPr>
              <a:t>into</a:t>
            </a:r>
            <a:r>
              <a:rPr lang="sv-SE" dirty="0">
                <a:solidFill>
                  <a:schemeClr val="bg1"/>
                </a:solidFill>
              </a:rPr>
              <a:t> </a:t>
            </a:r>
            <a:r>
              <a:rPr lang="sv-SE" dirty="0" err="1">
                <a:solidFill>
                  <a:schemeClr val="bg1"/>
                </a:solidFill>
              </a:rPr>
              <a:t>code</a:t>
            </a:r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29" name="textruta 28">
            <a:extLst>
              <a:ext uri="{FF2B5EF4-FFF2-40B4-BE49-F238E27FC236}">
                <a16:creationId xmlns:a16="http://schemas.microsoft.com/office/drawing/2014/main" id="{52CD03F4-F3D4-2F5E-C0E8-3EA78BEB59F7}"/>
              </a:ext>
            </a:extLst>
          </p:cNvPr>
          <p:cNvSpPr txBox="1"/>
          <p:nvPr/>
        </p:nvSpPr>
        <p:spPr>
          <a:xfrm>
            <a:off x="17805476" y="2273659"/>
            <a:ext cx="2799229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sv-SE" dirty="0">
                <a:solidFill>
                  <a:schemeClr val="bg1"/>
                </a:solidFill>
              </a:rPr>
              <a:t>Okay </a:t>
            </a:r>
            <a:r>
              <a:rPr lang="sv-SE" dirty="0" err="1">
                <a:solidFill>
                  <a:schemeClr val="bg1"/>
                </a:solidFill>
              </a:rPr>
              <a:t>understanding</a:t>
            </a:r>
            <a:r>
              <a:rPr lang="sv-SE" dirty="0">
                <a:solidFill>
                  <a:schemeClr val="bg1"/>
                </a:solidFill>
              </a:rPr>
              <a:t> </a:t>
            </a:r>
            <a:r>
              <a:rPr lang="sv-SE" dirty="0" err="1">
                <a:solidFill>
                  <a:schemeClr val="bg1"/>
                </a:solidFill>
              </a:rPr>
              <a:t>of</a:t>
            </a:r>
            <a:r>
              <a:rPr lang="sv-SE" dirty="0">
                <a:solidFill>
                  <a:schemeClr val="bg1"/>
                </a:solidFill>
              </a:rPr>
              <a:t> human text</a:t>
            </a:r>
          </a:p>
          <a:p>
            <a:pPr marL="342900" indent="-342900">
              <a:buFont typeface="Arial"/>
              <a:buChar char="•"/>
            </a:pPr>
            <a:r>
              <a:rPr lang="sv-SE" dirty="0" err="1">
                <a:solidFill>
                  <a:schemeClr val="bg1"/>
                </a:solidFill>
              </a:rPr>
              <a:t>Good</a:t>
            </a:r>
            <a:r>
              <a:rPr lang="sv-SE" dirty="0">
                <a:solidFill>
                  <a:schemeClr val="bg1"/>
                </a:solidFill>
              </a:rPr>
              <a:t> at </a:t>
            </a:r>
            <a:r>
              <a:rPr lang="sv-SE" dirty="0" err="1">
                <a:solidFill>
                  <a:schemeClr val="bg1"/>
                </a:solidFill>
              </a:rPr>
              <a:t>translating</a:t>
            </a:r>
            <a:r>
              <a:rPr lang="sv-SE" dirty="0">
                <a:solidFill>
                  <a:schemeClr val="bg1"/>
                </a:solidFill>
              </a:rPr>
              <a:t> </a:t>
            </a:r>
            <a:r>
              <a:rPr lang="sv-SE" dirty="0" err="1">
                <a:solidFill>
                  <a:schemeClr val="bg1"/>
                </a:solidFill>
              </a:rPr>
              <a:t>into</a:t>
            </a:r>
            <a:r>
              <a:rPr lang="sv-SE" dirty="0">
                <a:solidFill>
                  <a:schemeClr val="bg1"/>
                </a:solidFill>
              </a:rPr>
              <a:t> </a:t>
            </a:r>
            <a:r>
              <a:rPr lang="sv-SE" dirty="0" err="1">
                <a:solidFill>
                  <a:schemeClr val="bg1"/>
                </a:solidFill>
              </a:rPr>
              <a:t>code</a:t>
            </a:r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30" name="textruta 29">
            <a:extLst>
              <a:ext uri="{FF2B5EF4-FFF2-40B4-BE49-F238E27FC236}">
                <a16:creationId xmlns:a16="http://schemas.microsoft.com/office/drawing/2014/main" id="{D7375994-0F37-43C5-27FD-48EF2793B68E}"/>
              </a:ext>
            </a:extLst>
          </p:cNvPr>
          <p:cNvSpPr txBox="1"/>
          <p:nvPr/>
        </p:nvSpPr>
        <p:spPr>
          <a:xfrm>
            <a:off x="21772358" y="2273659"/>
            <a:ext cx="2799229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sv-SE" dirty="0" err="1">
                <a:solidFill>
                  <a:schemeClr val="bg1"/>
                </a:solidFill>
              </a:rPr>
              <a:t>Good</a:t>
            </a:r>
            <a:r>
              <a:rPr lang="sv-SE" dirty="0">
                <a:solidFill>
                  <a:schemeClr val="bg1"/>
                </a:solidFill>
              </a:rPr>
              <a:t> </a:t>
            </a:r>
            <a:r>
              <a:rPr lang="sv-SE" dirty="0" err="1">
                <a:solidFill>
                  <a:schemeClr val="bg1"/>
                </a:solidFill>
              </a:rPr>
              <a:t>understanding</a:t>
            </a:r>
            <a:r>
              <a:rPr lang="sv-SE" dirty="0">
                <a:solidFill>
                  <a:schemeClr val="bg1"/>
                </a:solidFill>
              </a:rPr>
              <a:t> </a:t>
            </a:r>
            <a:r>
              <a:rPr lang="sv-SE" dirty="0" err="1">
                <a:solidFill>
                  <a:schemeClr val="bg1"/>
                </a:solidFill>
              </a:rPr>
              <a:t>of</a:t>
            </a:r>
            <a:r>
              <a:rPr lang="sv-SE" dirty="0">
                <a:solidFill>
                  <a:schemeClr val="bg1"/>
                </a:solidFill>
              </a:rPr>
              <a:t> human text</a:t>
            </a:r>
          </a:p>
          <a:p>
            <a:pPr marL="342900" indent="-342900">
              <a:buFont typeface="Arial"/>
              <a:buChar char="•"/>
            </a:pPr>
            <a:r>
              <a:rPr lang="sv-SE" err="1">
                <a:solidFill>
                  <a:schemeClr val="bg1"/>
                </a:solidFill>
              </a:rPr>
              <a:t>Good</a:t>
            </a:r>
            <a:r>
              <a:rPr lang="sv-SE">
                <a:solidFill>
                  <a:schemeClr val="bg1"/>
                </a:solidFill>
              </a:rPr>
              <a:t> att </a:t>
            </a:r>
            <a:r>
              <a:rPr lang="sv-SE" err="1">
                <a:solidFill>
                  <a:schemeClr val="bg1"/>
                </a:solidFill>
              </a:rPr>
              <a:t>writing</a:t>
            </a:r>
            <a:r>
              <a:rPr lang="sv-SE" dirty="0">
                <a:solidFill>
                  <a:schemeClr val="bg1"/>
                </a:solidFill>
              </a:rPr>
              <a:t> </a:t>
            </a:r>
            <a:r>
              <a:rPr lang="sv-SE" err="1">
                <a:solidFill>
                  <a:schemeClr val="bg1"/>
                </a:solidFill>
              </a:rPr>
              <a:t>code</a:t>
            </a:r>
            <a:endParaRPr lang="sv-SE" dirty="0" err="1">
              <a:solidFill>
                <a:schemeClr val="bg1"/>
              </a:solidFill>
            </a:endParaRPr>
          </a:p>
          <a:p>
            <a:pPr marL="342900" indent="-342900">
              <a:buFont typeface="Arial"/>
              <a:buChar char="•"/>
            </a:pPr>
            <a:r>
              <a:rPr lang="sv-SE" dirty="0">
                <a:solidFill>
                  <a:schemeClr val="bg1"/>
                </a:solidFill>
              </a:rPr>
              <a:t>Bad at </a:t>
            </a:r>
            <a:r>
              <a:rPr lang="sv-SE" dirty="0" err="1">
                <a:solidFill>
                  <a:schemeClr val="bg1"/>
                </a:solidFill>
              </a:rPr>
              <a:t>translating</a:t>
            </a:r>
            <a:r>
              <a:rPr lang="sv-SE" dirty="0">
                <a:solidFill>
                  <a:schemeClr val="bg1"/>
                </a:solidFill>
              </a:rPr>
              <a:t> from human to </a:t>
            </a:r>
            <a:r>
              <a:rPr lang="sv-SE" dirty="0" err="1">
                <a:solidFill>
                  <a:schemeClr val="bg1"/>
                </a:solidFill>
              </a:rPr>
              <a:t>code</a:t>
            </a:r>
          </a:p>
        </p:txBody>
      </p:sp>
      <p:pic>
        <p:nvPicPr>
          <p:cNvPr id="33" name="Bildobjekt 32" descr="En bild som visar text, skärmbild, Teckensnitt&#10;&#10;Automatiskt genererad beskrivning">
            <a:extLst>
              <a:ext uri="{FF2B5EF4-FFF2-40B4-BE49-F238E27FC236}">
                <a16:creationId xmlns:a16="http://schemas.microsoft.com/office/drawing/2014/main" id="{E65BB5FA-C2DA-B72E-1568-5878365BEE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45108" y="3507441"/>
            <a:ext cx="3625106" cy="2218764"/>
          </a:xfrm>
          <a:prstGeom prst="rect">
            <a:avLst/>
          </a:prstGeom>
        </p:spPr>
      </p:pic>
      <p:pic>
        <p:nvPicPr>
          <p:cNvPr id="35" name="Bildobjekt 34" descr="En bild som visar text, Teckensnitt, skärmbild, vit&#10;&#10;Automatiskt genererad beskrivning">
            <a:extLst>
              <a:ext uri="{FF2B5EF4-FFF2-40B4-BE49-F238E27FC236}">
                <a16:creationId xmlns:a16="http://schemas.microsoft.com/office/drawing/2014/main" id="{7C2AE777-6BF0-0CD6-2582-F2B629AB9D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98267" y="3669925"/>
            <a:ext cx="3540497" cy="1848971"/>
          </a:xfrm>
          <a:prstGeom prst="rect">
            <a:avLst/>
          </a:prstGeom>
        </p:spPr>
      </p:pic>
      <p:pic>
        <p:nvPicPr>
          <p:cNvPr id="36" name="Bildobjekt 35" descr="En bild som visar text, skärmbild, Teckensnitt, svart&#10;&#10;Automatiskt genererad beskrivning">
            <a:extLst>
              <a:ext uri="{FF2B5EF4-FFF2-40B4-BE49-F238E27FC236}">
                <a16:creationId xmlns:a16="http://schemas.microsoft.com/office/drawing/2014/main" id="{D81C66F9-4424-8178-9261-59F069F1CB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437414" y="3756772"/>
            <a:ext cx="3472702" cy="2089897"/>
          </a:xfrm>
          <a:prstGeom prst="rect">
            <a:avLst/>
          </a:prstGeom>
        </p:spPr>
      </p:pic>
      <p:sp>
        <p:nvSpPr>
          <p:cNvPr id="4" name="textruta 3">
            <a:extLst>
              <a:ext uri="{FF2B5EF4-FFF2-40B4-BE49-F238E27FC236}">
                <a16:creationId xmlns:a16="http://schemas.microsoft.com/office/drawing/2014/main" id="{83E52484-B420-6FC8-5CFA-4307AF19ADBE}"/>
              </a:ext>
            </a:extLst>
          </p:cNvPr>
          <p:cNvSpPr txBox="1"/>
          <p:nvPr/>
        </p:nvSpPr>
        <p:spPr>
          <a:xfrm>
            <a:off x="489825" y="1903713"/>
            <a:ext cx="2362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sv-SE" sz="2400" dirty="0" err="1">
                <a:solidFill>
                  <a:schemeClr val="bg1"/>
                </a:solidFill>
              </a:rPr>
              <a:t>Our</a:t>
            </a:r>
            <a:r>
              <a:rPr lang="sv-SE" sz="2400" dirty="0">
                <a:solidFill>
                  <a:schemeClr val="bg1"/>
                </a:solidFill>
              </a:rPr>
              <a:t> </a:t>
            </a:r>
            <a:r>
              <a:rPr lang="sv-SE" sz="2400" dirty="0" err="1">
                <a:solidFill>
                  <a:schemeClr val="bg1"/>
                </a:solidFill>
              </a:rPr>
              <a:t>decisions</a:t>
            </a:r>
          </a:p>
        </p:txBody>
      </p:sp>
      <p:sp>
        <p:nvSpPr>
          <p:cNvPr id="6" name="textruta 5">
            <a:extLst>
              <a:ext uri="{FF2B5EF4-FFF2-40B4-BE49-F238E27FC236}">
                <a16:creationId xmlns:a16="http://schemas.microsoft.com/office/drawing/2014/main" id="{A67E8489-CA25-EF8F-FF2C-80D78943FD44}"/>
              </a:ext>
            </a:extLst>
          </p:cNvPr>
          <p:cNvSpPr txBox="1"/>
          <p:nvPr/>
        </p:nvSpPr>
        <p:spPr>
          <a:xfrm>
            <a:off x="228784" y="2485395"/>
            <a:ext cx="2810435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sv-SE" dirty="0">
                <a:solidFill>
                  <a:schemeClr val="bg1"/>
                </a:solidFill>
              </a:rPr>
              <a:t>Start simple in order to </a:t>
            </a:r>
            <a:r>
              <a:rPr lang="sv-SE" dirty="0" err="1">
                <a:solidFill>
                  <a:schemeClr val="bg1"/>
                </a:solidFill>
              </a:rPr>
              <a:t>use</a:t>
            </a:r>
            <a:r>
              <a:rPr lang="sv-SE" dirty="0">
                <a:solidFill>
                  <a:schemeClr val="bg1"/>
                </a:solidFill>
              </a:rPr>
              <a:t> </a:t>
            </a:r>
            <a:r>
              <a:rPr lang="sv-SE" dirty="0" err="1">
                <a:solidFill>
                  <a:schemeClr val="bg1"/>
                </a:solidFill>
              </a:rPr>
              <a:t>our</a:t>
            </a:r>
            <a:r>
              <a:rPr lang="sv-SE" dirty="0">
                <a:solidFill>
                  <a:schemeClr val="bg1"/>
                </a:solidFill>
              </a:rPr>
              <a:t> </a:t>
            </a:r>
            <a:r>
              <a:rPr lang="sv-SE" dirty="0" err="1">
                <a:solidFill>
                  <a:schemeClr val="bg1"/>
                </a:solidFill>
              </a:rPr>
              <a:t>time</a:t>
            </a:r>
            <a:r>
              <a:rPr lang="sv-SE" dirty="0">
                <a:solidFill>
                  <a:schemeClr val="bg1"/>
                </a:solidFill>
              </a:rPr>
              <a:t> </a:t>
            </a:r>
            <a:r>
              <a:rPr lang="sv-SE" dirty="0" err="1">
                <a:solidFill>
                  <a:schemeClr val="bg1"/>
                </a:solidFill>
              </a:rPr>
              <a:t>efficiently</a:t>
            </a:r>
          </a:p>
          <a:p>
            <a:endParaRPr lang="sv-SE" dirty="0">
              <a:solidFill>
                <a:schemeClr val="bg1"/>
              </a:solidFill>
            </a:endParaRPr>
          </a:p>
          <a:p>
            <a:r>
              <a:rPr lang="sv-SE" dirty="0" err="1">
                <a:solidFill>
                  <a:schemeClr val="bg1"/>
                </a:solidFill>
              </a:rPr>
              <a:t>Create</a:t>
            </a:r>
            <a:r>
              <a:rPr lang="sv-SE" dirty="0">
                <a:solidFill>
                  <a:schemeClr val="bg1"/>
                </a:solidFill>
              </a:rPr>
              <a:t> </a:t>
            </a:r>
            <a:r>
              <a:rPr lang="sv-SE" dirty="0" err="1">
                <a:solidFill>
                  <a:schemeClr val="bg1"/>
                </a:solidFill>
              </a:rPr>
              <a:t>our</a:t>
            </a:r>
            <a:r>
              <a:rPr lang="sv-SE" dirty="0">
                <a:solidFill>
                  <a:schemeClr val="bg1"/>
                </a:solidFill>
              </a:rPr>
              <a:t> </a:t>
            </a:r>
            <a:r>
              <a:rPr lang="sv-SE" dirty="0" err="1">
                <a:solidFill>
                  <a:schemeClr val="bg1"/>
                </a:solidFill>
              </a:rPr>
              <a:t>own</a:t>
            </a:r>
            <a:r>
              <a:rPr lang="sv-SE" dirty="0">
                <a:solidFill>
                  <a:schemeClr val="bg1"/>
                </a:solidFill>
              </a:rPr>
              <a:t> </a:t>
            </a:r>
            <a:r>
              <a:rPr lang="sv-SE" dirty="0" err="1">
                <a:solidFill>
                  <a:schemeClr val="bg1"/>
                </a:solidFill>
              </a:rPr>
              <a:t>dataset</a:t>
            </a:r>
            <a:r>
              <a:rPr lang="sv-SE" dirty="0">
                <a:solidFill>
                  <a:schemeClr val="bg1"/>
                </a:solidFill>
              </a:rPr>
              <a:t> to </a:t>
            </a:r>
            <a:r>
              <a:rPr lang="sv-SE" dirty="0" err="1">
                <a:solidFill>
                  <a:schemeClr val="bg1"/>
                </a:solidFill>
              </a:rPr>
              <a:t>have</a:t>
            </a:r>
            <a:r>
              <a:rPr lang="sv-SE" dirty="0">
                <a:solidFill>
                  <a:schemeClr val="bg1"/>
                </a:solidFill>
              </a:rPr>
              <a:t> </a:t>
            </a:r>
            <a:r>
              <a:rPr lang="sv-SE" dirty="0" err="1">
                <a:solidFill>
                  <a:schemeClr val="bg1"/>
                </a:solidFill>
              </a:rPr>
              <a:t>them</a:t>
            </a:r>
            <a:r>
              <a:rPr lang="sv-SE" dirty="0">
                <a:solidFill>
                  <a:schemeClr val="bg1"/>
                </a:solidFill>
              </a:rPr>
              <a:t> </a:t>
            </a:r>
            <a:r>
              <a:rPr lang="sv-SE" dirty="0" err="1">
                <a:solidFill>
                  <a:schemeClr val="bg1"/>
                </a:solidFill>
              </a:rPr>
              <a:t>more</a:t>
            </a:r>
            <a:r>
              <a:rPr lang="sv-SE" dirty="0">
                <a:solidFill>
                  <a:schemeClr val="bg1"/>
                </a:solidFill>
              </a:rPr>
              <a:t> </a:t>
            </a:r>
            <a:r>
              <a:rPr lang="sv-SE" dirty="0" err="1">
                <a:solidFill>
                  <a:schemeClr val="bg1"/>
                </a:solidFill>
              </a:rPr>
              <a:t>inline</a:t>
            </a:r>
            <a:r>
              <a:rPr lang="sv-SE" dirty="0">
                <a:solidFill>
                  <a:schemeClr val="bg1"/>
                </a:solidFill>
              </a:rPr>
              <a:t> </a:t>
            </a:r>
            <a:r>
              <a:rPr lang="sv-SE" dirty="0" err="1">
                <a:solidFill>
                  <a:schemeClr val="bg1"/>
                </a:solidFill>
              </a:rPr>
              <a:t>with</a:t>
            </a:r>
            <a:r>
              <a:rPr lang="sv-SE" dirty="0">
                <a:solidFill>
                  <a:schemeClr val="bg1"/>
                </a:solidFill>
              </a:rPr>
              <a:t> </a:t>
            </a:r>
            <a:r>
              <a:rPr lang="sv-SE" dirty="0" err="1">
                <a:solidFill>
                  <a:schemeClr val="bg1"/>
                </a:solidFill>
              </a:rPr>
              <a:t>our</a:t>
            </a:r>
            <a:r>
              <a:rPr lang="sv-SE" dirty="0">
                <a:solidFill>
                  <a:schemeClr val="bg1"/>
                </a:solidFill>
              </a:rPr>
              <a:t> </a:t>
            </a:r>
            <a:r>
              <a:rPr lang="sv-SE" dirty="0" err="1">
                <a:solidFill>
                  <a:schemeClr val="bg1"/>
                </a:solidFill>
              </a:rPr>
              <a:t>goals</a:t>
            </a:r>
          </a:p>
        </p:txBody>
      </p:sp>
      <p:pic>
        <p:nvPicPr>
          <p:cNvPr id="8" name="Bildobjekt 7" descr="En bild som visar text, skärmbild, meny&#10;&#10;Automatiskt genererad beskrivning">
            <a:extLst>
              <a:ext uri="{FF2B5EF4-FFF2-40B4-BE49-F238E27FC236}">
                <a16:creationId xmlns:a16="http://schemas.microsoft.com/office/drawing/2014/main" id="{92E9D147-901A-316E-131A-C7EA23FAD67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47439" y="1639141"/>
            <a:ext cx="8483974" cy="4554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1130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16CA8E-BABB-F64B-22C8-813BDD753D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objekt 4" descr="En bild som visar skärmbild, Bärnsten, ljus, konst&#10;&#10;Automatiskt genererad beskrivning">
            <a:extLst>
              <a:ext uri="{FF2B5EF4-FFF2-40B4-BE49-F238E27FC236}">
                <a16:creationId xmlns:a16="http://schemas.microsoft.com/office/drawing/2014/main" id="{53F26829-B506-D893-D63D-12ED8056E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911" y="-3515354"/>
            <a:ext cx="12336049" cy="18530169"/>
          </a:xfrm>
          <a:prstGeom prst="rect">
            <a:avLst/>
          </a:prstGeom>
        </p:spPr>
      </p:pic>
      <p:sp>
        <p:nvSpPr>
          <p:cNvPr id="2" name="Rubrik 1">
            <a:extLst>
              <a:ext uri="{FF2B5EF4-FFF2-40B4-BE49-F238E27FC236}">
                <a16:creationId xmlns:a16="http://schemas.microsoft.com/office/drawing/2014/main" id="{8815B0E0-8C0D-796D-3CCC-0A24E77221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3060" y="566828"/>
            <a:ext cx="10117790" cy="1146204"/>
          </a:xfrm>
        </p:spPr>
        <p:txBody>
          <a:bodyPr>
            <a:normAutofit/>
          </a:bodyPr>
          <a:lstStyle/>
          <a:p>
            <a:r>
              <a:rPr lang="sv-SE" sz="7200" dirty="0">
                <a:solidFill>
                  <a:schemeClr val="bg1"/>
                </a:solidFill>
                <a:latin typeface="Kartika"/>
                <a:cs typeface="Kartika"/>
              </a:rPr>
              <a:t>UI</a:t>
            </a:r>
            <a:r>
              <a:rPr lang="sv-SE" sz="4000" dirty="0">
                <a:solidFill>
                  <a:schemeClr val="bg1"/>
                </a:solidFill>
                <a:latin typeface="Kartika"/>
                <a:cs typeface="Kartika"/>
              </a:rPr>
              <a:t> </a:t>
            </a:r>
            <a:r>
              <a:rPr lang="sv-SE" sz="7200" dirty="0">
                <a:solidFill>
                  <a:schemeClr val="bg1"/>
                </a:solidFill>
                <a:latin typeface="Kartika"/>
                <a:cs typeface="Kartika"/>
              </a:rPr>
              <a:t>and</a:t>
            </a:r>
            <a:r>
              <a:rPr lang="sv-SE" sz="4000" dirty="0">
                <a:solidFill>
                  <a:schemeClr val="bg1"/>
                </a:solidFill>
                <a:latin typeface="Kartika"/>
                <a:cs typeface="Kartika"/>
              </a:rPr>
              <a:t> </a:t>
            </a:r>
            <a:r>
              <a:rPr lang="sv-SE" sz="7200" dirty="0">
                <a:solidFill>
                  <a:schemeClr val="bg1"/>
                </a:solidFill>
                <a:latin typeface="Kartika"/>
                <a:cs typeface="Kartika"/>
              </a:rPr>
              <a:t>Deployment</a:t>
            </a:r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409" name="Pil: sparr 408">
            <a:extLst>
              <a:ext uri="{FF2B5EF4-FFF2-40B4-BE49-F238E27FC236}">
                <a16:creationId xmlns:a16="http://schemas.microsoft.com/office/drawing/2014/main" id="{6FCF68E8-39F6-E8F6-B94B-15A3DDC9D065}"/>
              </a:ext>
            </a:extLst>
          </p:cNvPr>
          <p:cNvSpPr/>
          <p:nvPr/>
        </p:nvSpPr>
        <p:spPr>
          <a:xfrm>
            <a:off x="12417136" y="2602383"/>
            <a:ext cx="3321249" cy="2487238"/>
          </a:xfrm>
          <a:prstGeom prst="chevron">
            <a:avLst/>
          </a:prstGeom>
          <a:solidFill>
            <a:srgbClr val="924F13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sv-SE" dirty="0">
              <a:solidFill>
                <a:schemeClr val="tx1"/>
              </a:solidFill>
            </a:endParaRPr>
          </a:p>
        </p:txBody>
      </p:sp>
      <p:sp>
        <p:nvSpPr>
          <p:cNvPr id="3" name="textruta 2">
            <a:extLst>
              <a:ext uri="{FF2B5EF4-FFF2-40B4-BE49-F238E27FC236}">
                <a16:creationId xmlns:a16="http://schemas.microsoft.com/office/drawing/2014/main" id="{A20AC727-9E0F-B859-F4A4-03DAE0E0CC5C}"/>
              </a:ext>
            </a:extLst>
          </p:cNvPr>
          <p:cNvSpPr txBox="1"/>
          <p:nvPr/>
        </p:nvSpPr>
        <p:spPr>
          <a:xfrm>
            <a:off x="13445485" y="3343889"/>
            <a:ext cx="2116898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sv-SE" sz="2800" err="1">
                <a:solidFill>
                  <a:schemeClr val="bg1"/>
                </a:solidFill>
              </a:rPr>
              <a:t>Determining</a:t>
            </a:r>
            <a:r>
              <a:rPr lang="sv-SE" sz="2800" dirty="0">
                <a:solidFill>
                  <a:schemeClr val="bg1"/>
                </a:solidFill>
              </a:rPr>
              <a:t>  </a:t>
            </a:r>
            <a:r>
              <a:rPr lang="sv-SE" sz="2800" err="1">
                <a:solidFill>
                  <a:schemeClr val="bg1"/>
                </a:solidFill>
              </a:rPr>
              <a:t>model</a:t>
            </a:r>
            <a:endParaRPr lang="sv-SE" sz="2800">
              <a:solidFill>
                <a:schemeClr val="bg1"/>
              </a:solidFill>
            </a:endParaRPr>
          </a:p>
        </p:txBody>
      </p:sp>
      <p:sp>
        <p:nvSpPr>
          <p:cNvPr id="4" name="Pil: sparr 3">
            <a:extLst>
              <a:ext uri="{FF2B5EF4-FFF2-40B4-BE49-F238E27FC236}">
                <a16:creationId xmlns:a16="http://schemas.microsoft.com/office/drawing/2014/main" id="{BC1C1281-B690-B698-4A2C-17C9D3DC90DD}"/>
              </a:ext>
            </a:extLst>
          </p:cNvPr>
          <p:cNvSpPr/>
          <p:nvPr/>
        </p:nvSpPr>
        <p:spPr>
          <a:xfrm>
            <a:off x="12609631" y="2625563"/>
            <a:ext cx="3321249" cy="2487238"/>
          </a:xfrm>
          <a:prstGeom prst="chevron">
            <a:avLst/>
          </a:prstGeom>
          <a:solidFill>
            <a:srgbClr val="924F13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sv-SE" dirty="0">
              <a:solidFill>
                <a:schemeClr val="tx1"/>
              </a:solidFill>
            </a:endParaRPr>
          </a:p>
        </p:txBody>
      </p:sp>
      <p:sp>
        <p:nvSpPr>
          <p:cNvPr id="6" name="textruta 5">
            <a:extLst>
              <a:ext uri="{FF2B5EF4-FFF2-40B4-BE49-F238E27FC236}">
                <a16:creationId xmlns:a16="http://schemas.microsoft.com/office/drawing/2014/main" id="{F20527E0-1926-8F15-8AE3-28D9F83C111A}"/>
              </a:ext>
            </a:extLst>
          </p:cNvPr>
          <p:cNvSpPr txBox="1"/>
          <p:nvPr/>
        </p:nvSpPr>
        <p:spPr>
          <a:xfrm>
            <a:off x="13961569" y="3367068"/>
            <a:ext cx="1636734" cy="96454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sv-SE" sz="2800" dirty="0" err="1">
                <a:solidFill>
                  <a:schemeClr val="bg1"/>
                </a:solidFill>
              </a:rPr>
              <a:t>Dataset</a:t>
            </a:r>
            <a:r>
              <a:rPr lang="sv-SE" sz="2800" dirty="0">
                <a:solidFill>
                  <a:schemeClr val="bg1"/>
                </a:solidFill>
              </a:rPr>
              <a:t> </a:t>
            </a:r>
            <a:r>
              <a:rPr lang="sv-SE" sz="2800" dirty="0" err="1">
                <a:solidFill>
                  <a:schemeClr val="bg1"/>
                </a:solidFill>
              </a:rPr>
              <a:t>creation</a:t>
            </a:r>
            <a:endParaRPr lang="sv-SE" dirty="0" err="1">
              <a:solidFill>
                <a:schemeClr val="bg1"/>
              </a:solidFill>
            </a:endParaRPr>
          </a:p>
        </p:txBody>
      </p:sp>
      <p:sp>
        <p:nvSpPr>
          <p:cNvPr id="7" name="Pil: sparr 6">
            <a:extLst>
              <a:ext uri="{FF2B5EF4-FFF2-40B4-BE49-F238E27FC236}">
                <a16:creationId xmlns:a16="http://schemas.microsoft.com/office/drawing/2014/main" id="{11DA300A-A10B-C6B2-17B5-58D0D0613839}"/>
              </a:ext>
            </a:extLst>
          </p:cNvPr>
          <p:cNvSpPr/>
          <p:nvPr/>
        </p:nvSpPr>
        <p:spPr>
          <a:xfrm>
            <a:off x="12850020" y="2614356"/>
            <a:ext cx="3321249" cy="2487238"/>
          </a:xfrm>
          <a:prstGeom prst="chevron">
            <a:avLst/>
          </a:prstGeom>
          <a:solidFill>
            <a:srgbClr val="924F13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sv-SE" dirty="0">
              <a:solidFill>
                <a:schemeClr val="tx1"/>
              </a:solidFill>
            </a:endParaRPr>
          </a:p>
        </p:txBody>
      </p:sp>
      <p:sp>
        <p:nvSpPr>
          <p:cNvPr id="8" name="textruta 7">
            <a:extLst>
              <a:ext uri="{FF2B5EF4-FFF2-40B4-BE49-F238E27FC236}">
                <a16:creationId xmlns:a16="http://schemas.microsoft.com/office/drawing/2014/main" id="{2831B7D3-E723-25DD-6D43-566CD8DF874E}"/>
              </a:ext>
            </a:extLst>
          </p:cNvPr>
          <p:cNvSpPr txBox="1"/>
          <p:nvPr/>
        </p:nvSpPr>
        <p:spPr>
          <a:xfrm>
            <a:off x="14201958" y="3355861"/>
            <a:ext cx="1636734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sv-SE" sz="2800" dirty="0" err="1">
                <a:solidFill>
                  <a:schemeClr val="bg1"/>
                </a:solidFill>
              </a:rPr>
              <a:t>Model</a:t>
            </a:r>
            <a:r>
              <a:rPr lang="sv-SE" sz="2800" dirty="0">
                <a:solidFill>
                  <a:schemeClr val="bg1"/>
                </a:solidFill>
              </a:rPr>
              <a:t> </a:t>
            </a:r>
            <a:r>
              <a:rPr lang="sv-SE" sz="2800" dirty="0" err="1">
                <a:solidFill>
                  <a:schemeClr val="bg1"/>
                </a:solidFill>
              </a:rPr>
              <a:t>training</a:t>
            </a:r>
            <a:endParaRPr lang="sv-SE" dirty="0" err="1">
              <a:solidFill>
                <a:schemeClr val="bg1"/>
              </a:solidFill>
            </a:endParaRPr>
          </a:p>
        </p:txBody>
      </p:sp>
      <p:sp>
        <p:nvSpPr>
          <p:cNvPr id="9" name="Pil: sparr 8">
            <a:extLst>
              <a:ext uri="{FF2B5EF4-FFF2-40B4-BE49-F238E27FC236}">
                <a16:creationId xmlns:a16="http://schemas.microsoft.com/office/drawing/2014/main" id="{D666C1A9-57FD-A924-AEF2-8C7E1BCA8FA5}"/>
              </a:ext>
            </a:extLst>
          </p:cNvPr>
          <p:cNvSpPr/>
          <p:nvPr/>
        </p:nvSpPr>
        <p:spPr>
          <a:xfrm>
            <a:off x="13000761" y="2625562"/>
            <a:ext cx="3321249" cy="2487238"/>
          </a:xfrm>
          <a:prstGeom prst="chevron">
            <a:avLst/>
          </a:prstGeom>
          <a:solidFill>
            <a:srgbClr val="924F13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sv-SE" dirty="0">
              <a:solidFill>
                <a:schemeClr val="tx1"/>
              </a:solidFill>
            </a:endParaRPr>
          </a:p>
        </p:txBody>
      </p:sp>
      <p:sp>
        <p:nvSpPr>
          <p:cNvPr id="10" name="textruta 9">
            <a:extLst>
              <a:ext uri="{FF2B5EF4-FFF2-40B4-BE49-F238E27FC236}">
                <a16:creationId xmlns:a16="http://schemas.microsoft.com/office/drawing/2014/main" id="{5F108CA2-80C3-C5A8-519D-CA1204B5C5B4}"/>
              </a:ext>
            </a:extLst>
          </p:cNvPr>
          <p:cNvSpPr txBox="1"/>
          <p:nvPr/>
        </p:nvSpPr>
        <p:spPr>
          <a:xfrm>
            <a:off x="14352699" y="3367066"/>
            <a:ext cx="1636734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sv-SE" sz="2800" dirty="0" err="1">
                <a:solidFill>
                  <a:schemeClr val="bg1"/>
                </a:solidFill>
              </a:rPr>
              <a:t>Ui</a:t>
            </a:r>
            <a:r>
              <a:rPr lang="sv-SE" sz="2800" dirty="0">
                <a:solidFill>
                  <a:schemeClr val="bg1"/>
                </a:solidFill>
              </a:rPr>
              <a:t> </a:t>
            </a:r>
            <a:r>
              <a:rPr lang="sv-SE" sz="2800" dirty="0" err="1">
                <a:solidFill>
                  <a:schemeClr val="bg1"/>
                </a:solidFill>
              </a:rPr>
              <a:t>building</a:t>
            </a:r>
          </a:p>
        </p:txBody>
      </p:sp>
      <p:sp>
        <p:nvSpPr>
          <p:cNvPr id="11" name="Rektangel: rundade hörn 10">
            <a:extLst>
              <a:ext uri="{FF2B5EF4-FFF2-40B4-BE49-F238E27FC236}">
                <a16:creationId xmlns:a16="http://schemas.microsoft.com/office/drawing/2014/main" id="{3DE18E84-573E-5FEB-F17D-5A153107665F}"/>
              </a:ext>
            </a:extLst>
          </p:cNvPr>
          <p:cNvSpPr/>
          <p:nvPr/>
        </p:nvSpPr>
        <p:spPr>
          <a:xfrm>
            <a:off x="700046" y="2192451"/>
            <a:ext cx="3246395" cy="4118781"/>
          </a:xfrm>
          <a:prstGeom prst="roundRect">
            <a:avLst/>
          </a:prstGeom>
          <a:solidFill>
            <a:srgbClr val="924F1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sv-S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sv-SE"/>
          </a:p>
        </p:txBody>
      </p:sp>
      <p:sp>
        <p:nvSpPr>
          <p:cNvPr id="12" name="Rektangel: rundade hörn 11">
            <a:extLst>
              <a:ext uri="{FF2B5EF4-FFF2-40B4-BE49-F238E27FC236}">
                <a16:creationId xmlns:a16="http://schemas.microsoft.com/office/drawing/2014/main" id="{FDD942D7-BF0E-0C18-F38D-17E4E68D287A}"/>
              </a:ext>
            </a:extLst>
          </p:cNvPr>
          <p:cNvSpPr/>
          <p:nvPr/>
        </p:nvSpPr>
        <p:spPr>
          <a:xfrm>
            <a:off x="4353163" y="2192450"/>
            <a:ext cx="3246395" cy="4118781"/>
          </a:xfrm>
          <a:prstGeom prst="roundRect">
            <a:avLst/>
          </a:prstGeom>
          <a:solidFill>
            <a:srgbClr val="924F1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sv-S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sv-SE"/>
          </a:p>
        </p:txBody>
      </p:sp>
      <p:sp>
        <p:nvSpPr>
          <p:cNvPr id="13" name="Rektangel: rundade hörn 12">
            <a:extLst>
              <a:ext uri="{FF2B5EF4-FFF2-40B4-BE49-F238E27FC236}">
                <a16:creationId xmlns:a16="http://schemas.microsoft.com/office/drawing/2014/main" id="{CC1A9182-EA11-991A-6F15-E6D0727D7473}"/>
              </a:ext>
            </a:extLst>
          </p:cNvPr>
          <p:cNvSpPr/>
          <p:nvPr/>
        </p:nvSpPr>
        <p:spPr>
          <a:xfrm>
            <a:off x="8017486" y="2192450"/>
            <a:ext cx="3246395" cy="4118781"/>
          </a:xfrm>
          <a:prstGeom prst="roundRect">
            <a:avLst/>
          </a:prstGeom>
          <a:solidFill>
            <a:srgbClr val="924F1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sv-S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sv-SE"/>
          </a:p>
        </p:txBody>
      </p:sp>
      <p:sp>
        <p:nvSpPr>
          <p:cNvPr id="14" name="textruta 13">
            <a:extLst>
              <a:ext uri="{FF2B5EF4-FFF2-40B4-BE49-F238E27FC236}">
                <a16:creationId xmlns:a16="http://schemas.microsoft.com/office/drawing/2014/main" id="{A3363A21-B209-58FE-FA7C-BED687920B2B}"/>
              </a:ext>
            </a:extLst>
          </p:cNvPr>
          <p:cNvSpPr txBox="1"/>
          <p:nvPr/>
        </p:nvSpPr>
        <p:spPr>
          <a:xfrm>
            <a:off x="938061" y="2419183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sv-SE" sz="2400" dirty="0">
                <a:solidFill>
                  <a:schemeClr val="bg1"/>
                </a:solidFill>
                <a:ea typeface="+mn-lt"/>
                <a:cs typeface="+mn-lt"/>
              </a:rPr>
              <a:t>Website</a:t>
            </a:r>
            <a:endParaRPr lang="sv-SE" sz="2400" dirty="0">
              <a:solidFill>
                <a:schemeClr val="bg1"/>
              </a:solidFill>
            </a:endParaRPr>
          </a:p>
        </p:txBody>
      </p:sp>
      <p:sp>
        <p:nvSpPr>
          <p:cNvPr id="15" name="textruta 14">
            <a:extLst>
              <a:ext uri="{FF2B5EF4-FFF2-40B4-BE49-F238E27FC236}">
                <a16:creationId xmlns:a16="http://schemas.microsoft.com/office/drawing/2014/main" id="{AB1F57A5-801F-F3D0-93F3-8F48A23F20EA}"/>
              </a:ext>
            </a:extLst>
          </p:cNvPr>
          <p:cNvSpPr txBox="1"/>
          <p:nvPr/>
        </p:nvSpPr>
        <p:spPr>
          <a:xfrm>
            <a:off x="943574" y="2979296"/>
            <a:ext cx="2743200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bg1"/>
                </a:solidFill>
              </a:rPr>
              <a:t>Input: math problem as a natural language prompt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sv-SE" dirty="0">
              <a:solidFill>
                <a:schemeClr val="bg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bg1"/>
                </a:solidFill>
              </a:rPr>
              <a:t>Generate button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sv-SE" dirty="0">
              <a:solidFill>
                <a:schemeClr val="bg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bg1"/>
                </a:solidFill>
              </a:rPr>
              <a:t>Output: Python code for solving the task</a:t>
            </a:r>
          </a:p>
        </p:txBody>
      </p:sp>
      <p:sp>
        <p:nvSpPr>
          <p:cNvPr id="16" name="textruta 15">
            <a:extLst>
              <a:ext uri="{FF2B5EF4-FFF2-40B4-BE49-F238E27FC236}">
                <a16:creationId xmlns:a16="http://schemas.microsoft.com/office/drawing/2014/main" id="{29DC7CB6-3B08-F38D-29B4-919935E3BF9E}"/>
              </a:ext>
            </a:extLst>
          </p:cNvPr>
          <p:cNvSpPr txBox="1"/>
          <p:nvPr/>
        </p:nvSpPr>
        <p:spPr>
          <a:xfrm>
            <a:off x="4591178" y="2419183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sv-SE" sz="2400" dirty="0">
                <a:solidFill>
                  <a:schemeClr val="bg1"/>
                </a:solidFill>
                <a:ea typeface="+mn-lt"/>
                <a:cs typeface="+mn-lt"/>
              </a:rPr>
              <a:t>Frontend</a:t>
            </a:r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17" name="textruta 16">
            <a:extLst>
              <a:ext uri="{FF2B5EF4-FFF2-40B4-BE49-F238E27FC236}">
                <a16:creationId xmlns:a16="http://schemas.microsoft.com/office/drawing/2014/main" id="{20FCB1D9-984D-8BFC-C131-24C647CAE0A1}"/>
              </a:ext>
            </a:extLst>
          </p:cNvPr>
          <p:cNvSpPr txBox="1"/>
          <p:nvPr/>
        </p:nvSpPr>
        <p:spPr>
          <a:xfrm>
            <a:off x="4596691" y="2979296"/>
            <a:ext cx="27432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bg1"/>
                </a:solidFill>
              </a:rPr>
              <a:t>Develop using React.js</a:t>
            </a:r>
          </a:p>
          <a:p>
            <a:endParaRPr lang="sv-S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bg1"/>
                </a:solidFill>
              </a:rPr>
              <a:t>Deploy with Vercel</a:t>
            </a:r>
          </a:p>
        </p:txBody>
      </p:sp>
      <p:sp>
        <p:nvSpPr>
          <p:cNvPr id="18" name="textruta 17">
            <a:extLst>
              <a:ext uri="{FF2B5EF4-FFF2-40B4-BE49-F238E27FC236}">
                <a16:creationId xmlns:a16="http://schemas.microsoft.com/office/drawing/2014/main" id="{608560B8-9AC8-20D1-50DB-49F4EC516E73}"/>
              </a:ext>
            </a:extLst>
          </p:cNvPr>
          <p:cNvSpPr txBox="1"/>
          <p:nvPr/>
        </p:nvSpPr>
        <p:spPr>
          <a:xfrm>
            <a:off x="8266707" y="2419183"/>
            <a:ext cx="2743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sv-SE" sz="2400" dirty="0">
                <a:solidFill>
                  <a:schemeClr val="bg1"/>
                </a:solidFill>
                <a:ea typeface="+mn-lt"/>
                <a:cs typeface="+mn-lt"/>
              </a:rPr>
              <a:t>Backend</a:t>
            </a:r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19" name="textruta 18">
            <a:extLst>
              <a:ext uri="{FF2B5EF4-FFF2-40B4-BE49-F238E27FC236}">
                <a16:creationId xmlns:a16="http://schemas.microsoft.com/office/drawing/2014/main" id="{C4778465-AD60-6197-0D0E-2F6B84629087}"/>
              </a:ext>
            </a:extLst>
          </p:cNvPr>
          <p:cNvSpPr txBox="1"/>
          <p:nvPr/>
        </p:nvSpPr>
        <p:spPr>
          <a:xfrm>
            <a:off x="8272220" y="2979296"/>
            <a:ext cx="27432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bg1"/>
                </a:solidFill>
              </a:rPr>
              <a:t>FastAPI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v-SE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>
                <a:solidFill>
                  <a:schemeClr val="bg1"/>
                </a:solidFill>
              </a:rPr>
              <a:t>Deploy using Render</a:t>
            </a:r>
          </a:p>
        </p:txBody>
      </p:sp>
    </p:spTree>
    <p:extLst>
      <p:ext uri="{BB962C8B-B14F-4D97-AF65-F5344CB8AC3E}">
        <p14:creationId xmlns:p14="http://schemas.microsoft.com/office/powerpoint/2010/main" val="8075983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objekt 4" descr="En bild som visar skärmbild, Bärnsten, ljus, konst&#10;&#10;Automatiskt genererad beskrivning">
            <a:extLst>
              <a:ext uri="{FF2B5EF4-FFF2-40B4-BE49-F238E27FC236}">
                <a16:creationId xmlns:a16="http://schemas.microsoft.com/office/drawing/2014/main" id="{920C2E15-FC1C-798D-A613-05D382399D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911" y="-11582208"/>
            <a:ext cx="12336049" cy="18530169"/>
          </a:xfrm>
          <a:prstGeom prst="rect">
            <a:avLst/>
          </a:prstGeom>
        </p:spPr>
      </p:pic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1943992" y="2859121"/>
            <a:ext cx="8292350" cy="1146204"/>
          </a:xfrm>
        </p:spPr>
        <p:txBody>
          <a:bodyPr>
            <a:normAutofit/>
          </a:bodyPr>
          <a:lstStyle/>
          <a:p>
            <a:r>
              <a:rPr lang="sv-SE" sz="7200" dirty="0" err="1">
                <a:solidFill>
                  <a:schemeClr val="bg1"/>
                </a:solidFill>
                <a:latin typeface="Kartika"/>
                <a:cs typeface="Kartika"/>
              </a:rPr>
              <a:t>Questions</a:t>
            </a:r>
            <a:r>
              <a:rPr lang="sv-SE" sz="7200" dirty="0">
                <a:solidFill>
                  <a:schemeClr val="bg1"/>
                </a:solidFill>
                <a:latin typeface="Kartika"/>
                <a:cs typeface="Kartika"/>
              </a:rPr>
              <a:t>?</a:t>
            </a:r>
            <a:endParaRPr lang="sv-SE" dirty="0">
              <a:solidFill>
                <a:schemeClr val="bg1"/>
              </a:solidFill>
            </a:endParaRPr>
          </a:p>
        </p:txBody>
      </p:sp>
      <p:sp>
        <p:nvSpPr>
          <p:cNvPr id="12" name="Rektangel: rundade hörn 11">
            <a:extLst>
              <a:ext uri="{FF2B5EF4-FFF2-40B4-BE49-F238E27FC236}">
                <a16:creationId xmlns:a16="http://schemas.microsoft.com/office/drawing/2014/main" id="{5E0A28EF-4C19-1B57-88D1-055C5ED77AC8}"/>
              </a:ext>
            </a:extLst>
          </p:cNvPr>
          <p:cNvSpPr/>
          <p:nvPr/>
        </p:nvSpPr>
        <p:spPr>
          <a:xfrm>
            <a:off x="13348877" y="1497687"/>
            <a:ext cx="11874922" cy="4813544"/>
          </a:xfrm>
          <a:prstGeom prst="roundRect">
            <a:avLst/>
          </a:prstGeom>
          <a:solidFill>
            <a:srgbClr val="924F1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sv-S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sv-SE"/>
          </a:p>
        </p:txBody>
      </p:sp>
      <p:sp>
        <p:nvSpPr>
          <p:cNvPr id="4" name="textruta 3">
            <a:extLst>
              <a:ext uri="{FF2B5EF4-FFF2-40B4-BE49-F238E27FC236}">
                <a16:creationId xmlns:a16="http://schemas.microsoft.com/office/drawing/2014/main" id="{83E52484-B420-6FC8-5CFA-4307AF19ADBE}"/>
              </a:ext>
            </a:extLst>
          </p:cNvPr>
          <p:cNvSpPr txBox="1"/>
          <p:nvPr/>
        </p:nvSpPr>
        <p:spPr>
          <a:xfrm>
            <a:off x="13631715" y="1903713"/>
            <a:ext cx="2362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sv-SE" sz="2400" dirty="0" err="1">
                <a:solidFill>
                  <a:schemeClr val="bg1"/>
                </a:solidFill>
              </a:rPr>
              <a:t>Our</a:t>
            </a:r>
            <a:r>
              <a:rPr lang="sv-SE" sz="2400" dirty="0">
                <a:solidFill>
                  <a:schemeClr val="bg1"/>
                </a:solidFill>
              </a:rPr>
              <a:t> </a:t>
            </a:r>
            <a:r>
              <a:rPr lang="sv-SE" sz="2400" dirty="0" err="1">
                <a:solidFill>
                  <a:schemeClr val="bg1"/>
                </a:solidFill>
              </a:rPr>
              <a:t>decisions</a:t>
            </a:r>
          </a:p>
        </p:txBody>
      </p:sp>
      <p:sp>
        <p:nvSpPr>
          <p:cNvPr id="6" name="textruta 5">
            <a:extLst>
              <a:ext uri="{FF2B5EF4-FFF2-40B4-BE49-F238E27FC236}">
                <a16:creationId xmlns:a16="http://schemas.microsoft.com/office/drawing/2014/main" id="{A67E8489-CA25-EF8F-FF2C-80D78943FD44}"/>
              </a:ext>
            </a:extLst>
          </p:cNvPr>
          <p:cNvSpPr txBox="1"/>
          <p:nvPr/>
        </p:nvSpPr>
        <p:spPr>
          <a:xfrm>
            <a:off x="13370674" y="2485395"/>
            <a:ext cx="2810435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sv-SE" dirty="0">
                <a:solidFill>
                  <a:schemeClr val="bg1"/>
                </a:solidFill>
              </a:rPr>
              <a:t>Start simple in order to </a:t>
            </a:r>
            <a:r>
              <a:rPr lang="sv-SE" dirty="0" err="1">
                <a:solidFill>
                  <a:schemeClr val="bg1"/>
                </a:solidFill>
              </a:rPr>
              <a:t>use</a:t>
            </a:r>
            <a:r>
              <a:rPr lang="sv-SE" dirty="0">
                <a:solidFill>
                  <a:schemeClr val="bg1"/>
                </a:solidFill>
              </a:rPr>
              <a:t> </a:t>
            </a:r>
            <a:r>
              <a:rPr lang="sv-SE" dirty="0" err="1">
                <a:solidFill>
                  <a:schemeClr val="bg1"/>
                </a:solidFill>
              </a:rPr>
              <a:t>our</a:t>
            </a:r>
            <a:r>
              <a:rPr lang="sv-SE" dirty="0">
                <a:solidFill>
                  <a:schemeClr val="bg1"/>
                </a:solidFill>
              </a:rPr>
              <a:t> </a:t>
            </a:r>
            <a:r>
              <a:rPr lang="sv-SE" dirty="0" err="1">
                <a:solidFill>
                  <a:schemeClr val="bg1"/>
                </a:solidFill>
              </a:rPr>
              <a:t>time</a:t>
            </a:r>
            <a:r>
              <a:rPr lang="sv-SE" dirty="0">
                <a:solidFill>
                  <a:schemeClr val="bg1"/>
                </a:solidFill>
              </a:rPr>
              <a:t> </a:t>
            </a:r>
            <a:r>
              <a:rPr lang="sv-SE" dirty="0" err="1">
                <a:solidFill>
                  <a:schemeClr val="bg1"/>
                </a:solidFill>
              </a:rPr>
              <a:t>efficiently</a:t>
            </a:r>
          </a:p>
          <a:p>
            <a:endParaRPr lang="sv-SE" dirty="0">
              <a:solidFill>
                <a:schemeClr val="bg1"/>
              </a:solidFill>
            </a:endParaRPr>
          </a:p>
          <a:p>
            <a:r>
              <a:rPr lang="sv-SE" dirty="0" err="1">
                <a:solidFill>
                  <a:schemeClr val="bg1"/>
                </a:solidFill>
              </a:rPr>
              <a:t>Create</a:t>
            </a:r>
            <a:r>
              <a:rPr lang="sv-SE" dirty="0">
                <a:solidFill>
                  <a:schemeClr val="bg1"/>
                </a:solidFill>
              </a:rPr>
              <a:t> </a:t>
            </a:r>
            <a:r>
              <a:rPr lang="sv-SE" dirty="0" err="1">
                <a:solidFill>
                  <a:schemeClr val="bg1"/>
                </a:solidFill>
              </a:rPr>
              <a:t>our</a:t>
            </a:r>
            <a:r>
              <a:rPr lang="sv-SE" dirty="0">
                <a:solidFill>
                  <a:schemeClr val="bg1"/>
                </a:solidFill>
              </a:rPr>
              <a:t> </a:t>
            </a:r>
            <a:r>
              <a:rPr lang="sv-SE" dirty="0" err="1">
                <a:solidFill>
                  <a:schemeClr val="bg1"/>
                </a:solidFill>
              </a:rPr>
              <a:t>own</a:t>
            </a:r>
            <a:r>
              <a:rPr lang="sv-SE" dirty="0">
                <a:solidFill>
                  <a:schemeClr val="bg1"/>
                </a:solidFill>
              </a:rPr>
              <a:t> </a:t>
            </a:r>
            <a:r>
              <a:rPr lang="sv-SE" dirty="0" err="1">
                <a:solidFill>
                  <a:schemeClr val="bg1"/>
                </a:solidFill>
              </a:rPr>
              <a:t>dataset</a:t>
            </a:r>
            <a:r>
              <a:rPr lang="sv-SE" dirty="0">
                <a:solidFill>
                  <a:schemeClr val="bg1"/>
                </a:solidFill>
              </a:rPr>
              <a:t> to </a:t>
            </a:r>
            <a:r>
              <a:rPr lang="sv-SE" dirty="0" err="1">
                <a:solidFill>
                  <a:schemeClr val="bg1"/>
                </a:solidFill>
              </a:rPr>
              <a:t>have</a:t>
            </a:r>
            <a:r>
              <a:rPr lang="sv-SE" dirty="0">
                <a:solidFill>
                  <a:schemeClr val="bg1"/>
                </a:solidFill>
              </a:rPr>
              <a:t> </a:t>
            </a:r>
            <a:r>
              <a:rPr lang="sv-SE" dirty="0" err="1">
                <a:solidFill>
                  <a:schemeClr val="bg1"/>
                </a:solidFill>
              </a:rPr>
              <a:t>them</a:t>
            </a:r>
            <a:r>
              <a:rPr lang="sv-SE" dirty="0">
                <a:solidFill>
                  <a:schemeClr val="bg1"/>
                </a:solidFill>
              </a:rPr>
              <a:t> </a:t>
            </a:r>
            <a:r>
              <a:rPr lang="sv-SE" dirty="0" err="1">
                <a:solidFill>
                  <a:schemeClr val="bg1"/>
                </a:solidFill>
              </a:rPr>
              <a:t>more</a:t>
            </a:r>
            <a:r>
              <a:rPr lang="sv-SE" dirty="0">
                <a:solidFill>
                  <a:schemeClr val="bg1"/>
                </a:solidFill>
              </a:rPr>
              <a:t> </a:t>
            </a:r>
            <a:r>
              <a:rPr lang="sv-SE" dirty="0" err="1">
                <a:solidFill>
                  <a:schemeClr val="bg1"/>
                </a:solidFill>
              </a:rPr>
              <a:t>inline</a:t>
            </a:r>
            <a:r>
              <a:rPr lang="sv-SE" dirty="0">
                <a:solidFill>
                  <a:schemeClr val="bg1"/>
                </a:solidFill>
              </a:rPr>
              <a:t> </a:t>
            </a:r>
            <a:r>
              <a:rPr lang="sv-SE" dirty="0" err="1">
                <a:solidFill>
                  <a:schemeClr val="bg1"/>
                </a:solidFill>
              </a:rPr>
              <a:t>with</a:t>
            </a:r>
            <a:r>
              <a:rPr lang="sv-SE" dirty="0">
                <a:solidFill>
                  <a:schemeClr val="bg1"/>
                </a:solidFill>
              </a:rPr>
              <a:t> </a:t>
            </a:r>
            <a:r>
              <a:rPr lang="sv-SE" dirty="0" err="1">
                <a:solidFill>
                  <a:schemeClr val="bg1"/>
                </a:solidFill>
              </a:rPr>
              <a:t>our</a:t>
            </a:r>
            <a:r>
              <a:rPr lang="sv-SE" dirty="0">
                <a:solidFill>
                  <a:schemeClr val="bg1"/>
                </a:solidFill>
              </a:rPr>
              <a:t> </a:t>
            </a:r>
            <a:r>
              <a:rPr lang="sv-SE" dirty="0" err="1">
                <a:solidFill>
                  <a:schemeClr val="bg1"/>
                </a:solidFill>
              </a:rPr>
              <a:t>goals</a:t>
            </a:r>
          </a:p>
        </p:txBody>
      </p:sp>
      <p:pic>
        <p:nvPicPr>
          <p:cNvPr id="8" name="Bildobjekt 7" descr="En bild som visar text, skärmbild, meny&#10;&#10;Automatiskt genererad beskrivning">
            <a:extLst>
              <a:ext uri="{FF2B5EF4-FFF2-40B4-BE49-F238E27FC236}">
                <a16:creationId xmlns:a16="http://schemas.microsoft.com/office/drawing/2014/main" id="{92E9D147-901A-316E-131A-C7EA23FAD6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89329" y="1639141"/>
            <a:ext cx="8483974" cy="4554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2568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318</Words>
  <Application>Microsoft Office PowerPoint</Application>
  <PresentationFormat>Breitbild</PresentationFormat>
  <Paragraphs>96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Kartika</vt:lpstr>
      <vt:lpstr>Office-tema</vt:lpstr>
      <vt:lpstr>Next-gen-programming</vt:lpstr>
      <vt:lpstr>Proposed plan</vt:lpstr>
      <vt:lpstr>What we have done</vt:lpstr>
      <vt:lpstr>Tested models</vt:lpstr>
      <vt:lpstr>Simplicity &amp; dataset</vt:lpstr>
      <vt:lpstr>UI and Deployment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Piano King</cp:lastModifiedBy>
  <cp:revision>387</cp:revision>
  <dcterms:created xsi:type="dcterms:W3CDTF">2024-11-27T15:55:32Z</dcterms:created>
  <dcterms:modified xsi:type="dcterms:W3CDTF">2024-11-28T12:45:13Z</dcterms:modified>
</cp:coreProperties>
</file>