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76" r:id="rId5"/>
    <p:sldId id="272" r:id="rId6"/>
    <p:sldId id="275" r:id="rId7"/>
    <p:sldId id="261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F6975-22C7-4AF7-8FA3-C61DAB821ECB}" v="1" dt="2020-08-15T15:14:19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23" d="100"/>
          <a:sy n="123" d="100"/>
        </p:scale>
        <p:origin x="39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i DeRoche" userId="6c1ff22e1b71fc5f" providerId="LiveId" clId="{1A9F6975-22C7-4AF7-8FA3-C61DAB821ECB}"/>
    <pc:docChg chg="custSel addSld modSld">
      <pc:chgData name="Levi DeRoche" userId="6c1ff22e1b71fc5f" providerId="LiveId" clId="{1A9F6975-22C7-4AF7-8FA3-C61DAB821ECB}" dt="2020-08-15T17:56:32.072" v="788" actId="20577"/>
      <pc:docMkLst>
        <pc:docMk/>
      </pc:docMkLst>
      <pc:sldChg chg="modSp mod">
        <pc:chgData name="Levi DeRoche" userId="6c1ff22e1b71fc5f" providerId="LiveId" clId="{1A9F6975-22C7-4AF7-8FA3-C61DAB821ECB}" dt="2020-08-15T17:56:04.385" v="785" actId="14100"/>
        <pc:sldMkLst>
          <pc:docMk/>
          <pc:sldMk cId="473519245" sldId="257"/>
        </pc:sldMkLst>
        <pc:spChg chg="mod">
          <ac:chgData name="Levi DeRoche" userId="6c1ff22e1b71fc5f" providerId="LiveId" clId="{1A9F6975-22C7-4AF7-8FA3-C61DAB821ECB}" dt="2020-08-15T15:25:37.662" v="781" actId="20577"/>
          <ac:spMkLst>
            <pc:docMk/>
            <pc:sldMk cId="473519245" sldId="257"/>
            <ac:spMk id="5" creationId="{1FF39718-6251-4A5A-AAC7-767229317836}"/>
          </ac:spMkLst>
        </pc:spChg>
        <pc:picChg chg="mod">
          <ac:chgData name="Levi DeRoche" userId="6c1ff22e1b71fc5f" providerId="LiveId" clId="{1A9F6975-22C7-4AF7-8FA3-C61DAB821ECB}" dt="2020-08-15T17:55:56.999" v="784" actId="14100"/>
          <ac:picMkLst>
            <pc:docMk/>
            <pc:sldMk cId="473519245" sldId="257"/>
            <ac:picMk id="7" creationId="{D0722AC0-B371-4581-88B9-141866EAFDB3}"/>
          </ac:picMkLst>
        </pc:picChg>
        <pc:picChg chg="mod">
          <ac:chgData name="Levi DeRoche" userId="6c1ff22e1b71fc5f" providerId="LiveId" clId="{1A9F6975-22C7-4AF7-8FA3-C61DAB821ECB}" dt="2020-08-15T17:56:04.385" v="785" actId="14100"/>
          <ac:picMkLst>
            <pc:docMk/>
            <pc:sldMk cId="473519245" sldId="257"/>
            <ac:picMk id="9" creationId="{26281C44-67B8-4C21-8527-8726B53F22D6}"/>
          </ac:picMkLst>
        </pc:picChg>
      </pc:sldChg>
      <pc:sldChg chg="modSp mod">
        <pc:chgData name="Levi DeRoche" userId="6c1ff22e1b71fc5f" providerId="LiveId" clId="{1A9F6975-22C7-4AF7-8FA3-C61DAB821ECB}" dt="2020-08-15T17:56:32.072" v="788" actId="20577"/>
        <pc:sldMkLst>
          <pc:docMk/>
          <pc:sldMk cId="851971294" sldId="260"/>
        </pc:sldMkLst>
        <pc:spChg chg="mod">
          <ac:chgData name="Levi DeRoche" userId="6c1ff22e1b71fc5f" providerId="LiveId" clId="{1A9F6975-22C7-4AF7-8FA3-C61DAB821ECB}" dt="2020-08-15T17:56:32.072" v="788" actId="20577"/>
          <ac:spMkLst>
            <pc:docMk/>
            <pc:sldMk cId="851971294" sldId="260"/>
            <ac:spMk id="4" creationId="{5F0977C3-BD7D-4617-8DF1-56211456D512}"/>
          </ac:spMkLst>
        </pc:spChg>
      </pc:sldChg>
      <pc:sldChg chg="modSp mod">
        <pc:chgData name="Levi DeRoche" userId="6c1ff22e1b71fc5f" providerId="LiveId" clId="{1A9F6975-22C7-4AF7-8FA3-C61DAB821ECB}" dt="2020-08-15T17:26:21.436" v="783" actId="20577"/>
        <pc:sldMkLst>
          <pc:docMk/>
          <pc:sldMk cId="1858038096" sldId="276"/>
        </pc:sldMkLst>
        <pc:spChg chg="mod">
          <ac:chgData name="Levi DeRoche" userId="6c1ff22e1b71fc5f" providerId="LiveId" clId="{1A9F6975-22C7-4AF7-8FA3-C61DAB821ECB}" dt="2020-08-15T15:19:03.084" v="267" actId="27636"/>
          <ac:spMkLst>
            <pc:docMk/>
            <pc:sldMk cId="1858038096" sldId="276"/>
            <ac:spMk id="4" creationId="{7690C477-BA22-4245-8755-3AD8FB4AB2FB}"/>
          </ac:spMkLst>
        </pc:spChg>
        <pc:spChg chg="mod">
          <ac:chgData name="Levi DeRoche" userId="6c1ff22e1b71fc5f" providerId="LiveId" clId="{1A9F6975-22C7-4AF7-8FA3-C61DAB821ECB}" dt="2020-08-15T17:26:21.436" v="783" actId="20577"/>
          <ac:spMkLst>
            <pc:docMk/>
            <pc:sldMk cId="1858038096" sldId="276"/>
            <ac:spMk id="6" creationId="{55657951-9773-48FC-9527-7CD3E9B4B7F8}"/>
          </ac:spMkLst>
        </pc:spChg>
      </pc:sldChg>
      <pc:sldChg chg="modSp add mod">
        <pc:chgData name="Levi DeRoche" userId="6c1ff22e1b71fc5f" providerId="LiveId" clId="{1A9F6975-22C7-4AF7-8FA3-C61DAB821ECB}" dt="2020-08-15T15:24:54.460" v="762" actId="20577"/>
        <pc:sldMkLst>
          <pc:docMk/>
          <pc:sldMk cId="1380256152" sldId="277"/>
        </pc:sldMkLst>
        <pc:spChg chg="mod">
          <ac:chgData name="Levi DeRoche" userId="6c1ff22e1b71fc5f" providerId="LiveId" clId="{1A9F6975-22C7-4AF7-8FA3-C61DAB821ECB}" dt="2020-08-15T15:15:06.576" v="71" actId="6549"/>
          <ac:spMkLst>
            <pc:docMk/>
            <pc:sldMk cId="1380256152" sldId="277"/>
            <ac:spMk id="2" creationId="{A4CA33D0-A2F5-49D6-833F-C677390546EB}"/>
          </ac:spMkLst>
        </pc:spChg>
        <pc:spChg chg="mod">
          <ac:chgData name="Levi DeRoche" userId="6c1ff22e1b71fc5f" providerId="LiveId" clId="{1A9F6975-22C7-4AF7-8FA3-C61DAB821ECB}" dt="2020-08-15T15:21:04.262" v="412" actId="20577"/>
          <ac:spMkLst>
            <pc:docMk/>
            <pc:sldMk cId="1380256152" sldId="277"/>
            <ac:spMk id="3" creationId="{FB2EE135-3FC8-44E5-8D7C-0A0F194A90F9}"/>
          </ac:spMkLst>
        </pc:spChg>
        <pc:spChg chg="mod">
          <ac:chgData name="Levi DeRoche" userId="6c1ff22e1b71fc5f" providerId="LiveId" clId="{1A9F6975-22C7-4AF7-8FA3-C61DAB821ECB}" dt="2020-08-15T15:24:48.998" v="750" actId="27636"/>
          <ac:spMkLst>
            <pc:docMk/>
            <pc:sldMk cId="1380256152" sldId="277"/>
            <ac:spMk id="5" creationId="{0FAF617E-D15B-4ECE-9F1F-160CACDA3A15}"/>
          </ac:spMkLst>
        </pc:spChg>
        <pc:spChg chg="mod">
          <ac:chgData name="Levi DeRoche" userId="6c1ff22e1b71fc5f" providerId="LiveId" clId="{1A9F6975-22C7-4AF7-8FA3-C61DAB821ECB}" dt="2020-08-15T15:21:17.423" v="435" actId="20577"/>
          <ac:spMkLst>
            <pc:docMk/>
            <pc:sldMk cId="1380256152" sldId="277"/>
            <ac:spMk id="6" creationId="{204B1DDB-A6C8-47B6-9021-772E7A1A9E1B}"/>
          </ac:spMkLst>
        </pc:spChg>
        <pc:spChg chg="mod">
          <ac:chgData name="Levi DeRoche" userId="6c1ff22e1b71fc5f" providerId="LiveId" clId="{1A9F6975-22C7-4AF7-8FA3-C61DAB821ECB}" dt="2020-08-15T15:24:54.460" v="762" actId="20577"/>
          <ac:spMkLst>
            <pc:docMk/>
            <pc:sldMk cId="1380256152" sldId="277"/>
            <ac:spMk id="7" creationId="{F4782B8A-2410-4684-8BB4-1B90153021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D3CF-C3FD-47DD-88EF-33BCC7F77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5E136-9D52-4A28-BEAE-0689A0CE4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F636-1A1B-4EF2-8D33-9C380AFF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3CD5-F150-4159-9867-1CE09B4D81F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9ABD-141B-44B7-8592-851382A9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A780A-136E-4AA0-BA44-40AD3A15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FC28-B489-4300-AF7B-4BD6483E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4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CEA0-20D9-4656-9616-0D99D630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4995B-B6B9-45CA-A2D2-8F16062AD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527D-A842-41C1-97DF-73AE6E15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3CD5-F150-4159-9867-1CE09B4D81F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FACF4-ED06-4A2B-8DF8-EFFF6D71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11C19-36A7-4DA5-97AE-230C374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FC28-B489-4300-AF7B-4BD6483E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33C6E-B264-4DF1-9906-1FD0B178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AF4AB-7B17-4929-841D-9758B8446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D8A8-E54C-4AA3-B940-1074660A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3CD5-F150-4159-9867-1CE09B4D81F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E614A-BDB2-45BD-B60A-FDB529C2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6B5A4-4F56-4DE8-93FA-C2715519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FC28-B489-4300-AF7B-4BD6483E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2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86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39164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26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8258-3F49-463E-A036-1837D650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1E6B-F177-4615-8D54-E0F0F867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0B1D-AF87-438B-9D3A-E1AE4ECB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3CD5-F150-4159-9867-1CE09B4D81F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56FE-8DB3-497F-B3D0-8FAF9432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9E351-06E7-49D0-AC37-ECB24FF7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FC28-B489-4300-AF7B-4BD6483E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E4B5-2199-4312-B6A2-14578D0C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EFA0E-31D8-4122-9560-73DA4BCD0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1B02-37E2-4FD6-AABB-C0AB2C1F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3CD5-F150-4159-9867-1CE09B4D81F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1495-7B06-4231-A4EF-48A1E3ED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381FE-CA58-420E-AB52-F5841233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FC28-B489-4300-AF7B-4BD6483E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12B2-6BB4-4A35-8448-7111F749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E0A7-2046-4D5B-93CB-B364A4281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EEF56-1499-4CA2-B60E-4FBDC2D6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13877-17BB-4511-B12D-C7A72F2B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3CD5-F150-4159-9867-1CE09B4D81F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2DDC3-A89F-4C1F-A6D9-1D2F818B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1295B-9049-4C3D-B2ED-AE772D99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FC28-B489-4300-AF7B-4BD6483E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5F98-3428-4D52-9242-845AC4E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3383-38DB-469F-ACF2-73CC23588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5364E-E343-478C-B714-2BC23993D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041F7-1A9B-479C-861C-E55B27092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DE22F-866A-413F-8E12-9A979BEFF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B623F-03B1-4095-8BAF-B3282D3D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3CD5-F150-4159-9867-1CE09B4D81F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EB5CA-F4FD-48BE-94D4-D4DD8636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BDAED-B7A2-45F9-A708-8A5C0BDC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FC28-B489-4300-AF7B-4BD6483E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EF45-D7BC-4E04-B95F-F008345C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F98BF-A2F3-4275-A2BE-1B07A6A5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3CD5-F150-4159-9867-1CE09B4D81F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F8723-8941-4799-954F-AC6109FB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936C6-D90E-4C62-B45C-46561E67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FC28-B489-4300-AF7B-4BD6483E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1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727B3-AD05-4724-B242-E310F98D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3CD5-F150-4159-9867-1CE09B4D81F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226F0-C615-4749-B94D-081A5569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DD744-FF72-4171-A2FE-7934AE1C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FC28-B489-4300-AF7B-4BD6483E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B4DB-C42C-4AAD-A985-C213F9EC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E000-0CC7-4ADE-B90C-2C677EB0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285D7-0B28-4460-9C86-BFA2DE80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31146-6EBD-42BB-9AAC-1E6F2153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3CD5-F150-4159-9867-1CE09B4D81F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8D45D-4E3F-4D7E-B2AB-399D075A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AD1DA-578D-4DB8-98A1-C0207D60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FC28-B489-4300-AF7B-4BD6483E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8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9BA2-BED0-4B61-8AB2-BFEEFFD6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CA9CE-0356-4C53-A29D-9183C813A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679C1-D9C1-400D-9AF6-149D920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3ADB3-AF39-4E6C-9237-53C95F1F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3CD5-F150-4159-9867-1CE09B4D81F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2012E-388A-4F5A-AF01-A7876E14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D6998-451A-45F9-8993-7B64D6B5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FC28-B489-4300-AF7B-4BD6483E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4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EA6AF-F3EA-4530-85A9-00E498DF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DCDF5-8607-4B58-8795-EBB3CFC7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6698-E754-4919-A220-B4B1DE5AC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3CD5-F150-4159-9867-1CE09B4D81F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AEA58-991C-48FB-8922-DE98CC2CD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81B5-D276-40FC-A532-F29645FD1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EFC28-B489-4300-AF7B-4BD6483E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042160"/>
            <a:ext cx="5114773" cy="3087053"/>
          </a:xfrm>
        </p:spPr>
        <p:txBody>
          <a:bodyPr>
            <a:normAutofit fontScale="90000"/>
          </a:bodyPr>
          <a:lstStyle/>
          <a:p>
            <a:r>
              <a:rPr lang="en-US" dirty="0"/>
              <a:t>Stock Price Prediction using Machine Learning: Can we?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 of this project was to assess how well ML can predict magnitude and direction of the stock: it’s price</a:t>
            </a:r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22AC0-B371-4581-88B9-141866EA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28125"/>
            <a:ext cx="6096000" cy="3457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281C44-67B8-4C21-8527-8726B53F2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1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cientists in protective clothing experimenting in a white room">
            <a:extLst>
              <a:ext uri="{FF2B5EF4-FFF2-40B4-BE49-F238E27FC236}">
                <a16:creationId xmlns:a16="http://schemas.microsoft.com/office/drawing/2014/main" id="{CEFD1D8B-0BE2-4FDC-BD70-44FB63429D7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80000" y="182684"/>
            <a:ext cx="5551200" cy="6492631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15917" y="6108299"/>
            <a:ext cx="371196" cy="33193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The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8BF5E-7761-49F1-9A5A-50A6CD529BDF}"/>
              </a:ext>
            </a:extLst>
          </p:cNvPr>
          <p:cNvSpPr txBox="1"/>
          <p:nvPr/>
        </p:nvSpPr>
        <p:spPr>
          <a:xfrm>
            <a:off x="770351" y="4114800"/>
            <a:ext cx="58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D1F0C-1D0F-40B0-BCB0-2A9D2FD6F093}"/>
              </a:ext>
            </a:extLst>
          </p:cNvPr>
          <p:cNvSpPr txBox="1"/>
          <p:nvPr/>
        </p:nvSpPr>
        <p:spPr>
          <a:xfrm>
            <a:off x="3369502" y="4365321"/>
            <a:ext cx="87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64362-31CD-49DA-97F0-B2610FB7511C}"/>
              </a:ext>
            </a:extLst>
          </p:cNvPr>
          <p:cNvSpPr txBox="1"/>
          <p:nvPr/>
        </p:nvSpPr>
        <p:spPr>
          <a:xfrm>
            <a:off x="4590789" y="3820438"/>
            <a:ext cx="7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1"/>
              <a:t>Levi DeRoche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currently work as a Managing Consultant at a small firm based in Chicago</a:t>
            </a:r>
            <a:r>
              <a:rPr lang="en-US" noProof="1"/>
              <a:t>. I have approximately 20 years of experience.</a:t>
            </a:r>
          </a:p>
          <a:p>
            <a:pPr lvl="1"/>
            <a:r>
              <a:rPr lang="en-US" sz="2100" noProof="1"/>
              <a:t>I have extensive background in data, SQL, SAS and Power BI. I also had a pretty descent exposure to VBA, and several other data-oriented tools/languages.</a:t>
            </a:r>
          </a:p>
          <a:p>
            <a:pPr lvl="1"/>
            <a:r>
              <a:rPr lang="en-US" sz="2100" noProof="1"/>
              <a:t>MBA with Finance concentration. </a:t>
            </a:r>
          </a:p>
          <a:p>
            <a:pPr lvl="1"/>
            <a:r>
              <a:rPr lang="en-US" sz="2100" noProof="1"/>
              <a:t>Took the data science bootcamp because open source is rapidly transforming this space and I wanted to remain current/relevant</a:t>
            </a:r>
            <a:r>
              <a:rPr lang="en-US" sz="2100" dirty="0"/>
              <a:t>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F9CB6-F4D4-45E6-BB8F-67D1AB1C63FF}"/>
              </a:ext>
            </a:extLst>
          </p:cNvPr>
          <p:cNvSpPr txBox="1"/>
          <p:nvPr/>
        </p:nvSpPr>
        <p:spPr>
          <a:xfrm>
            <a:off x="6716109" y="1799431"/>
            <a:ext cx="476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moto: “If you are not learning new things you are being left behind”</a:t>
            </a: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Efficiency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8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Research instead of excessive coding</a:t>
            </a:r>
            <a:r>
              <a:rPr lang="en-US" noProof="1"/>
              <a:t> </a:t>
            </a:r>
          </a:p>
          <a:p>
            <a:pPr lvl="1"/>
            <a:r>
              <a:rPr lang="en-US" noProof="1"/>
              <a:t>Since I am a one-man shop, I turned to trusted sources like medium, Yahoo Finance and New York Times to get a sense of the prevailing sentiment of the various ML algorithms as it relates to Stock price predictions</a:t>
            </a:r>
          </a:p>
          <a:p>
            <a:pPr lvl="1"/>
            <a:r>
              <a:rPr lang="en-US" noProof="1"/>
              <a:t>Two things stood out:</a:t>
            </a:r>
          </a:p>
          <a:p>
            <a:pPr lvl="2"/>
            <a:r>
              <a:rPr lang="en-US" noProof="1"/>
              <a:t>Questionable approaches to stock price predictions</a:t>
            </a:r>
          </a:p>
          <a:p>
            <a:pPr lvl="3"/>
            <a:r>
              <a:rPr lang="en-US" noProof="1"/>
              <a:t>Single feature input was the most common flaw I found</a:t>
            </a:r>
          </a:p>
          <a:p>
            <a:pPr lvl="2"/>
            <a:r>
              <a:rPr lang="en-US" noProof="1"/>
              <a:t>LSTM – RNN seem to be the approach showing most promise</a:t>
            </a:r>
          </a:p>
          <a:p>
            <a:pPr lvl="2"/>
            <a:r>
              <a:rPr lang="en-US" noProof="1"/>
              <a:t>RNN Advantages: Great at modeling sequence of data</a:t>
            </a:r>
          </a:p>
          <a:p>
            <a:pPr lvl="2"/>
            <a:r>
              <a:rPr lang="en-US" noProof="1"/>
              <a:t>RNN Disadvantage: Training is a challenge</a:t>
            </a:r>
          </a:p>
          <a:p>
            <a:pPr lvl="2"/>
            <a:r>
              <a:rPr lang="en-US" noProof="1"/>
              <a:t>LSTM – Addresses some of the native RNN shortcomings and expands aplicability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Phase 1: Build LSTM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Build LSTM ML model</a:t>
            </a:r>
            <a:r>
              <a:rPr lang="en-US" noProof="1"/>
              <a:t> </a:t>
            </a:r>
          </a:p>
          <a:p>
            <a:pPr lvl="1"/>
            <a:r>
              <a:rPr lang="en-US" noProof="1"/>
              <a:t>Use multiple feature: Open, High, Low &amp; Volume</a:t>
            </a:r>
          </a:p>
          <a:p>
            <a:pPr lvl="1"/>
            <a:r>
              <a:rPr lang="en-US" noProof="1"/>
              <a:t>Tools:</a:t>
            </a:r>
          </a:p>
          <a:p>
            <a:pPr lvl="2"/>
            <a:r>
              <a:rPr lang="en-US" noProof="1"/>
              <a:t>Matplotlib</a:t>
            </a:r>
          </a:p>
          <a:p>
            <a:pPr lvl="2"/>
            <a:r>
              <a:rPr lang="en-US" noProof="1"/>
              <a:t>Sklearn.model_selection</a:t>
            </a:r>
          </a:p>
          <a:p>
            <a:pPr lvl="2"/>
            <a:r>
              <a:rPr lang="en-US" noProof="1"/>
              <a:t>Sklearn.prepocessing</a:t>
            </a:r>
          </a:p>
          <a:p>
            <a:pPr lvl="2"/>
            <a:r>
              <a:rPr lang="en-US" noProof="1"/>
              <a:t>Tensorflow.keras</a:t>
            </a:r>
          </a:p>
          <a:p>
            <a:pPr lvl="2"/>
            <a:r>
              <a:rPr lang="en-US" noProof="1"/>
              <a:t>Pandas</a:t>
            </a:r>
          </a:p>
          <a:p>
            <a:pPr lvl="2"/>
            <a:r>
              <a:rPr lang="en-US" noProof="1"/>
              <a:t>Numpy</a:t>
            </a:r>
          </a:p>
          <a:p>
            <a:pPr lvl="2"/>
            <a:r>
              <a:rPr lang="en-US" noProof="1"/>
              <a:t>Pandas_datareader (a new favorite)</a:t>
            </a:r>
          </a:p>
          <a:p>
            <a:pPr lvl="1"/>
            <a:r>
              <a:rPr lang="en-US" noProof="1"/>
              <a:t>Use date parameter to split data: time-series</a:t>
            </a:r>
          </a:p>
          <a:p>
            <a:pPr lvl="2"/>
            <a:r>
              <a:rPr lang="en-US" noProof="1"/>
              <a:t>Helps assess output </a:t>
            </a:r>
          </a:p>
          <a:p>
            <a:pPr lvl="2"/>
            <a:endParaRPr lang="en-US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Efficiency &amp; Reliability</a:t>
            </a:r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Findings: AAPL Charts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4258F-3069-41C6-BD92-AA27864A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694793"/>
            <a:ext cx="10399956" cy="419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8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Findings: GOOG Charts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C2B13-FBDD-4134-AB3C-130CCC20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389347"/>
            <a:ext cx="10506103" cy="48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6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Overall: ML Stock Price Predictors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F617E-D15B-4ECE-9F1F-160CACDA3A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Very good at predicting trend- direction</a:t>
            </a:r>
          </a:p>
          <a:p>
            <a:r>
              <a:rPr lang="en-US" dirty="0"/>
              <a:t>Requires significant optimization to improve materially on magnitude: price</a:t>
            </a:r>
          </a:p>
          <a:p>
            <a:r>
              <a:rPr lang="en-US" dirty="0"/>
              <a:t>Found to more accurate than single feature input models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4B1DDB-A6C8-47B6-9021-772E7A1A9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782B8A-2410-4684-8BB4-1B90153021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This project time, although it is usually data</a:t>
            </a:r>
          </a:p>
          <a:p>
            <a:r>
              <a:rPr lang="en-US" dirty="0"/>
              <a:t>Additional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EE135-3FC8-44E5-8D7C-0A0F194A9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LSTM - RNN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Continue to Learn and Build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F617E-D15B-4ECE-9F1F-160CACDA3A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Continue Optimizing the model</a:t>
            </a:r>
          </a:p>
          <a:p>
            <a:r>
              <a:rPr lang="en-US" dirty="0"/>
              <a:t>Consider an ensemble approach if continued efforts falls short</a:t>
            </a:r>
          </a:p>
          <a:p>
            <a:r>
              <a:rPr lang="en-US" dirty="0"/>
              <a:t>Found to more accurate than single feature input models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4B1DDB-A6C8-47B6-9021-772E7A1A9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782B8A-2410-4684-8BB4-1B90153021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Add web user interface</a:t>
            </a:r>
          </a:p>
          <a:p>
            <a:r>
              <a:rPr lang="en-US" dirty="0"/>
              <a:t>Integrate </a:t>
            </a:r>
            <a:r>
              <a:rPr lang="en-US" dirty="0" err="1"/>
              <a:t>comparsm</a:t>
            </a:r>
            <a:r>
              <a:rPr lang="en-US" dirty="0"/>
              <a:t> features from features from Stocker()</a:t>
            </a:r>
          </a:p>
          <a:p>
            <a:pPr lvl="1"/>
            <a:r>
              <a:rPr lang="en-US" dirty="0"/>
              <a:t>Shows potential financial impact of deviation from actual stock prices</a:t>
            </a:r>
          </a:p>
          <a:p>
            <a:r>
              <a:rPr lang="en-US" dirty="0"/>
              <a:t>Optimize to leverage </a:t>
            </a:r>
            <a:r>
              <a:rPr lang="en-US" dirty="0" err="1"/>
              <a:t>cuda</a:t>
            </a:r>
            <a:r>
              <a:rPr lang="en-US" dirty="0"/>
              <a:t> GPUs when present</a:t>
            </a:r>
          </a:p>
          <a:p>
            <a:r>
              <a:rPr lang="en-US" dirty="0"/>
              <a:t>Portfolio capabilities (multiple stock analysis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EE135-3FC8-44E5-8D7C-0A0F194A9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LSTM – RNN Model</a:t>
            </a:r>
          </a:p>
        </p:txBody>
      </p:sp>
    </p:spTree>
    <p:extLst>
      <p:ext uri="{BB962C8B-B14F-4D97-AF65-F5344CB8AC3E}">
        <p14:creationId xmlns:p14="http://schemas.microsoft.com/office/powerpoint/2010/main" val="138025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442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Stock Price Prediction using Machine Learning: Can we?</vt:lpstr>
      <vt:lpstr>The Team</vt:lpstr>
      <vt:lpstr>About Me</vt:lpstr>
      <vt:lpstr>Approach: Efficiency</vt:lpstr>
      <vt:lpstr>Summary Findings: AAPL Charts</vt:lpstr>
      <vt:lpstr>Summary Findings: GOOG Charts</vt:lpstr>
      <vt:lpstr>Overall: ML Stock Price Predictors</vt:lpstr>
      <vt:lpstr>What’s Next: Continue to Learn and Build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Machine Learning: Can we?</dc:title>
  <dc:creator>Levi DeRoche</dc:creator>
  <cp:lastModifiedBy>Levi DeRoche</cp:lastModifiedBy>
  <cp:revision>1</cp:revision>
  <dcterms:created xsi:type="dcterms:W3CDTF">2020-08-15T15:00:56Z</dcterms:created>
  <dcterms:modified xsi:type="dcterms:W3CDTF">2020-08-15T17:57:02Z</dcterms:modified>
</cp:coreProperties>
</file>