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 SemiBold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Barlow Light"/>
      <p:regular r:id="rId31"/>
      <p:bold r:id="rId32"/>
      <p:italic r:id="rId33"/>
      <p:boldItalic r:id="rId34"/>
    </p:embeddedFont>
    <p:embeddedFont>
      <p:font typeface="Barl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Light-italic.fntdata"/><Relationship Id="rId10" Type="http://schemas.openxmlformats.org/officeDocument/2006/relationships/slide" Target="slides/slide6.xml"/><Relationship Id="rId32" Type="http://schemas.openxmlformats.org/officeDocument/2006/relationships/font" Target="fonts/BarlowLight-bold.fntdata"/><Relationship Id="rId13" Type="http://schemas.openxmlformats.org/officeDocument/2006/relationships/slide" Target="slides/slide9.xml"/><Relationship Id="rId35" Type="http://schemas.openxmlformats.org/officeDocument/2006/relationships/font" Target="fonts/Barlow-regular.fntdata"/><Relationship Id="rId12" Type="http://schemas.openxmlformats.org/officeDocument/2006/relationships/slide" Target="slides/slide8.xml"/><Relationship Id="rId34" Type="http://schemas.openxmlformats.org/officeDocument/2006/relationships/font" Target="fonts/Barlow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Barlow-italic.fntdata"/><Relationship Id="rId14" Type="http://schemas.openxmlformats.org/officeDocument/2006/relationships/slide" Target="slides/slide10.xml"/><Relationship Id="rId36" Type="http://schemas.openxmlformats.org/officeDocument/2006/relationships/font" Target="fonts/Barlow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arlow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1a269b13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1a269b1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1a269b131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1a269b1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81a269b131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81a269b1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81a269b131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81a269b13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1a269b131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1a269b13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18bad6732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18bad673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T8 - PHP Frameworks T-WEB-600 E-Commerce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Mock-ups</a:t>
            </a:r>
            <a:endParaRPr/>
          </a:p>
        </p:txBody>
      </p:sp>
      <p:sp>
        <p:nvSpPr>
          <p:cNvPr id="881" name="Google Shape;881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2" name="Google Shape;8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86350"/>
            <a:ext cx="4344503" cy="31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375" y="924725"/>
            <a:ext cx="2741100" cy="371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0" name="Google Shape;8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7" y="1869622"/>
            <a:ext cx="3831949" cy="27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550" y="1877142"/>
            <a:ext cx="3831949" cy="275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8" name="Google Shape;8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58125"/>
            <a:ext cx="4342443" cy="31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443" y="1688300"/>
            <a:ext cx="2992588" cy="31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6" name="Google Shape;9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450" y="922825"/>
            <a:ext cx="2741100" cy="3713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5"/>
          <p:cNvSpPr txBox="1"/>
          <p:nvPr>
            <p:ph idx="4294967295" type="body"/>
          </p:nvPr>
        </p:nvSpPr>
        <p:spPr>
          <a:xfrm>
            <a:off x="453650" y="413750"/>
            <a:ext cx="4392300" cy="42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Technologies utilisés :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-"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Symfony 4.4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-"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FOS Rest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-"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JMS Serializer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-"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JWT Authentication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-"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Swift Mailer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-"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KNP Paginator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-"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Stripe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-"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Trello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-"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Adobe XD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-"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Discord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12" name="Google Shape;912;p25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3" name="Google Shape;913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914" name="Google Shape;914;p25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915" name="Google Shape;915;p25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25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920" name="Google Shape;920;p25"/>
            <p:cNvSpPr/>
            <p:nvPr/>
          </p:nvSpPr>
          <p:spPr>
            <a:xfrm>
              <a:off x="2315715" y="3791112"/>
              <a:ext cx="673428" cy="389434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2657140" y="3935803"/>
              <a:ext cx="195329" cy="151148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2658204" y="3985466"/>
              <a:ext cx="194361" cy="101567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2457350" y="3860101"/>
              <a:ext cx="195204" cy="145599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2457756" y="3906656"/>
              <a:ext cx="194361" cy="101578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2506461" y="2987362"/>
              <a:ext cx="335774" cy="964424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2582229" y="2387101"/>
              <a:ext cx="214978" cy="209526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2243240" y="2453762"/>
              <a:ext cx="324369" cy="463332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2217389" y="2839467"/>
              <a:ext cx="154799" cy="101310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2221873" y="2861121"/>
              <a:ext cx="101078" cy="8425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2506235" y="2416390"/>
              <a:ext cx="349666" cy="70398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2790960" y="2560359"/>
              <a:ext cx="135498" cy="621896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2573358" y="2169926"/>
              <a:ext cx="231959" cy="2829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2582180" y="2145281"/>
              <a:ext cx="245225" cy="242272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2773661" y="2522433"/>
              <a:ext cx="151929" cy="206815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2459309" y="2417031"/>
              <a:ext cx="123448" cy="199057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941" name="Google Shape;941;p26"/>
          <p:cNvGrpSpPr/>
          <p:nvPr/>
        </p:nvGrpSpPr>
        <p:grpSpPr>
          <a:xfrm>
            <a:off x="3260403" y="87173"/>
            <a:ext cx="5099641" cy="4920624"/>
            <a:chOff x="1177450" y="241631"/>
            <a:chExt cx="6173152" cy="3616776"/>
          </a:xfrm>
        </p:grpSpPr>
        <p:sp>
          <p:nvSpPr>
            <p:cNvPr id="942" name="Google Shape;942;p2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rotWithShape="0" algn="bl" dir="5400000" dist="28575">
                <a:srgbClr val="38226D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6" name="Google Shape;946;p26"/>
          <p:cNvSpPr txBox="1"/>
          <p:nvPr>
            <p:ph idx="4294967295" type="body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Base de données :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947" name="Google Shape;947;p26"/>
          <p:cNvGrpSpPr/>
          <p:nvPr/>
        </p:nvGrpSpPr>
        <p:grpSpPr>
          <a:xfrm>
            <a:off x="7529615" y="2825005"/>
            <a:ext cx="1215960" cy="1885000"/>
            <a:chOff x="6492500" y="4126007"/>
            <a:chExt cx="272380" cy="422295"/>
          </a:xfrm>
        </p:grpSpPr>
        <p:sp>
          <p:nvSpPr>
            <p:cNvPr id="948" name="Google Shape;948;p26"/>
            <p:cNvSpPr/>
            <p:nvPr/>
          </p:nvSpPr>
          <p:spPr>
            <a:xfrm rot="10800000">
              <a:off x="6492500" y="4391998"/>
              <a:ext cx="272380" cy="156304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6"/>
            <p:cNvSpPr/>
            <p:nvPr/>
          </p:nvSpPr>
          <p:spPr>
            <a:xfrm flipH="1">
              <a:off x="6563174" y="4299082"/>
              <a:ext cx="180704" cy="104592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6"/>
            <p:cNvSpPr/>
            <p:nvPr/>
          </p:nvSpPr>
          <p:spPr>
            <a:xfrm flipH="1">
              <a:off x="6653526" y="4351284"/>
              <a:ext cx="90352" cy="156908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6"/>
            <p:cNvSpPr/>
            <p:nvPr/>
          </p:nvSpPr>
          <p:spPr>
            <a:xfrm flipH="1">
              <a:off x="6563303" y="4351284"/>
              <a:ext cx="90352" cy="156908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31565" y="4127172"/>
              <a:ext cx="91738" cy="134124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38516" y="4126007"/>
              <a:ext cx="43942" cy="54150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6647100" y="4184749"/>
              <a:ext cx="54203" cy="60663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6554604" y="4208935"/>
              <a:ext cx="102289" cy="145613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6631332" y="4204595"/>
              <a:ext cx="79014" cy="104225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6645396" y="4130153"/>
              <a:ext cx="58127" cy="71607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6647754" y="4129873"/>
              <a:ext cx="58357" cy="54923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6577749" y="4490229"/>
              <a:ext cx="45891" cy="35005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6577951" y="4501389"/>
              <a:ext cx="45683" cy="23850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6554804" y="4475155"/>
              <a:ext cx="42007" cy="3254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6554997" y="4485886"/>
              <a:ext cx="41840" cy="2184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6570371" y="4307401"/>
              <a:ext cx="100028" cy="17252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6597627" y="4307742"/>
              <a:ext cx="99584" cy="18680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6560564" y="4295988"/>
              <a:ext cx="148920" cy="137079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680201" y="4215053"/>
              <a:ext cx="51754" cy="18144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6690335" y="4212768"/>
              <a:ext cx="31293" cy="39798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6629015" y="4204538"/>
              <a:ext cx="26768" cy="28104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9" name="Google Shape;969;p26"/>
            <p:cNvGrpSpPr/>
            <p:nvPr/>
          </p:nvGrpSpPr>
          <p:grpSpPr>
            <a:xfrm>
              <a:off x="6551332" y="4270885"/>
              <a:ext cx="147943" cy="112126"/>
              <a:chOff x="6621095" y="1452181"/>
              <a:chExt cx="330894" cy="250785"/>
            </a:xfrm>
          </p:grpSpPr>
          <p:sp>
            <p:nvSpPr>
              <p:cNvPr id="970" name="Google Shape;970;p2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75" name="Google Shape;975;p26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76" name="Google Shape;9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25" y="560548"/>
            <a:ext cx="3518999" cy="389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27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 u="sng">
                <a:latin typeface="Barlow"/>
                <a:ea typeface="Barlow"/>
                <a:cs typeface="Barlow"/>
                <a:sym typeface="Barlow"/>
              </a:rPr>
              <a:t>Difficultés :</a:t>
            </a:r>
            <a:endParaRPr b="1" sz="6000" u="sng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Trop de fonctionnalité pour un court délais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Différence des niveaux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Découvertes des technologies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Complexité du projet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Alternance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Organisation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Coronavirus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2" name="Google Shape;982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3" name="Google Shape;983;p27"/>
          <p:cNvGrpSpPr/>
          <p:nvPr/>
        </p:nvGrpSpPr>
        <p:grpSpPr>
          <a:xfrm>
            <a:off x="6230973" y="930400"/>
            <a:ext cx="2318495" cy="3613203"/>
            <a:chOff x="6661328" y="2103554"/>
            <a:chExt cx="850574" cy="1325606"/>
          </a:xfrm>
        </p:grpSpPr>
        <p:sp>
          <p:nvSpPr>
            <p:cNvPr id="984" name="Google Shape;984;p27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6661328" y="3286571"/>
              <a:ext cx="246629" cy="142589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6681151" y="2824698"/>
              <a:ext cx="59093" cy="128909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6689412" y="2771791"/>
              <a:ext cx="42507" cy="81878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6782889" y="3337575"/>
              <a:ext cx="91625" cy="51652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6784412" y="3346110"/>
              <a:ext cx="90083" cy="43280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6715968" y="3307485"/>
              <a:ext cx="91664" cy="51652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6717638" y="3316019"/>
              <a:ext cx="90119" cy="43280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6715994" y="2973759"/>
              <a:ext cx="134234" cy="378984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6733197" y="2663396"/>
              <a:ext cx="97401" cy="155970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6701449" y="2773633"/>
              <a:ext cx="149626" cy="248131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6807278" y="2804619"/>
              <a:ext cx="188651" cy="148054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6800502" y="2801416"/>
              <a:ext cx="57805" cy="84703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6736209" y="2656556"/>
              <a:ext cx="94324" cy="104212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6938621" y="2869615"/>
              <a:ext cx="28545" cy="25115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4" name="Google Shape;1014;p27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015" name="Google Shape;1015;p27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27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27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27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7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7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7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27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27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27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7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27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7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7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7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7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7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27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7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27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5" name="Google Shape;1035;p27"/>
            <p:cNvSpPr/>
            <p:nvPr/>
          </p:nvSpPr>
          <p:spPr>
            <a:xfrm>
              <a:off x="6948039" y="2876090"/>
              <a:ext cx="48408" cy="40344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6688913" y="2310158"/>
              <a:ext cx="266844" cy="295297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6681190" y="2324699"/>
              <a:ext cx="248911" cy="281790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7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27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7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7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7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7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8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 u="sng">
                <a:latin typeface="Barlow"/>
                <a:ea typeface="Barlow"/>
                <a:cs typeface="Barlow"/>
                <a:sym typeface="Barlow"/>
              </a:rPr>
              <a:t>Solutions :</a:t>
            </a:r>
            <a:endParaRPr b="1" sz="6000" u="sng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Traités les fonctionnalités en fonctions de leur priorité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Rédaction des tutoriels, entre-aides et partages des ressources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Reflexion commune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Augmenter la </a:t>
            </a:r>
            <a:r>
              <a:rPr lang="en" sz="1800"/>
              <a:t>fréquence</a:t>
            </a:r>
            <a:r>
              <a:rPr lang="en" sz="1800"/>
              <a:t> des échanges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8" name="Google Shape;1058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9" name="Google Shape;1059;p28"/>
          <p:cNvGrpSpPr/>
          <p:nvPr/>
        </p:nvGrpSpPr>
        <p:grpSpPr>
          <a:xfrm>
            <a:off x="6230973" y="930400"/>
            <a:ext cx="2318495" cy="3613203"/>
            <a:chOff x="6661328" y="2103554"/>
            <a:chExt cx="850574" cy="1325606"/>
          </a:xfrm>
        </p:grpSpPr>
        <p:sp>
          <p:nvSpPr>
            <p:cNvPr id="1060" name="Google Shape;1060;p28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6661328" y="3286571"/>
              <a:ext cx="246629" cy="142589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6681151" y="2824698"/>
              <a:ext cx="59093" cy="128909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6689412" y="2771791"/>
              <a:ext cx="42507" cy="81878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6782889" y="3337575"/>
              <a:ext cx="91625" cy="51652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6784412" y="3346110"/>
              <a:ext cx="90083" cy="43280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8"/>
            <p:cNvSpPr/>
            <p:nvPr/>
          </p:nvSpPr>
          <p:spPr>
            <a:xfrm>
              <a:off x="6715968" y="3307485"/>
              <a:ext cx="91664" cy="51652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8"/>
            <p:cNvSpPr/>
            <p:nvPr/>
          </p:nvSpPr>
          <p:spPr>
            <a:xfrm>
              <a:off x="6717638" y="3316019"/>
              <a:ext cx="90119" cy="43280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6715994" y="2973759"/>
              <a:ext cx="134234" cy="378984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8"/>
            <p:cNvSpPr/>
            <p:nvPr/>
          </p:nvSpPr>
          <p:spPr>
            <a:xfrm>
              <a:off x="6733197" y="2663396"/>
              <a:ext cx="97401" cy="155970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8"/>
            <p:cNvSpPr/>
            <p:nvPr/>
          </p:nvSpPr>
          <p:spPr>
            <a:xfrm>
              <a:off x="6701449" y="2773633"/>
              <a:ext cx="149626" cy="248131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8"/>
            <p:cNvSpPr/>
            <p:nvPr/>
          </p:nvSpPr>
          <p:spPr>
            <a:xfrm>
              <a:off x="6807278" y="2804619"/>
              <a:ext cx="188651" cy="148054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8"/>
            <p:cNvSpPr/>
            <p:nvPr/>
          </p:nvSpPr>
          <p:spPr>
            <a:xfrm>
              <a:off x="6800502" y="2801416"/>
              <a:ext cx="57805" cy="84703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8"/>
            <p:cNvSpPr/>
            <p:nvPr/>
          </p:nvSpPr>
          <p:spPr>
            <a:xfrm>
              <a:off x="6736209" y="2656556"/>
              <a:ext cx="94324" cy="104212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8"/>
            <p:cNvSpPr/>
            <p:nvPr/>
          </p:nvSpPr>
          <p:spPr>
            <a:xfrm>
              <a:off x="6938621" y="2869615"/>
              <a:ext cx="28545" cy="25115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0" name="Google Shape;1090;p28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091" name="Google Shape;1091;p2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1" name="Google Shape;1111;p28"/>
            <p:cNvSpPr/>
            <p:nvPr/>
          </p:nvSpPr>
          <p:spPr>
            <a:xfrm>
              <a:off x="6948039" y="2876090"/>
              <a:ext cx="48408" cy="40344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6688913" y="2310158"/>
              <a:ext cx="266844" cy="295297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6681190" y="2324699"/>
              <a:ext cx="248911" cy="281790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8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8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8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8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8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8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9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4" name="Google Shape;1134;p29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135" name="Google Shape;1135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6" name="Google Shape;1136;p29"/>
          <p:cNvSpPr txBox="1"/>
          <p:nvPr>
            <p:ph idx="4294967295" type="body"/>
          </p:nvPr>
        </p:nvSpPr>
        <p:spPr>
          <a:xfrm>
            <a:off x="2352925" y="856425"/>
            <a:ext cx="2703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/>
              <a:t>MERCI !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 txBox="1"/>
          <p:nvPr>
            <p:ph idx="2" type="body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457200" y="1919550"/>
            <a:ext cx="6402900" cy="21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 but est de créer une plateforme générique de site marchand discount “high-tech’, avec le maximum de fonctionnalités.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y sera vendu uniquement des composants informatiques.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 txBox="1"/>
          <p:nvPr>
            <p:ph idx="2" type="body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Back-end: Framework PHP Symfony côté serveur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Front-end: Twig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Périmètre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 txBox="1"/>
          <p:nvPr>
            <p:ph idx="2" type="body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81" name="Google Shape;381;p14"/>
          <p:cNvSpPr txBox="1"/>
          <p:nvPr>
            <p:ph idx="1" type="body"/>
          </p:nvPr>
        </p:nvSpPr>
        <p:spPr>
          <a:xfrm>
            <a:off x="457200" y="1919550"/>
            <a:ext cx="6402900" cy="21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clients auront accès à la solution depuis leur appareil ayant une connexion internet.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Ce site web devra permettre aux clients d’accéder au large catalogue que nous proposons et d’y </a:t>
            </a:r>
            <a:r>
              <a:rPr lang="en"/>
              <a:t>procéder</a:t>
            </a:r>
            <a:r>
              <a:rPr lang="en"/>
              <a:t> à un </a:t>
            </a:r>
            <a:r>
              <a:rPr lang="en"/>
              <a:t>paiement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prise en main doit être simple et l’interface soignée.</a:t>
            </a:r>
            <a:endParaRPr/>
          </a:p>
        </p:txBody>
      </p:sp>
      <p:sp>
        <p:nvSpPr>
          <p:cNvPr id="382" name="Google Shape;382;p14"/>
          <p:cNvSpPr txBox="1"/>
          <p:nvPr>
            <p:ph idx="2" type="body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383" name="Google Shape;383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4" name="Google Shape;384;p14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85" name="Google Shape;385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Contraintes</a:t>
            </a:r>
            <a:endParaRPr/>
          </a:p>
        </p:txBody>
      </p:sp>
      <p:sp>
        <p:nvSpPr>
          <p:cNvPr id="416" name="Google Shape;416;p1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18" name="Google Shape;41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19" name="Google Shape;419;p15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0" name="Google Shape;44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41" name="Google Shape;44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1" name="Google Shape;481;p15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0" name="Google Shape;51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11" name="Google Shape;51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La communication entre le serveur back-end et front-end doit se faire entièrement au travers d’une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API REST</a:t>
            </a:r>
            <a:r>
              <a:rPr lang="en" sz="1800"/>
              <a:t> utilisant le format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JSON </a:t>
            </a:r>
            <a:r>
              <a:rPr lang="en" sz="1800"/>
              <a:t>pour représenter les données.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Les routes devront utiliser le verbe HTTP le plus adapté à l’action qu’elles permettent d’accomplir (parmi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GET</a:t>
            </a:r>
            <a:r>
              <a:rPr lang="en" sz="1800"/>
              <a:t>,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POST</a:t>
            </a:r>
            <a:r>
              <a:rPr lang="en" sz="1800"/>
              <a:t>,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PUT</a:t>
            </a:r>
            <a:r>
              <a:rPr lang="en" sz="1800"/>
              <a:t>, et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DELETE</a:t>
            </a:r>
            <a:r>
              <a:rPr lang="en" sz="1800"/>
              <a:t>). De même, le code HTTP associé à la réponse du serveur doit être cohérent avec la réponse envoyé (200 quand tout est bon, 404 lors d’une ressource introuvable, …)</a:t>
            </a:r>
            <a:endParaRPr sz="1800"/>
          </a:p>
        </p:txBody>
      </p:sp>
      <p:sp>
        <p:nvSpPr>
          <p:cNvPr id="529" name="Google Shape;529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0" name="Google Shape;53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31" name="Google Shape;531;p16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661328" y="3286571"/>
              <a:ext cx="246169" cy="142323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681151" y="2824698"/>
              <a:ext cx="58982" cy="128668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689412" y="2771791"/>
              <a:ext cx="42428" cy="81725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782889" y="3337575"/>
              <a:ext cx="91454" cy="51556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6784412" y="3346110"/>
              <a:ext cx="89915" cy="43199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6715968" y="3307485"/>
              <a:ext cx="91493" cy="51556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717638" y="3316019"/>
              <a:ext cx="89951" cy="43199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715994" y="2973759"/>
              <a:ext cx="133983" cy="378277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733197" y="2663396"/>
              <a:ext cx="97219" cy="155678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6701449" y="2773633"/>
              <a:ext cx="149347" cy="247668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6807278" y="2804619"/>
              <a:ext cx="188299" cy="147777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6800502" y="2801416"/>
              <a:ext cx="57697" cy="84545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6736209" y="2656556"/>
              <a:ext cx="94148" cy="104017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6938621" y="2869615"/>
              <a:ext cx="28491" cy="25068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1" name="Google Shape;56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62" name="Google Shape;56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2" name="Google Shape;582;p16"/>
            <p:cNvSpPr/>
            <p:nvPr/>
          </p:nvSpPr>
          <p:spPr>
            <a:xfrm>
              <a:off x="6948039" y="2876090"/>
              <a:ext cx="48317" cy="40269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6688913" y="2310158"/>
              <a:ext cx="266346" cy="294746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6681190" y="2324699"/>
              <a:ext cx="248446" cy="281264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Ergonomie</a:t>
            </a:r>
            <a:endParaRPr/>
          </a:p>
        </p:txBody>
      </p:sp>
      <p:sp>
        <p:nvSpPr>
          <p:cNvPr id="605" name="Google Shape;605;p17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Catalogue des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Présentation des marques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Inscription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Connexion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Création d’un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Modification du profil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Panier + Paiement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 améliorations sont susceptibles d’être proposées.</a:t>
            </a:r>
            <a:endParaRPr/>
          </a:p>
        </p:txBody>
      </p:sp>
      <p:sp>
        <p:nvSpPr>
          <p:cNvPr id="606" name="Google Shape;606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7" name="Google Shape;60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608" name="Google Shape;608;p17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0" name="Google Shape;63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31" name="Google Shape;63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32" name="Google Shape;63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35" name="Google Shape;63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36" name="Google Shape;63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38" name="Google Shape;63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2" name="Google Shape;70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703" name="Google Shape;70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04" name="Google Shape;70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09" name="Google Shape;70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12" name="Google Shape;712;p17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1" name="Google Shape;74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42" name="Google Shape;74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8"/>
          <p:cNvSpPr txBox="1"/>
          <p:nvPr>
            <p:ph idx="4294967295" type="ctrTitle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Langages de programmations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752" name="Google Shape;752;p18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PHP 7.1.3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Twig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JS</a:t>
            </a:r>
            <a:endParaRPr/>
          </a:p>
        </p:txBody>
      </p:sp>
      <p:sp>
        <p:nvSpPr>
          <p:cNvPr id="753" name="Google Shape;753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4" name="Google Shape;75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55" name="Google Shape;755;p18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9" name="Google Shape;82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9" name="Google Shape;83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40" name="Google Shape;84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5" name="Google Shape;84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9"/>
          <p:cNvSpPr txBox="1"/>
          <p:nvPr>
            <p:ph idx="4294967295" type="title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4 semaines pour ce projet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868" name="Google Shape;868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</a:t>
            </a:r>
            <a:endParaRPr/>
          </a:p>
        </p:txBody>
      </p:sp>
      <p:sp>
        <p:nvSpPr>
          <p:cNvPr id="874" name="Google Shape;874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5" name="Google Shape;8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275" y="1300175"/>
            <a:ext cx="4732781" cy="333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