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61" r:id="rId9"/>
    <p:sldId id="257" r:id="rId10"/>
    <p:sldId id="256" r:id="rId11"/>
    <p:sldId id="276" r:id="rId12"/>
    <p:sldId id="258" r:id="rId13"/>
    <p:sldId id="259" r:id="rId14"/>
    <p:sldId id="260" r:id="rId15"/>
    <p:sldId id="262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4D6"/>
    <a:srgbClr val="F7F3F3"/>
    <a:srgbClr val="FF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87" autoAdjust="0"/>
  </p:normalViewPr>
  <p:slideViewPr>
    <p:cSldViewPr snapToGrid="0">
      <p:cViewPr>
        <p:scale>
          <a:sx n="100" d="100"/>
          <a:sy n="100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02537182852146"/>
          <c:y val="0.1388888888888889"/>
          <c:w val="0.76241907261592312"/>
          <c:h val="0.647808398950131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Sheet1!$O$26</c:f>
              <c:strCache>
                <c:ptCount val="1"/>
                <c:pt idx="0">
                  <c:v>128,8</c:v>
                </c:pt>
              </c:strCache>
            </c:strRef>
          </c:tx>
          <c:spPr>
            <a:pattFill prst="dk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Sheet1!$P$26:$Q$26</c:f>
              <c:numCache>
                <c:formatCode>General</c:formatCode>
                <c:ptCount val="2"/>
                <c:pt idx="0">
                  <c:v>394</c:v>
                </c:pt>
                <c:pt idx="1">
                  <c:v>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3-4AAE-88C6-E88FBCD4BCF1}"/>
            </c:ext>
          </c:extLst>
        </c:ser>
        <c:ser>
          <c:idx val="1"/>
          <c:order val="1"/>
          <c:tx>
            <c:strRef>
              <c:f>Sheet1!$O$27</c:f>
              <c:strCache>
                <c:ptCount val="1"/>
                <c:pt idx="0">
                  <c:v>128,16</c:v>
                </c:pt>
              </c:strCache>
            </c:strRef>
          </c:tx>
          <c:spPr>
            <a:pattFill prst="dk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Sheet1!$P$27:$Q$27</c:f>
              <c:numCache>
                <c:formatCode>General</c:formatCode>
                <c:ptCount val="2"/>
                <c:pt idx="0">
                  <c:v>770</c:v>
                </c:pt>
                <c:pt idx="1">
                  <c:v>1162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D3-4AAE-88C6-E88FBCD4BCF1}"/>
            </c:ext>
          </c:extLst>
        </c:ser>
        <c:ser>
          <c:idx val="2"/>
          <c:order val="2"/>
          <c:tx>
            <c:strRef>
              <c:f>Sheet1!$O$28</c:f>
              <c:strCache>
                <c:ptCount val="1"/>
                <c:pt idx="0">
                  <c:v>256,8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A18C67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dkDnDiag">
                <a:fgClr>
                  <a:srgbClr val="A18C67"/>
                </a:fgClr>
                <a:bgClr>
                  <a:schemeClr val="bg1"/>
                </a:bgClr>
              </a:pattFill>
              <a:ln>
                <a:solidFill>
                  <a:srgbClr val="A18C6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D3-4AAE-88C6-E88FBCD4BCF1}"/>
              </c:ext>
            </c:extLst>
          </c:dPt>
          <c:dPt>
            <c:idx val="1"/>
            <c:invertIfNegative val="0"/>
            <c:bubble3D val="0"/>
            <c:spPr>
              <a:pattFill prst="dkDnDiag">
                <a:fgClr>
                  <a:srgbClr val="A18C67"/>
                </a:fgClr>
                <a:bgClr>
                  <a:schemeClr val="bg1"/>
                </a:bgClr>
              </a:pattFill>
              <a:ln>
                <a:solidFill>
                  <a:srgbClr val="A18C6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D3-4AAE-88C6-E88FBCD4BCF1}"/>
              </c:ext>
            </c:extLst>
          </c:dPt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Sheet1!$P$28:$Q$28</c:f>
              <c:numCache>
                <c:formatCode>General</c:formatCode>
                <c:ptCount val="2"/>
                <c:pt idx="0">
                  <c:v>419</c:v>
                </c:pt>
                <c:pt idx="1">
                  <c:v>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D3-4AAE-88C6-E88FBCD4BCF1}"/>
            </c:ext>
          </c:extLst>
        </c:ser>
        <c:ser>
          <c:idx val="3"/>
          <c:order val="3"/>
          <c:tx>
            <c:strRef>
              <c:f>Sheet1!$O$29</c:f>
              <c:strCache>
                <c:ptCount val="1"/>
                <c:pt idx="0">
                  <c:v>256,16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dkDnDiag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AD3-4AAE-88C6-E88FBCD4BCF1}"/>
              </c:ext>
            </c:extLst>
          </c:dPt>
          <c:dPt>
            <c:idx val="1"/>
            <c:invertIfNegative val="0"/>
            <c:bubble3D val="0"/>
            <c:spPr>
              <a:pattFill prst="dkDnDiag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AD3-4AAE-88C6-E88FBCD4BCF1}"/>
              </c:ext>
            </c:extLst>
          </c:dPt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Sheet1!$P$29:$Q$29</c:f>
              <c:numCache>
                <c:formatCode>General</c:formatCode>
                <c:ptCount val="2"/>
                <c:pt idx="0">
                  <c:v>819</c:v>
                </c:pt>
                <c:pt idx="1">
                  <c:v>1211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AD3-4AAE-88C6-E88FBCD4B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78799"/>
        <c:axId val="42472559"/>
      </c:barChart>
      <c:catAx>
        <c:axId val="42478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2472559"/>
        <c:crosses val="autoZero"/>
        <c:auto val="1"/>
        <c:lblAlgn val="ctr"/>
        <c:lblOffset val="100"/>
        <c:noMultiLvlLbl val="0"/>
      </c:catAx>
      <c:valAx>
        <c:axId val="42472559"/>
        <c:scaling>
          <c:orientation val="minMax"/>
          <c:max val="12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Total number of I/O ports</a:t>
                </a:r>
              </a:p>
            </c:rich>
          </c:tx>
          <c:layout>
            <c:manualLayout>
              <c:xMode val="edge"/>
              <c:yMode val="edge"/>
              <c:x val="7.2910973655645347E-2"/>
              <c:y val="0.177052347623213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2478799"/>
        <c:crosses val="autoZero"/>
        <c:crossBetween val="between"/>
        <c:majorUnit val="20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4112878122182211"/>
          <c:y val="0.88568642461358993"/>
          <c:w val="0.533643010159835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02537182852146"/>
          <c:y val="0.1388888888888889"/>
          <c:w val="0.76241907261592312"/>
          <c:h val="0.647808398950131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Sheet1!$O$10</c:f>
              <c:strCache>
                <c:ptCount val="1"/>
                <c:pt idx="0">
                  <c:v>128,8</c:v>
                </c:pt>
              </c:strCache>
            </c:strRef>
          </c:tx>
          <c:spPr>
            <a:pattFill prst="dk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Sheet1!$P$10:$Q$10</c:f>
              <c:numCache>
                <c:formatCode>General</c:formatCode>
                <c:ptCount val="2"/>
                <c:pt idx="0">
                  <c:v>274</c:v>
                </c:pt>
                <c:pt idx="1">
                  <c:v>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E-43BD-A363-403A2BE86BE1}"/>
            </c:ext>
          </c:extLst>
        </c:ser>
        <c:ser>
          <c:idx val="1"/>
          <c:order val="1"/>
          <c:tx>
            <c:strRef>
              <c:f>Sheet1!$O$11</c:f>
              <c:strCache>
                <c:ptCount val="1"/>
                <c:pt idx="0">
                  <c:v>128,16</c:v>
                </c:pt>
              </c:strCache>
            </c:strRef>
          </c:tx>
          <c:spPr>
            <a:pattFill prst="pct30">
              <a:fgClr>
                <a:srgbClr val="F2165A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Sheet1!$P$11:$Q$11</c:f>
              <c:numCache>
                <c:formatCode>General</c:formatCode>
                <c:ptCount val="2"/>
                <c:pt idx="0">
                  <c:v>530</c:v>
                </c:pt>
                <c:pt idx="1">
                  <c:v>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E-43BD-A363-403A2BE86BE1}"/>
            </c:ext>
          </c:extLst>
        </c:ser>
        <c:ser>
          <c:idx val="2"/>
          <c:order val="2"/>
          <c:tx>
            <c:strRef>
              <c:f>Sheet1!$O$12</c:f>
              <c:strCache>
                <c:ptCount val="1"/>
                <c:pt idx="0">
                  <c:v>256,8</c:v>
                </c:pt>
              </c:strCache>
            </c:strRef>
          </c:tx>
          <c:spPr>
            <a:pattFill prst="dkDnDiag">
              <a:fgClr>
                <a:srgbClr val="A18C67"/>
              </a:fgClr>
              <a:bgClr>
                <a:schemeClr val="bg1"/>
              </a:bgClr>
            </a:patt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Sheet1!$P$12:$Q$12</c:f>
              <c:numCache>
                <c:formatCode>General</c:formatCode>
                <c:ptCount val="2"/>
                <c:pt idx="0">
                  <c:v>291</c:v>
                </c:pt>
                <c:pt idx="1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1E-43BD-A363-403A2BE86BE1}"/>
            </c:ext>
          </c:extLst>
        </c:ser>
        <c:ser>
          <c:idx val="3"/>
          <c:order val="3"/>
          <c:tx>
            <c:strRef>
              <c:f>Sheet1!$O$13</c:f>
              <c:strCache>
                <c:ptCount val="1"/>
                <c:pt idx="0">
                  <c:v>256,16</c:v>
                </c:pt>
              </c:strCache>
            </c:strRef>
          </c:tx>
          <c:spPr>
            <a:pattFill prst="dkUp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Sheet1!$P$9:$Q$9</c:f>
              <c:strCache>
                <c:ptCount val="2"/>
                <c:pt idx="0">
                  <c:v>DT=8</c:v>
                </c:pt>
                <c:pt idx="1">
                  <c:v>DT=16</c:v>
                </c:pt>
              </c:strCache>
            </c:strRef>
          </c:cat>
          <c:val>
            <c:numRef>
              <c:f>Sheet1!$P$13:$Q$13</c:f>
              <c:numCache>
                <c:formatCode>General</c:formatCode>
                <c:ptCount val="2"/>
                <c:pt idx="0">
                  <c:v>563</c:v>
                </c:pt>
                <c:pt idx="1">
                  <c:v>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1E-43BD-A363-403A2BE86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78799"/>
        <c:axId val="42472559"/>
      </c:barChart>
      <c:catAx>
        <c:axId val="42478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2472559"/>
        <c:crosses val="autoZero"/>
        <c:auto val="1"/>
        <c:lblAlgn val="ctr"/>
        <c:lblOffset val="100"/>
        <c:noMultiLvlLbl val="0"/>
      </c:catAx>
      <c:valAx>
        <c:axId val="42472559"/>
        <c:scaling>
          <c:orientation val="minMax"/>
          <c:max val="12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Total number of</a:t>
                </a:r>
                <a:r>
                  <a:rPr lang="en-US" b="1" baseline="0">
                    <a:solidFill>
                      <a:schemeClr val="tx1"/>
                    </a:solidFill>
                  </a:rPr>
                  <a:t> I/O ports</a:t>
                </a:r>
              </a:p>
            </c:rich>
          </c:tx>
          <c:layout>
            <c:manualLayout>
              <c:xMode val="edge"/>
              <c:yMode val="edge"/>
              <c:x val="7.2910973655645347E-2"/>
              <c:y val="0.177052347623213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2478799"/>
        <c:crosses val="autoZero"/>
        <c:crossBetween val="between"/>
        <c:majorUnit val="20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4112878122182211"/>
          <c:y val="0.88568642461358993"/>
          <c:w val="0.5375174503401442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FDB59-7D79-4236-AAE2-75F7D35C5180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7C99D-2B79-452D-BC93-87D1A16EB9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77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High-performance: The data width from the output buffer to the FPGA is equal to the datatype size of the final output generated by the CIM-Tile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Light: The data width from the output buffer to the FPGA is equal to the datatype size of system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C99D-2B79-452D-BC93-87D1A16EB90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208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want to share some ports with several CIM-Tiles, the interface should be updated.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C99D-2B79-452D-BC93-87D1A16EB90F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99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4F21-AE55-88DE-E570-610F3FDA8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F048-B5DF-ECB0-85EA-478622617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DFF8-90B9-C41B-E57C-9DE3771F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4762-4C62-9778-0E2A-E86332D6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6575-9089-DD02-A2E5-BB90D6C1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70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00F6-6E78-04E1-A4B8-5F3E3AB0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6B53F-25A6-831C-F274-8E97721C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FEFE-FCE9-E5F3-20AF-867FCA41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2E45-1E44-148D-4B6D-280B38A7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D802-9191-555D-1FE2-C7F1CDA9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957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1BD58-9A51-8F2C-F58A-879ADDFC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6294-2595-B23B-F1AA-A91F18EC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6727-CD2C-E6BE-CC81-85B80DEA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46E8-7103-17E6-6779-B9C3EB23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3A20-59AD-FCF6-D03E-821CB12A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53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0BBE-2F3B-A19A-BE8C-F040E94F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3F7D-B72D-9AD5-B8E1-F865503C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CFC9-6E37-6B31-4B12-20269888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A8B0-FD6C-E13A-C717-C6D0B4FA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DF75-B22E-ED10-695A-947BBDC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42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31D1-4933-C3B2-E639-BB012D33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E2C8-246C-2ACC-75AD-64366A96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E262-5CFE-684B-341E-D37E296A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0F7D-FAA4-ED05-0A43-2B3AECF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18BA-599B-6F01-D365-ED8810E9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5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0803-5ADA-84E9-825B-8C28E5B8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CA99-7C68-622E-ADB0-26CFFB78A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0EB4-AA84-1FCD-E6D7-8B892496C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56C17-C275-EDA4-607D-6717C78B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61819-0C8B-5457-BE05-EB18B881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F258-966E-7012-5A39-37BDEBA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90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6E3-B59C-E711-5D47-7FD00BAD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01EF-FD4B-F636-57AA-27198947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690B3-21C5-F693-64B5-56612D7C3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067D1-59F7-003D-5013-5C2AD11E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176D1-949C-9954-C629-1221E1C72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2E771-4240-1004-FA27-628EAA72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A8C3-F879-267A-7A02-5B05CB31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99814-27CE-201E-D3E5-232B4A48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93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484C-EB77-D417-7BE7-F32242AF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77D4E-96DE-4667-FE2D-5828808F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195F7-7734-E3A2-ED38-1C5B4DEC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BFB4-9B61-04E7-1C31-5342ECF4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542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B5E5F-46C7-80D5-93D6-A3CA18FE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59538-8621-207A-6177-7AC469E8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0F3FF-051D-38B5-821E-BDC68BB2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764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96D6-8DDC-AC2B-7F1D-6A8C159C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A0DF-B4E4-1BB4-C2B0-BEB306A3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36D4D-3CF8-4F75-3B18-550348441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6E9C-D0A2-1AC8-F6EC-7ED8D746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2E5B-6AF2-DA03-C5E9-10F5E23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8AC1-009B-D476-187B-6F636A9B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667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554-F8A1-869B-CE87-33C959A0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0BC0B-98B7-DE0B-E2B7-EC5A1C9E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531D-643A-CB37-63E0-2040589B3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E22DE-559C-9EB7-F3F9-70C4069C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49620-792D-169A-3DBE-C60B4D3D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D211-DCA6-1E4F-6CF3-40F8C96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7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78C81-BB6C-F759-CC24-CCA3EB31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851B0-371B-BEF0-A297-1626B268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F3BB-C399-0310-A035-15F7EB22F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FEB1-B700-44AD-9841-7206325F73B7}" type="datetimeFigureOut">
              <a:rPr lang="en-NL" smtClean="0"/>
              <a:t>08/11/2023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B7D9A-4CE9-B98F-FEC6-C8BCC2DA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1372-C277-16B7-7DCC-F1E23FA2A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7CA0-5294-46C1-BFBA-7E46F920E0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782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0AA2-676D-F16E-7695-4B3837D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4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n-lt"/>
              </a:rPr>
              <a:t>Toward a programmable CIM accelerator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3200" dirty="0">
                <a:solidFill>
                  <a:srgbClr val="C00000"/>
                </a:solidFill>
                <a:latin typeface="+mn-lt"/>
              </a:rPr>
              <a:t>based on memristor devices </a:t>
            </a:r>
            <a:endParaRPr lang="en-NL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CEC6-1BF3-AFE0-F5E8-2758E464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520950"/>
            <a:ext cx="9058275" cy="6794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Mahdi Zahedi	Li Ou Hu </a:t>
            </a:r>
            <a:endParaRPr lang="en-NL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TU Delft - indebuurt Delft">
            <a:extLst>
              <a:ext uri="{FF2B5EF4-FFF2-40B4-BE49-F238E27FC236}">
                <a16:creationId xmlns:a16="http://schemas.microsoft.com/office/drawing/2014/main" id="{D6692F49-5430-AF1F-8EEA-B8D7B83A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399554"/>
            <a:ext cx="2609850" cy="14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&amp; Computer Engineering">
            <a:extLst>
              <a:ext uri="{FF2B5EF4-FFF2-40B4-BE49-F238E27FC236}">
                <a16:creationId xmlns:a16="http://schemas.microsoft.com/office/drawing/2014/main" id="{0C784FD8-0C6A-10CE-2B05-157569DD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6" y="5518455"/>
            <a:ext cx="3143250" cy="11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82C35-F887-0454-280E-A466677E35BF}"/>
              </a:ext>
            </a:extLst>
          </p:cNvPr>
          <p:cNvSpPr txBox="1"/>
          <p:nvPr/>
        </p:nvSpPr>
        <p:spPr>
          <a:xfrm>
            <a:off x="2857500" y="374083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800" b="1" kern="0" dirty="0"/>
              <a:t>Delft University of Technology</a:t>
            </a:r>
          </a:p>
          <a:p>
            <a:pPr algn="ctr" eaLnBrk="1" hangingPunct="1">
              <a:defRPr/>
            </a:pPr>
            <a:r>
              <a:rPr lang="en-US" sz="2800" b="1" kern="0" dirty="0"/>
              <a:t>The Netherlands </a:t>
            </a:r>
          </a:p>
        </p:txBody>
      </p:sp>
    </p:spTree>
    <p:extLst>
      <p:ext uri="{BB962C8B-B14F-4D97-AF65-F5344CB8AC3E}">
        <p14:creationId xmlns:p14="http://schemas.microsoft.com/office/powerpoint/2010/main" val="328994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28ABDB-1BD8-EC50-271E-9078D78A9988}"/>
              </a:ext>
            </a:extLst>
          </p:cNvPr>
          <p:cNvSpPr/>
          <p:nvPr/>
        </p:nvSpPr>
        <p:spPr>
          <a:xfrm>
            <a:off x="1338261" y="2777947"/>
            <a:ext cx="9405939" cy="1832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08DB-1996-DC5E-4B70-2D1BCF4FEE32}"/>
              </a:ext>
            </a:extLst>
          </p:cNvPr>
          <p:cNvSpPr/>
          <p:nvPr/>
        </p:nvSpPr>
        <p:spPr>
          <a:xfrm>
            <a:off x="1560503" y="2957660"/>
            <a:ext cx="271462" cy="100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DFF36-BD40-8ACB-77B2-53A54CFE8A25}"/>
              </a:ext>
            </a:extLst>
          </p:cNvPr>
          <p:cNvSpPr txBox="1"/>
          <p:nvPr/>
        </p:nvSpPr>
        <p:spPr>
          <a:xfrm rot="5400000">
            <a:off x="1166116" y="3336200"/>
            <a:ext cx="109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 buffer 1</a:t>
            </a:r>
            <a:endParaRPr lang="en-NL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24A1C-2E10-178F-10DD-F742D580758B}"/>
              </a:ext>
            </a:extLst>
          </p:cNvPr>
          <p:cNvSpPr/>
          <p:nvPr/>
        </p:nvSpPr>
        <p:spPr>
          <a:xfrm>
            <a:off x="6013459" y="2964931"/>
            <a:ext cx="271462" cy="1010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165AF-84E6-04C2-C36F-45880CD565E9}"/>
              </a:ext>
            </a:extLst>
          </p:cNvPr>
          <p:cNvSpPr txBox="1"/>
          <p:nvPr/>
        </p:nvSpPr>
        <p:spPr>
          <a:xfrm rot="5400000">
            <a:off x="5545798" y="3396559"/>
            <a:ext cx="12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 buffer 2</a:t>
            </a:r>
            <a:endParaRPr lang="en-NL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51961-A500-7C53-6E86-6379E55E94CC}"/>
              </a:ext>
            </a:extLst>
          </p:cNvPr>
          <p:cNvSpPr txBox="1"/>
          <p:nvPr/>
        </p:nvSpPr>
        <p:spPr>
          <a:xfrm>
            <a:off x="4984741" y="129492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NL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CACE3-4503-7A5A-ECF5-0478A131C2CF}"/>
              </a:ext>
            </a:extLst>
          </p:cNvPr>
          <p:cNvSpPr txBox="1"/>
          <p:nvPr/>
        </p:nvSpPr>
        <p:spPr>
          <a:xfrm>
            <a:off x="8572789" y="4359036"/>
            <a:ext cx="2250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Reconfigurable Platform</a:t>
            </a:r>
            <a:endParaRPr lang="en-NL" sz="16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BC3E5B-4C51-EE2E-6D41-F34AC1645217}"/>
              </a:ext>
            </a:extLst>
          </p:cNvPr>
          <p:cNvSpPr/>
          <p:nvPr/>
        </p:nvSpPr>
        <p:spPr>
          <a:xfrm>
            <a:off x="2295516" y="3003379"/>
            <a:ext cx="2689234" cy="1392406"/>
          </a:xfrm>
          <a:prstGeom prst="roundRect">
            <a:avLst>
              <a:gd name="adj" fmla="val 8391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&amp; Function</a:t>
            </a:r>
            <a:endParaRPr lang="en-NL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7EB12C-6640-7E81-3FC6-B268FC840917}"/>
              </a:ext>
            </a:extLst>
          </p:cNvPr>
          <p:cNvGrpSpPr/>
          <p:nvPr/>
        </p:nvGrpSpPr>
        <p:grpSpPr>
          <a:xfrm>
            <a:off x="700077" y="3195666"/>
            <a:ext cx="842962" cy="417720"/>
            <a:chOff x="3224213" y="3262313"/>
            <a:chExt cx="1319212" cy="30003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E5E8B9-9B81-A38A-61A1-CA876609F3EA}"/>
                </a:ext>
              </a:extLst>
            </p:cNvPr>
            <p:cNvCxnSpPr/>
            <p:nvPr/>
          </p:nvCxnSpPr>
          <p:spPr>
            <a:xfrm>
              <a:off x="3224213" y="3262313"/>
              <a:ext cx="13144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70A436-3B18-FFAF-8829-70AF35E460A5}"/>
                </a:ext>
              </a:extLst>
            </p:cNvPr>
            <p:cNvCxnSpPr/>
            <p:nvPr/>
          </p:nvCxnSpPr>
          <p:spPr>
            <a:xfrm>
              <a:off x="3228975" y="3414713"/>
              <a:ext cx="13144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E74F20-04E0-CF6B-7B53-BDE6FDC16B30}"/>
                </a:ext>
              </a:extLst>
            </p:cNvPr>
            <p:cNvCxnSpPr/>
            <p:nvPr/>
          </p:nvCxnSpPr>
          <p:spPr>
            <a:xfrm>
              <a:off x="3228975" y="3562350"/>
              <a:ext cx="13144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D88168-222E-9CBD-000D-6613C64B6081}"/>
              </a:ext>
            </a:extLst>
          </p:cNvPr>
          <p:cNvSpPr/>
          <p:nvPr/>
        </p:nvSpPr>
        <p:spPr>
          <a:xfrm>
            <a:off x="2298410" y="1294170"/>
            <a:ext cx="2543180" cy="603378"/>
          </a:xfrm>
          <a:prstGeom prst="roundRect">
            <a:avLst>
              <a:gd name="adj" fmla="val 839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CIM-Tile 1</a:t>
            </a:r>
            <a:endParaRPr lang="en-NL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EC5D2-197B-99FD-DC13-AC421268E199}"/>
              </a:ext>
            </a:extLst>
          </p:cNvPr>
          <p:cNvSpPr txBox="1"/>
          <p:nvPr/>
        </p:nvSpPr>
        <p:spPr>
          <a:xfrm>
            <a:off x="20955" y="2937077"/>
            <a:ext cx="776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Write_En</a:t>
            </a:r>
            <a:endParaRPr lang="en-NL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809CDD-7819-D8D1-BBDF-DA3D88597227}"/>
              </a:ext>
            </a:extLst>
          </p:cNvPr>
          <p:cNvSpPr txBox="1"/>
          <p:nvPr/>
        </p:nvSpPr>
        <p:spPr>
          <a:xfrm>
            <a:off x="30480" y="3172807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</a:t>
            </a:r>
            <a:endParaRPr lang="en-NL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C329F-A645-9F1C-BCEF-D8B620A14F6A}"/>
              </a:ext>
            </a:extLst>
          </p:cNvPr>
          <p:cNvSpPr txBox="1"/>
          <p:nvPr/>
        </p:nvSpPr>
        <p:spPr>
          <a:xfrm>
            <a:off x="0" y="3440996"/>
            <a:ext cx="69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Address</a:t>
            </a:r>
            <a:endParaRPr lang="en-NL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6001D9-BA98-BA5B-703A-A6D1077D0B56}"/>
              </a:ext>
            </a:extLst>
          </p:cNvPr>
          <p:cNvCxnSpPr>
            <a:cxnSpLocks/>
          </p:cNvCxnSpPr>
          <p:nvPr/>
        </p:nvCxnSpPr>
        <p:spPr>
          <a:xfrm>
            <a:off x="655495" y="4157096"/>
            <a:ext cx="16305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E058F6-2663-CCDA-E4A9-C3A9CDD508B9}"/>
              </a:ext>
            </a:extLst>
          </p:cNvPr>
          <p:cNvCxnSpPr>
            <a:cxnSpLocks/>
          </p:cNvCxnSpPr>
          <p:nvPr/>
        </p:nvCxnSpPr>
        <p:spPr>
          <a:xfrm flipH="1">
            <a:off x="628649" y="4289696"/>
            <a:ext cx="16430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2819F7-E03B-AA8D-E5B1-A9282561F2A8}"/>
              </a:ext>
            </a:extLst>
          </p:cNvPr>
          <p:cNvSpPr txBox="1"/>
          <p:nvPr/>
        </p:nvSpPr>
        <p:spPr>
          <a:xfrm>
            <a:off x="22858" y="3911762"/>
            <a:ext cx="49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Start</a:t>
            </a:r>
            <a:endParaRPr lang="en-NL" sz="12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81D3E-11EB-7DD3-5DCC-2A49EF13601D}"/>
              </a:ext>
            </a:extLst>
          </p:cNvPr>
          <p:cNvSpPr txBox="1"/>
          <p:nvPr/>
        </p:nvSpPr>
        <p:spPr>
          <a:xfrm>
            <a:off x="22858" y="4130568"/>
            <a:ext cx="485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Busy</a:t>
            </a:r>
            <a:endParaRPr lang="en-NL" sz="12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58A92-9D9A-F599-C6F0-683569CC90D0}"/>
              </a:ext>
            </a:extLst>
          </p:cNvPr>
          <p:cNvCxnSpPr>
            <a:cxnSpLocks/>
          </p:cNvCxnSpPr>
          <p:nvPr/>
        </p:nvCxnSpPr>
        <p:spPr>
          <a:xfrm flipV="1">
            <a:off x="2435225" y="1906278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A8775E-B849-2F85-B54E-6C4534068B36}"/>
              </a:ext>
            </a:extLst>
          </p:cNvPr>
          <p:cNvCxnSpPr>
            <a:cxnSpLocks/>
          </p:cNvCxnSpPr>
          <p:nvPr/>
        </p:nvCxnSpPr>
        <p:spPr>
          <a:xfrm>
            <a:off x="3984631" y="1940014"/>
            <a:ext cx="0" cy="1077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B7B5E5-CB43-8E4C-DD97-142898206566}"/>
              </a:ext>
            </a:extLst>
          </p:cNvPr>
          <p:cNvCxnSpPr>
            <a:cxnSpLocks/>
          </p:cNvCxnSpPr>
          <p:nvPr/>
        </p:nvCxnSpPr>
        <p:spPr>
          <a:xfrm flipV="1">
            <a:off x="2751137" y="1909835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26FE24-1EE8-8707-1238-25F5B7FB06D8}"/>
              </a:ext>
            </a:extLst>
          </p:cNvPr>
          <p:cNvCxnSpPr>
            <a:cxnSpLocks/>
          </p:cNvCxnSpPr>
          <p:nvPr/>
        </p:nvCxnSpPr>
        <p:spPr>
          <a:xfrm flipV="1">
            <a:off x="3019425" y="1913392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C3285F-E450-2639-8313-65E26A213F6E}"/>
              </a:ext>
            </a:extLst>
          </p:cNvPr>
          <p:cNvCxnSpPr>
            <a:cxnSpLocks/>
          </p:cNvCxnSpPr>
          <p:nvPr/>
        </p:nvCxnSpPr>
        <p:spPr>
          <a:xfrm flipV="1">
            <a:off x="4233861" y="1911562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5C4C9D-331C-3C6F-F363-1EDBCE06E370}"/>
              </a:ext>
            </a:extLst>
          </p:cNvPr>
          <p:cNvSpPr txBox="1"/>
          <p:nvPr/>
        </p:nvSpPr>
        <p:spPr>
          <a:xfrm rot="5400000">
            <a:off x="2642924" y="213273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RD_En</a:t>
            </a:r>
            <a:endParaRPr lang="en-NL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99A018-E537-5010-5791-B139D40DF46B}"/>
              </a:ext>
            </a:extLst>
          </p:cNvPr>
          <p:cNvSpPr txBox="1"/>
          <p:nvPr/>
        </p:nvSpPr>
        <p:spPr>
          <a:xfrm rot="5400000">
            <a:off x="1795092" y="2309073"/>
            <a:ext cx="1047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RD/WD_Data</a:t>
            </a:r>
            <a:endParaRPr lang="en-NL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E85438-0002-9A7C-C1E5-E33A7CCC46B7}"/>
              </a:ext>
            </a:extLst>
          </p:cNvPr>
          <p:cNvSpPr txBox="1"/>
          <p:nvPr/>
        </p:nvSpPr>
        <p:spPr>
          <a:xfrm rot="5400000">
            <a:off x="2280395" y="2195491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RD_Addr</a:t>
            </a:r>
            <a:endParaRPr lang="en-NL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E1701C-056D-D727-1268-27062DFA4753}"/>
              </a:ext>
            </a:extLst>
          </p:cNvPr>
          <p:cNvSpPr txBox="1"/>
          <p:nvPr/>
        </p:nvSpPr>
        <p:spPr>
          <a:xfrm rot="5400000">
            <a:off x="3727719" y="2190043"/>
            <a:ext cx="750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OB_Data</a:t>
            </a:r>
            <a:endParaRPr lang="en-NL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B4755C-9FEC-7DFE-F5EB-7B689F7900AF}"/>
              </a:ext>
            </a:extLst>
          </p:cNvPr>
          <p:cNvSpPr txBox="1"/>
          <p:nvPr/>
        </p:nvSpPr>
        <p:spPr>
          <a:xfrm rot="5400000">
            <a:off x="4004141" y="2197359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OB_Addr</a:t>
            </a:r>
            <a:endParaRPr lang="en-NL" sz="1200" b="1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6AE6151-DB5C-B81E-E120-348254C256C4}"/>
              </a:ext>
            </a:extLst>
          </p:cNvPr>
          <p:cNvCxnSpPr/>
          <p:nvPr/>
        </p:nvCxnSpPr>
        <p:spPr>
          <a:xfrm flipH="1">
            <a:off x="2400300" y="238453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219B4B-9D5D-76E0-2B26-84DA915ACE77}"/>
              </a:ext>
            </a:extLst>
          </p:cNvPr>
          <p:cNvCxnSpPr/>
          <p:nvPr/>
        </p:nvCxnSpPr>
        <p:spPr>
          <a:xfrm flipH="1">
            <a:off x="2705100" y="2402219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2E8F87-6625-22D5-7857-6E84E35951C5}"/>
              </a:ext>
            </a:extLst>
          </p:cNvPr>
          <p:cNvCxnSpPr/>
          <p:nvPr/>
        </p:nvCxnSpPr>
        <p:spPr>
          <a:xfrm flipH="1">
            <a:off x="3937000" y="2331495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839518-8E55-F1BD-D70D-4D711010A18A}"/>
              </a:ext>
            </a:extLst>
          </p:cNvPr>
          <p:cNvCxnSpPr/>
          <p:nvPr/>
        </p:nvCxnSpPr>
        <p:spPr>
          <a:xfrm flipH="1">
            <a:off x="4184650" y="2313814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75E2AC-B989-17FD-1F47-4736299CE92D}"/>
              </a:ext>
            </a:extLst>
          </p:cNvPr>
          <p:cNvCxnSpPr/>
          <p:nvPr/>
        </p:nvCxnSpPr>
        <p:spPr>
          <a:xfrm flipH="1">
            <a:off x="927100" y="333048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1B168E3-9CD2-9888-84D6-12A32AB6B37E}"/>
              </a:ext>
            </a:extLst>
          </p:cNvPr>
          <p:cNvCxnSpPr/>
          <p:nvPr/>
        </p:nvCxnSpPr>
        <p:spPr>
          <a:xfrm flipH="1">
            <a:off x="920750" y="3551504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31BD22-B4CB-2385-3171-49FB791B107C}"/>
              </a:ext>
            </a:extLst>
          </p:cNvPr>
          <p:cNvCxnSpPr>
            <a:cxnSpLocks/>
          </p:cNvCxnSpPr>
          <p:nvPr/>
        </p:nvCxnSpPr>
        <p:spPr>
          <a:xfrm flipV="1">
            <a:off x="3505495" y="1897437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88F7162-F07F-C493-7A29-AB072A61A797}"/>
              </a:ext>
            </a:extLst>
          </p:cNvPr>
          <p:cNvSpPr txBox="1"/>
          <p:nvPr/>
        </p:nvSpPr>
        <p:spPr>
          <a:xfrm rot="5400000">
            <a:off x="3108394" y="2150571"/>
            <a:ext cx="644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T_Start</a:t>
            </a:r>
            <a:endParaRPr lang="en-NL" sz="1200" b="1" dirty="0">
              <a:solidFill>
                <a:srgbClr val="C0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BC79F9B-7F34-E4A4-9E01-3807CD44AE15}"/>
              </a:ext>
            </a:extLst>
          </p:cNvPr>
          <p:cNvCxnSpPr>
            <a:cxnSpLocks/>
          </p:cNvCxnSpPr>
          <p:nvPr/>
        </p:nvCxnSpPr>
        <p:spPr>
          <a:xfrm flipV="1">
            <a:off x="4570411" y="1902722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3E37DD1-438D-64C6-0174-10058F72372D}"/>
              </a:ext>
            </a:extLst>
          </p:cNvPr>
          <p:cNvSpPr txBox="1"/>
          <p:nvPr/>
        </p:nvSpPr>
        <p:spPr>
          <a:xfrm rot="5400000">
            <a:off x="4340386" y="216333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T_done</a:t>
            </a:r>
            <a:endParaRPr lang="en-NL" sz="1200" b="1" dirty="0">
              <a:solidFill>
                <a:srgbClr val="C00000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9F41C16-DE4F-B6FD-0FA3-ED8C5A377C1D}"/>
              </a:ext>
            </a:extLst>
          </p:cNvPr>
          <p:cNvGrpSpPr/>
          <p:nvPr/>
        </p:nvGrpSpPr>
        <p:grpSpPr>
          <a:xfrm>
            <a:off x="1841500" y="3330488"/>
            <a:ext cx="431800" cy="234275"/>
            <a:chOff x="3194049" y="5254630"/>
            <a:chExt cx="1657351" cy="95243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07CFAF9-D067-EDD9-F87D-9FAED83C0964}"/>
                </a:ext>
              </a:extLst>
            </p:cNvPr>
            <p:cNvCxnSpPr>
              <a:cxnSpLocks/>
            </p:cNvCxnSpPr>
            <p:nvPr/>
          </p:nvCxnSpPr>
          <p:spPr>
            <a:xfrm>
              <a:off x="3220895" y="5254630"/>
              <a:ext cx="1630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B383D90-8A14-EC4E-3229-30014B6B5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049" y="5349873"/>
              <a:ext cx="16430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3D180D0-39F6-4ED0-1CE6-FC303FB6A066}"/>
              </a:ext>
            </a:extLst>
          </p:cNvPr>
          <p:cNvSpPr txBox="1"/>
          <p:nvPr/>
        </p:nvSpPr>
        <p:spPr>
          <a:xfrm>
            <a:off x="1825625" y="3054928"/>
            <a:ext cx="447558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Data</a:t>
            </a:r>
            <a:endParaRPr lang="en-NL" sz="105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0D24AC-EC53-2B86-864E-C675EDA77573}"/>
              </a:ext>
            </a:extLst>
          </p:cNvPr>
          <p:cNvSpPr txBox="1"/>
          <p:nvPr/>
        </p:nvSpPr>
        <p:spPr>
          <a:xfrm>
            <a:off x="1822450" y="3562057"/>
            <a:ext cx="458780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Addr</a:t>
            </a:r>
            <a:endParaRPr lang="en-NL" sz="105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FBCB6F-8B3B-030C-DD73-2B1CE8C9F1BB}"/>
              </a:ext>
            </a:extLst>
          </p:cNvPr>
          <p:cNvCxnSpPr/>
          <p:nvPr/>
        </p:nvCxnSpPr>
        <p:spPr>
          <a:xfrm flipH="1">
            <a:off x="1993900" y="3268603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AE8CFF-840A-4972-D3C2-15C4DD9D007E}"/>
              </a:ext>
            </a:extLst>
          </p:cNvPr>
          <p:cNvCxnSpPr/>
          <p:nvPr/>
        </p:nvCxnSpPr>
        <p:spPr>
          <a:xfrm flipH="1">
            <a:off x="2000250" y="3480779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9498E79-80D6-56CB-306E-3CAF03472013}"/>
              </a:ext>
            </a:extLst>
          </p:cNvPr>
          <p:cNvSpPr/>
          <p:nvPr/>
        </p:nvSpPr>
        <p:spPr>
          <a:xfrm rot="10800000" flipV="1">
            <a:off x="2298410" y="5522177"/>
            <a:ext cx="2543180" cy="603378"/>
          </a:xfrm>
          <a:prstGeom prst="roundRect">
            <a:avLst>
              <a:gd name="adj" fmla="val 839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CIM-Tile 2</a:t>
            </a:r>
            <a:endParaRPr lang="en-NL" sz="1600" b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792A63B-725A-C6A8-0FF3-DF7795EF62CC}"/>
              </a:ext>
            </a:extLst>
          </p:cNvPr>
          <p:cNvCxnSpPr>
            <a:cxnSpLocks/>
          </p:cNvCxnSpPr>
          <p:nvPr/>
        </p:nvCxnSpPr>
        <p:spPr>
          <a:xfrm>
            <a:off x="2435225" y="4423655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37F2B6-0852-264C-3E0C-3613BB1B800E}"/>
              </a:ext>
            </a:extLst>
          </p:cNvPr>
          <p:cNvCxnSpPr>
            <a:cxnSpLocks/>
          </p:cNvCxnSpPr>
          <p:nvPr/>
        </p:nvCxnSpPr>
        <p:spPr>
          <a:xfrm flipV="1">
            <a:off x="3971931" y="4411260"/>
            <a:ext cx="0" cy="1077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777F974-064E-E71A-65FF-F5DA5A6DA6B8}"/>
              </a:ext>
            </a:extLst>
          </p:cNvPr>
          <p:cNvCxnSpPr>
            <a:cxnSpLocks/>
          </p:cNvCxnSpPr>
          <p:nvPr/>
        </p:nvCxnSpPr>
        <p:spPr>
          <a:xfrm>
            <a:off x="2751137" y="4420098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759AA03-838A-0FEC-1D58-66AC0DBEA083}"/>
              </a:ext>
            </a:extLst>
          </p:cNvPr>
          <p:cNvCxnSpPr>
            <a:cxnSpLocks/>
          </p:cNvCxnSpPr>
          <p:nvPr/>
        </p:nvCxnSpPr>
        <p:spPr>
          <a:xfrm>
            <a:off x="3019425" y="4416541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55957B3-9C86-EDB1-DEC7-B90B71758A8D}"/>
              </a:ext>
            </a:extLst>
          </p:cNvPr>
          <p:cNvCxnSpPr>
            <a:cxnSpLocks/>
          </p:cNvCxnSpPr>
          <p:nvPr/>
        </p:nvCxnSpPr>
        <p:spPr>
          <a:xfrm>
            <a:off x="4221161" y="4418370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021F849-CA63-BE92-2993-906B51E9DA2B}"/>
              </a:ext>
            </a:extLst>
          </p:cNvPr>
          <p:cNvSpPr txBox="1"/>
          <p:nvPr/>
        </p:nvSpPr>
        <p:spPr>
          <a:xfrm rot="16200000" flipV="1">
            <a:off x="2562282" y="4992472"/>
            <a:ext cx="76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RD_En</a:t>
            </a:r>
            <a:endParaRPr lang="en-NL" sz="105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308CC3-1E86-1D5D-15CF-2959834ECB1B}"/>
              </a:ext>
            </a:extLst>
          </p:cNvPr>
          <p:cNvSpPr txBox="1"/>
          <p:nvPr/>
        </p:nvSpPr>
        <p:spPr>
          <a:xfrm rot="16200000" flipV="1">
            <a:off x="1868001" y="4901855"/>
            <a:ext cx="939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RD/WD_Data</a:t>
            </a:r>
            <a:endParaRPr lang="en-NL" sz="105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A0A416-84A9-0C39-3283-C0FFA1C0366B}"/>
              </a:ext>
            </a:extLst>
          </p:cNvPr>
          <p:cNvSpPr txBox="1"/>
          <p:nvPr/>
        </p:nvSpPr>
        <p:spPr>
          <a:xfrm rot="16200000" flipV="1">
            <a:off x="2157002" y="4904064"/>
            <a:ext cx="95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RD_Addr</a:t>
            </a:r>
            <a:endParaRPr lang="en-NL" sz="105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757292-6F9C-B8C8-D23D-529E73487556}"/>
              </a:ext>
            </a:extLst>
          </p:cNvPr>
          <p:cNvSpPr txBox="1"/>
          <p:nvPr/>
        </p:nvSpPr>
        <p:spPr>
          <a:xfrm rot="16200000" flipV="1">
            <a:off x="3615973" y="4963738"/>
            <a:ext cx="948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OB_Data</a:t>
            </a:r>
            <a:endParaRPr lang="en-NL" sz="105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6F7C2A-ACEB-703F-E3C5-7F6C462C76F4}"/>
              </a:ext>
            </a:extLst>
          </p:cNvPr>
          <p:cNvSpPr txBox="1"/>
          <p:nvPr/>
        </p:nvSpPr>
        <p:spPr>
          <a:xfrm rot="16200000" flipV="1">
            <a:off x="3892438" y="4965947"/>
            <a:ext cx="964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OB_Addr</a:t>
            </a:r>
            <a:endParaRPr lang="en-NL" sz="105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40D37E-ED80-9771-E9E2-0B7C6F700944}"/>
              </a:ext>
            </a:extLst>
          </p:cNvPr>
          <p:cNvCxnSpPr/>
          <p:nvPr/>
        </p:nvCxnSpPr>
        <p:spPr>
          <a:xfrm flipH="1" flipV="1">
            <a:off x="2400300" y="4902775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288866-8ED3-7869-8A04-618B50F7C035}"/>
              </a:ext>
            </a:extLst>
          </p:cNvPr>
          <p:cNvCxnSpPr/>
          <p:nvPr/>
        </p:nvCxnSpPr>
        <p:spPr>
          <a:xfrm flipH="1" flipV="1">
            <a:off x="2705100" y="4885094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BFE75-961D-5E0E-E2D3-5E2E71FDCB10}"/>
              </a:ext>
            </a:extLst>
          </p:cNvPr>
          <p:cNvCxnSpPr/>
          <p:nvPr/>
        </p:nvCxnSpPr>
        <p:spPr>
          <a:xfrm flipH="1" flipV="1">
            <a:off x="3924300" y="495581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7F86D6-132A-F3A8-35FE-1B18864A4E7B}"/>
              </a:ext>
            </a:extLst>
          </p:cNvPr>
          <p:cNvCxnSpPr/>
          <p:nvPr/>
        </p:nvCxnSpPr>
        <p:spPr>
          <a:xfrm flipH="1" flipV="1">
            <a:off x="4171950" y="4973499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3D51CB-84C7-BA5E-FF3D-BD75C79CFE8C}"/>
              </a:ext>
            </a:extLst>
          </p:cNvPr>
          <p:cNvCxnSpPr>
            <a:cxnSpLocks/>
          </p:cNvCxnSpPr>
          <p:nvPr/>
        </p:nvCxnSpPr>
        <p:spPr>
          <a:xfrm>
            <a:off x="3486440" y="4432496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BBB4FD3-0F9F-87C5-1034-98191CF0106B}"/>
              </a:ext>
            </a:extLst>
          </p:cNvPr>
          <p:cNvSpPr txBox="1"/>
          <p:nvPr/>
        </p:nvSpPr>
        <p:spPr>
          <a:xfrm rot="16200000" flipV="1">
            <a:off x="3010429" y="4946059"/>
            <a:ext cx="821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solidFill>
                  <a:srgbClr val="C00000"/>
                </a:solidFill>
              </a:rPr>
              <a:t>T_Start</a:t>
            </a:r>
            <a:endParaRPr lang="en-NL" sz="1050" b="1" dirty="0">
              <a:solidFill>
                <a:srgbClr val="C0000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3353925-B449-3168-63C8-58C7A11A9C86}"/>
              </a:ext>
            </a:extLst>
          </p:cNvPr>
          <p:cNvCxnSpPr>
            <a:cxnSpLocks/>
          </p:cNvCxnSpPr>
          <p:nvPr/>
        </p:nvCxnSpPr>
        <p:spPr>
          <a:xfrm>
            <a:off x="4570411" y="4427211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BB2B57B-261E-B045-1209-D9A969868C93}"/>
              </a:ext>
            </a:extLst>
          </p:cNvPr>
          <p:cNvSpPr txBox="1"/>
          <p:nvPr/>
        </p:nvSpPr>
        <p:spPr>
          <a:xfrm rot="16200000" flipV="1">
            <a:off x="4253377" y="4957107"/>
            <a:ext cx="839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solidFill>
                  <a:srgbClr val="C00000"/>
                </a:solidFill>
              </a:rPr>
              <a:t>T_done</a:t>
            </a:r>
            <a:endParaRPr lang="en-NL" sz="1050" b="1" dirty="0">
              <a:solidFill>
                <a:srgbClr val="C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F13049-C800-F604-FAFF-B8E5766C2245}"/>
              </a:ext>
            </a:extLst>
          </p:cNvPr>
          <p:cNvSpPr txBox="1"/>
          <p:nvPr/>
        </p:nvSpPr>
        <p:spPr>
          <a:xfrm>
            <a:off x="4965691" y="545003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NL" sz="24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778759A-84D9-8B92-9EF1-4B5F896F255C}"/>
              </a:ext>
            </a:extLst>
          </p:cNvPr>
          <p:cNvSpPr/>
          <p:nvPr/>
        </p:nvSpPr>
        <p:spPr>
          <a:xfrm>
            <a:off x="6715117" y="3006622"/>
            <a:ext cx="2644784" cy="1392406"/>
          </a:xfrm>
          <a:prstGeom prst="roundRect">
            <a:avLst>
              <a:gd name="adj" fmla="val 8391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&amp; Function</a:t>
            </a:r>
            <a:endParaRPr lang="en-NL" sz="1600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D1738BB-B5A8-47D3-E94B-0B7C1E5B134D}"/>
              </a:ext>
            </a:extLst>
          </p:cNvPr>
          <p:cNvSpPr/>
          <p:nvPr/>
        </p:nvSpPr>
        <p:spPr>
          <a:xfrm>
            <a:off x="6761417" y="1306150"/>
            <a:ext cx="2543180" cy="603378"/>
          </a:xfrm>
          <a:prstGeom prst="roundRect">
            <a:avLst>
              <a:gd name="adj" fmla="val 839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CIM-Tile n</a:t>
            </a:r>
            <a:endParaRPr lang="en-NL" sz="1600" b="1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DE4EF67-0404-9946-2802-C0FCF9F838EE}"/>
              </a:ext>
            </a:extLst>
          </p:cNvPr>
          <p:cNvSpPr txBox="1"/>
          <p:nvPr/>
        </p:nvSpPr>
        <p:spPr>
          <a:xfrm>
            <a:off x="9450521" y="129470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NL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CFADEE-1EB5-4F8D-5D1D-1D5B1D6CE819}"/>
              </a:ext>
            </a:extLst>
          </p:cNvPr>
          <p:cNvSpPr txBox="1"/>
          <p:nvPr/>
        </p:nvSpPr>
        <p:spPr>
          <a:xfrm>
            <a:off x="9478693" y="54672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NL" sz="2400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0F3A940-8B70-F988-CD49-CEC901592EC3}"/>
              </a:ext>
            </a:extLst>
          </p:cNvPr>
          <p:cNvSpPr/>
          <p:nvPr/>
        </p:nvSpPr>
        <p:spPr>
          <a:xfrm>
            <a:off x="6816835" y="5502088"/>
            <a:ext cx="2543180" cy="603378"/>
          </a:xfrm>
          <a:prstGeom prst="roundRect">
            <a:avLst>
              <a:gd name="adj" fmla="val 839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CIM-Tile n+1</a:t>
            </a:r>
            <a:endParaRPr lang="en-NL" sz="1600" b="1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BD6E891-5682-87A1-6FDA-4F2072AC3A1A}"/>
              </a:ext>
            </a:extLst>
          </p:cNvPr>
          <p:cNvCxnSpPr>
            <a:cxnSpLocks/>
          </p:cNvCxnSpPr>
          <p:nvPr/>
        </p:nvCxnSpPr>
        <p:spPr>
          <a:xfrm>
            <a:off x="4991100" y="4157096"/>
            <a:ext cx="1699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74B3910-675F-1513-925B-3DA87DE73A6C}"/>
              </a:ext>
            </a:extLst>
          </p:cNvPr>
          <p:cNvCxnSpPr>
            <a:cxnSpLocks/>
          </p:cNvCxnSpPr>
          <p:nvPr/>
        </p:nvCxnSpPr>
        <p:spPr>
          <a:xfrm flipH="1">
            <a:off x="5002529" y="4341392"/>
            <a:ext cx="16573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FD565AE-1DEE-24E2-258B-04B4AEB4B127}"/>
              </a:ext>
            </a:extLst>
          </p:cNvPr>
          <p:cNvSpPr txBox="1"/>
          <p:nvPr/>
        </p:nvSpPr>
        <p:spPr>
          <a:xfrm>
            <a:off x="4998718" y="393163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Next_layer_Start</a:t>
            </a:r>
            <a:endParaRPr lang="en-NL" sz="1100" b="1" dirty="0">
              <a:solidFill>
                <a:srgbClr val="C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1C0E12-F6C3-6008-46E9-D7044089153A}"/>
              </a:ext>
            </a:extLst>
          </p:cNvPr>
          <p:cNvSpPr txBox="1"/>
          <p:nvPr/>
        </p:nvSpPr>
        <p:spPr>
          <a:xfrm>
            <a:off x="5006338" y="411175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Next_layer_Busy</a:t>
            </a:r>
            <a:endParaRPr lang="en-NL" sz="1100" b="1" dirty="0">
              <a:solidFill>
                <a:srgbClr val="C00000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36DF773-09C7-6B32-880C-D622C651F592}"/>
              </a:ext>
            </a:extLst>
          </p:cNvPr>
          <p:cNvCxnSpPr>
            <a:cxnSpLocks/>
          </p:cNvCxnSpPr>
          <p:nvPr/>
        </p:nvCxnSpPr>
        <p:spPr>
          <a:xfrm>
            <a:off x="5011579" y="3232150"/>
            <a:ext cx="992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3A2E95-8452-6349-0A9E-DDCD353F5090}"/>
              </a:ext>
            </a:extLst>
          </p:cNvPr>
          <p:cNvCxnSpPr>
            <a:cxnSpLocks/>
          </p:cNvCxnSpPr>
          <p:nvPr/>
        </p:nvCxnSpPr>
        <p:spPr>
          <a:xfrm>
            <a:off x="5013960" y="3444326"/>
            <a:ext cx="985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1244F30-84A6-C8EC-64AD-01F8CC10AA43}"/>
              </a:ext>
            </a:extLst>
          </p:cNvPr>
          <p:cNvCxnSpPr>
            <a:cxnSpLocks/>
          </p:cNvCxnSpPr>
          <p:nvPr/>
        </p:nvCxnSpPr>
        <p:spPr>
          <a:xfrm>
            <a:off x="5013960" y="3649870"/>
            <a:ext cx="98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F782A7D-2C07-2C2F-D209-B7BC2E271581}"/>
              </a:ext>
            </a:extLst>
          </p:cNvPr>
          <p:cNvSpPr txBox="1"/>
          <p:nvPr/>
        </p:nvSpPr>
        <p:spPr>
          <a:xfrm>
            <a:off x="5179695" y="3011661"/>
            <a:ext cx="721672" cy="364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Write_En</a:t>
            </a:r>
            <a:endParaRPr lang="en-NL" sz="105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2F7F4C9-274A-2369-885A-32BFFDBF1D28}"/>
              </a:ext>
            </a:extLst>
          </p:cNvPr>
          <p:cNvSpPr txBox="1"/>
          <p:nvPr/>
        </p:nvSpPr>
        <p:spPr>
          <a:xfrm>
            <a:off x="5356860" y="3239771"/>
            <a:ext cx="447558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Data</a:t>
            </a:r>
            <a:endParaRPr lang="en-NL" sz="105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6E6CAD4-E53E-FD13-F083-9B9FA484C26D}"/>
              </a:ext>
            </a:extLst>
          </p:cNvPr>
          <p:cNvSpPr txBox="1"/>
          <p:nvPr/>
        </p:nvSpPr>
        <p:spPr>
          <a:xfrm>
            <a:off x="5250180" y="3454620"/>
            <a:ext cx="635110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Address</a:t>
            </a:r>
            <a:endParaRPr lang="en-NL" sz="1050" b="1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D9778B1-E356-C428-1C43-5F086AD260A7}"/>
              </a:ext>
            </a:extLst>
          </p:cNvPr>
          <p:cNvCxnSpPr/>
          <p:nvPr/>
        </p:nvCxnSpPr>
        <p:spPr>
          <a:xfrm flipH="1">
            <a:off x="5201920" y="3366972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82F5F0-454E-CA70-AC3B-D80BB7C76253}"/>
              </a:ext>
            </a:extLst>
          </p:cNvPr>
          <p:cNvCxnSpPr/>
          <p:nvPr/>
        </p:nvCxnSpPr>
        <p:spPr>
          <a:xfrm flipH="1">
            <a:off x="5157470" y="358798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F12412A-8B7B-85C1-6076-56669D2A37BA}"/>
              </a:ext>
            </a:extLst>
          </p:cNvPr>
          <p:cNvCxnSpPr>
            <a:cxnSpLocks/>
          </p:cNvCxnSpPr>
          <p:nvPr/>
        </p:nvCxnSpPr>
        <p:spPr>
          <a:xfrm>
            <a:off x="6291906" y="3273627"/>
            <a:ext cx="4248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04DA3BE-8B5A-CEE8-27B4-D93794CE4CA2}"/>
              </a:ext>
            </a:extLst>
          </p:cNvPr>
          <p:cNvSpPr txBox="1"/>
          <p:nvPr/>
        </p:nvSpPr>
        <p:spPr>
          <a:xfrm>
            <a:off x="6288087" y="3007593"/>
            <a:ext cx="447558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Data</a:t>
            </a:r>
            <a:endParaRPr lang="en-NL" sz="105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AA1A70-DB06-8FED-1042-7F31007C0001}"/>
              </a:ext>
            </a:extLst>
          </p:cNvPr>
          <p:cNvSpPr txBox="1"/>
          <p:nvPr/>
        </p:nvSpPr>
        <p:spPr>
          <a:xfrm>
            <a:off x="6265862" y="3481382"/>
            <a:ext cx="458780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Addr</a:t>
            </a:r>
            <a:endParaRPr lang="en-NL" sz="1050" b="1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C3451F5-F16D-10AD-9040-81F9672A05F1}"/>
              </a:ext>
            </a:extLst>
          </p:cNvPr>
          <p:cNvCxnSpPr/>
          <p:nvPr/>
        </p:nvCxnSpPr>
        <p:spPr>
          <a:xfrm flipH="1">
            <a:off x="6437312" y="3211742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27DEA9E-A483-8475-56AC-C5063C9A17B5}"/>
              </a:ext>
            </a:extLst>
          </p:cNvPr>
          <p:cNvCxnSpPr/>
          <p:nvPr/>
        </p:nvCxnSpPr>
        <p:spPr>
          <a:xfrm flipH="1">
            <a:off x="6443662" y="342391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130958D-9A82-9139-7900-169DEA2EC935}"/>
              </a:ext>
            </a:extLst>
          </p:cNvPr>
          <p:cNvCxnSpPr>
            <a:cxnSpLocks/>
          </p:cNvCxnSpPr>
          <p:nvPr/>
        </p:nvCxnSpPr>
        <p:spPr>
          <a:xfrm flipH="1">
            <a:off x="6284913" y="3498377"/>
            <a:ext cx="4280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A43C48F-B9EC-0263-1AC7-E4B0F343E5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Interface Signals </a:t>
            </a:r>
            <a:r>
              <a:rPr lang="en-US" sz="2000" b="1" dirty="0">
                <a:solidFill>
                  <a:schemeClr val="accent1"/>
                </a:solidFill>
              </a:rPr>
              <a:t>(modeling the interface and bandwidth limitation)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58D40-8ED4-652D-5B2F-60CA7E7E6426}"/>
              </a:ext>
            </a:extLst>
          </p:cNvPr>
          <p:cNvSpPr/>
          <p:nvPr/>
        </p:nvSpPr>
        <p:spPr>
          <a:xfrm>
            <a:off x="10361603" y="3008460"/>
            <a:ext cx="271462" cy="100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1E719-05C0-1734-D73D-975296D3B4A5}"/>
              </a:ext>
            </a:extLst>
          </p:cNvPr>
          <p:cNvSpPr txBox="1"/>
          <p:nvPr/>
        </p:nvSpPr>
        <p:spPr>
          <a:xfrm rot="5400000">
            <a:off x="9954516" y="3399700"/>
            <a:ext cx="109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 buffer n</a:t>
            </a:r>
            <a:endParaRPr lang="en-NL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A03BBE-D389-F224-30CE-0948486D6C7D}"/>
              </a:ext>
            </a:extLst>
          </p:cNvPr>
          <p:cNvCxnSpPr>
            <a:cxnSpLocks/>
          </p:cNvCxnSpPr>
          <p:nvPr/>
        </p:nvCxnSpPr>
        <p:spPr>
          <a:xfrm>
            <a:off x="9354979" y="3219450"/>
            <a:ext cx="992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DDEF9-436E-3093-DE03-C0FE7EE30FC4}"/>
              </a:ext>
            </a:extLst>
          </p:cNvPr>
          <p:cNvCxnSpPr>
            <a:cxnSpLocks/>
          </p:cNvCxnSpPr>
          <p:nvPr/>
        </p:nvCxnSpPr>
        <p:spPr>
          <a:xfrm>
            <a:off x="9357360" y="3431626"/>
            <a:ext cx="985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E495A4-4F48-CD44-8920-8847996D1CC3}"/>
              </a:ext>
            </a:extLst>
          </p:cNvPr>
          <p:cNvCxnSpPr>
            <a:cxnSpLocks/>
          </p:cNvCxnSpPr>
          <p:nvPr/>
        </p:nvCxnSpPr>
        <p:spPr>
          <a:xfrm>
            <a:off x="9357360" y="3637170"/>
            <a:ext cx="98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3A9FB9-5B1B-EA47-DCB9-AF859C7B43F5}"/>
              </a:ext>
            </a:extLst>
          </p:cNvPr>
          <p:cNvSpPr txBox="1"/>
          <p:nvPr/>
        </p:nvSpPr>
        <p:spPr>
          <a:xfrm>
            <a:off x="9523095" y="2998961"/>
            <a:ext cx="721672" cy="364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Write_En</a:t>
            </a:r>
            <a:endParaRPr lang="en-NL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DD5DB-0A34-18D0-AA67-A8C51EBDD972}"/>
              </a:ext>
            </a:extLst>
          </p:cNvPr>
          <p:cNvSpPr txBox="1"/>
          <p:nvPr/>
        </p:nvSpPr>
        <p:spPr>
          <a:xfrm>
            <a:off x="9700260" y="3227071"/>
            <a:ext cx="447558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Data</a:t>
            </a:r>
            <a:endParaRPr lang="en-NL" sz="10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D8A8-ECFF-FDFC-2C06-84E0A84E40CA}"/>
              </a:ext>
            </a:extLst>
          </p:cNvPr>
          <p:cNvSpPr txBox="1"/>
          <p:nvPr/>
        </p:nvSpPr>
        <p:spPr>
          <a:xfrm>
            <a:off x="9593580" y="3441920"/>
            <a:ext cx="635110" cy="3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Address</a:t>
            </a:r>
            <a:endParaRPr lang="en-NL" sz="105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54820-5AFC-2DBF-D08F-A4D599C303B2}"/>
              </a:ext>
            </a:extLst>
          </p:cNvPr>
          <p:cNvCxnSpPr/>
          <p:nvPr/>
        </p:nvCxnSpPr>
        <p:spPr>
          <a:xfrm flipH="1">
            <a:off x="9545320" y="3354272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8E007E-3221-1E87-E571-B6AAE1AB499D}"/>
              </a:ext>
            </a:extLst>
          </p:cNvPr>
          <p:cNvCxnSpPr/>
          <p:nvPr/>
        </p:nvCxnSpPr>
        <p:spPr>
          <a:xfrm flipH="1">
            <a:off x="9500870" y="357528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0D3690-1A32-B3AC-957F-719FE2D0D157}"/>
              </a:ext>
            </a:extLst>
          </p:cNvPr>
          <p:cNvCxnSpPr>
            <a:cxnSpLocks/>
          </p:cNvCxnSpPr>
          <p:nvPr/>
        </p:nvCxnSpPr>
        <p:spPr>
          <a:xfrm>
            <a:off x="9380395" y="4131696"/>
            <a:ext cx="16305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966F0-8C77-85CE-0CB2-19E58968667F}"/>
              </a:ext>
            </a:extLst>
          </p:cNvPr>
          <p:cNvCxnSpPr>
            <a:cxnSpLocks/>
          </p:cNvCxnSpPr>
          <p:nvPr/>
        </p:nvCxnSpPr>
        <p:spPr>
          <a:xfrm flipH="1">
            <a:off x="9353549" y="4264296"/>
            <a:ext cx="16430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4E87CB-E9BD-B558-8C5C-B04EED567198}"/>
              </a:ext>
            </a:extLst>
          </p:cNvPr>
          <p:cNvSpPr txBox="1"/>
          <p:nvPr/>
        </p:nvSpPr>
        <p:spPr>
          <a:xfrm>
            <a:off x="10970258" y="3924462"/>
            <a:ext cx="49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Start</a:t>
            </a:r>
            <a:endParaRPr lang="en-NL" sz="1200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C72788-F8CD-682E-EF25-AA1718B2B48A}"/>
              </a:ext>
            </a:extLst>
          </p:cNvPr>
          <p:cNvSpPr txBox="1"/>
          <p:nvPr/>
        </p:nvSpPr>
        <p:spPr>
          <a:xfrm>
            <a:off x="10970258" y="4181368"/>
            <a:ext cx="485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Busy</a:t>
            </a:r>
            <a:endParaRPr lang="en-NL" sz="1200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5FCFF4-B177-B06F-FD36-CAC9EE712A72}"/>
              </a:ext>
            </a:extLst>
          </p:cNvPr>
          <p:cNvCxnSpPr/>
          <p:nvPr/>
        </p:nvCxnSpPr>
        <p:spPr>
          <a:xfrm rot="10800000">
            <a:off x="10647220" y="3638786"/>
            <a:ext cx="8399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DF0BBF-D2BC-4DA8-3D82-B3E003F0C608}"/>
              </a:ext>
            </a:extLst>
          </p:cNvPr>
          <p:cNvCxnSpPr/>
          <p:nvPr/>
        </p:nvCxnSpPr>
        <p:spPr>
          <a:xfrm rot="10800000">
            <a:off x="10644177" y="3426610"/>
            <a:ext cx="8399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2244B8-D301-3CC0-76F9-F28BC6884A9B}"/>
              </a:ext>
            </a:extLst>
          </p:cNvPr>
          <p:cNvCxnSpPr/>
          <p:nvPr/>
        </p:nvCxnSpPr>
        <p:spPr>
          <a:xfrm flipH="1">
            <a:off x="10985500" y="336858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27CA8A-6ABD-EDBC-E984-900CCEDDA649}"/>
              </a:ext>
            </a:extLst>
          </p:cNvPr>
          <p:cNvCxnSpPr/>
          <p:nvPr/>
        </p:nvCxnSpPr>
        <p:spPr>
          <a:xfrm flipH="1">
            <a:off x="10998200" y="3559088"/>
            <a:ext cx="82550" cy="14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09E1B9-546A-9C9C-BFFB-A17E95BB04CA}"/>
              </a:ext>
            </a:extLst>
          </p:cNvPr>
          <p:cNvSpPr txBox="1"/>
          <p:nvPr/>
        </p:nvSpPr>
        <p:spPr>
          <a:xfrm>
            <a:off x="11488484" y="3261707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</a:t>
            </a:r>
            <a:endParaRPr lang="en-NL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BF3187-551B-2136-9CF6-7FA8705F702F}"/>
              </a:ext>
            </a:extLst>
          </p:cNvPr>
          <p:cNvSpPr txBox="1"/>
          <p:nvPr/>
        </p:nvSpPr>
        <p:spPr>
          <a:xfrm>
            <a:off x="11458004" y="3529896"/>
            <a:ext cx="69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Address</a:t>
            </a:r>
            <a:endParaRPr lang="en-NL" sz="12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81D3986-CE5E-FF83-3B08-46F0BB1AE88B}"/>
              </a:ext>
            </a:extLst>
          </p:cNvPr>
          <p:cNvCxnSpPr>
            <a:cxnSpLocks/>
          </p:cNvCxnSpPr>
          <p:nvPr/>
        </p:nvCxnSpPr>
        <p:spPr>
          <a:xfrm flipV="1">
            <a:off x="3267075" y="1894342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4088E5-2B3E-C4AA-4E45-959D14B2752C}"/>
              </a:ext>
            </a:extLst>
          </p:cNvPr>
          <p:cNvSpPr txBox="1"/>
          <p:nvPr/>
        </p:nvSpPr>
        <p:spPr>
          <a:xfrm rot="5400000">
            <a:off x="2875439" y="2159474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WD_En</a:t>
            </a:r>
            <a:endParaRPr lang="en-NL" sz="11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04D9F-2FBE-663A-024E-170EE17BF1BC}"/>
              </a:ext>
            </a:extLst>
          </p:cNvPr>
          <p:cNvCxnSpPr>
            <a:cxnSpLocks/>
          </p:cNvCxnSpPr>
          <p:nvPr/>
        </p:nvCxnSpPr>
        <p:spPr>
          <a:xfrm>
            <a:off x="3248025" y="4416541"/>
            <a:ext cx="0" cy="109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E8D843-87F6-EC96-A812-E9B4457163BD}"/>
              </a:ext>
            </a:extLst>
          </p:cNvPr>
          <p:cNvSpPr txBox="1"/>
          <p:nvPr/>
        </p:nvSpPr>
        <p:spPr>
          <a:xfrm rot="16200000" flipV="1">
            <a:off x="2856481" y="4897222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WD_En</a:t>
            </a:r>
            <a:endParaRPr lang="en-NL" sz="1050" b="1" dirty="0"/>
          </a:p>
        </p:txBody>
      </p:sp>
    </p:spTree>
    <p:extLst>
      <p:ext uri="{BB962C8B-B14F-4D97-AF65-F5344CB8AC3E}">
        <p14:creationId xmlns:p14="http://schemas.microsoft.com/office/powerpoint/2010/main" val="136984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>
            <a:extLst>
              <a:ext uri="{FF2B5EF4-FFF2-40B4-BE49-F238E27FC236}">
                <a16:creationId xmlns:a16="http://schemas.microsoft.com/office/drawing/2014/main" id="{6A43C48F-B9EC-0263-1AC7-E4B0F343E5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Interface Signals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FE3A8F-9AD7-650D-1D72-60828E19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363973"/>
            <a:ext cx="6523038" cy="63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9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35BE1F-7B08-4D9E-545A-4A6C8074E9D0}"/>
              </a:ext>
            </a:extLst>
          </p:cNvPr>
          <p:cNvSpPr txBox="1"/>
          <p:nvPr/>
        </p:nvSpPr>
        <p:spPr>
          <a:xfrm>
            <a:off x="1299007" y="2715493"/>
            <a:ext cx="21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implementation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830E-4C63-8273-3ED4-BCEEE5E1ACC8}"/>
              </a:ext>
            </a:extLst>
          </p:cNvPr>
          <p:cNvSpPr txBox="1"/>
          <p:nvPr/>
        </p:nvSpPr>
        <p:spPr>
          <a:xfrm>
            <a:off x="4776496" y="2728767"/>
            <a:ext cx="343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High-performance implementation</a:t>
            </a:r>
            <a:endParaRPr lang="en-N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27656A-6451-2201-2E22-0C63BF41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03582"/>
              </p:ext>
            </p:extLst>
          </p:nvPr>
        </p:nvGraphicFramePr>
        <p:xfrm>
          <a:off x="8811491" y="1668240"/>
          <a:ext cx="2900218" cy="34562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0109">
                  <a:extLst>
                    <a:ext uri="{9D8B030D-6E8A-4147-A177-3AD203B41FA5}">
                      <a16:colId xmlns:a16="http://schemas.microsoft.com/office/drawing/2014/main" val="2629595426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3945864063"/>
                    </a:ext>
                  </a:extLst>
                </a:gridCol>
              </a:tblGrid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Device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Max User I/O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32481"/>
                  </a:ext>
                </a:extLst>
              </a:tr>
              <a:tr h="438771">
                <a:tc>
                  <a:txBody>
                    <a:bodyPr/>
                    <a:lstStyle/>
                    <a:p>
                      <a:r>
                        <a:rPr lang="en-US" sz="1600" dirty="0"/>
                        <a:t>XC5VLX30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41344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XC5VLX110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152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XC5VLX155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978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XC5VLX330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0010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XC5VLX30T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77448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XC5VLX50T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14382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XC5VLX110T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3666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XC5VLX155T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92645"/>
                  </a:ext>
                </a:extLst>
              </a:tr>
              <a:tr h="273888">
                <a:tc>
                  <a:txBody>
                    <a:bodyPr/>
                    <a:lstStyle/>
                    <a:p>
                      <a:r>
                        <a:rPr lang="en-US" sz="1600" dirty="0"/>
                        <a:t>XC5VLX330T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960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40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07D5DA-9EB6-445F-4793-993BBC65A779}"/>
              </a:ext>
            </a:extLst>
          </p:cNvPr>
          <p:cNvSpPr txBox="1"/>
          <p:nvPr/>
        </p:nvSpPr>
        <p:spPr>
          <a:xfrm>
            <a:off x="8654473" y="1237673"/>
            <a:ext cx="308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Virtex-5 FPGA Family Members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01A71-4429-570D-1575-A0638FA2BB9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FPGA I/O signals limitation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96BF1-CA02-3328-0540-9BFC704C6535}"/>
              </a:ext>
            </a:extLst>
          </p:cNvPr>
          <p:cNvSpPr txBox="1"/>
          <p:nvPr/>
        </p:nvSpPr>
        <p:spPr>
          <a:xfrm>
            <a:off x="434109" y="914400"/>
            <a:ext cx="7084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the case of using 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off-the-shelf </a:t>
            </a:r>
            <a:r>
              <a:rPr lang="en-US" sz="2000" b="1" dirty="0"/>
              <a:t>FPGAs as IPs in our design:</a:t>
            </a:r>
          </a:p>
          <a:p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We are bound to the number of available I/Os</a:t>
            </a:r>
            <a:endParaRPr lang="en-NL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B65B71D-88D2-46E1-ABB1-A4331EBAB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419855"/>
              </p:ext>
            </p:extLst>
          </p:nvPr>
        </p:nvGraphicFramePr>
        <p:xfrm>
          <a:off x="3999879" y="2870200"/>
          <a:ext cx="4321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A2E01E7-86DB-32E0-B04E-CA59B1EA9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135786"/>
              </p:ext>
            </p:extLst>
          </p:nvPr>
        </p:nvGraphicFramePr>
        <p:xfrm>
          <a:off x="0" y="2870200"/>
          <a:ext cx="4321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4703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DB91CD-009B-D88B-60C7-CD86F19DAD7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General directions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CD000-49CD-CAEF-8E32-400402001184}"/>
              </a:ext>
            </a:extLst>
          </p:cNvPr>
          <p:cNvSpPr txBox="1"/>
          <p:nvPr/>
        </p:nvSpPr>
        <p:spPr>
          <a:xfrm>
            <a:off x="572654" y="951345"/>
            <a:ext cx="8820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follow two approaches at the same time based on resource and I/O limitations: </a:t>
            </a:r>
          </a:p>
          <a:p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Conceptual: the infinite size of FPGA and I/O signals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/>
          </a:p>
          <a:p>
            <a:endParaRPr lang="en-NL" sz="20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60A7862-7EAE-0510-A421-EFEAB475F338}"/>
              </a:ext>
            </a:extLst>
          </p:cNvPr>
          <p:cNvGrpSpPr/>
          <p:nvPr/>
        </p:nvGrpSpPr>
        <p:grpSpPr>
          <a:xfrm>
            <a:off x="1489501" y="2491503"/>
            <a:ext cx="7866936" cy="2579261"/>
            <a:chOff x="5996846" y="3396665"/>
            <a:chExt cx="5722135" cy="221904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0A1FFC3-1410-26BC-03E4-9FB6144A65C2}"/>
                </a:ext>
              </a:extLst>
            </p:cNvPr>
            <p:cNvGrpSpPr/>
            <p:nvPr/>
          </p:nvGrpSpPr>
          <p:grpSpPr>
            <a:xfrm>
              <a:off x="6317673" y="3396665"/>
              <a:ext cx="5401308" cy="2219045"/>
              <a:chOff x="3158836" y="2051968"/>
              <a:chExt cx="8800290" cy="36571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93A3B5-484A-0163-CCC8-9D74F25126BD}"/>
                  </a:ext>
                </a:extLst>
              </p:cNvPr>
              <p:cNvSpPr/>
              <p:nvPr/>
            </p:nvSpPr>
            <p:spPr>
              <a:xfrm>
                <a:off x="3158836" y="3297382"/>
                <a:ext cx="8728364" cy="12284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60BCE-5A09-0443-DBAB-0E0870FD871E}"/>
                  </a:ext>
                </a:extLst>
              </p:cNvPr>
              <p:cNvSpPr txBox="1"/>
              <p:nvPr/>
            </p:nvSpPr>
            <p:spPr>
              <a:xfrm>
                <a:off x="6816956" y="3580872"/>
                <a:ext cx="1418705" cy="760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FPGA</a:t>
                </a:r>
                <a:endParaRPr lang="en-NL" sz="2400" b="1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C412E09-583C-DF4E-9550-4978E6C8BD89}"/>
                  </a:ext>
                </a:extLst>
              </p:cNvPr>
              <p:cNvSpPr/>
              <p:nvPr/>
            </p:nvSpPr>
            <p:spPr>
              <a:xfrm>
                <a:off x="3244213" y="2133525"/>
                <a:ext cx="2543180" cy="603378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CIM-Tile 1</a:t>
                </a:r>
                <a:endParaRPr lang="en-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7D99D08-796C-9C70-46E7-2BC9C0FEFEAF}"/>
                  </a:ext>
                </a:extLst>
              </p:cNvPr>
              <p:cNvSpPr/>
              <p:nvPr/>
            </p:nvSpPr>
            <p:spPr>
              <a:xfrm rot="10800000" flipV="1">
                <a:off x="3207268" y="5081136"/>
                <a:ext cx="2543180" cy="603378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CIM-Tile 2</a:t>
                </a:r>
                <a:endParaRPr lang="en-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149F2E7-E9E1-3FEF-9CA7-6A5380C323C1}"/>
                  </a:ext>
                </a:extLst>
              </p:cNvPr>
              <p:cNvSpPr/>
              <p:nvPr/>
            </p:nvSpPr>
            <p:spPr>
              <a:xfrm>
                <a:off x="6146276" y="2136268"/>
                <a:ext cx="2543180" cy="603378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CIM-Tile 3</a:t>
                </a:r>
                <a:endParaRPr lang="en-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9E7951-F7FD-AE50-D020-A628A2A60DF2}"/>
                  </a:ext>
                </a:extLst>
              </p:cNvPr>
              <p:cNvSpPr txBox="1"/>
              <p:nvPr/>
            </p:nvSpPr>
            <p:spPr>
              <a:xfrm>
                <a:off x="8761372" y="2051968"/>
                <a:ext cx="588167" cy="65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en-NL" sz="2000" dirty="0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2E1E25BD-1964-7225-B875-EE83AC46EF1D}"/>
                  </a:ext>
                </a:extLst>
              </p:cNvPr>
              <p:cNvSpPr/>
              <p:nvPr/>
            </p:nvSpPr>
            <p:spPr>
              <a:xfrm>
                <a:off x="9415947" y="5096475"/>
                <a:ext cx="2543179" cy="603378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CIM-Tile n+1</a:t>
                </a:r>
                <a:endParaRPr lang="en-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1C086073-2361-A616-A082-7A93BB5BDC68}"/>
                  </a:ext>
                </a:extLst>
              </p:cNvPr>
              <p:cNvSpPr/>
              <p:nvPr/>
            </p:nvSpPr>
            <p:spPr>
              <a:xfrm>
                <a:off x="9309729" y="2137742"/>
                <a:ext cx="2543180" cy="603378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CIM-Tile n</a:t>
                </a:r>
                <a:endParaRPr lang="en-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6769D4C9-F341-FE8A-1D54-B59A9ACAACFF}"/>
                  </a:ext>
                </a:extLst>
              </p:cNvPr>
              <p:cNvSpPr/>
              <p:nvPr/>
            </p:nvSpPr>
            <p:spPr>
              <a:xfrm>
                <a:off x="6077002" y="5105755"/>
                <a:ext cx="2543180" cy="603378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CIM-Tile 4</a:t>
                </a:r>
                <a:endParaRPr lang="en-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8D11B9-6E1C-FF94-149D-BE40F244B123}"/>
                  </a:ext>
                </a:extLst>
              </p:cNvPr>
              <p:cNvSpPr txBox="1"/>
              <p:nvPr/>
            </p:nvSpPr>
            <p:spPr>
              <a:xfrm>
                <a:off x="8705797" y="5011704"/>
                <a:ext cx="588167" cy="659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en-NL" sz="2000" dirty="0"/>
              </a:p>
            </p:txBody>
          </p:sp>
          <p:sp>
            <p:nvSpPr>
              <p:cNvPr id="99" name="Arrow: Left-Right 98">
                <a:extLst>
                  <a:ext uri="{FF2B5EF4-FFF2-40B4-BE49-F238E27FC236}">
                    <a16:creationId xmlns:a16="http://schemas.microsoft.com/office/drawing/2014/main" id="{CEFF7E40-EEB4-4295-7C58-E8F09A4978B9}"/>
                  </a:ext>
                </a:extLst>
              </p:cNvPr>
              <p:cNvSpPr/>
              <p:nvPr/>
            </p:nvSpPr>
            <p:spPr>
              <a:xfrm rot="5400000">
                <a:off x="4319199" y="2863275"/>
                <a:ext cx="535710" cy="29556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  <p:sp>
            <p:nvSpPr>
              <p:cNvPr id="100" name="Arrow: Left-Right 99">
                <a:extLst>
                  <a:ext uri="{FF2B5EF4-FFF2-40B4-BE49-F238E27FC236}">
                    <a16:creationId xmlns:a16="http://schemas.microsoft.com/office/drawing/2014/main" id="{CAA23E04-4A10-6DB6-1856-21A8A69D2579}"/>
                  </a:ext>
                </a:extLst>
              </p:cNvPr>
              <p:cNvSpPr/>
              <p:nvPr/>
            </p:nvSpPr>
            <p:spPr>
              <a:xfrm rot="5400000">
                <a:off x="7208980" y="2867894"/>
                <a:ext cx="535710" cy="29556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  <p:sp>
            <p:nvSpPr>
              <p:cNvPr id="101" name="Arrow: Left-Right 100">
                <a:extLst>
                  <a:ext uri="{FF2B5EF4-FFF2-40B4-BE49-F238E27FC236}">
                    <a16:creationId xmlns:a16="http://schemas.microsoft.com/office/drawing/2014/main" id="{FE604CFF-A212-984D-80FE-9897CD560DD7}"/>
                  </a:ext>
                </a:extLst>
              </p:cNvPr>
              <p:cNvSpPr/>
              <p:nvPr/>
            </p:nvSpPr>
            <p:spPr>
              <a:xfrm rot="5400000">
                <a:off x="10414001" y="2858656"/>
                <a:ext cx="535710" cy="29556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  <p:sp>
            <p:nvSpPr>
              <p:cNvPr id="102" name="Arrow: Left-Right 101">
                <a:extLst>
                  <a:ext uri="{FF2B5EF4-FFF2-40B4-BE49-F238E27FC236}">
                    <a16:creationId xmlns:a16="http://schemas.microsoft.com/office/drawing/2014/main" id="{1CCA2C6E-839D-ECAD-B372-ABEB39AA5880}"/>
                  </a:ext>
                </a:extLst>
              </p:cNvPr>
              <p:cNvSpPr/>
              <p:nvPr/>
            </p:nvSpPr>
            <p:spPr>
              <a:xfrm rot="5400000">
                <a:off x="4304653" y="4641275"/>
                <a:ext cx="535710" cy="29556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  <p:sp>
            <p:nvSpPr>
              <p:cNvPr id="103" name="Arrow: Left-Right 102">
                <a:extLst>
                  <a:ext uri="{FF2B5EF4-FFF2-40B4-BE49-F238E27FC236}">
                    <a16:creationId xmlns:a16="http://schemas.microsoft.com/office/drawing/2014/main" id="{74907DD0-F970-E0D4-70E2-38C187271B03}"/>
                  </a:ext>
                </a:extLst>
              </p:cNvPr>
              <p:cNvSpPr/>
              <p:nvPr/>
            </p:nvSpPr>
            <p:spPr>
              <a:xfrm rot="5400000">
                <a:off x="7218726" y="4645895"/>
                <a:ext cx="535710" cy="29556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  <p:sp>
            <p:nvSpPr>
              <p:cNvPr id="104" name="Arrow: Left-Right 103">
                <a:extLst>
                  <a:ext uri="{FF2B5EF4-FFF2-40B4-BE49-F238E27FC236}">
                    <a16:creationId xmlns:a16="http://schemas.microsoft.com/office/drawing/2014/main" id="{62920CB9-CDBB-3F6C-460D-AF04807C3615}"/>
                  </a:ext>
                </a:extLst>
              </p:cNvPr>
              <p:cNvSpPr/>
              <p:nvPr/>
            </p:nvSpPr>
            <p:spPr>
              <a:xfrm rot="5400000">
                <a:off x="10421710" y="4655131"/>
                <a:ext cx="535710" cy="29556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</p:grpSp>
        <p:sp>
          <p:nvSpPr>
            <p:cNvPr id="106" name="Arrow: Left-Right 105">
              <a:extLst>
                <a:ext uri="{FF2B5EF4-FFF2-40B4-BE49-F238E27FC236}">
                  <a16:creationId xmlns:a16="http://schemas.microsoft.com/office/drawing/2014/main" id="{E0496CFA-6295-8E3E-D4CD-540A043133CD}"/>
                </a:ext>
              </a:extLst>
            </p:cNvPr>
            <p:cNvSpPr/>
            <p:nvPr/>
          </p:nvSpPr>
          <p:spPr>
            <a:xfrm>
              <a:off x="5996846" y="4437470"/>
              <a:ext cx="325051" cy="181406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</p:spTree>
    <p:extLst>
      <p:ext uri="{BB962C8B-B14F-4D97-AF65-F5344CB8AC3E}">
        <p14:creationId xmlns:p14="http://schemas.microsoft.com/office/powerpoint/2010/main" val="49466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C7709E-9AAA-FB11-3051-88097467D55F}"/>
              </a:ext>
            </a:extLst>
          </p:cNvPr>
          <p:cNvSpPr txBox="1"/>
          <p:nvPr/>
        </p:nvSpPr>
        <p:spPr>
          <a:xfrm>
            <a:off x="471054" y="826716"/>
            <a:ext cx="7841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2)       Factual: considering the limitations of available FPGAs I/</a:t>
            </a:r>
            <a:r>
              <a:rPr lang="en-US" sz="2000" dirty="0" err="1"/>
              <a:t>Os</a:t>
            </a:r>
            <a:r>
              <a:rPr lang="en-US" sz="2000" dirty="0"/>
              <a:t> and size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D8805B-948A-99C1-CD9F-6052703DDC30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General directions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608A6-9C78-E28C-1972-86B9C08850A3}"/>
              </a:ext>
            </a:extLst>
          </p:cNvPr>
          <p:cNvGrpSpPr/>
          <p:nvPr/>
        </p:nvGrpSpPr>
        <p:grpSpPr>
          <a:xfrm>
            <a:off x="1789170" y="1453572"/>
            <a:ext cx="8653983" cy="5292436"/>
            <a:chOff x="1741545" y="1491672"/>
            <a:chExt cx="8653983" cy="529243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51E83CC-2FB4-AFE1-726D-334DC73F7AC5}"/>
                </a:ext>
              </a:extLst>
            </p:cNvPr>
            <p:cNvSpPr/>
            <p:nvPr/>
          </p:nvSpPr>
          <p:spPr>
            <a:xfrm rot="5400000">
              <a:off x="8968507" y="5103092"/>
              <a:ext cx="2299852" cy="2401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7F9D279-189B-FB71-653C-852CED32ACFE}"/>
                </a:ext>
              </a:extLst>
            </p:cNvPr>
            <p:cNvSpPr/>
            <p:nvPr/>
          </p:nvSpPr>
          <p:spPr>
            <a:xfrm rot="5400000">
              <a:off x="4479635" y="5061528"/>
              <a:ext cx="2105890" cy="2401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50512F1-FA79-AFEC-1689-3CDC3CDE89F7}"/>
                </a:ext>
              </a:extLst>
            </p:cNvPr>
            <p:cNvSpPr/>
            <p:nvPr/>
          </p:nvSpPr>
          <p:spPr>
            <a:xfrm>
              <a:off x="5753100" y="6460835"/>
              <a:ext cx="4124325" cy="197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CD69C8-15E4-D077-E9E5-BFEDA6D49ED9}"/>
                </a:ext>
              </a:extLst>
            </p:cNvPr>
            <p:cNvSpPr/>
            <p:nvPr/>
          </p:nvSpPr>
          <p:spPr>
            <a:xfrm>
              <a:off x="5772727" y="3786908"/>
              <a:ext cx="4110181" cy="22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E77104-CC87-129E-A471-33F24F716B70}"/>
                </a:ext>
              </a:extLst>
            </p:cNvPr>
            <p:cNvSpPr/>
            <p:nvPr/>
          </p:nvSpPr>
          <p:spPr>
            <a:xfrm>
              <a:off x="2124364" y="1505526"/>
              <a:ext cx="2807854" cy="1985822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34D230-C61F-7067-BAE9-5810AFA87A14}"/>
                </a:ext>
              </a:extLst>
            </p:cNvPr>
            <p:cNvGrpSpPr/>
            <p:nvPr/>
          </p:nvGrpSpPr>
          <p:grpSpPr>
            <a:xfrm>
              <a:off x="2246617" y="1572552"/>
              <a:ext cx="2614616" cy="1818880"/>
              <a:chOff x="1427019" y="3109024"/>
              <a:chExt cx="3061853" cy="21572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17B0E5-81C9-2C78-58FB-D10F1EF588E9}"/>
                  </a:ext>
                </a:extLst>
              </p:cNvPr>
              <p:cNvSpPr/>
              <p:nvPr/>
            </p:nvSpPr>
            <p:spPr>
              <a:xfrm>
                <a:off x="1427019" y="3815213"/>
                <a:ext cx="3061853" cy="7453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09F0F-C7CD-379D-9C71-9E5CC42C5EDB}"/>
                  </a:ext>
                </a:extLst>
              </p:cNvPr>
              <p:cNvSpPr txBox="1"/>
              <p:nvPr/>
            </p:nvSpPr>
            <p:spPr>
              <a:xfrm>
                <a:off x="2658446" y="3987226"/>
                <a:ext cx="771884" cy="39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FPGA</a:t>
                </a:r>
                <a:endParaRPr lang="en-NL" sz="1400" b="1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14DD53-D128-DA47-9462-C0879277A211}"/>
                  </a:ext>
                </a:extLst>
              </p:cNvPr>
              <p:cNvSpPr/>
              <p:nvPr/>
            </p:nvSpPr>
            <p:spPr>
              <a:xfrm>
                <a:off x="1455760" y="3109024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08DDCB8-2B6F-390A-7DFD-0F86E1D5AD79}"/>
                  </a:ext>
                </a:extLst>
              </p:cNvPr>
              <p:cNvSpPr/>
              <p:nvPr/>
            </p:nvSpPr>
            <p:spPr>
              <a:xfrm rot="10800000" flipV="1">
                <a:off x="1480268" y="4897535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2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DBB9D4D-3281-83A9-81EB-317437521DE2}"/>
                  </a:ext>
                </a:extLst>
              </p:cNvPr>
              <p:cNvSpPr/>
              <p:nvPr/>
            </p:nvSpPr>
            <p:spPr>
              <a:xfrm>
                <a:off x="2460385" y="3110688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3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7BA1BF-167B-F559-04DF-57A3A42B3ABE}"/>
                  </a:ext>
                </a:extLst>
              </p:cNvPr>
              <p:cNvSpPr txBox="1"/>
              <p:nvPr/>
            </p:nvSpPr>
            <p:spPr>
              <a:xfrm>
                <a:off x="3303756" y="311495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799DBD1-38DF-978A-6FDC-F7B80A012A91}"/>
                  </a:ext>
                </a:extLst>
              </p:cNvPr>
              <p:cNvSpPr/>
              <p:nvPr/>
            </p:nvSpPr>
            <p:spPr>
              <a:xfrm>
                <a:off x="3616464" y="4900186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16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06ABC28-CB4A-43AB-6F28-E72C8859BC3D}"/>
                  </a:ext>
                </a:extLst>
              </p:cNvPr>
              <p:cNvSpPr/>
              <p:nvPr/>
            </p:nvSpPr>
            <p:spPr>
              <a:xfrm>
                <a:off x="3571472" y="3111582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15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514C05D-E443-5FE3-EC3B-B67837FCCBC9}"/>
                  </a:ext>
                </a:extLst>
              </p:cNvPr>
              <p:cNvSpPr/>
              <p:nvPr/>
            </p:nvSpPr>
            <p:spPr>
              <a:xfrm>
                <a:off x="2474009" y="4894001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4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372686-07C3-D3F4-2939-0B49D455F429}"/>
                  </a:ext>
                </a:extLst>
              </p:cNvPr>
              <p:cNvSpPr txBox="1"/>
              <p:nvPr/>
            </p:nvSpPr>
            <p:spPr>
              <a:xfrm>
                <a:off x="3303520" y="488311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17" name="Arrow: Left-Right 16">
                <a:extLst>
                  <a:ext uri="{FF2B5EF4-FFF2-40B4-BE49-F238E27FC236}">
                    <a16:creationId xmlns:a16="http://schemas.microsoft.com/office/drawing/2014/main" id="{A1C38E1E-E8CC-9F95-AF2E-85560E98DAB8}"/>
                  </a:ext>
                </a:extLst>
              </p:cNvPr>
              <p:cNvSpPr/>
              <p:nvPr/>
            </p:nvSpPr>
            <p:spPr>
              <a:xfrm rot="5400000">
                <a:off x="1800038" y="3544336"/>
                <a:ext cx="325051" cy="194289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18" name="Arrow: Left-Right 17">
                <a:extLst>
                  <a:ext uri="{FF2B5EF4-FFF2-40B4-BE49-F238E27FC236}">
                    <a16:creationId xmlns:a16="http://schemas.microsoft.com/office/drawing/2014/main" id="{1E9917BA-98D7-3E3D-5F29-C0C83F15A4F5}"/>
                  </a:ext>
                </a:extLst>
              </p:cNvPr>
              <p:cNvSpPr/>
              <p:nvPr/>
            </p:nvSpPr>
            <p:spPr>
              <a:xfrm rot="5400000">
                <a:off x="2765526" y="3547064"/>
                <a:ext cx="325051" cy="19444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240E475C-1EE5-5C0D-20A3-90FD4017504C}"/>
                  </a:ext>
                </a:extLst>
              </p:cNvPr>
              <p:cNvSpPr/>
              <p:nvPr/>
            </p:nvSpPr>
            <p:spPr>
              <a:xfrm rot="5400000">
                <a:off x="3840381" y="3545503"/>
                <a:ext cx="325051" cy="18635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3078F918-D6E9-AFE9-94C8-E663F7678727}"/>
                  </a:ext>
                </a:extLst>
              </p:cNvPr>
              <p:cNvSpPr/>
              <p:nvPr/>
            </p:nvSpPr>
            <p:spPr>
              <a:xfrm rot="5400000">
                <a:off x="1780393" y="4619494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21" name="Arrow: Left-Right 20">
                <a:extLst>
                  <a:ext uri="{FF2B5EF4-FFF2-40B4-BE49-F238E27FC236}">
                    <a16:creationId xmlns:a16="http://schemas.microsoft.com/office/drawing/2014/main" id="{B129CC6B-BA21-0024-6D29-D91D2260C76F}"/>
                  </a:ext>
                </a:extLst>
              </p:cNvPr>
              <p:cNvSpPr/>
              <p:nvPr/>
            </p:nvSpPr>
            <p:spPr>
              <a:xfrm rot="5400000">
                <a:off x="2761352" y="4622296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22" name="Arrow: Left-Right 21">
                <a:extLst>
                  <a:ext uri="{FF2B5EF4-FFF2-40B4-BE49-F238E27FC236}">
                    <a16:creationId xmlns:a16="http://schemas.microsoft.com/office/drawing/2014/main" id="{68D6E4A9-F2BE-A8A8-7FED-60A9D310F7FB}"/>
                  </a:ext>
                </a:extLst>
              </p:cNvPr>
              <p:cNvSpPr/>
              <p:nvPr/>
            </p:nvSpPr>
            <p:spPr>
              <a:xfrm rot="5400000">
                <a:off x="3883781" y="4627900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31B405C-A4D7-10DA-0173-0EEB9EDA06F0}"/>
                </a:ext>
              </a:extLst>
            </p:cNvPr>
            <p:cNvSpPr/>
            <p:nvPr/>
          </p:nvSpPr>
          <p:spPr>
            <a:xfrm>
              <a:off x="6728691" y="1491672"/>
              <a:ext cx="2807854" cy="1985822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BE3A1B-9B58-2718-AE2E-6958D7402F42}"/>
                </a:ext>
              </a:extLst>
            </p:cNvPr>
            <p:cNvGrpSpPr/>
            <p:nvPr/>
          </p:nvGrpSpPr>
          <p:grpSpPr>
            <a:xfrm>
              <a:off x="6858831" y="1589847"/>
              <a:ext cx="2614616" cy="1818880"/>
              <a:chOff x="1427019" y="3109024"/>
              <a:chExt cx="3061853" cy="215727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04C568-18AF-B66D-721F-26E0EFDAA5B2}"/>
                  </a:ext>
                </a:extLst>
              </p:cNvPr>
              <p:cNvSpPr/>
              <p:nvPr/>
            </p:nvSpPr>
            <p:spPr>
              <a:xfrm>
                <a:off x="1427019" y="3815213"/>
                <a:ext cx="3061853" cy="7453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860663-891A-3170-AC49-684C80C3ED8D}"/>
                  </a:ext>
                </a:extLst>
              </p:cNvPr>
              <p:cNvSpPr txBox="1"/>
              <p:nvPr/>
            </p:nvSpPr>
            <p:spPr>
              <a:xfrm>
                <a:off x="2658446" y="3987226"/>
                <a:ext cx="771884" cy="39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FPGA</a:t>
                </a:r>
                <a:endParaRPr lang="en-NL" sz="1400" b="1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91AA5BC-2ED1-8412-2943-28A4B63A6F38}"/>
                  </a:ext>
                </a:extLst>
              </p:cNvPr>
              <p:cNvSpPr/>
              <p:nvPr/>
            </p:nvSpPr>
            <p:spPr>
              <a:xfrm>
                <a:off x="1455760" y="3109024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37C2A21-7435-D14A-DE41-4D58D228525B}"/>
                  </a:ext>
                </a:extLst>
              </p:cNvPr>
              <p:cNvSpPr/>
              <p:nvPr/>
            </p:nvSpPr>
            <p:spPr>
              <a:xfrm rot="10800000" flipV="1">
                <a:off x="1480268" y="4897535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2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6236E6C-ADA6-812E-24C3-541F5768E765}"/>
                  </a:ext>
                </a:extLst>
              </p:cNvPr>
              <p:cNvSpPr/>
              <p:nvPr/>
            </p:nvSpPr>
            <p:spPr>
              <a:xfrm>
                <a:off x="2460385" y="3110688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3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379B97-BFB8-67C1-E92F-5BDE4F1B3578}"/>
                  </a:ext>
                </a:extLst>
              </p:cNvPr>
              <p:cNvSpPr txBox="1"/>
              <p:nvPr/>
            </p:nvSpPr>
            <p:spPr>
              <a:xfrm>
                <a:off x="3303756" y="311495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8F2AF72-E630-DC52-C68D-8E3D0F796437}"/>
                  </a:ext>
                </a:extLst>
              </p:cNvPr>
              <p:cNvSpPr/>
              <p:nvPr/>
            </p:nvSpPr>
            <p:spPr>
              <a:xfrm>
                <a:off x="3616464" y="4900186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16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11FE1F-5BFA-964C-1309-7CD44629D77A}"/>
                  </a:ext>
                </a:extLst>
              </p:cNvPr>
              <p:cNvSpPr/>
              <p:nvPr/>
            </p:nvSpPr>
            <p:spPr>
              <a:xfrm>
                <a:off x="3571472" y="3111582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15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0B47923-C030-2F7B-3C28-DBB32AD1AD11}"/>
                  </a:ext>
                </a:extLst>
              </p:cNvPr>
              <p:cNvSpPr/>
              <p:nvPr/>
            </p:nvSpPr>
            <p:spPr>
              <a:xfrm>
                <a:off x="2474009" y="4894001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4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7C7FD0-C0E6-59FD-88EA-3F3A3652627D}"/>
                  </a:ext>
                </a:extLst>
              </p:cNvPr>
              <p:cNvSpPr txBox="1"/>
              <p:nvPr/>
            </p:nvSpPr>
            <p:spPr>
              <a:xfrm>
                <a:off x="3303520" y="488311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36" name="Arrow: Left-Right 35">
                <a:extLst>
                  <a:ext uri="{FF2B5EF4-FFF2-40B4-BE49-F238E27FC236}">
                    <a16:creationId xmlns:a16="http://schemas.microsoft.com/office/drawing/2014/main" id="{5F912ECF-37C2-C6E5-BB60-C93013292704}"/>
                  </a:ext>
                </a:extLst>
              </p:cNvPr>
              <p:cNvSpPr/>
              <p:nvPr/>
            </p:nvSpPr>
            <p:spPr>
              <a:xfrm rot="5400000">
                <a:off x="1800038" y="3544336"/>
                <a:ext cx="325051" cy="194289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37" name="Arrow: Left-Right 36">
                <a:extLst>
                  <a:ext uri="{FF2B5EF4-FFF2-40B4-BE49-F238E27FC236}">
                    <a16:creationId xmlns:a16="http://schemas.microsoft.com/office/drawing/2014/main" id="{93AD7099-F901-74E7-8C04-E0F64297F560}"/>
                  </a:ext>
                </a:extLst>
              </p:cNvPr>
              <p:cNvSpPr/>
              <p:nvPr/>
            </p:nvSpPr>
            <p:spPr>
              <a:xfrm rot="5400000">
                <a:off x="2763613" y="3548977"/>
                <a:ext cx="325051" cy="19061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38" name="Arrow: Left-Right 37">
                <a:extLst>
                  <a:ext uri="{FF2B5EF4-FFF2-40B4-BE49-F238E27FC236}">
                    <a16:creationId xmlns:a16="http://schemas.microsoft.com/office/drawing/2014/main" id="{F744E8BE-AC8A-2131-1CD6-5F4605B2F746}"/>
                  </a:ext>
                </a:extLst>
              </p:cNvPr>
              <p:cNvSpPr/>
              <p:nvPr/>
            </p:nvSpPr>
            <p:spPr>
              <a:xfrm rot="5400000">
                <a:off x="3849284" y="3536601"/>
                <a:ext cx="325051" cy="20415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39" name="Arrow: Left-Right 38">
                <a:extLst>
                  <a:ext uri="{FF2B5EF4-FFF2-40B4-BE49-F238E27FC236}">
                    <a16:creationId xmlns:a16="http://schemas.microsoft.com/office/drawing/2014/main" id="{9320B604-9724-6B18-FE43-81DDFF20138D}"/>
                  </a:ext>
                </a:extLst>
              </p:cNvPr>
              <p:cNvSpPr/>
              <p:nvPr/>
            </p:nvSpPr>
            <p:spPr>
              <a:xfrm rot="5400000">
                <a:off x="1780393" y="4619494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40" name="Arrow: Left-Right 39">
                <a:extLst>
                  <a:ext uri="{FF2B5EF4-FFF2-40B4-BE49-F238E27FC236}">
                    <a16:creationId xmlns:a16="http://schemas.microsoft.com/office/drawing/2014/main" id="{89C001EE-45EC-7EE5-96DB-CBC6FF584A7F}"/>
                  </a:ext>
                </a:extLst>
              </p:cNvPr>
              <p:cNvSpPr/>
              <p:nvPr/>
            </p:nvSpPr>
            <p:spPr>
              <a:xfrm rot="5400000">
                <a:off x="2761352" y="4622296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41" name="Arrow: Left-Right 40">
                <a:extLst>
                  <a:ext uri="{FF2B5EF4-FFF2-40B4-BE49-F238E27FC236}">
                    <a16:creationId xmlns:a16="http://schemas.microsoft.com/office/drawing/2014/main" id="{14CD5FB6-0898-1AD0-1C57-906F80610562}"/>
                  </a:ext>
                </a:extLst>
              </p:cNvPr>
              <p:cNvSpPr/>
              <p:nvPr/>
            </p:nvSpPr>
            <p:spPr>
              <a:xfrm rot="5400000">
                <a:off x="3883781" y="4627900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3EB6BA6-DA08-0235-B09C-80B3D4A22827}"/>
                </a:ext>
              </a:extLst>
            </p:cNvPr>
            <p:cNvSpPr/>
            <p:nvPr/>
          </p:nvSpPr>
          <p:spPr>
            <a:xfrm>
              <a:off x="2142837" y="4100945"/>
              <a:ext cx="2807854" cy="1985822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509629A-06F6-B0CF-C4A0-B43CF219EFB1}"/>
                </a:ext>
              </a:extLst>
            </p:cNvPr>
            <p:cNvGrpSpPr/>
            <p:nvPr/>
          </p:nvGrpSpPr>
          <p:grpSpPr>
            <a:xfrm>
              <a:off x="2284809" y="4179651"/>
              <a:ext cx="2614616" cy="1818880"/>
              <a:chOff x="1427019" y="3109024"/>
              <a:chExt cx="3061853" cy="215727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28A283-5FE3-AE59-DC76-1A7E384E56E7}"/>
                  </a:ext>
                </a:extLst>
              </p:cNvPr>
              <p:cNvSpPr/>
              <p:nvPr/>
            </p:nvSpPr>
            <p:spPr>
              <a:xfrm>
                <a:off x="1427019" y="3815213"/>
                <a:ext cx="3061853" cy="7453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899545-2317-5B56-C0CD-4986EDAF909B}"/>
                  </a:ext>
                </a:extLst>
              </p:cNvPr>
              <p:cNvSpPr txBox="1"/>
              <p:nvPr/>
            </p:nvSpPr>
            <p:spPr>
              <a:xfrm>
                <a:off x="2658446" y="3987226"/>
                <a:ext cx="771884" cy="39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FPGA</a:t>
                </a:r>
                <a:endParaRPr lang="en-NL" sz="1400" b="1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2C0C371-3159-31E7-EEA2-855B1DF1C189}"/>
                  </a:ext>
                </a:extLst>
              </p:cNvPr>
              <p:cNvSpPr/>
              <p:nvPr/>
            </p:nvSpPr>
            <p:spPr>
              <a:xfrm>
                <a:off x="1455760" y="3109024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A204063-0CCC-1503-E8CD-E0396125A81A}"/>
                  </a:ext>
                </a:extLst>
              </p:cNvPr>
              <p:cNvSpPr/>
              <p:nvPr/>
            </p:nvSpPr>
            <p:spPr>
              <a:xfrm rot="10800000" flipV="1">
                <a:off x="1480268" y="4897535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2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D3C5F75-84B1-D5B8-06F9-EAB1CC28A6E6}"/>
                  </a:ext>
                </a:extLst>
              </p:cNvPr>
              <p:cNvSpPr/>
              <p:nvPr/>
            </p:nvSpPr>
            <p:spPr>
              <a:xfrm>
                <a:off x="2460385" y="3110688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3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21D365-D7A9-8AE1-DED9-806FFA6408EB}"/>
                  </a:ext>
                </a:extLst>
              </p:cNvPr>
              <p:cNvSpPr txBox="1"/>
              <p:nvPr/>
            </p:nvSpPr>
            <p:spPr>
              <a:xfrm>
                <a:off x="3303756" y="311495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2ADA48-EF85-2CA2-5B94-A5E2B3BDD068}"/>
                  </a:ext>
                </a:extLst>
              </p:cNvPr>
              <p:cNvSpPr/>
              <p:nvPr/>
            </p:nvSpPr>
            <p:spPr>
              <a:xfrm>
                <a:off x="3616464" y="4900186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16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B767462-2D84-BFF9-D63C-0792DA01C320}"/>
                  </a:ext>
                </a:extLst>
              </p:cNvPr>
              <p:cNvSpPr/>
              <p:nvPr/>
            </p:nvSpPr>
            <p:spPr>
              <a:xfrm>
                <a:off x="3571472" y="3111582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15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A4452A8-813A-3614-5DBA-30DE1100F3AB}"/>
                  </a:ext>
                </a:extLst>
              </p:cNvPr>
              <p:cNvSpPr/>
              <p:nvPr/>
            </p:nvSpPr>
            <p:spPr>
              <a:xfrm>
                <a:off x="2474009" y="4894001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4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239F8E-C293-5C51-3D37-C7E0D2E69356}"/>
                  </a:ext>
                </a:extLst>
              </p:cNvPr>
              <p:cNvSpPr txBox="1"/>
              <p:nvPr/>
            </p:nvSpPr>
            <p:spPr>
              <a:xfrm>
                <a:off x="3303520" y="488311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53" name="Arrow: Left-Right 52">
                <a:extLst>
                  <a:ext uri="{FF2B5EF4-FFF2-40B4-BE49-F238E27FC236}">
                    <a16:creationId xmlns:a16="http://schemas.microsoft.com/office/drawing/2014/main" id="{F94B8F47-E7AC-B623-84FA-DDB5F51301BC}"/>
                  </a:ext>
                </a:extLst>
              </p:cNvPr>
              <p:cNvSpPr/>
              <p:nvPr/>
            </p:nvSpPr>
            <p:spPr>
              <a:xfrm rot="5400000">
                <a:off x="1800038" y="3544336"/>
                <a:ext cx="325051" cy="194289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54" name="Arrow: Left-Right 53">
                <a:extLst>
                  <a:ext uri="{FF2B5EF4-FFF2-40B4-BE49-F238E27FC236}">
                    <a16:creationId xmlns:a16="http://schemas.microsoft.com/office/drawing/2014/main" id="{74B46C82-D685-3EF2-1BA7-FE23AB61BC80}"/>
                  </a:ext>
                </a:extLst>
              </p:cNvPr>
              <p:cNvSpPr/>
              <p:nvPr/>
            </p:nvSpPr>
            <p:spPr>
              <a:xfrm rot="5400000">
                <a:off x="2764796" y="3547793"/>
                <a:ext cx="325051" cy="19298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55" name="Arrow: Left-Right 54">
                <a:extLst>
                  <a:ext uri="{FF2B5EF4-FFF2-40B4-BE49-F238E27FC236}">
                    <a16:creationId xmlns:a16="http://schemas.microsoft.com/office/drawing/2014/main" id="{37D86E0C-275D-10F2-A23B-83F4D7262518}"/>
                  </a:ext>
                </a:extLst>
              </p:cNvPr>
              <p:cNvSpPr/>
              <p:nvPr/>
            </p:nvSpPr>
            <p:spPr>
              <a:xfrm rot="5400000">
                <a:off x="3839652" y="3546233"/>
                <a:ext cx="325051" cy="18489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56" name="Arrow: Left-Right 55">
                <a:extLst>
                  <a:ext uri="{FF2B5EF4-FFF2-40B4-BE49-F238E27FC236}">
                    <a16:creationId xmlns:a16="http://schemas.microsoft.com/office/drawing/2014/main" id="{EA7B69AC-29B8-B900-2E20-109628851C33}"/>
                  </a:ext>
                </a:extLst>
              </p:cNvPr>
              <p:cNvSpPr/>
              <p:nvPr/>
            </p:nvSpPr>
            <p:spPr>
              <a:xfrm rot="5400000">
                <a:off x="1780393" y="4619494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57" name="Arrow: Left-Right 56">
                <a:extLst>
                  <a:ext uri="{FF2B5EF4-FFF2-40B4-BE49-F238E27FC236}">
                    <a16:creationId xmlns:a16="http://schemas.microsoft.com/office/drawing/2014/main" id="{EA42A4AE-8C58-37E5-0253-D513274A8EBE}"/>
                  </a:ext>
                </a:extLst>
              </p:cNvPr>
              <p:cNvSpPr/>
              <p:nvPr/>
            </p:nvSpPr>
            <p:spPr>
              <a:xfrm rot="5400000">
                <a:off x="2761352" y="4622296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58" name="Arrow: Left-Right 57">
                <a:extLst>
                  <a:ext uri="{FF2B5EF4-FFF2-40B4-BE49-F238E27FC236}">
                    <a16:creationId xmlns:a16="http://schemas.microsoft.com/office/drawing/2014/main" id="{4EB7B460-0995-CCF4-64E9-A28BFA3BB64C}"/>
                  </a:ext>
                </a:extLst>
              </p:cNvPr>
              <p:cNvSpPr/>
              <p:nvPr/>
            </p:nvSpPr>
            <p:spPr>
              <a:xfrm rot="5400000">
                <a:off x="3883781" y="4627900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93A860-84A5-6128-969B-BB998E539C38}"/>
                </a:ext>
              </a:extLst>
            </p:cNvPr>
            <p:cNvSpPr/>
            <p:nvPr/>
          </p:nvSpPr>
          <p:spPr>
            <a:xfrm>
              <a:off x="6687127" y="4137889"/>
              <a:ext cx="2807854" cy="1985822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3A57214-7F82-518C-5EB1-285B64727974}"/>
                </a:ext>
              </a:extLst>
            </p:cNvPr>
            <p:cNvGrpSpPr/>
            <p:nvPr/>
          </p:nvGrpSpPr>
          <p:grpSpPr>
            <a:xfrm>
              <a:off x="6809381" y="4243852"/>
              <a:ext cx="2614616" cy="1818880"/>
              <a:chOff x="1427019" y="3109024"/>
              <a:chExt cx="3061853" cy="215727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DCE356-72A8-C407-3610-A330CFA015DB}"/>
                  </a:ext>
                </a:extLst>
              </p:cNvPr>
              <p:cNvSpPr/>
              <p:nvPr/>
            </p:nvSpPr>
            <p:spPr>
              <a:xfrm>
                <a:off x="1427019" y="3815213"/>
                <a:ext cx="3061853" cy="7453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F718F6-9FC0-3826-15C4-25E4ED3C6255}"/>
                  </a:ext>
                </a:extLst>
              </p:cNvPr>
              <p:cNvSpPr txBox="1"/>
              <p:nvPr/>
            </p:nvSpPr>
            <p:spPr>
              <a:xfrm>
                <a:off x="2658446" y="3987226"/>
                <a:ext cx="771884" cy="39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FPGA</a:t>
                </a:r>
                <a:endParaRPr lang="en-NL" sz="1400" b="1" dirty="0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F6A6F97-0EF3-4A5D-46B2-6358525D5445}"/>
                  </a:ext>
                </a:extLst>
              </p:cNvPr>
              <p:cNvSpPr/>
              <p:nvPr/>
            </p:nvSpPr>
            <p:spPr>
              <a:xfrm>
                <a:off x="1455760" y="3109024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E36108C-AF91-84AA-8FD4-BD68BE7A0ADB}"/>
                  </a:ext>
                </a:extLst>
              </p:cNvPr>
              <p:cNvSpPr/>
              <p:nvPr/>
            </p:nvSpPr>
            <p:spPr>
              <a:xfrm rot="10800000" flipV="1">
                <a:off x="1480268" y="4897535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2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9E22D655-CAD7-7499-A967-02C8A4ECCCEC}"/>
                  </a:ext>
                </a:extLst>
              </p:cNvPr>
              <p:cNvSpPr/>
              <p:nvPr/>
            </p:nvSpPr>
            <p:spPr>
              <a:xfrm>
                <a:off x="2460385" y="3110688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3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8201DC-0D08-C03C-6091-B16F83B8DB59}"/>
                  </a:ext>
                </a:extLst>
              </p:cNvPr>
              <p:cNvSpPr txBox="1"/>
              <p:nvPr/>
            </p:nvSpPr>
            <p:spPr>
              <a:xfrm>
                <a:off x="3303756" y="311495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F9838D7-A836-F5B8-A6BC-BB8E521A9B4B}"/>
                  </a:ext>
                </a:extLst>
              </p:cNvPr>
              <p:cNvSpPr/>
              <p:nvPr/>
            </p:nvSpPr>
            <p:spPr>
              <a:xfrm>
                <a:off x="3616464" y="4900186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16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990CF06-CADD-959D-2D62-08BB4494DA1C}"/>
                  </a:ext>
                </a:extLst>
              </p:cNvPr>
              <p:cNvSpPr/>
              <p:nvPr/>
            </p:nvSpPr>
            <p:spPr>
              <a:xfrm>
                <a:off x="3571472" y="3111582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15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1CB7E18A-A4EA-994A-0624-8470D3209D02}"/>
                  </a:ext>
                </a:extLst>
              </p:cNvPr>
              <p:cNvSpPr/>
              <p:nvPr/>
            </p:nvSpPr>
            <p:spPr>
              <a:xfrm>
                <a:off x="2474009" y="4894001"/>
                <a:ext cx="856106" cy="366110"/>
              </a:xfrm>
              <a:prstGeom prst="roundRect">
                <a:avLst>
                  <a:gd name="adj" fmla="val 839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CIM-Tile 4</a:t>
                </a:r>
                <a:endParaRPr lang="en-NL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71633B-A416-09FE-1641-D1CB35FA017F}"/>
                  </a:ext>
                </a:extLst>
              </p:cNvPr>
              <p:cNvSpPr txBox="1"/>
              <p:nvPr/>
            </p:nvSpPr>
            <p:spPr>
              <a:xfrm>
                <a:off x="3303520" y="4883114"/>
                <a:ext cx="382982" cy="35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…</a:t>
                </a:r>
                <a:endParaRPr lang="en-NL" sz="1200" dirty="0"/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747527F7-7CFB-27D6-DABF-07BC91CD2CDE}"/>
                  </a:ext>
                </a:extLst>
              </p:cNvPr>
              <p:cNvSpPr/>
              <p:nvPr/>
            </p:nvSpPr>
            <p:spPr>
              <a:xfrm rot="5400000">
                <a:off x="1800038" y="3544336"/>
                <a:ext cx="325051" cy="194289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71" name="Arrow: Left-Right 70">
                <a:extLst>
                  <a:ext uri="{FF2B5EF4-FFF2-40B4-BE49-F238E27FC236}">
                    <a16:creationId xmlns:a16="http://schemas.microsoft.com/office/drawing/2014/main" id="{48F7CABA-2FCA-B854-0CB2-CA30D07F8CEB}"/>
                  </a:ext>
                </a:extLst>
              </p:cNvPr>
              <p:cNvSpPr/>
              <p:nvPr/>
            </p:nvSpPr>
            <p:spPr>
              <a:xfrm rot="5400000">
                <a:off x="2765526" y="3547064"/>
                <a:ext cx="325051" cy="19444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72" name="Arrow: Left-Right 71">
                <a:extLst>
                  <a:ext uri="{FF2B5EF4-FFF2-40B4-BE49-F238E27FC236}">
                    <a16:creationId xmlns:a16="http://schemas.microsoft.com/office/drawing/2014/main" id="{BBAD1210-5FC3-4AEC-3B76-DC6484CDAABC}"/>
                  </a:ext>
                </a:extLst>
              </p:cNvPr>
              <p:cNvSpPr/>
              <p:nvPr/>
            </p:nvSpPr>
            <p:spPr>
              <a:xfrm rot="5400000">
                <a:off x="3845789" y="3540095"/>
                <a:ext cx="325051" cy="197167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73" name="Arrow: Left-Right 72">
                <a:extLst>
                  <a:ext uri="{FF2B5EF4-FFF2-40B4-BE49-F238E27FC236}">
                    <a16:creationId xmlns:a16="http://schemas.microsoft.com/office/drawing/2014/main" id="{C5E476A8-5AC3-3D28-3892-3D0DAE60749D}"/>
                  </a:ext>
                </a:extLst>
              </p:cNvPr>
              <p:cNvSpPr/>
              <p:nvPr/>
            </p:nvSpPr>
            <p:spPr>
              <a:xfrm rot="5400000">
                <a:off x="1780393" y="4619494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74" name="Arrow: Left-Right 73">
                <a:extLst>
                  <a:ext uri="{FF2B5EF4-FFF2-40B4-BE49-F238E27FC236}">
                    <a16:creationId xmlns:a16="http://schemas.microsoft.com/office/drawing/2014/main" id="{C114A3E8-6555-FB9B-E993-E93EECA60B21}"/>
                  </a:ext>
                </a:extLst>
              </p:cNvPr>
              <p:cNvSpPr/>
              <p:nvPr/>
            </p:nvSpPr>
            <p:spPr>
              <a:xfrm rot="5400000">
                <a:off x="2761352" y="4622296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  <p:sp>
            <p:nvSpPr>
              <p:cNvPr id="75" name="Arrow: Left-Right 74">
                <a:extLst>
                  <a:ext uri="{FF2B5EF4-FFF2-40B4-BE49-F238E27FC236}">
                    <a16:creationId xmlns:a16="http://schemas.microsoft.com/office/drawing/2014/main" id="{6A778C4E-A785-1294-9F26-04AE70ADC8B6}"/>
                  </a:ext>
                </a:extLst>
              </p:cNvPr>
              <p:cNvSpPr/>
              <p:nvPr/>
            </p:nvSpPr>
            <p:spPr>
              <a:xfrm rot="5400000">
                <a:off x="3883781" y="4627900"/>
                <a:ext cx="325051" cy="20163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5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825D2F-025B-8A43-F513-21EC16D873BA}"/>
                </a:ext>
              </a:extLst>
            </p:cNvPr>
            <p:cNvSpPr txBox="1"/>
            <p:nvPr/>
          </p:nvSpPr>
          <p:spPr>
            <a:xfrm rot="16200000">
              <a:off x="1376220" y="2290619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CIM Bank</a:t>
              </a:r>
              <a:endParaRPr lang="en-NL" b="1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51F689F-7A38-E364-B547-5E3230BDB4BE}"/>
                </a:ext>
              </a:extLst>
            </p:cNvPr>
            <p:cNvSpPr/>
            <p:nvPr/>
          </p:nvSpPr>
          <p:spPr>
            <a:xfrm>
              <a:off x="5246254" y="3620653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</a:t>
              </a:r>
              <a:endParaRPr lang="en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Arrow: Left-Right 88">
              <a:extLst>
                <a:ext uri="{FF2B5EF4-FFF2-40B4-BE49-F238E27FC236}">
                  <a16:creationId xmlns:a16="http://schemas.microsoft.com/office/drawing/2014/main" id="{46EE120B-3336-2E68-7CA3-66B03A34F6F7}"/>
                </a:ext>
              </a:extLst>
            </p:cNvPr>
            <p:cNvSpPr/>
            <p:nvPr/>
          </p:nvSpPr>
          <p:spPr>
            <a:xfrm rot="1943028">
              <a:off x="4914990" y="3474117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2F26270-ECF3-FFFE-523F-8C350EC7FDCA}"/>
                </a:ext>
              </a:extLst>
            </p:cNvPr>
            <p:cNvSpPr/>
            <p:nvPr/>
          </p:nvSpPr>
          <p:spPr>
            <a:xfrm>
              <a:off x="9841345" y="3616034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Arrow: Left-Right 90">
              <a:extLst>
                <a:ext uri="{FF2B5EF4-FFF2-40B4-BE49-F238E27FC236}">
                  <a16:creationId xmlns:a16="http://schemas.microsoft.com/office/drawing/2014/main" id="{D8BCE6A0-5EBE-DD92-24C4-3E35B73C6292}"/>
                </a:ext>
              </a:extLst>
            </p:cNvPr>
            <p:cNvSpPr/>
            <p:nvPr/>
          </p:nvSpPr>
          <p:spPr>
            <a:xfrm rot="1943028">
              <a:off x="9510081" y="3469498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9EEA68-96AA-1B45-F9A5-2637FEC820AD}"/>
                </a:ext>
              </a:extLst>
            </p:cNvPr>
            <p:cNvSpPr/>
            <p:nvPr/>
          </p:nvSpPr>
          <p:spPr>
            <a:xfrm>
              <a:off x="5255490" y="6216071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Arrow: Left-Right 92">
              <a:extLst>
                <a:ext uri="{FF2B5EF4-FFF2-40B4-BE49-F238E27FC236}">
                  <a16:creationId xmlns:a16="http://schemas.microsoft.com/office/drawing/2014/main" id="{187108B6-E5D1-96D8-B84B-9B00048212A2}"/>
                </a:ext>
              </a:extLst>
            </p:cNvPr>
            <p:cNvSpPr/>
            <p:nvPr/>
          </p:nvSpPr>
          <p:spPr>
            <a:xfrm rot="1943028">
              <a:off x="4924226" y="6069535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74FCFBE-D0D7-FDC5-1941-5FA5061B3913}"/>
                </a:ext>
              </a:extLst>
            </p:cNvPr>
            <p:cNvSpPr/>
            <p:nvPr/>
          </p:nvSpPr>
          <p:spPr>
            <a:xfrm>
              <a:off x="9795163" y="6266871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Arrow: Left-Right 94">
              <a:extLst>
                <a:ext uri="{FF2B5EF4-FFF2-40B4-BE49-F238E27FC236}">
                  <a16:creationId xmlns:a16="http://schemas.microsoft.com/office/drawing/2014/main" id="{E37C0058-46B9-3858-6812-EDF72DB7E9D2}"/>
                </a:ext>
              </a:extLst>
            </p:cNvPr>
            <p:cNvSpPr/>
            <p:nvPr/>
          </p:nvSpPr>
          <p:spPr>
            <a:xfrm rot="1943028">
              <a:off x="9463899" y="6120335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98F3B3A-41A5-8CA9-CD19-5E3C5C31E9B7}"/>
                </a:ext>
              </a:extLst>
            </p:cNvPr>
            <p:cNvSpPr txBox="1"/>
            <p:nvPr/>
          </p:nvSpPr>
          <p:spPr>
            <a:xfrm rot="16200000">
              <a:off x="1398158" y="4724401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CIM Bank</a:t>
              </a:r>
              <a:endParaRPr lang="en-NL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9B25E3-E5D9-F3A5-EA58-82357BC2A1A9}"/>
                </a:ext>
              </a:extLst>
            </p:cNvPr>
            <p:cNvSpPr txBox="1"/>
            <p:nvPr/>
          </p:nvSpPr>
          <p:spPr>
            <a:xfrm rot="16200000">
              <a:off x="6022112" y="2281384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CIM Bank</a:t>
              </a:r>
              <a:endParaRPr lang="en-NL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1CDCC5E-A4C8-DA9C-669C-F41BCA3AAB34}"/>
                </a:ext>
              </a:extLst>
            </p:cNvPr>
            <p:cNvSpPr txBox="1"/>
            <p:nvPr/>
          </p:nvSpPr>
          <p:spPr>
            <a:xfrm rot="16200000">
              <a:off x="5971313" y="4844475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CIM Bank</a:t>
              </a:r>
              <a:endParaRPr lang="en-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048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0BFD5F7-DAD9-0E31-FB6E-A07E1FCBA0F9}"/>
              </a:ext>
            </a:extLst>
          </p:cNvPr>
          <p:cNvSpPr/>
          <p:nvPr/>
        </p:nvSpPr>
        <p:spPr>
          <a:xfrm>
            <a:off x="552450" y="1235075"/>
            <a:ext cx="355600" cy="355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N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71B8A-2535-D5E2-A8A8-7B3ECDE5FB2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Performance Estimation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4D2A9-40F0-3D5B-13DB-1FEEA7CD88A7}"/>
              </a:ext>
            </a:extLst>
          </p:cNvPr>
          <p:cNvSpPr txBox="1"/>
          <p:nvPr/>
        </p:nvSpPr>
        <p:spPr>
          <a:xfrm>
            <a:off x="495300" y="7043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List of parameters in Multi CIM-Tile Simulator: </a:t>
            </a:r>
            <a:endParaRPr lang="en-NL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672C0-2AC0-9129-E11C-C139D5487D23}"/>
              </a:ext>
            </a:extLst>
          </p:cNvPr>
          <p:cNvSpPr txBox="1"/>
          <p:nvPr/>
        </p:nvSpPr>
        <p:spPr>
          <a:xfrm>
            <a:off x="1181100" y="1257300"/>
            <a:ext cx="10593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Latency of data transfer to a CIM-Tile   </a:t>
            </a:r>
          </a:p>
          <a:p>
            <a:pPr marL="342900" indent="-342900">
              <a:buAutoNum type="arabicParenR"/>
            </a:pPr>
            <a:r>
              <a:rPr lang="en-US" dirty="0"/>
              <a:t>Data bus width (equal or less than DT) 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Minimum size of data to be transferred  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Degree of parallel data read from the input buffer and sent to the CIM-Tile RD buffer  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Degree of parallel CIM-Tiles’ connection to FPGA (In this approach, we are not bound to available I/O ports)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8F0F24-F618-68BE-0403-60FE8CA6DF43}"/>
              </a:ext>
            </a:extLst>
          </p:cNvPr>
          <p:cNvSpPr/>
          <p:nvPr/>
        </p:nvSpPr>
        <p:spPr>
          <a:xfrm>
            <a:off x="574675" y="3159125"/>
            <a:ext cx="355600" cy="355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NL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3FE9FD-5A06-23FB-21BA-40166608F086}"/>
              </a:ext>
            </a:extLst>
          </p:cNvPr>
          <p:cNvSpPr/>
          <p:nvPr/>
        </p:nvSpPr>
        <p:spPr>
          <a:xfrm>
            <a:off x="552450" y="4200525"/>
            <a:ext cx="355600" cy="355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NL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5EF3F-2BFB-8494-1CE0-A465E45FA6C1}"/>
              </a:ext>
            </a:extLst>
          </p:cNvPr>
          <p:cNvSpPr txBox="1"/>
          <p:nvPr/>
        </p:nvSpPr>
        <p:spPr>
          <a:xfrm>
            <a:off x="1181100" y="3171825"/>
            <a:ext cx="430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parameters in the CIM-Tile Simulator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3597F-6872-51DA-A1AD-79AC72750A12}"/>
              </a:ext>
            </a:extLst>
          </p:cNvPr>
          <p:cNvSpPr txBox="1"/>
          <p:nvPr/>
        </p:nvSpPr>
        <p:spPr>
          <a:xfrm>
            <a:off x="1171575" y="4162425"/>
            <a:ext cx="10731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Latency of data transfer to FPGA  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Data bus width 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FPGA clock frequency   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Minimum size of data to be transferred 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Degree of hardware parallelism in FPGA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Degrees of parallel CIM-Tiles’ connection to FPGA (In this approach we are not bound to available I/O ports)  </a:t>
            </a:r>
            <a:endParaRPr lang="en-NL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8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7A370-FF12-F540-023B-304F9312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5" y="885825"/>
            <a:ext cx="7723320" cy="4514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27B60F-785C-708D-5BA0-F8EC897B484B}"/>
              </a:ext>
            </a:extLst>
          </p:cNvPr>
          <p:cNvSpPr/>
          <p:nvPr/>
        </p:nvSpPr>
        <p:spPr>
          <a:xfrm>
            <a:off x="733425" y="1457325"/>
            <a:ext cx="7372350" cy="174307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F6C2A-549B-66DD-CBE0-2F644C0C9D01}"/>
              </a:ext>
            </a:extLst>
          </p:cNvPr>
          <p:cNvSpPr txBox="1"/>
          <p:nvPr/>
        </p:nvSpPr>
        <p:spPr>
          <a:xfrm>
            <a:off x="8124825" y="2133600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Layer configuration</a:t>
            </a:r>
            <a:endParaRPr lang="en-NL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ED6F5-628E-2974-0A0F-C1281AC2D7C8}"/>
              </a:ext>
            </a:extLst>
          </p:cNvPr>
          <p:cNvSpPr/>
          <p:nvPr/>
        </p:nvSpPr>
        <p:spPr>
          <a:xfrm>
            <a:off x="723900" y="4991100"/>
            <a:ext cx="7372350" cy="20955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16D8D-4402-23D2-6D50-47CDE8694D07}"/>
              </a:ext>
            </a:extLst>
          </p:cNvPr>
          <p:cNvSpPr txBox="1"/>
          <p:nvPr/>
        </p:nvSpPr>
        <p:spPr>
          <a:xfrm>
            <a:off x="6610350" y="5257800"/>
            <a:ext cx="505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Specification of a CIM Tile from low-level simulator</a:t>
            </a:r>
            <a:endParaRPr lang="en-NL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4DC24-31FF-95A9-CAA6-E525B7A22E6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Python-based behavioral simulation platform</a:t>
            </a:r>
            <a:endParaRPr lang="en-NL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B7F9D1-7427-12E5-8BD9-6D3C9231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552575"/>
            <a:ext cx="5534025" cy="459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7406B-3313-6793-30CB-2010B4A9BFA2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Python-based simulation platform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C55A4-4050-6FEF-2C35-077911F90717}"/>
              </a:ext>
            </a:extLst>
          </p:cNvPr>
          <p:cNvSpPr txBox="1"/>
          <p:nvPr/>
        </p:nvSpPr>
        <p:spPr>
          <a:xfrm>
            <a:off x="581025" y="866775"/>
            <a:ext cx="392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log file generated by the simulator: 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41F38-6829-1136-011E-534274CFA1AF}"/>
              </a:ext>
            </a:extLst>
          </p:cNvPr>
          <p:cNvSpPr/>
          <p:nvPr/>
        </p:nvSpPr>
        <p:spPr>
          <a:xfrm>
            <a:off x="561975" y="1504949"/>
            <a:ext cx="5915025" cy="370522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9D36D-8264-82DB-55C3-F3A30E4409D6}"/>
              </a:ext>
            </a:extLst>
          </p:cNvPr>
          <p:cNvSpPr txBox="1"/>
          <p:nvPr/>
        </p:nvSpPr>
        <p:spPr>
          <a:xfrm rot="16200000">
            <a:off x="2313866" y="1225064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…</a:t>
            </a:r>
            <a:endParaRPr lang="en-NL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90EB7-22FE-3B0C-F336-7D43F1B72F47}"/>
              </a:ext>
            </a:extLst>
          </p:cNvPr>
          <p:cNvSpPr txBox="1"/>
          <p:nvPr/>
        </p:nvSpPr>
        <p:spPr>
          <a:xfrm rot="16200000">
            <a:off x="2304341" y="6178064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…</a:t>
            </a:r>
            <a:endParaRPr lang="en-NL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95204-44FF-091B-1A68-2382E5BE62A1}"/>
              </a:ext>
            </a:extLst>
          </p:cNvPr>
          <p:cNvSpPr txBox="1"/>
          <p:nvPr/>
        </p:nvSpPr>
        <p:spPr>
          <a:xfrm>
            <a:off x="6515100" y="2781300"/>
            <a:ext cx="440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Sending a new data to fill in the input buffer</a:t>
            </a:r>
            <a:endParaRPr lang="en-NL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4CF8A-5DD8-101C-EAD5-CA27D861638F}"/>
              </a:ext>
            </a:extLst>
          </p:cNvPr>
          <p:cNvSpPr/>
          <p:nvPr/>
        </p:nvSpPr>
        <p:spPr>
          <a:xfrm>
            <a:off x="561975" y="5210175"/>
            <a:ext cx="5915025" cy="161925"/>
          </a:xfrm>
          <a:prstGeom prst="rect">
            <a:avLst/>
          </a:prstGeom>
          <a:noFill/>
          <a:ln w="28575">
            <a:solidFill>
              <a:srgbClr val="0CB4D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1D94F-CC29-6693-3130-98C10CC947DF}"/>
              </a:ext>
            </a:extLst>
          </p:cNvPr>
          <p:cNvSpPr txBox="1"/>
          <p:nvPr/>
        </p:nvSpPr>
        <p:spPr>
          <a:xfrm>
            <a:off x="6515100" y="5114925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CB4D6"/>
                </a:solidFill>
              </a:rPr>
              <a:t>CIM is activated</a:t>
            </a:r>
            <a:endParaRPr lang="en-NL" b="1" dirty="0">
              <a:solidFill>
                <a:srgbClr val="0CB4D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0BC30-BF67-18B7-FB20-C9174AC5298C}"/>
              </a:ext>
            </a:extLst>
          </p:cNvPr>
          <p:cNvSpPr/>
          <p:nvPr/>
        </p:nvSpPr>
        <p:spPr>
          <a:xfrm>
            <a:off x="561975" y="5372100"/>
            <a:ext cx="5915025" cy="45720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FC310-C6B1-C938-8466-5D1F2F100F2F}"/>
              </a:ext>
            </a:extLst>
          </p:cNvPr>
          <p:cNvSpPr txBox="1"/>
          <p:nvPr/>
        </p:nvSpPr>
        <p:spPr>
          <a:xfrm>
            <a:off x="6524625" y="5438775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FPGA latency depends on the hardware implementation</a:t>
            </a:r>
          </a:p>
          <a:p>
            <a:r>
              <a:rPr lang="en-US" sz="1400" b="1" dirty="0">
                <a:solidFill>
                  <a:schemeClr val="accent4"/>
                </a:solidFill>
              </a:rPr>
              <a:t>(i.e., the number of connected tiles, bandwidth, clock frequency, …)  </a:t>
            </a:r>
            <a:endParaRPr lang="en-NL" sz="1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8F150-B27A-4254-A453-6184764E3BE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Preliminary results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C1EEE-A3BD-35F8-957F-9535638C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757038"/>
            <a:ext cx="9177337" cy="79077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CFCAE2D-581F-DC44-4358-FE7A0622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7589" y="4207289"/>
            <a:ext cx="3390900" cy="254593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5F52AB3-12A9-AB59-9B3B-3C2181392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338" y="1695451"/>
            <a:ext cx="3476024" cy="260984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4729181-B364-96F8-3B04-325C7B392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6650" y="1647826"/>
            <a:ext cx="3581400" cy="266319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8B1408C-470B-58EC-3354-A2821916CB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4296831"/>
            <a:ext cx="3257550" cy="24458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6E979C-8502-1E0D-43EE-E8A9A6971F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4700" y="2051844"/>
            <a:ext cx="4857750" cy="5635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F1B79C-C8CA-DB5E-EDFE-75BC3533D7F0}"/>
              </a:ext>
            </a:extLst>
          </p:cNvPr>
          <p:cNvSpPr txBox="1"/>
          <p:nvPr/>
        </p:nvSpPr>
        <p:spPr>
          <a:xfrm>
            <a:off x="7105650" y="269557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clock frequency = 100 MHz</a:t>
            </a:r>
          </a:p>
          <a:p>
            <a:r>
              <a:rPr lang="en-US" dirty="0"/>
              <a:t>CIM digital circuit clock frequency = 500 MHz</a:t>
            </a:r>
          </a:p>
        </p:txBody>
      </p:sp>
    </p:spTree>
    <p:extLst>
      <p:ext uri="{BB962C8B-B14F-4D97-AF65-F5344CB8AC3E}">
        <p14:creationId xmlns:p14="http://schemas.microsoft.com/office/powerpoint/2010/main" val="3666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FC2AE-D2CD-652B-869F-CA1D38F319F1}"/>
              </a:ext>
            </a:extLst>
          </p:cNvPr>
          <p:cNvSpPr txBox="1"/>
          <p:nvPr/>
        </p:nvSpPr>
        <p:spPr>
          <a:xfrm>
            <a:off x="800100" y="428625"/>
            <a:ext cx="99273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Considering the impact of device programming and initialization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Considering the impact of the number of available CIM-Tiles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Considering the realistic implementation where we have a design hierarchy!</a:t>
            </a:r>
          </a:p>
          <a:p>
            <a:pPr lvl="1"/>
            <a:r>
              <a:rPr lang="en-US" sz="2400" dirty="0"/>
              <a:t>- Mapping and scheduling of different workloads</a:t>
            </a:r>
          </a:p>
          <a:p>
            <a:pPr lvl="1"/>
            <a:r>
              <a:rPr lang="en-US" sz="2400" dirty="0"/>
              <a:t>- Modeling the traffic on the network   </a:t>
            </a:r>
            <a:endParaRPr lang="en-NL" sz="24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8DCAC61-AA1C-1D8E-F8FB-1E2EDED3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4" y="3450694"/>
            <a:ext cx="4580398" cy="279770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CE218E0-6A37-5C06-DA71-710407871AD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Future Direction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2407C9F-B033-33CB-834A-937BFA54ACAD}"/>
              </a:ext>
            </a:extLst>
          </p:cNvPr>
          <p:cNvSpPr/>
          <p:nvPr/>
        </p:nvSpPr>
        <p:spPr>
          <a:xfrm>
            <a:off x="752475" y="742950"/>
            <a:ext cx="8972550" cy="120967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708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>
            <a:extLst>
              <a:ext uri="{FF2B5EF4-FFF2-40B4-BE49-F238E27FC236}">
                <a16:creationId xmlns:a16="http://schemas.microsoft.com/office/drawing/2014/main" id="{6A43C48F-B9EC-0263-1AC7-E4B0F343E5E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Motivation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B21D8-131F-673A-8F00-AC64B8C327C3}"/>
              </a:ext>
            </a:extLst>
          </p:cNvPr>
          <p:cNvSpPr txBox="1"/>
          <p:nvPr/>
        </p:nvSpPr>
        <p:spPr>
          <a:xfrm>
            <a:off x="425454" y="1385453"/>
            <a:ext cx="70421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Memristor-based Computation-In-Memory (CIM) has great potential to accelerate different applications.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CIM potentially improves performance and energy in orders of magnitude.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Only limited operations in a certain fashion are supported inside the memory array. 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These operations are compute-intensive parts of many applications.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F963C2-864B-EC4E-5B70-6677140B3AED}"/>
              </a:ext>
            </a:extLst>
          </p:cNvPr>
          <p:cNvGrpSpPr/>
          <p:nvPr/>
        </p:nvGrpSpPr>
        <p:grpSpPr>
          <a:xfrm>
            <a:off x="8421608" y="850901"/>
            <a:ext cx="2041540" cy="2441432"/>
            <a:chOff x="1965960" y="2590800"/>
            <a:chExt cx="1601539" cy="2011680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4527A42D-F94C-A782-FAF9-291402AACCD4}"/>
                </a:ext>
              </a:extLst>
            </p:cNvPr>
            <p:cNvSpPr/>
            <p:nvPr/>
          </p:nvSpPr>
          <p:spPr>
            <a:xfrm>
              <a:off x="1981200" y="2979420"/>
              <a:ext cx="1562100" cy="1303020"/>
            </a:xfrm>
            <a:prstGeom prst="roundRect">
              <a:avLst>
                <a:gd name="adj" fmla="val 654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8E5C2C39-2F45-D793-09F6-865B5DC7FD8C}"/>
                </a:ext>
              </a:extLst>
            </p:cNvPr>
            <p:cNvSpPr/>
            <p:nvPr/>
          </p:nvSpPr>
          <p:spPr>
            <a:xfrm rot="5400000">
              <a:off x="2701290" y="2533650"/>
              <a:ext cx="152400" cy="12573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2D00E170-BBF9-AC05-0D88-7A76B1E80CA7}"/>
                </a:ext>
              </a:extLst>
            </p:cNvPr>
            <p:cNvSpPr/>
            <p:nvPr/>
          </p:nvSpPr>
          <p:spPr>
            <a:xfrm rot="5400000">
              <a:off x="2640330" y="2468880"/>
              <a:ext cx="266700" cy="14020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E8875088-1AB0-9103-8DCF-9C1FFB1E03A6}"/>
                </a:ext>
              </a:extLst>
            </p:cNvPr>
            <p:cNvSpPr/>
            <p:nvPr/>
          </p:nvSpPr>
          <p:spPr>
            <a:xfrm rot="5400000">
              <a:off x="2693670" y="2853690"/>
              <a:ext cx="152400" cy="12573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7C866E99-BC89-3AC1-CBAE-EE82605CBD21}"/>
                </a:ext>
              </a:extLst>
            </p:cNvPr>
            <p:cNvSpPr/>
            <p:nvPr/>
          </p:nvSpPr>
          <p:spPr>
            <a:xfrm rot="5400000">
              <a:off x="2632710" y="2788920"/>
              <a:ext cx="266700" cy="14020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D24FCE51-6A40-58B6-FCF5-69490EFDF637}"/>
                </a:ext>
              </a:extLst>
            </p:cNvPr>
            <p:cNvSpPr/>
            <p:nvPr/>
          </p:nvSpPr>
          <p:spPr>
            <a:xfrm rot="5400000">
              <a:off x="2686050" y="3455670"/>
              <a:ext cx="152400" cy="12573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E9740D70-B628-C9C7-E4D2-25310D722700}"/>
                </a:ext>
              </a:extLst>
            </p:cNvPr>
            <p:cNvSpPr/>
            <p:nvPr/>
          </p:nvSpPr>
          <p:spPr>
            <a:xfrm rot="5400000">
              <a:off x="2625090" y="3390900"/>
              <a:ext cx="266700" cy="14020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4" name="Rectangle 20">
              <a:extLst>
                <a:ext uri="{FF2B5EF4-FFF2-40B4-BE49-F238E27FC236}">
                  <a16:creationId xmlns:a16="http://schemas.microsoft.com/office/drawing/2014/main" id="{F499AD71-E9D0-562E-ECE0-F7B567E43A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29231" y="3644903"/>
              <a:ext cx="1731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L" altLang="en-NL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r>
                <a:rPr lang="en-US" altLang="en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.</a:t>
              </a:r>
              <a:r>
                <a:rPr kumimoji="0" lang="en-NL" altLang="en-NL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93BA23EA-F54C-9FA0-29F8-4A91E241AEE2}"/>
                </a:ext>
              </a:extLst>
            </p:cNvPr>
            <p:cNvSpPr/>
            <p:nvPr/>
          </p:nvSpPr>
          <p:spPr>
            <a:xfrm>
              <a:off x="1965960" y="4351020"/>
              <a:ext cx="1562100" cy="251460"/>
            </a:xfrm>
            <a:prstGeom prst="roundRect">
              <a:avLst>
                <a:gd name="adj" fmla="val 21691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SA/ADC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4EAA777-CDFB-2A48-FD4F-7AD66A4E1E94}"/>
                </a:ext>
              </a:extLst>
            </p:cNvPr>
            <p:cNvSpPr txBox="1"/>
            <p:nvPr/>
          </p:nvSpPr>
          <p:spPr>
            <a:xfrm>
              <a:off x="2005612" y="2590800"/>
              <a:ext cx="1561887" cy="27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Logic (XOR, AND, OR)</a:t>
              </a:r>
              <a:endParaRPr lang="en-NL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1129D01-E7B3-3B13-717C-76B6F30DF961}"/>
              </a:ext>
            </a:extLst>
          </p:cNvPr>
          <p:cNvGrpSpPr/>
          <p:nvPr/>
        </p:nvGrpSpPr>
        <p:grpSpPr>
          <a:xfrm>
            <a:off x="8075127" y="3619500"/>
            <a:ext cx="2696968" cy="2694978"/>
            <a:chOff x="5433060" y="2590800"/>
            <a:chExt cx="2130155" cy="2004060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B6EED3BB-83DC-ABE5-C7F0-B07511F4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1" y="3477262"/>
              <a:ext cx="1731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L" altLang="en-NL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r>
                <a:rPr lang="en-US" altLang="en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.</a:t>
              </a:r>
              <a:r>
                <a:rPr kumimoji="0" lang="en-NL" altLang="en-NL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B8367E7A-0E9E-3895-7C46-5AE186451229}"/>
                </a:ext>
              </a:extLst>
            </p:cNvPr>
            <p:cNvSpPr/>
            <p:nvPr/>
          </p:nvSpPr>
          <p:spPr>
            <a:xfrm>
              <a:off x="6179820" y="3101340"/>
              <a:ext cx="167640" cy="97536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19FD459F-406B-A846-37A0-6BDC75148EB4}"/>
                </a:ext>
              </a:extLst>
            </p:cNvPr>
            <p:cNvSpPr/>
            <p:nvPr/>
          </p:nvSpPr>
          <p:spPr>
            <a:xfrm>
              <a:off x="6598920" y="3108960"/>
              <a:ext cx="167640" cy="97536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286F49E2-3AF2-5EBA-F6E4-99B329C0B0B2}"/>
                </a:ext>
              </a:extLst>
            </p:cNvPr>
            <p:cNvSpPr/>
            <p:nvPr/>
          </p:nvSpPr>
          <p:spPr>
            <a:xfrm>
              <a:off x="7178040" y="3116580"/>
              <a:ext cx="167640" cy="97536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D0AF2F2-BF94-9438-875D-A555BE3E6092}"/>
                </a:ext>
              </a:extLst>
            </p:cNvPr>
            <p:cNvSpPr/>
            <p:nvPr/>
          </p:nvSpPr>
          <p:spPr>
            <a:xfrm>
              <a:off x="6126480" y="3009900"/>
              <a:ext cx="266700" cy="12039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C514529-EC72-4234-B7DD-72BAC2C9F0EC}"/>
                </a:ext>
              </a:extLst>
            </p:cNvPr>
            <p:cNvSpPr/>
            <p:nvPr/>
          </p:nvSpPr>
          <p:spPr>
            <a:xfrm>
              <a:off x="6545580" y="3009900"/>
              <a:ext cx="266700" cy="12039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63AEBAC-8A97-3884-0820-619041560BA1}"/>
                </a:ext>
              </a:extLst>
            </p:cNvPr>
            <p:cNvSpPr/>
            <p:nvPr/>
          </p:nvSpPr>
          <p:spPr>
            <a:xfrm>
              <a:off x="7132320" y="3009900"/>
              <a:ext cx="266700" cy="12039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FA03D40-E2CC-33D0-3D4F-38C0DA81CE99}"/>
                </a:ext>
              </a:extLst>
            </p:cNvPr>
            <p:cNvSpPr/>
            <p:nvPr/>
          </p:nvSpPr>
          <p:spPr>
            <a:xfrm>
              <a:off x="5966460" y="2956560"/>
              <a:ext cx="1562100" cy="1303020"/>
            </a:xfrm>
            <a:prstGeom prst="roundRect">
              <a:avLst>
                <a:gd name="adj" fmla="val 654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22EDC01-2B7C-0111-1AFB-44EAB69A19B3}"/>
                </a:ext>
              </a:extLst>
            </p:cNvPr>
            <p:cNvSpPr/>
            <p:nvPr/>
          </p:nvSpPr>
          <p:spPr>
            <a:xfrm>
              <a:off x="5966460" y="4343400"/>
              <a:ext cx="1562100" cy="251460"/>
            </a:xfrm>
            <a:prstGeom prst="roundRect">
              <a:avLst>
                <a:gd name="adj" fmla="val 21691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SA/ADC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84A02C2-CED5-80B7-33D2-CE2DA9A199A9}"/>
                </a:ext>
              </a:extLst>
            </p:cNvPr>
            <p:cNvCxnSpPr/>
            <p:nvPr/>
          </p:nvCxnSpPr>
          <p:spPr>
            <a:xfrm>
              <a:off x="5631180" y="3268980"/>
              <a:ext cx="32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1AEC9C8-ADD2-889F-123D-F9B5FD3D44B0}"/>
                </a:ext>
              </a:extLst>
            </p:cNvPr>
            <p:cNvCxnSpPr/>
            <p:nvPr/>
          </p:nvCxnSpPr>
          <p:spPr>
            <a:xfrm>
              <a:off x="5631180" y="3406140"/>
              <a:ext cx="32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A6675CDD-CAD3-C167-7817-3EB85D76692D}"/>
                </a:ext>
              </a:extLst>
            </p:cNvPr>
            <p:cNvCxnSpPr/>
            <p:nvPr/>
          </p:nvCxnSpPr>
          <p:spPr>
            <a:xfrm>
              <a:off x="5615940" y="3794760"/>
              <a:ext cx="32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0">
              <a:extLst>
                <a:ext uri="{FF2B5EF4-FFF2-40B4-BE49-F238E27FC236}">
                  <a16:creationId xmlns:a16="http://schemas.microsoft.com/office/drawing/2014/main" id="{5B0AB069-E306-A635-5CE4-AE03BE9119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16271" y="3477262"/>
              <a:ext cx="1731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L" altLang="en-NL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r>
                <a:rPr lang="en-US" altLang="en-NL" dirty="0">
                  <a:solidFill>
                    <a:srgbClr val="000000"/>
                  </a:solidFill>
                  <a:latin typeface="Calibri" panose="020F0502020204030204" pitchFamily="34" charset="0"/>
                </a:rPr>
                <a:t>.</a:t>
              </a:r>
              <a:r>
                <a:rPr kumimoji="0" lang="en-NL" altLang="en-NL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F60F95F-A26D-B44C-5799-E4F8A16466E3}"/>
                </a:ext>
              </a:extLst>
            </p:cNvPr>
            <p:cNvSpPr/>
            <p:nvPr/>
          </p:nvSpPr>
          <p:spPr>
            <a:xfrm>
              <a:off x="5433060" y="2956560"/>
              <a:ext cx="228600" cy="12877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68389EC-9EAD-ECD2-630B-A3CD95EA8615}"/>
                </a:ext>
              </a:extLst>
            </p:cNvPr>
            <p:cNvSpPr txBox="1"/>
            <p:nvPr/>
          </p:nvSpPr>
          <p:spPr>
            <a:xfrm>
              <a:off x="5490803" y="2590800"/>
              <a:ext cx="2072412" cy="251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Matrix-Matrix Multiplication</a:t>
              </a:r>
              <a:endParaRPr lang="en-NL" sz="16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41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C73546-7300-071D-9BA5-AD95610CC662}"/>
              </a:ext>
            </a:extLst>
          </p:cNvPr>
          <p:cNvSpPr txBox="1"/>
          <p:nvPr/>
        </p:nvSpPr>
        <p:spPr>
          <a:xfrm>
            <a:off x="673100" y="897235"/>
            <a:ext cx="101727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/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/>
              <a:t>However, other operations are usually needed for the complete execution of applications. </a:t>
            </a:r>
          </a:p>
        </p:txBody>
      </p:sp>
      <p:pic>
        <p:nvPicPr>
          <p:cNvPr id="6" name="Picture 132" descr="Bioinformatics Specialization | Phi Science">
            <a:extLst>
              <a:ext uri="{FF2B5EF4-FFF2-40B4-BE49-F238E27FC236}">
                <a16:creationId xmlns:a16="http://schemas.microsoft.com/office/drawing/2014/main" id="{AD86EF34-735F-7B0B-06DF-435421CB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692399"/>
            <a:ext cx="2171702" cy="1447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134" descr="A Simple and Complete Explanation of Neural Networks - CodeProject">
            <a:extLst>
              <a:ext uri="{FF2B5EF4-FFF2-40B4-BE49-F238E27FC236}">
                <a16:creationId xmlns:a16="http://schemas.microsoft.com/office/drawing/2014/main" id="{24CD2C6E-D4F9-2E54-A9DF-9D684730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2" y="2672487"/>
            <a:ext cx="2070098" cy="140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136" descr="Security Graph 3D Visualization: WikiLeaks.org - YouTube">
            <a:extLst>
              <a:ext uri="{FF2B5EF4-FFF2-40B4-BE49-F238E27FC236}">
                <a16:creationId xmlns:a16="http://schemas.microsoft.com/office/drawing/2014/main" id="{0E1FF9DA-9B8C-31D2-0CEC-6EBB1F50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2667000"/>
            <a:ext cx="2275840" cy="151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12296-F8F6-DF3A-C684-4B1FD9A8FF6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Motivation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D26C9-6573-C839-A0E1-D7CCB1C8D6ED}"/>
              </a:ext>
            </a:extLst>
          </p:cNvPr>
          <p:cNvSpPr txBox="1"/>
          <p:nvPr/>
        </p:nvSpPr>
        <p:spPr>
          <a:xfrm>
            <a:off x="1358900" y="2235200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Neural Network</a:t>
            </a:r>
            <a:endParaRPr lang="en-NL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DEACC-188F-9DD6-B184-AF1C9AB92D2D}"/>
              </a:ext>
            </a:extLst>
          </p:cNvPr>
          <p:cNvSpPr txBox="1"/>
          <p:nvPr/>
        </p:nvSpPr>
        <p:spPr>
          <a:xfrm>
            <a:off x="5016500" y="2273300"/>
            <a:ext cx="156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Bioinformatics</a:t>
            </a:r>
            <a:endParaRPr lang="en-NL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A1571-5F1D-8DE8-3D51-6BD4ED1482EA}"/>
              </a:ext>
            </a:extLst>
          </p:cNvPr>
          <p:cNvSpPr txBox="1"/>
          <p:nvPr/>
        </p:nvSpPr>
        <p:spPr>
          <a:xfrm>
            <a:off x="8115300" y="2235200"/>
            <a:ext cx="18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Graph processing</a:t>
            </a:r>
            <a:endParaRPr lang="en-NL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0E165-E798-28ED-0538-C4B5D61314D3}"/>
              </a:ext>
            </a:extLst>
          </p:cNvPr>
          <p:cNvSpPr txBox="1"/>
          <p:nvPr/>
        </p:nvSpPr>
        <p:spPr>
          <a:xfrm>
            <a:off x="711200" y="4584700"/>
            <a:ext cx="3389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Different Activation functions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Mul/Div in Batch normalization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Min/Max/Avg in Pooling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0BCBD-7F9E-8BF5-336D-99D5E3D7BE0D}"/>
              </a:ext>
            </a:extLst>
          </p:cNvPr>
          <p:cNvSpPr txBox="1"/>
          <p:nvPr/>
        </p:nvSpPr>
        <p:spPr>
          <a:xfrm>
            <a:off x="4787900" y="4584700"/>
            <a:ext cx="1744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Shifting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Thresholding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67264-A433-BB5D-2D91-79297A3BFBB0}"/>
              </a:ext>
            </a:extLst>
          </p:cNvPr>
          <p:cNvSpPr txBox="1"/>
          <p:nvPr/>
        </p:nvSpPr>
        <p:spPr>
          <a:xfrm>
            <a:off x="7721600" y="4533900"/>
            <a:ext cx="2399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Min/Max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Comparator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54642-98DF-6BE2-6AEC-C86E1D1778C8}"/>
              </a:ext>
            </a:extLst>
          </p:cNvPr>
          <p:cNvSpPr txBox="1"/>
          <p:nvPr/>
        </p:nvSpPr>
        <p:spPr>
          <a:xfrm>
            <a:off x="10591800" y="31369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  <a:endParaRPr lang="en-NL" sz="2400" b="1" dirty="0"/>
          </a:p>
        </p:txBody>
      </p:sp>
    </p:spTree>
    <p:extLst>
      <p:ext uri="{BB962C8B-B14F-4D97-AF65-F5344CB8AC3E}">
        <p14:creationId xmlns:p14="http://schemas.microsoft.com/office/powerpoint/2010/main" val="426003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54E7CE-BE2D-7BFA-0D9E-BFCCF090675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Motivation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B7302-29F9-FAE2-05EC-EF399D91FA65}"/>
              </a:ext>
            </a:extLst>
          </p:cNvPr>
          <p:cNvSpPr txBox="1"/>
          <p:nvPr/>
        </p:nvSpPr>
        <p:spPr>
          <a:xfrm>
            <a:off x="431800" y="1075035"/>
            <a:ext cx="101727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Problem Statement: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C00000"/>
                </a:solidFill>
              </a:rPr>
              <a:t>Flexibility:</a:t>
            </a:r>
          </a:p>
          <a:p>
            <a:pPr algn="just"/>
            <a:r>
              <a:rPr lang="en-US" sz="2400" b="1" i="1" dirty="0"/>
              <a:t>How can a CIM accelerator target one or a few application domains but different algorithms with different required operations and dataflows?</a:t>
            </a:r>
          </a:p>
          <a:p>
            <a:pPr algn="just"/>
            <a:endParaRPr lang="en-US" sz="2400" b="1" i="1" dirty="0">
              <a:solidFill>
                <a:srgbClr val="C00000"/>
              </a:solidFill>
            </a:endParaRP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Scalability:</a:t>
            </a:r>
          </a:p>
          <a:p>
            <a:pPr algn="just"/>
            <a:r>
              <a:rPr lang="en-US" sz="2400" b="1" i="1" dirty="0"/>
              <a:t>How do we achieve scalability when we deal with different problem sizes, even for a single algorithm (e.g., different sizes of feedforward networks)?</a:t>
            </a:r>
          </a:p>
        </p:txBody>
      </p:sp>
    </p:spTree>
    <p:extLst>
      <p:ext uri="{BB962C8B-B14F-4D97-AF65-F5344CB8AC3E}">
        <p14:creationId xmlns:p14="http://schemas.microsoft.com/office/powerpoint/2010/main" val="169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0CF497-D437-5A82-11CE-54C20BBE990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Potential Solutions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E3FA8-4EB2-B2DB-7ED1-FC91B72FDF87}"/>
              </a:ext>
            </a:extLst>
          </p:cNvPr>
          <p:cNvSpPr txBox="1"/>
          <p:nvPr/>
        </p:nvSpPr>
        <p:spPr>
          <a:xfrm>
            <a:off x="444500" y="821035"/>
            <a:ext cx="56388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/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dirty="0">
                <a:solidFill>
                  <a:srgbClr val="C00000"/>
                </a:solidFill>
              </a:rPr>
              <a:t>Naive approach: </a:t>
            </a:r>
          </a:p>
          <a:p>
            <a:pPr lvl="1" algn="just"/>
            <a:r>
              <a:rPr lang="en-US" sz="2400" b="1" dirty="0"/>
              <a:t>Integrate all the necessary components required for the target application domain(s) into the periphery of a memory array (within a CIM-Tile)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08336-0E65-49CA-7421-9CC0124E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45" y="1467037"/>
            <a:ext cx="3935679" cy="4821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A18827-9A49-E4CD-B937-931B71C00820}"/>
              </a:ext>
            </a:extLst>
          </p:cNvPr>
          <p:cNvSpPr txBox="1"/>
          <p:nvPr/>
        </p:nvSpPr>
        <p:spPr>
          <a:xfrm>
            <a:off x="8915400" y="914400"/>
            <a:ext cx="125226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CIM-Tile</a:t>
            </a:r>
            <a:endParaRPr lang="en-NL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9BD6-F329-FE1F-C339-E6F2D3008632}"/>
              </a:ext>
            </a:extLst>
          </p:cNvPr>
          <p:cNvSpPr txBox="1"/>
          <p:nvPr/>
        </p:nvSpPr>
        <p:spPr>
          <a:xfrm>
            <a:off x="444500" y="3258235"/>
            <a:ext cx="5905500" cy="332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Increasing the complexity of a CIM-Tile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2400" b="1" dirty="0"/>
              <a:t>Reducing the resource utilization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Reducing the energy/performance/area efficiency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400" b="1" dirty="0"/>
              <a:t>Demand for these resources may not be the same across the CIM-tiles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44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6A2E7-6A49-417B-8AFA-D8BE81888274}"/>
              </a:ext>
            </a:extLst>
          </p:cNvPr>
          <p:cNvSpPr txBox="1"/>
          <p:nvPr/>
        </p:nvSpPr>
        <p:spPr>
          <a:xfrm>
            <a:off x="444500" y="821035"/>
            <a:ext cx="1022350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/>
          </a:p>
          <a:p>
            <a:pPr marL="457200" indent="-457200" algn="just">
              <a:spcAft>
                <a:spcPts val="600"/>
              </a:spcAft>
              <a:buFont typeface="+mj-lt"/>
              <a:buAutoNum type="arabicParenR" startAt="2"/>
            </a:pPr>
            <a:r>
              <a:rPr lang="en-US" sz="2400" b="1" dirty="0">
                <a:solidFill>
                  <a:srgbClr val="C00000"/>
                </a:solidFill>
              </a:rPr>
              <a:t>CPU-based approach:</a:t>
            </a:r>
          </a:p>
          <a:p>
            <a:pPr lvl="1" algn="just"/>
            <a:r>
              <a:rPr lang="en-US" sz="2400" b="1" dirty="0"/>
              <a:t>Relying on a CPU to perform post- and pre-processing of data for CIM-Tiles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F1D-FB5B-B419-A201-2A20AA86B049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Potential Solutions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BBF8160-10FD-CB56-769F-705CCF560D24}"/>
              </a:ext>
            </a:extLst>
          </p:cNvPr>
          <p:cNvGrpSpPr/>
          <p:nvPr/>
        </p:nvGrpSpPr>
        <p:grpSpPr>
          <a:xfrm>
            <a:off x="7137399" y="2527304"/>
            <a:ext cx="4178300" cy="3035296"/>
            <a:chOff x="6934200" y="1651000"/>
            <a:chExt cx="4968101" cy="38481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FC8555-BB16-8FC0-9844-0FC0DEA07117}"/>
                </a:ext>
              </a:extLst>
            </p:cNvPr>
            <p:cNvSpPr/>
            <p:nvPr/>
          </p:nvSpPr>
          <p:spPr>
            <a:xfrm rot="5400000">
              <a:off x="10279060" y="4284665"/>
              <a:ext cx="2187863" cy="2410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F8B12E-8D20-0635-6CCA-CBBDE4573176}"/>
                </a:ext>
              </a:extLst>
            </p:cNvPr>
            <p:cNvSpPr/>
            <p:nvPr/>
          </p:nvSpPr>
          <p:spPr>
            <a:xfrm rot="5400000">
              <a:off x="7924943" y="4254646"/>
              <a:ext cx="2043546" cy="26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F6B115-7FA2-3B1F-F9BF-9684B1F6E96D}"/>
                </a:ext>
              </a:extLst>
            </p:cNvPr>
            <p:cNvSpPr/>
            <p:nvPr/>
          </p:nvSpPr>
          <p:spPr>
            <a:xfrm>
              <a:off x="9002986" y="4949533"/>
              <a:ext cx="2899315" cy="2597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C499F0-52C6-E9CD-CF59-724B064E1174}"/>
                </a:ext>
              </a:extLst>
            </p:cNvPr>
            <p:cNvSpPr/>
            <p:nvPr/>
          </p:nvSpPr>
          <p:spPr>
            <a:xfrm>
              <a:off x="9173152" y="3024909"/>
              <a:ext cx="2714048" cy="2516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A4EC26-BAF9-7795-66AF-084D17E7BBB4}"/>
                </a:ext>
              </a:extLst>
            </p:cNvPr>
            <p:cNvSpPr/>
            <p:nvPr/>
          </p:nvSpPr>
          <p:spPr>
            <a:xfrm>
              <a:off x="6934200" y="1676400"/>
              <a:ext cx="1398442" cy="10402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5789D7-9906-305B-16AB-F518D03CF1C7}"/>
                </a:ext>
              </a:extLst>
            </p:cNvPr>
            <p:cNvSpPr txBox="1"/>
            <p:nvPr/>
          </p:nvSpPr>
          <p:spPr>
            <a:xfrm>
              <a:off x="7248344" y="1915518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CPU</a:t>
              </a:r>
              <a:endParaRPr lang="en-NL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5A84FF-4902-5EE0-B318-60A50947B341}"/>
                </a:ext>
              </a:extLst>
            </p:cNvPr>
            <p:cNvSpPr/>
            <p:nvPr/>
          </p:nvSpPr>
          <p:spPr>
            <a:xfrm>
              <a:off x="8646679" y="2858654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</a:t>
              </a:r>
              <a:endParaRPr lang="en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9EC07F4F-D626-C0B1-4D1C-0BBA3B1E4077}"/>
                </a:ext>
              </a:extLst>
            </p:cNvPr>
            <p:cNvSpPr/>
            <p:nvPr/>
          </p:nvSpPr>
          <p:spPr>
            <a:xfrm rot="1943028">
              <a:off x="8315415" y="2712118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213D3C-EBED-6B1F-2E35-8FDF7435598A}"/>
                </a:ext>
              </a:extLst>
            </p:cNvPr>
            <p:cNvSpPr/>
            <p:nvPr/>
          </p:nvSpPr>
          <p:spPr>
            <a:xfrm>
              <a:off x="11095470" y="2854035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DE70B7AD-C0B3-D1B3-188F-EE9B7462A377}"/>
                </a:ext>
              </a:extLst>
            </p:cNvPr>
            <p:cNvSpPr/>
            <p:nvPr/>
          </p:nvSpPr>
          <p:spPr>
            <a:xfrm rot="1943028">
              <a:off x="10764206" y="2707499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108287-64F4-CA3D-8303-9E59F987AAC1}"/>
                </a:ext>
              </a:extLst>
            </p:cNvPr>
            <p:cNvSpPr/>
            <p:nvPr/>
          </p:nvSpPr>
          <p:spPr>
            <a:xfrm>
              <a:off x="8655915" y="4704772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500B078-EC52-4D1A-80AA-791051AFEBCF}"/>
                </a:ext>
              </a:extLst>
            </p:cNvPr>
            <p:cNvSpPr/>
            <p:nvPr/>
          </p:nvSpPr>
          <p:spPr>
            <a:xfrm rot="1943028">
              <a:off x="8324651" y="4558236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390C2F-F9BC-E961-C1D9-75F1B99DB9F0}"/>
                </a:ext>
              </a:extLst>
            </p:cNvPr>
            <p:cNvSpPr/>
            <p:nvPr/>
          </p:nvSpPr>
          <p:spPr>
            <a:xfrm>
              <a:off x="11049288" y="4755572"/>
              <a:ext cx="554183" cy="5172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</a:t>
              </a:r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CBAD5287-9FB5-19CF-A9FF-E231615BE0C2}"/>
                </a:ext>
              </a:extLst>
            </p:cNvPr>
            <p:cNvSpPr/>
            <p:nvPr/>
          </p:nvSpPr>
          <p:spPr>
            <a:xfrm rot="1943028">
              <a:off x="10718024" y="4609036"/>
              <a:ext cx="431616" cy="230910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468AD7-1190-A3DC-F412-F7098999B570}"/>
                </a:ext>
              </a:extLst>
            </p:cNvPr>
            <p:cNvSpPr/>
            <p:nvPr/>
          </p:nvSpPr>
          <p:spPr>
            <a:xfrm>
              <a:off x="9385300" y="1651000"/>
              <a:ext cx="1398442" cy="1040248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5F5BF89-8512-9970-4AE5-4DBCF0F29A47}"/>
                </a:ext>
              </a:extLst>
            </p:cNvPr>
            <p:cNvSpPr txBox="1"/>
            <p:nvPr/>
          </p:nvSpPr>
          <p:spPr>
            <a:xfrm>
              <a:off x="9464339" y="1879915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CIM-Tile</a:t>
              </a:r>
              <a:endParaRPr lang="en-NL" sz="20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C9D329B-2841-E760-F8EC-3DA406790A85}"/>
                </a:ext>
              </a:extLst>
            </p:cNvPr>
            <p:cNvSpPr/>
            <p:nvPr/>
          </p:nvSpPr>
          <p:spPr>
            <a:xfrm>
              <a:off x="6946900" y="3505200"/>
              <a:ext cx="1398442" cy="1040248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9010A1D-AB31-942F-4613-00B1869531CE}"/>
                </a:ext>
              </a:extLst>
            </p:cNvPr>
            <p:cNvSpPr txBox="1"/>
            <p:nvPr/>
          </p:nvSpPr>
          <p:spPr>
            <a:xfrm>
              <a:off x="7042744" y="3763820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CIM-Tile</a:t>
              </a:r>
              <a:endParaRPr lang="en-NL" sz="2000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0DA33-B461-36AA-83C1-F7E3DD2B4E45}"/>
                </a:ext>
              </a:extLst>
            </p:cNvPr>
            <p:cNvSpPr/>
            <p:nvPr/>
          </p:nvSpPr>
          <p:spPr>
            <a:xfrm>
              <a:off x="9334500" y="3543300"/>
              <a:ext cx="1398442" cy="1040248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91D0A80-0C5C-0FED-D790-C658B0B8FA03}"/>
                </a:ext>
              </a:extLst>
            </p:cNvPr>
            <p:cNvSpPr txBox="1"/>
            <p:nvPr/>
          </p:nvSpPr>
          <p:spPr>
            <a:xfrm>
              <a:off x="9448542" y="3766317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CIM-Tile</a:t>
              </a:r>
              <a:endParaRPr lang="en-NL" sz="2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C80326F-D0B9-2318-8BD3-3DF217A2478C}"/>
              </a:ext>
            </a:extLst>
          </p:cNvPr>
          <p:cNvSpPr txBox="1"/>
          <p:nvPr/>
        </p:nvSpPr>
        <p:spPr>
          <a:xfrm>
            <a:off x="533400" y="2394635"/>
            <a:ext cx="61468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High Flexibility in supporting a wide range of operation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High Contention between CIM-Tile over CPU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High complexity in synchronization </a:t>
            </a:r>
          </a:p>
        </p:txBody>
      </p:sp>
    </p:spTree>
    <p:extLst>
      <p:ext uri="{BB962C8B-B14F-4D97-AF65-F5344CB8AC3E}">
        <p14:creationId xmlns:p14="http://schemas.microsoft.com/office/powerpoint/2010/main" val="178010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9EA15-8F7D-8FCE-4BD4-C403AD89DCAB}"/>
              </a:ext>
            </a:extLst>
          </p:cNvPr>
          <p:cNvSpPr txBox="1"/>
          <p:nvPr/>
        </p:nvSpPr>
        <p:spPr>
          <a:xfrm>
            <a:off x="444500" y="821035"/>
            <a:ext cx="5638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/>
          </a:p>
          <a:p>
            <a:pPr marL="457200" indent="-457200" algn="just">
              <a:buFont typeface="+mj-lt"/>
              <a:buAutoNum type="arabicParenR" startAt="3"/>
            </a:pPr>
            <a:r>
              <a:rPr lang="en-US" sz="2400" b="1" dirty="0">
                <a:solidFill>
                  <a:srgbClr val="C00000"/>
                </a:solidFill>
              </a:rPr>
              <a:t>Reconfigurable-based approach: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47B6-C9B6-C6E2-1CAA-D996E7BA2B2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Potential Solutions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FAD7E0-03B0-FD02-E891-5AE765F144FA}"/>
              </a:ext>
            </a:extLst>
          </p:cNvPr>
          <p:cNvGrpSpPr/>
          <p:nvPr/>
        </p:nvGrpSpPr>
        <p:grpSpPr>
          <a:xfrm>
            <a:off x="7226299" y="1739904"/>
            <a:ext cx="3855239" cy="3464175"/>
            <a:chOff x="4660899" y="1981204"/>
            <a:chExt cx="3855239" cy="346417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712294-039F-4D2B-CED3-E49E2B5581B5}"/>
                </a:ext>
              </a:extLst>
            </p:cNvPr>
            <p:cNvSpPr/>
            <p:nvPr/>
          </p:nvSpPr>
          <p:spPr>
            <a:xfrm>
              <a:off x="5854700" y="3060700"/>
              <a:ext cx="1384300" cy="127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Rec</a:t>
              </a:r>
              <a:endParaRPr lang="en-NL" sz="28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241419-BB4F-A28C-EA03-B562AF6EA666}"/>
                </a:ext>
              </a:extLst>
            </p:cNvPr>
            <p:cNvSpPr/>
            <p:nvPr/>
          </p:nvSpPr>
          <p:spPr>
            <a:xfrm>
              <a:off x="4660899" y="1988539"/>
              <a:ext cx="1176125" cy="820524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453809-FC3A-2E67-8455-830C6968FA05}"/>
                </a:ext>
              </a:extLst>
            </p:cNvPr>
            <p:cNvSpPr/>
            <p:nvPr/>
          </p:nvSpPr>
          <p:spPr>
            <a:xfrm>
              <a:off x="7319237" y="1981204"/>
              <a:ext cx="1176125" cy="820524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299D25-DDA0-6C8C-A415-579DE61061CF}"/>
                </a:ext>
              </a:extLst>
            </p:cNvPr>
            <p:cNvSpPr txBox="1"/>
            <p:nvPr/>
          </p:nvSpPr>
          <p:spPr>
            <a:xfrm>
              <a:off x="7385711" y="2161767"/>
              <a:ext cx="903542" cy="315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CIM-Tile</a:t>
              </a:r>
              <a:endParaRPr lang="en-NL" sz="20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31F5E8-D1AF-D620-8CB9-72F471974275}"/>
                </a:ext>
              </a:extLst>
            </p:cNvPr>
            <p:cNvSpPr/>
            <p:nvPr/>
          </p:nvSpPr>
          <p:spPr>
            <a:xfrm>
              <a:off x="4709680" y="4624855"/>
              <a:ext cx="1176125" cy="820524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2A3E7E-3C29-7BFA-8C8E-20865BDEB0EB}"/>
                </a:ext>
              </a:extLst>
            </p:cNvPr>
            <p:cNvSpPr txBox="1"/>
            <p:nvPr/>
          </p:nvSpPr>
          <p:spPr>
            <a:xfrm>
              <a:off x="4790287" y="4828848"/>
              <a:ext cx="903542" cy="315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CIM-Tile</a:t>
              </a:r>
              <a:endParaRPr lang="en-NL" sz="2000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7C6327-B26C-43D2-382C-01C508575264}"/>
                </a:ext>
              </a:extLst>
            </p:cNvPr>
            <p:cNvSpPr/>
            <p:nvPr/>
          </p:nvSpPr>
          <p:spPr>
            <a:xfrm>
              <a:off x="7340013" y="4616807"/>
              <a:ext cx="1176125" cy="820524"/>
            </a:xfrm>
            <a:prstGeom prst="rect">
              <a:avLst/>
            </a:prstGeom>
            <a:solidFill>
              <a:srgbClr val="F7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546EBF-9D7E-5B68-935C-C838D1FF8644}"/>
                </a:ext>
              </a:extLst>
            </p:cNvPr>
            <p:cNvSpPr txBox="1"/>
            <p:nvPr/>
          </p:nvSpPr>
          <p:spPr>
            <a:xfrm>
              <a:off x="7435925" y="4792718"/>
              <a:ext cx="903542" cy="315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CIM-Tile</a:t>
              </a:r>
              <a:endParaRPr lang="en-NL" sz="2000" b="1" dirty="0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5DB10764-8AB5-4921-D944-8D04815B1BCB}"/>
                </a:ext>
              </a:extLst>
            </p:cNvPr>
            <p:cNvSpPr/>
            <p:nvPr/>
          </p:nvSpPr>
          <p:spPr>
            <a:xfrm rot="18475681">
              <a:off x="6813580" y="2870303"/>
              <a:ext cx="679178" cy="300198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D91D8787-C688-43B7-D623-56EB2E84933B}"/>
                </a:ext>
              </a:extLst>
            </p:cNvPr>
            <p:cNvSpPr/>
            <p:nvPr/>
          </p:nvSpPr>
          <p:spPr>
            <a:xfrm rot="2490802">
              <a:off x="6715486" y="4259889"/>
              <a:ext cx="789892" cy="32228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708D5D9F-E978-24CA-276F-F2CCE9AE77FB}"/>
                </a:ext>
              </a:extLst>
            </p:cNvPr>
            <p:cNvSpPr/>
            <p:nvPr/>
          </p:nvSpPr>
          <p:spPr>
            <a:xfrm rot="7972420">
              <a:off x="5660650" y="4261212"/>
              <a:ext cx="761316" cy="308924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32" name="Arrow: Left-Right 31">
              <a:extLst>
                <a:ext uri="{FF2B5EF4-FFF2-40B4-BE49-F238E27FC236}">
                  <a16:creationId xmlns:a16="http://schemas.microsoft.com/office/drawing/2014/main" id="{F0159C70-0667-D979-C1BC-EB21DB0A5B5C}"/>
                </a:ext>
              </a:extLst>
            </p:cNvPr>
            <p:cNvSpPr/>
            <p:nvPr/>
          </p:nvSpPr>
          <p:spPr>
            <a:xfrm rot="2647521">
              <a:off x="5645178" y="2844905"/>
              <a:ext cx="679178" cy="300198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D63D95-D544-DC18-5EFC-C7E9010277F2}"/>
                </a:ext>
              </a:extLst>
            </p:cNvPr>
            <p:cNvSpPr txBox="1"/>
            <p:nvPr/>
          </p:nvSpPr>
          <p:spPr>
            <a:xfrm>
              <a:off x="4731411" y="2174467"/>
              <a:ext cx="903542" cy="315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CIM-Tile</a:t>
              </a:r>
              <a:endParaRPr lang="en-NL" sz="20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E5FFB48-EA04-C9AC-D394-B0488BE9B618}"/>
              </a:ext>
            </a:extLst>
          </p:cNvPr>
          <p:cNvSpPr txBox="1"/>
          <p:nvPr/>
        </p:nvSpPr>
        <p:spPr>
          <a:xfrm>
            <a:off x="342900" y="2216835"/>
            <a:ext cx="6311900" cy="298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High Flexibility in supporting a wide range of operation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Flexible allocation of resources to CIM-Tiles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High resource utilization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Low contention between CIM-Tile over Rec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/>
              <a:t>Low complexity in synchronization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E4D232-1EAF-8F35-489B-6E5DD8F129F6}"/>
              </a:ext>
            </a:extLst>
          </p:cNvPr>
          <p:cNvSpPr txBox="1"/>
          <p:nvPr/>
        </p:nvSpPr>
        <p:spPr>
          <a:xfrm>
            <a:off x="355600" y="5672435"/>
            <a:ext cx="113284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This project investigates the third solution, the marriage of CIM and Rec. 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2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D51EA2-E72A-C745-DBB2-89B62E6923F1}"/>
              </a:ext>
            </a:extLst>
          </p:cNvPr>
          <p:cNvSpPr/>
          <p:nvPr/>
        </p:nvSpPr>
        <p:spPr>
          <a:xfrm>
            <a:off x="1422400" y="4271546"/>
            <a:ext cx="9779000" cy="1710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5DB2687C-C86C-D8FB-E1A5-5E7D06141660}"/>
              </a:ext>
            </a:extLst>
          </p:cNvPr>
          <p:cNvSpPr/>
          <p:nvPr/>
        </p:nvSpPr>
        <p:spPr>
          <a:xfrm>
            <a:off x="2781300" y="2628900"/>
            <a:ext cx="561105" cy="1828800"/>
          </a:xfrm>
          <a:prstGeom prst="bent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C85B31-9C02-3180-9826-E0A047DECAA0}"/>
              </a:ext>
            </a:extLst>
          </p:cNvPr>
          <p:cNvGrpSpPr/>
          <p:nvPr/>
        </p:nvGrpSpPr>
        <p:grpSpPr>
          <a:xfrm>
            <a:off x="3404241" y="2074717"/>
            <a:ext cx="2145984" cy="1403927"/>
            <a:chOff x="3074041" y="1414317"/>
            <a:chExt cx="2145984" cy="140392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9BF401B-24C2-DF10-8920-DA6ED137351E}"/>
                </a:ext>
              </a:extLst>
            </p:cNvPr>
            <p:cNvSpPr/>
            <p:nvPr/>
          </p:nvSpPr>
          <p:spPr>
            <a:xfrm>
              <a:off x="3074041" y="1414317"/>
              <a:ext cx="2145984" cy="1403927"/>
            </a:xfrm>
            <a:prstGeom prst="roundRect">
              <a:avLst>
                <a:gd name="adj" fmla="val 839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7E6A387-4D88-4841-C004-70DAFD83BCB8}"/>
                </a:ext>
              </a:extLst>
            </p:cNvPr>
            <p:cNvSpPr/>
            <p:nvPr/>
          </p:nvSpPr>
          <p:spPr>
            <a:xfrm>
              <a:off x="3297379" y="1552868"/>
              <a:ext cx="471055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RD</a:t>
              </a:r>
              <a:endParaRPr lang="en-NL" sz="1600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C2DEA61-7A89-E0A1-1AE2-F60BF5D9292B}"/>
                </a:ext>
              </a:extLst>
            </p:cNvPr>
            <p:cNvSpPr/>
            <p:nvPr/>
          </p:nvSpPr>
          <p:spPr>
            <a:xfrm>
              <a:off x="3957779" y="1557483"/>
              <a:ext cx="798946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Xbar</a:t>
              </a:r>
              <a:endParaRPr lang="en-NL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0BC48A5-81F4-3F84-B763-D37283BBFE18}"/>
                </a:ext>
              </a:extLst>
            </p:cNvPr>
            <p:cNvSpPr/>
            <p:nvPr/>
          </p:nvSpPr>
          <p:spPr>
            <a:xfrm>
              <a:off x="3953160" y="2402609"/>
              <a:ext cx="798946" cy="3509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</a:t>
              </a:r>
              <a:endParaRPr lang="en-NL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494CB92-3C0F-0C65-F6F5-3CE85EEC788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Overview of dataflow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6AE9-8514-3FD3-22B1-A92B0F044294}"/>
              </a:ext>
            </a:extLst>
          </p:cNvPr>
          <p:cNvSpPr txBox="1"/>
          <p:nvPr/>
        </p:nvSpPr>
        <p:spPr>
          <a:xfrm>
            <a:off x="7886700" y="5546075"/>
            <a:ext cx="43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Reconfigurable Platform</a:t>
            </a:r>
            <a:endParaRPr lang="en-NL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07868E-A135-3B32-1052-DBCE68CB5841}"/>
              </a:ext>
            </a:extLst>
          </p:cNvPr>
          <p:cNvSpPr/>
          <p:nvPr/>
        </p:nvSpPr>
        <p:spPr>
          <a:xfrm>
            <a:off x="1689101" y="4347734"/>
            <a:ext cx="437502" cy="1278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40E194-691C-0EF6-6C51-82A505AB7DE7}"/>
              </a:ext>
            </a:extLst>
          </p:cNvPr>
          <p:cNvSpPr txBox="1"/>
          <p:nvPr/>
        </p:nvSpPr>
        <p:spPr>
          <a:xfrm rot="5400000">
            <a:off x="1225688" y="4854362"/>
            <a:ext cx="140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buffer 1</a:t>
            </a:r>
            <a:endParaRPr lang="en-NL" sz="1600" b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75687B4-5C05-8CB2-841B-0DCF0AA1892F}"/>
              </a:ext>
            </a:extLst>
          </p:cNvPr>
          <p:cNvSpPr/>
          <p:nvPr/>
        </p:nvSpPr>
        <p:spPr>
          <a:xfrm>
            <a:off x="854365" y="4787901"/>
            <a:ext cx="834736" cy="386776"/>
          </a:xfrm>
          <a:prstGeom prst="right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ED155E3-2D86-10B4-89BF-EC1559133B50}"/>
              </a:ext>
            </a:extLst>
          </p:cNvPr>
          <p:cNvSpPr/>
          <p:nvPr/>
        </p:nvSpPr>
        <p:spPr>
          <a:xfrm>
            <a:off x="4488873" y="3543300"/>
            <a:ext cx="349827" cy="876300"/>
          </a:xfrm>
          <a:prstGeom prst="down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AFABBA-BA7B-0AEC-172C-DEE58597CE23}"/>
              </a:ext>
            </a:extLst>
          </p:cNvPr>
          <p:cNvGrpSpPr/>
          <p:nvPr/>
        </p:nvGrpSpPr>
        <p:grpSpPr>
          <a:xfrm>
            <a:off x="2985141" y="2316017"/>
            <a:ext cx="2145984" cy="1403927"/>
            <a:chOff x="3074041" y="1414317"/>
            <a:chExt cx="2145984" cy="140392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6CE942-36A2-B299-977D-021F0701C5AF}"/>
                </a:ext>
              </a:extLst>
            </p:cNvPr>
            <p:cNvSpPr/>
            <p:nvPr/>
          </p:nvSpPr>
          <p:spPr>
            <a:xfrm>
              <a:off x="3074041" y="1414317"/>
              <a:ext cx="2145984" cy="1403927"/>
            </a:xfrm>
            <a:prstGeom prst="roundRect">
              <a:avLst>
                <a:gd name="adj" fmla="val 839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EFBBB4-1899-1AA9-2C84-D11F7F1C8952}"/>
                </a:ext>
              </a:extLst>
            </p:cNvPr>
            <p:cNvSpPr/>
            <p:nvPr/>
          </p:nvSpPr>
          <p:spPr>
            <a:xfrm>
              <a:off x="3297379" y="1552868"/>
              <a:ext cx="471055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RD</a:t>
              </a:r>
              <a:endParaRPr lang="en-NL" sz="16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430CA7-8320-5958-3299-B526E93F7AE5}"/>
                </a:ext>
              </a:extLst>
            </p:cNvPr>
            <p:cNvSpPr/>
            <p:nvPr/>
          </p:nvSpPr>
          <p:spPr>
            <a:xfrm>
              <a:off x="3957779" y="1557483"/>
              <a:ext cx="798946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Xbar</a:t>
              </a:r>
              <a:endParaRPr lang="en-NL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A35B993-5109-5DB7-E1A0-34707A6023EE}"/>
                </a:ext>
              </a:extLst>
            </p:cNvPr>
            <p:cNvSpPr/>
            <p:nvPr/>
          </p:nvSpPr>
          <p:spPr>
            <a:xfrm>
              <a:off x="3953160" y="2402609"/>
              <a:ext cx="798946" cy="3509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</a:t>
              </a:r>
              <a:endParaRPr lang="en-NL" dirty="0"/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AF08E6D-70C0-0999-9EAD-446CB0295CBD}"/>
              </a:ext>
            </a:extLst>
          </p:cNvPr>
          <p:cNvSpPr/>
          <p:nvPr/>
        </p:nvSpPr>
        <p:spPr>
          <a:xfrm>
            <a:off x="4095173" y="3657600"/>
            <a:ext cx="349827" cy="753918"/>
          </a:xfrm>
          <a:prstGeom prst="down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27A79C-B39B-B22A-5BF5-A623454DFD64}"/>
              </a:ext>
            </a:extLst>
          </p:cNvPr>
          <p:cNvSpPr txBox="1"/>
          <p:nvPr/>
        </p:nvSpPr>
        <p:spPr>
          <a:xfrm rot="19398046">
            <a:off x="5101037" y="197289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A4DCB35F-1243-8931-BE7E-A1A0E85D2E10}"/>
              </a:ext>
            </a:extLst>
          </p:cNvPr>
          <p:cNvSpPr/>
          <p:nvPr/>
        </p:nvSpPr>
        <p:spPr>
          <a:xfrm>
            <a:off x="2533068" y="2730500"/>
            <a:ext cx="680031" cy="1736436"/>
          </a:xfrm>
          <a:prstGeom prst="bentArrow">
            <a:avLst>
              <a:gd name="adj1" fmla="val 21265"/>
              <a:gd name="adj2" fmla="val 25000"/>
              <a:gd name="adj3" fmla="val 25000"/>
              <a:gd name="adj4" fmla="val 43750"/>
            </a:avLst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C53B5E-31E0-150F-5215-A77B8143AD35}"/>
              </a:ext>
            </a:extLst>
          </p:cNvPr>
          <p:cNvSpPr/>
          <p:nvPr/>
        </p:nvSpPr>
        <p:spPr>
          <a:xfrm>
            <a:off x="2349500" y="4411518"/>
            <a:ext cx="3251200" cy="1189182"/>
          </a:xfrm>
          <a:prstGeom prst="roundRect">
            <a:avLst>
              <a:gd name="adj" fmla="val 8391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&amp; Function</a:t>
            </a:r>
            <a:endParaRPr lang="en-N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C5717B-DA72-630C-3643-5053DB4A9CE7}"/>
              </a:ext>
            </a:extLst>
          </p:cNvPr>
          <p:cNvSpPr txBox="1"/>
          <p:nvPr/>
        </p:nvSpPr>
        <p:spPr>
          <a:xfrm rot="19681657">
            <a:off x="4212038" y="359849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533C4C-7C29-5AA5-441A-C1DCE9D2183A}"/>
              </a:ext>
            </a:extLst>
          </p:cNvPr>
          <p:cNvSpPr txBox="1"/>
          <p:nvPr/>
        </p:nvSpPr>
        <p:spPr>
          <a:xfrm rot="19398046">
            <a:off x="2472137" y="362389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E33E1E-3B62-834C-72A4-FD1ABD55065F}"/>
              </a:ext>
            </a:extLst>
          </p:cNvPr>
          <p:cNvSpPr/>
          <p:nvPr/>
        </p:nvSpPr>
        <p:spPr>
          <a:xfrm>
            <a:off x="6451601" y="4335034"/>
            <a:ext cx="437502" cy="1278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B26DD0-0F26-2527-9801-3EC60772ABB1}"/>
              </a:ext>
            </a:extLst>
          </p:cNvPr>
          <p:cNvSpPr txBox="1"/>
          <p:nvPr/>
        </p:nvSpPr>
        <p:spPr>
          <a:xfrm rot="5400000">
            <a:off x="5988188" y="4841662"/>
            <a:ext cx="140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buffer 2</a:t>
            </a:r>
            <a:endParaRPr lang="en-NL" sz="1600" b="1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F52F4B-5C5E-0BF3-4688-E487C7E656D1}"/>
              </a:ext>
            </a:extLst>
          </p:cNvPr>
          <p:cNvSpPr/>
          <p:nvPr/>
        </p:nvSpPr>
        <p:spPr>
          <a:xfrm>
            <a:off x="5616865" y="4775201"/>
            <a:ext cx="834736" cy="386776"/>
          </a:xfrm>
          <a:prstGeom prst="right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C7C57F9C-B2CA-D5B2-0EBE-E785C252CD3C}"/>
              </a:ext>
            </a:extLst>
          </p:cNvPr>
          <p:cNvSpPr/>
          <p:nvPr/>
        </p:nvSpPr>
        <p:spPr>
          <a:xfrm>
            <a:off x="7531100" y="2603500"/>
            <a:ext cx="561105" cy="1828800"/>
          </a:xfrm>
          <a:prstGeom prst="bent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8E157C-69B3-E877-0E5E-5AF7E80FF741}"/>
              </a:ext>
            </a:extLst>
          </p:cNvPr>
          <p:cNvGrpSpPr/>
          <p:nvPr/>
        </p:nvGrpSpPr>
        <p:grpSpPr>
          <a:xfrm>
            <a:off x="8154041" y="2049317"/>
            <a:ext cx="2145984" cy="1403927"/>
            <a:chOff x="3074041" y="1414317"/>
            <a:chExt cx="2145984" cy="140392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F641FD7-6A18-F868-672A-A4AC63E308E7}"/>
                </a:ext>
              </a:extLst>
            </p:cNvPr>
            <p:cNvSpPr/>
            <p:nvPr/>
          </p:nvSpPr>
          <p:spPr>
            <a:xfrm>
              <a:off x="3074041" y="1414317"/>
              <a:ext cx="2145984" cy="1403927"/>
            </a:xfrm>
            <a:prstGeom prst="roundRect">
              <a:avLst>
                <a:gd name="adj" fmla="val 839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E290680-86D0-C084-5A1D-0D581808B9DA}"/>
                </a:ext>
              </a:extLst>
            </p:cNvPr>
            <p:cNvSpPr/>
            <p:nvPr/>
          </p:nvSpPr>
          <p:spPr>
            <a:xfrm>
              <a:off x="3297379" y="1552868"/>
              <a:ext cx="471055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RD</a:t>
              </a:r>
              <a:endParaRPr lang="en-NL" sz="1600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833781E-4C48-808E-B4EC-4770277B0EC8}"/>
                </a:ext>
              </a:extLst>
            </p:cNvPr>
            <p:cNvSpPr/>
            <p:nvPr/>
          </p:nvSpPr>
          <p:spPr>
            <a:xfrm>
              <a:off x="3957779" y="1557483"/>
              <a:ext cx="798946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Xbar</a:t>
              </a:r>
              <a:endParaRPr lang="en-NL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E3069EC-46E3-1269-D6BD-FF6C99C8E27D}"/>
                </a:ext>
              </a:extLst>
            </p:cNvPr>
            <p:cNvSpPr/>
            <p:nvPr/>
          </p:nvSpPr>
          <p:spPr>
            <a:xfrm>
              <a:off x="3953160" y="2402609"/>
              <a:ext cx="798946" cy="3509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</a:t>
              </a:r>
              <a:endParaRPr lang="en-NL" dirty="0"/>
            </a:p>
          </p:txBody>
        </p:sp>
      </p:grpSp>
      <p:sp>
        <p:nvSpPr>
          <p:cNvPr id="61" name="Arrow: Down 60">
            <a:extLst>
              <a:ext uri="{FF2B5EF4-FFF2-40B4-BE49-F238E27FC236}">
                <a16:creationId xmlns:a16="http://schemas.microsoft.com/office/drawing/2014/main" id="{E5AF081F-D47E-C14B-5BB4-3B01BAD4E6F8}"/>
              </a:ext>
            </a:extLst>
          </p:cNvPr>
          <p:cNvSpPr/>
          <p:nvPr/>
        </p:nvSpPr>
        <p:spPr>
          <a:xfrm>
            <a:off x="9238673" y="3517900"/>
            <a:ext cx="349827" cy="876300"/>
          </a:xfrm>
          <a:prstGeom prst="down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B4A2A6-84CD-8653-7537-EC136489A924}"/>
              </a:ext>
            </a:extLst>
          </p:cNvPr>
          <p:cNvGrpSpPr/>
          <p:nvPr/>
        </p:nvGrpSpPr>
        <p:grpSpPr>
          <a:xfrm>
            <a:off x="7734941" y="2290617"/>
            <a:ext cx="2145984" cy="1403927"/>
            <a:chOff x="3074041" y="1414317"/>
            <a:chExt cx="2145984" cy="140392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92DC5CB-C6D8-C0F2-7A16-861F2C24C5C2}"/>
                </a:ext>
              </a:extLst>
            </p:cNvPr>
            <p:cNvSpPr/>
            <p:nvPr/>
          </p:nvSpPr>
          <p:spPr>
            <a:xfrm>
              <a:off x="3074041" y="1414317"/>
              <a:ext cx="2145984" cy="1403927"/>
            </a:xfrm>
            <a:prstGeom prst="roundRect">
              <a:avLst>
                <a:gd name="adj" fmla="val 839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099B02B-57B6-0055-9581-C89B33E6E7D6}"/>
                </a:ext>
              </a:extLst>
            </p:cNvPr>
            <p:cNvSpPr/>
            <p:nvPr/>
          </p:nvSpPr>
          <p:spPr>
            <a:xfrm>
              <a:off x="3297379" y="1552868"/>
              <a:ext cx="471055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RD</a:t>
              </a:r>
              <a:endParaRPr lang="en-NL" sz="1600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A1D7326-01F0-D678-8CCF-EE10C6CE1EFD}"/>
                </a:ext>
              </a:extLst>
            </p:cNvPr>
            <p:cNvSpPr/>
            <p:nvPr/>
          </p:nvSpPr>
          <p:spPr>
            <a:xfrm>
              <a:off x="3957779" y="1557483"/>
              <a:ext cx="798946" cy="701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Xbar</a:t>
              </a:r>
              <a:endParaRPr lang="en-NL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06A393F-B030-482D-168A-D616A153F64A}"/>
                </a:ext>
              </a:extLst>
            </p:cNvPr>
            <p:cNvSpPr/>
            <p:nvPr/>
          </p:nvSpPr>
          <p:spPr>
            <a:xfrm>
              <a:off x="3953160" y="2402609"/>
              <a:ext cx="798946" cy="3509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</a:t>
              </a:r>
              <a:endParaRPr lang="en-NL" dirty="0"/>
            </a:p>
          </p:txBody>
        </p:sp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3CF27C49-6E05-B7BD-6484-2944A22BEEBA}"/>
              </a:ext>
            </a:extLst>
          </p:cNvPr>
          <p:cNvSpPr/>
          <p:nvPr/>
        </p:nvSpPr>
        <p:spPr>
          <a:xfrm>
            <a:off x="8844973" y="3632200"/>
            <a:ext cx="349827" cy="753918"/>
          </a:xfrm>
          <a:prstGeom prst="downArrow">
            <a:avLst/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DCE19B-8257-F043-D0AE-D10179FD121D}"/>
              </a:ext>
            </a:extLst>
          </p:cNvPr>
          <p:cNvSpPr txBox="1"/>
          <p:nvPr/>
        </p:nvSpPr>
        <p:spPr>
          <a:xfrm rot="19398046">
            <a:off x="9850837" y="194749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  <p:sp>
        <p:nvSpPr>
          <p:cNvPr id="69" name="Arrow: Bent 68">
            <a:extLst>
              <a:ext uri="{FF2B5EF4-FFF2-40B4-BE49-F238E27FC236}">
                <a16:creationId xmlns:a16="http://schemas.microsoft.com/office/drawing/2014/main" id="{8B993D45-B4F8-30EC-6112-6E6C04D3F74A}"/>
              </a:ext>
            </a:extLst>
          </p:cNvPr>
          <p:cNvSpPr/>
          <p:nvPr/>
        </p:nvSpPr>
        <p:spPr>
          <a:xfrm>
            <a:off x="7282868" y="2705100"/>
            <a:ext cx="680031" cy="1736436"/>
          </a:xfrm>
          <a:prstGeom prst="bentArrow">
            <a:avLst>
              <a:gd name="adj1" fmla="val 21265"/>
              <a:gd name="adj2" fmla="val 25000"/>
              <a:gd name="adj3" fmla="val 25000"/>
              <a:gd name="adj4" fmla="val 43750"/>
            </a:avLst>
          </a:prstGeom>
          <a:solidFill>
            <a:srgbClr val="0CB4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FB8FBA-ABAE-067A-5F22-A3FDF22DEB5D}"/>
              </a:ext>
            </a:extLst>
          </p:cNvPr>
          <p:cNvSpPr/>
          <p:nvPr/>
        </p:nvSpPr>
        <p:spPr>
          <a:xfrm>
            <a:off x="7099300" y="4386118"/>
            <a:ext cx="3251200" cy="1189182"/>
          </a:xfrm>
          <a:prstGeom prst="roundRect">
            <a:avLst>
              <a:gd name="adj" fmla="val 8391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&amp; Function</a:t>
            </a:r>
            <a:endParaRPr lang="en-N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B77FF5-5B88-0116-2686-BC7A4AC9F51A}"/>
              </a:ext>
            </a:extLst>
          </p:cNvPr>
          <p:cNvSpPr txBox="1"/>
          <p:nvPr/>
        </p:nvSpPr>
        <p:spPr>
          <a:xfrm rot="19681657">
            <a:off x="8961838" y="357309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5E32B0-5710-11CE-8BDB-3C01BF4DB6CE}"/>
              </a:ext>
            </a:extLst>
          </p:cNvPr>
          <p:cNvSpPr txBox="1"/>
          <p:nvPr/>
        </p:nvSpPr>
        <p:spPr>
          <a:xfrm rot="19398046">
            <a:off x="7221937" y="359849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90963E-EB0D-B891-5688-4168A4B06697}"/>
              </a:ext>
            </a:extLst>
          </p:cNvPr>
          <p:cNvSpPr txBox="1"/>
          <p:nvPr/>
        </p:nvSpPr>
        <p:spPr>
          <a:xfrm>
            <a:off x="10371537" y="46398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NL" sz="3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4D9AD3-75B8-E3E8-8FFB-6566D8FBE6A9}"/>
              </a:ext>
            </a:extLst>
          </p:cNvPr>
          <p:cNvSpPr txBox="1"/>
          <p:nvPr/>
        </p:nvSpPr>
        <p:spPr>
          <a:xfrm>
            <a:off x="495300" y="7043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Consider the ‘Conceptual’ implementation: </a:t>
            </a:r>
            <a:endParaRPr lang="en-NL" sz="20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E6497ED-A911-AA2F-AC4A-4C01D654DA16}"/>
              </a:ext>
            </a:extLst>
          </p:cNvPr>
          <p:cNvSpPr/>
          <p:nvPr/>
        </p:nvSpPr>
        <p:spPr>
          <a:xfrm>
            <a:off x="952500" y="4445000"/>
            <a:ext cx="355600" cy="355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NL" sz="2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A056036-622B-DF56-57F6-9B6BDA39AC29}"/>
              </a:ext>
            </a:extLst>
          </p:cNvPr>
          <p:cNvSpPr/>
          <p:nvPr/>
        </p:nvSpPr>
        <p:spPr>
          <a:xfrm>
            <a:off x="2133600" y="3302000"/>
            <a:ext cx="355600" cy="355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NL" sz="24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2EC18CD-FF42-902D-A51C-C519585E300D}"/>
              </a:ext>
            </a:extLst>
          </p:cNvPr>
          <p:cNvSpPr/>
          <p:nvPr/>
        </p:nvSpPr>
        <p:spPr>
          <a:xfrm>
            <a:off x="4699000" y="2501900"/>
            <a:ext cx="355600" cy="355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NL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402B2B-24BD-F084-450F-19E69E828B75}"/>
              </a:ext>
            </a:extLst>
          </p:cNvPr>
          <p:cNvSpPr txBox="1"/>
          <p:nvPr/>
        </p:nvSpPr>
        <p:spPr>
          <a:xfrm>
            <a:off x="2540000" y="1651000"/>
            <a:ext cx="3656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CIM-Tiles with Parallel Execution</a:t>
            </a:r>
            <a:endParaRPr lang="en-NL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B596F1-30FE-C300-104F-5F78849ECF03}"/>
              </a:ext>
            </a:extLst>
          </p:cNvPr>
          <p:cNvSpPr txBox="1"/>
          <p:nvPr/>
        </p:nvSpPr>
        <p:spPr>
          <a:xfrm>
            <a:off x="7480300" y="1600200"/>
            <a:ext cx="3656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CIM-Tiles with Parallel Execution</a:t>
            </a:r>
            <a:endParaRPr lang="en-NL" sz="2000" b="1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78CDFB9-7BF9-B366-87E6-98D9702F357F}"/>
              </a:ext>
            </a:extLst>
          </p:cNvPr>
          <p:cNvSpPr/>
          <p:nvPr/>
        </p:nvSpPr>
        <p:spPr>
          <a:xfrm>
            <a:off x="5149850" y="4410075"/>
            <a:ext cx="3556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NL" sz="24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F8D803E-D63C-99E3-D725-F7084FEE15A0}"/>
              </a:ext>
            </a:extLst>
          </p:cNvPr>
          <p:cNvSpPr/>
          <p:nvPr/>
        </p:nvSpPr>
        <p:spPr>
          <a:xfrm>
            <a:off x="6896100" y="3276600"/>
            <a:ext cx="3556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NL" sz="24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1E289A-9801-0294-EEF9-0D4830F21BF5}"/>
              </a:ext>
            </a:extLst>
          </p:cNvPr>
          <p:cNvSpPr/>
          <p:nvPr/>
        </p:nvSpPr>
        <p:spPr>
          <a:xfrm>
            <a:off x="9461500" y="2476500"/>
            <a:ext cx="355600" cy="355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NL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F282F1-1919-0696-5FB2-438A5C005264}"/>
              </a:ext>
            </a:extLst>
          </p:cNvPr>
          <p:cNvSpPr txBox="1"/>
          <p:nvPr/>
        </p:nvSpPr>
        <p:spPr>
          <a:xfrm>
            <a:off x="10638237" y="24681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36932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AF0EE-DD7A-69ED-7E0E-61694AD7B86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solidFill>
                  <a:schemeClr val="accent1"/>
                </a:solidFill>
              </a:rPr>
              <a:t>Interface Signals</a:t>
            </a:r>
            <a:endParaRPr lang="en-NL" sz="3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468C3-1CAA-C8C6-06B9-509EAD41A4C7}"/>
              </a:ext>
            </a:extLst>
          </p:cNvPr>
          <p:cNvSpPr txBox="1"/>
          <p:nvPr/>
        </p:nvSpPr>
        <p:spPr>
          <a:xfrm>
            <a:off x="101604" y="775853"/>
            <a:ext cx="4713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Stage 1: Fill Input buffer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if (Busy == 0) -&gt; Start =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Busy =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Start = 0 when data is transferred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07650-E725-3D4A-AA19-E1507FD1D414}"/>
              </a:ext>
            </a:extLst>
          </p:cNvPr>
          <p:cNvSpPr txBox="1"/>
          <p:nvPr/>
        </p:nvSpPr>
        <p:spPr>
          <a:xfrm>
            <a:off x="106223" y="2184410"/>
            <a:ext cx="5388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Stage 2: Send data to Tiles ( filling RD buffers)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if (</a:t>
            </a:r>
            <a:r>
              <a:rPr lang="en-US" sz="2000" b="1" dirty="0" err="1"/>
              <a:t>T_done</a:t>
            </a:r>
            <a:r>
              <a:rPr lang="en-US" sz="2000" b="1" dirty="0"/>
              <a:t> == 1) -&gt; Send the data to Tiles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Busy = 0 when data is transferred </a:t>
            </a:r>
          </a:p>
          <a:p>
            <a:pPr lvl="1"/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0753-BDAB-E7AC-1C34-709731AEE0B1}"/>
              </a:ext>
            </a:extLst>
          </p:cNvPr>
          <p:cNvSpPr txBox="1"/>
          <p:nvPr/>
        </p:nvSpPr>
        <p:spPr>
          <a:xfrm>
            <a:off x="5671131" y="748155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Stage 3: Activate Tiles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if (Output buffer is empty) -&gt; T_start =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/>
              <a:t>T_done</a:t>
            </a:r>
            <a:r>
              <a:rPr lang="en-US" sz="2000" b="1" dirty="0"/>
              <a:t> =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A80A-EA2B-2025-336D-69EDDAC6C083}"/>
              </a:ext>
            </a:extLst>
          </p:cNvPr>
          <p:cNvSpPr txBox="1"/>
          <p:nvPr/>
        </p:nvSpPr>
        <p:spPr>
          <a:xfrm>
            <a:off x="5636204" y="1919434"/>
            <a:ext cx="6298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Stage 1: Consume output buffer,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processing on FPGA</a:t>
            </a:r>
            <a:r>
              <a:rPr lang="en-US" sz="2000" b="1" dirty="0">
                <a:solidFill>
                  <a:srgbClr val="C00000"/>
                </a:solidFill>
              </a:rPr>
              <a:t>, and Fill input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/>
              <a:t>T_done</a:t>
            </a:r>
            <a:r>
              <a:rPr lang="en-US" sz="2000" b="1" dirty="0"/>
              <a:t> = 1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if (</a:t>
            </a:r>
            <a:r>
              <a:rPr lang="en-US" sz="2000" b="1" dirty="0" err="1"/>
              <a:t>Next_Layer_Busy</a:t>
            </a:r>
            <a:r>
              <a:rPr lang="en-US" sz="2000" b="1" dirty="0"/>
              <a:t> == 0) -&gt; </a:t>
            </a:r>
            <a:r>
              <a:rPr lang="en-US" sz="2000" b="1" dirty="0" err="1"/>
              <a:t>Next_Layer_Start</a:t>
            </a:r>
            <a:r>
              <a:rPr lang="en-US" sz="2000" b="1" dirty="0"/>
              <a:t> =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/>
              <a:t>Next_Layer_Busy</a:t>
            </a:r>
            <a:r>
              <a:rPr lang="en-US" sz="2000" b="1" dirty="0"/>
              <a:t>=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/>
              <a:t>Next_Layer_Start</a:t>
            </a:r>
            <a:r>
              <a:rPr lang="en-US" sz="2000" b="1" dirty="0"/>
              <a:t> = 0 when data is transferred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Output buffer is empty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lvl="1"/>
            <a:endParaRPr lang="en-US" sz="2000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2C3DDEF-1407-6DAB-0515-F468C6A12823}"/>
              </a:ext>
            </a:extLst>
          </p:cNvPr>
          <p:cNvSpPr/>
          <p:nvPr/>
        </p:nvSpPr>
        <p:spPr>
          <a:xfrm>
            <a:off x="249383" y="5060082"/>
            <a:ext cx="1265382" cy="420258"/>
          </a:xfrm>
          <a:prstGeom prst="roundRect">
            <a:avLst>
              <a:gd name="adj" fmla="val 121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  <a:endParaRPr lang="en-NL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EED8364-0969-D68C-E521-2F3CFD7E3327}"/>
              </a:ext>
            </a:extLst>
          </p:cNvPr>
          <p:cNvSpPr/>
          <p:nvPr/>
        </p:nvSpPr>
        <p:spPr>
          <a:xfrm>
            <a:off x="1620985" y="5073935"/>
            <a:ext cx="1265382" cy="420258"/>
          </a:xfrm>
          <a:prstGeom prst="roundRect">
            <a:avLst>
              <a:gd name="adj" fmla="val 12122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  <a:endParaRPr lang="en-NL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22EFC1A-2850-D12B-EBF9-059B90ACEAD7}"/>
              </a:ext>
            </a:extLst>
          </p:cNvPr>
          <p:cNvSpPr/>
          <p:nvPr/>
        </p:nvSpPr>
        <p:spPr>
          <a:xfrm>
            <a:off x="3001824" y="5097027"/>
            <a:ext cx="1265382" cy="420258"/>
          </a:xfrm>
          <a:prstGeom prst="roundRect">
            <a:avLst>
              <a:gd name="adj" fmla="val 12122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  <a:endParaRPr lang="en-NL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FC7F109-CAB2-DD9A-5EA1-8F8015477F79}"/>
              </a:ext>
            </a:extLst>
          </p:cNvPr>
          <p:cNvSpPr/>
          <p:nvPr/>
        </p:nvSpPr>
        <p:spPr>
          <a:xfrm>
            <a:off x="3001822" y="5675742"/>
            <a:ext cx="1265382" cy="420258"/>
          </a:xfrm>
          <a:prstGeom prst="roundRect">
            <a:avLst>
              <a:gd name="adj" fmla="val 121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  <a:endParaRPr lang="en-NL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6C20D5-2E44-EBCF-B45A-41E3D581B5F5}"/>
              </a:ext>
            </a:extLst>
          </p:cNvPr>
          <p:cNvSpPr/>
          <p:nvPr/>
        </p:nvSpPr>
        <p:spPr>
          <a:xfrm>
            <a:off x="4405748" y="5666505"/>
            <a:ext cx="1265382" cy="420258"/>
          </a:xfrm>
          <a:prstGeom prst="roundRect">
            <a:avLst>
              <a:gd name="adj" fmla="val 12122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  <a:endParaRPr lang="en-NL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1891A69-F17A-280D-6F50-5AA57A7397B5}"/>
              </a:ext>
            </a:extLst>
          </p:cNvPr>
          <p:cNvSpPr/>
          <p:nvPr/>
        </p:nvSpPr>
        <p:spPr>
          <a:xfrm>
            <a:off x="5768115" y="5671125"/>
            <a:ext cx="1265382" cy="420258"/>
          </a:xfrm>
          <a:prstGeom prst="roundRect">
            <a:avLst>
              <a:gd name="adj" fmla="val 12122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  <a:endParaRPr lang="en-N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FF8C61-6700-9C99-8557-0EDBAC347A31}"/>
              </a:ext>
            </a:extLst>
          </p:cNvPr>
          <p:cNvSpPr txBox="1"/>
          <p:nvPr/>
        </p:nvSpPr>
        <p:spPr>
          <a:xfrm>
            <a:off x="221673" y="4276495"/>
            <a:ext cx="4008582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Pipeline diagram of stages: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CE28B3-D258-AF05-3C85-419FFE8174C0}"/>
              </a:ext>
            </a:extLst>
          </p:cNvPr>
          <p:cNvCxnSpPr/>
          <p:nvPr/>
        </p:nvCxnSpPr>
        <p:spPr>
          <a:xfrm>
            <a:off x="0" y="4182051"/>
            <a:ext cx="1202574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33D918-2321-9BB6-F46B-FC19B53C754F}"/>
              </a:ext>
            </a:extLst>
          </p:cNvPr>
          <p:cNvSpPr/>
          <p:nvPr/>
        </p:nvSpPr>
        <p:spPr>
          <a:xfrm>
            <a:off x="5754547" y="6247242"/>
            <a:ext cx="1265382" cy="420258"/>
          </a:xfrm>
          <a:prstGeom prst="roundRect">
            <a:avLst>
              <a:gd name="adj" fmla="val 121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4BA9E0-9E83-2603-DF3E-1580A7A7398A}"/>
              </a:ext>
            </a:extLst>
          </p:cNvPr>
          <p:cNvSpPr/>
          <p:nvPr/>
        </p:nvSpPr>
        <p:spPr>
          <a:xfrm>
            <a:off x="7158473" y="6238005"/>
            <a:ext cx="1265382" cy="420258"/>
          </a:xfrm>
          <a:prstGeom prst="roundRect">
            <a:avLst>
              <a:gd name="adj" fmla="val 12122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67F6B1-B9D2-0A77-DD11-EEEEE81213D8}"/>
              </a:ext>
            </a:extLst>
          </p:cNvPr>
          <p:cNvSpPr/>
          <p:nvPr/>
        </p:nvSpPr>
        <p:spPr>
          <a:xfrm>
            <a:off x="8549415" y="6242625"/>
            <a:ext cx="1265382" cy="420258"/>
          </a:xfrm>
          <a:prstGeom prst="roundRect">
            <a:avLst>
              <a:gd name="adj" fmla="val 12122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  <a:endParaRPr lang="en-N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84AE9B-2970-46E4-D4C6-B731823A204A}"/>
              </a:ext>
            </a:extLst>
          </p:cNvPr>
          <p:cNvSpPr/>
          <p:nvPr/>
        </p:nvSpPr>
        <p:spPr>
          <a:xfrm>
            <a:off x="4430572" y="5085192"/>
            <a:ext cx="1265382" cy="420258"/>
          </a:xfrm>
          <a:prstGeom prst="roundRect">
            <a:avLst>
              <a:gd name="adj" fmla="val 12122"/>
            </a:avLst>
          </a:prstGeom>
          <a:pattFill prst="pct75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28C440-4B4B-A0F9-77C6-6CF1EA9C7477}"/>
              </a:ext>
            </a:extLst>
          </p:cNvPr>
          <p:cNvSpPr/>
          <p:nvPr/>
        </p:nvSpPr>
        <p:spPr>
          <a:xfrm>
            <a:off x="5834498" y="5075955"/>
            <a:ext cx="1265382" cy="420258"/>
          </a:xfrm>
          <a:prstGeom prst="roundRect">
            <a:avLst>
              <a:gd name="adj" fmla="val 12122"/>
            </a:avLst>
          </a:prstGeom>
          <a:pattFill prst="pct75">
            <a:fgClr>
              <a:schemeClr val="accent6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BF3F8-64C0-86B9-AD7C-A2334335561B}"/>
              </a:ext>
            </a:extLst>
          </p:cNvPr>
          <p:cNvSpPr/>
          <p:nvPr/>
        </p:nvSpPr>
        <p:spPr>
          <a:xfrm>
            <a:off x="7196865" y="5080575"/>
            <a:ext cx="1265382" cy="420258"/>
          </a:xfrm>
          <a:prstGeom prst="roundRect">
            <a:avLst>
              <a:gd name="adj" fmla="val 12122"/>
            </a:avLst>
          </a:prstGeom>
          <a:pattFill prst="pct70">
            <a:fgClr>
              <a:schemeClr val="accent4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  <a:endParaRPr lang="en-N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40F30D-DFCA-6A71-3E7B-41E97BD40567}"/>
              </a:ext>
            </a:extLst>
          </p:cNvPr>
          <p:cNvSpPr/>
          <p:nvPr/>
        </p:nvSpPr>
        <p:spPr>
          <a:xfrm>
            <a:off x="8573947" y="5066142"/>
            <a:ext cx="1265382" cy="420258"/>
          </a:xfrm>
          <a:prstGeom prst="roundRect">
            <a:avLst>
              <a:gd name="adj" fmla="val 12122"/>
            </a:avLst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Stage 1</a:t>
            </a:r>
            <a:endParaRPr lang="en-NL" b="1" dirty="0">
              <a:solidFill>
                <a:srgbClr val="C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7E3281-0414-5010-26CD-EB4614894156}"/>
              </a:ext>
            </a:extLst>
          </p:cNvPr>
          <p:cNvSpPr/>
          <p:nvPr/>
        </p:nvSpPr>
        <p:spPr>
          <a:xfrm>
            <a:off x="7192822" y="5656692"/>
            <a:ext cx="1265382" cy="420258"/>
          </a:xfrm>
          <a:prstGeom prst="roundRect">
            <a:avLst>
              <a:gd name="adj" fmla="val 12122"/>
            </a:avLst>
          </a:prstGeom>
          <a:pattFill prst="pct75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  <a:endParaRPr lang="en-N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A5DA5C-62DF-54BB-573E-42540BD77577}"/>
              </a:ext>
            </a:extLst>
          </p:cNvPr>
          <p:cNvSpPr/>
          <p:nvPr/>
        </p:nvSpPr>
        <p:spPr>
          <a:xfrm>
            <a:off x="8577698" y="5647455"/>
            <a:ext cx="1265382" cy="420258"/>
          </a:xfrm>
          <a:prstGeom prst="roundRect">
            <a:avLst>
              <a:gd name="adj" fmla="val 12122"/>
            </a:avLst>
          </a:prstGeom>
          <a:pattFill prst="pct75">
            <a:fgClr>
              <a:schemeClr val="accent6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510CD7-1E23-856D-E397-ECE9269F5AD7}"/>
              </a:ext>
            </a:extLst>
          </p:cNvPr>
          <p:cNvSpPr/>
          <p:nvPr/>
        </p:nvSpPr>
        <p:spPr>
          <a:xfrm>
            <a:off x="123825" y="4981575"/>
            <a:ext cx="4200525" cy="5715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C2E83-4246-44F1-06DF-8009B5724DAF}"/>
              </a:ext>
            </a:extLst>
          </p:cNvPr>
          <p:cNvSpPr/>
          <p:nvPr/>
        </p:nvSpPr>
        <p:spPr>
          <a:xfrm>
            <a:off x="2895600" y="5629275"/>
            <a:ext cx="4200525" cy="52387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B91F52-891A-4C2B-C0A3-6556869CB6C0}"/>
              </a:ext>
            </a:extLst>
          </p:cNvPr>
          <p:cNvSpPr/>
          <p:nvPr/>
        </p:nvSpPr>
        <p:spPr>
          <a:xfrm>
            <a:off x="5705475" y="6200775"/>
            <a:ext cx="4200525" cy="52387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A3D0F3-D20C-B1CC-26DE-C3C2E8781503}"/>
              </a:ext>
            </a:extLst>
          </p:cNvPr>
          <p:cNvSpPr txBox="1"/>
          <p:nvPr/>
        </p:nvSpPr>
        <p:spPr>
          <a:xfrm>
            <a:off x="1419225" y="467677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Layer 1</a:t>
            </a:r>
            <a:endParaRPr lang="en-N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8C729-C567-5AD0-8AA7-57B1B566BB1B}"/>
              </a:ext>
            </a:extLst>
          </p:cNvPr>
          <p:cNvSpPr txBox="1"/>
          <p:nvPr/>
        </p:nvSpPr>
        <p:spPr>
          <a:xfrm>
            <a:off x="2019300" y="567690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Layer 1</a:t>
            </a:r>
            <a:endParaRPr lang="en-NL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6E4F7-69AB-C97E-11DD-FFE483DE90EB}"/>
              </a:ext>
            </a:extLst>
          </p:cNvPr>
          <p:cNvSpPr txBox="1"/>
          <p:nvPr/>
        </p:nvSpPr>
        <p:spPr>
          <a:xfrm>
            <a:off x="4819650" y="625792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Layer 1</a:t>
            </a:r>
            <a:endParaRPr lang="en-NL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7E30FF-C418-1D05-6DAD-5194F0196A00}"/>
              </a:ext>
            </a:extLst>
          </p:cNvPr>
          <p:cNvSpPr/>
          <p:nvPr/>
        </p:nvSpPr>
        <p:spPr>
          <a:xfrm>
            <a:off x="4362450" y="4991100"/>
            <a:ext cx="4200525" cy="5715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BF540-FE7E-02C5-D0F4-12ABB703A1E4}"/>
              </a:ext>
            </a:extLst>
          </p:cNvPr>
          <p:cNvSpPr txBox="1"/>
          <p:nvPr/>
        </p:nvSpPr>
        <p:spPr>
          <a:xfrm>
            <a:off x="5591175" y="461010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Layer 2</a:t>
            </a:r>
            <a:endParaRPr lang="en-NL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24A1A4-42DD-0CDC-35BB-836045D6174C}"/>
              </a:ext>
            </a:extLst>
          </p:cNvPr>
          <p:cNvSpPr/>
          <p:nvPr/>
        </p:nvSpPr>
        <p:spPr>
          <a:xfrm>
            <a:off x="7153275" y="5591175"/>
            <a:ext cx="4200525" cy="5715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226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1270</Words>
  <Application>Microsoft Office PowerPoint</Application>
  <PresentationFormat>Widescreen</PresentationFormat>
  <Paragraphs>344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Office Theme</vt:lpstr>
      <vt:lpstr>Toward a programmable CIM accelerator based on memristor devices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Zahedi</dc:creator>
  <cp:lastModifiedBy>Mahdi Zahedi</cp:lastModifiedBy>
  <cp:revision>42</cp:revision>
  <dcterms:created xsi:type="dcterms:W3CDTF">2023-07-31T12:31:33Z</dcterms:created>
  <dcterms:modified xsi:type="dcterms:W3CDTF">2023-11-08T11:23:32Z</dcterms:modified>
</cp:coreProperties>
</file>