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395" r:id="rId2"/>
    <p:sldId id="261" r:id="rId3"/>
    <p:sldId id="263" r:id="rId4"/>
    <p:sldId id="1386" r:id="rId5"/>
    <p:sldId id="1387" r:id="rId6"/>
    <p:sldId id="1388" r:id="rId7"/>
    <p:sldId id="1392" r:id="rId8"/>
    <p:sldId id="1394" r:id="rId9"/>
    <p:sldId id="1393" r:id="rId10"/>
    <p:sldId id="1383" r:id="rId11"/>
    <p:sldId id="1380" r:id="rId12"/>
    <p:sldId id="1382" r:id="rId13"/>
    <p:sldId id="1379" r:id="rId14"/>
    <p:sldId id="138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0DD6FB-4171-09B2-B27A-ABED727EA5A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A56276-CAD4-F6BE-CB2E-8DE09B304E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6A55F67-D002-A445-796A-99E6B5928EF7}"/>
              </a:ext>
            </a:extLst>
          </p:cNvPr>
          <p:cNvSpPr>
            <a:spLocks noGrp="1"/>
          </p:cNvSpPr>
          <p:nvPr>
            <p:ph type="dt" sz="half" idx="10"/>
          </p:nvPr>
        </p:nvSpPr>
        <p:spPr/>
        <p:txBody>
          <a:bodyPr/>
          <a:lstStyle/>
          <a:p>
            <a:fld id="{34B81620-AB93-49D9-96A5-EE929E29A43B}" type="datetimeFigureOut">
              <a:rPr kumimoji="1" lang="ja-JP" altLang="en-US" smtClean="0"/>
              <a:t>2023/12/20</a:t>
            </a:fld>
            <a:endParaRPr kumimoji="1" lang="ja-JP" altLang="en-US"/>
          </a:p>
        </p:txBody>
      </p:sp>
      <p:sp>
        <p:nvSpPr>
          <p:cNvPr id="5" name="フッター プレースホルダー 4">
            <a:extLst>
              <a:ext uri="{FF2B5EF4-FFF2-40B4-BE49-F238E27FC236}">
                <a16:creationId xmlns:a16="http://schemas.microsoft.com/office/drawing/2014/main" id="{B3D86BCD-FF21-083A-BBDB-D4D237CB25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479BBF-F34A-02B1-94DC-83E66A0AE9C0}"/>
              </a:ext>
            </a:extLst>
          </p:cNvPr>
          <p:cNvSpPr>
            <a:spLocks noGrp="1"/>
          </p:cNvSpPr>
          <p:nvPr>
            <p:ph type="sldNum" sz="quarter" idx="12"/>
          </p:nvPr>
        </p:nvSpPr>
        <p:spPr/>
        <p:txBody>
          <a:bodyPr/>
          <a:lstStyle/>
          <a:p>
            <a:fld id="{EC33CC73-EDB5-4599-BB9B-FB94ABDEB029}" type="slidenum">
              <a:rPr kumimoji="1" lang="ja-JP" altLang="en-US" smtClean="0"/>
              <a:t>‹#›</a:t>
            </a:fld>
            <a:endParaRPr kumimoji="1" lang="ja-JP" altLang="en-US"/>
          </a:p>
        </p:txBody>
      </p:sp>
    </p:spTree>
    <p:extLst>
      <p:ext uri="{BB962C8B-B14F-4D97-AF65-F5344CB8AC3E}">
        <p14:creationId xmlns:p14="http://schemas.microsoft.com/office/powerpoint/2010/main" val="407598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B998B-A3A7-EFFB-55BF-F6016A757B3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2613723-D6DE-C08D-E2BB-D19C77F0182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45AD77-6C69-892D-BD30-622226732A8B}"/>
              </a:ext>
            </a:extLst>
          </p:cNvPr>
          <p:cNvSpPr>
            <a:spLocks noGrp="1"/>
          </p:cNvSpPr>
          <p:nvPr>
            <p:ph type="dt" sz="half" idx="10"/>
          </p:nvPr>
        </p:nvSpPr>
        <p:spPr/>
        <p:txBody>
          <a:bodyPr/>
          <a:lstStyle/>
          <a:p>
            <a:fld id="{34B81620-AB93-49D9-96A5-EE929E29A43B}" type="datetimeFigureOut">
              <a:rPr kumimoji="1" lang="ja-JP" altLang="en-US" smtClean="0"/>
              <a:t>2023/12/20</a:t>
            </a:fld>
            <a:endParaRPr kumimoji="1" lang="ja-JP" altLang="en-US"/>
          </a:p>
        </p:txBody>
      </p:sp>
      <p:sp>
        <p:nvSpPr>
          <p:cNvPr id="5" name="フッター プレースホルダー 4">
            <a:extLst>
              <a:ext uri="{FF2B5EF4-FFF2-40B4-BE49-F238E27FC236}">
                <a16:creationId xmlns:a16="http://schemas.microsoft.com/office/drawing/2014/main" id="{0B11A8A0-949E-BF51-D537-F8F6457F69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712EFA-DD28-BB9B-23E5-9C747CA0A128}"/>
              </a:ext>
            </a:extLst>
          </p:cNvPr>
          <p:cNvSpPr>
            <a:spLocks noGrp="1"/>
          </p:cNvSpPr>
          <p:nvPr>
            <p:ph type="sldNum" sz="quarter" idx="12"/>
          </p:nvPr>
        </p:nvSpPr>
        <p:spPr/>
        <p:txBody>
          <a:bodyPr/>
          <a:lstStyle/>
          <a:p>
            <a:fld id="{EC33CC73-EDB5-4599-BB9B-FB94ABDEB029}" type="slidenum">
              <a:rPr kumimoji="1" lang="ja-JP" altLang="en-US" smtClean="0"/>
              <a:t>‹#›</a:t>
            </a:fld>
            <a:endParaRPr kumimoji="1" lang="ja-JP" altLang="en-US"/>
          </a:p>
        </p:txBody>
      </p:sp>
    </p:spTree>
    <p:extLst>
      <p:ext uri="{BB962C8B-B14F-4D97-AF65-F5344CB8AC3E}">
        <p14:creationId xmlns:p14="http://schemas.microsoft.com/office/powerpoint/2010/main" val="345801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08B7426-FDC5-E4D4-683E-BEF416C5394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939993-D6F1-1653-C86E-71032642191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F232F8-A731-5FDD-5E98-70B7E2A11015}"/>
              </a:ext>
            </a:extLst>
          </p:cNvPr>
          <p:cNvSpPr>
            <a:spLocks noGrp="1"/>
          </p:cNvSpPr>
          <p:nvPr>
            <p:ph type="dt" sz="half" idx="10"/>
          </p:nvPr>
        </p:nvSpPr>
        <p:spPr/>
        <p:txBody>
          <a:bodyPr/>
          <a:lstStyle/>
          <a:p>
            <a:fld id="{34B81620-AB93-49D9-96A5-EE929E29A43B}" type="datetimeFigureOut">
              <a:rPr kumimoji="1" lang="ja-JP" altLang="en-US" smtClean="0"/>
              <a:t>2023/12/20</a:t>
            </a:fld>
            <a:endParaRPr kumimoji="1" lang="ja-JP" altLang="en-US"/>
          </a:p>
        </p:txBody>
      </p:sp>
      <p:sp>
        <p:nvSpPr>
          <p:cNvPr id="5" name="フッター プレースホルダー 4">
            <a:extLst>
              <a:ext uri="{FF2B5EF4-FFF2-40B4-BE49-F238E27FC236}">
                <a16:creationId xmlns:a16="http://schemas.microsoft.com/office/drawing/2014/main" id="{53AA0032-8EC7-B1A9-9B9E-C4D4910D85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CA3B39-9272-647F-544B-FF23385E97CD}"/>
              </a:ext>
            </a:extLst>
          </p:cNvPr>
          <p:cNvSpPr>
            <a:spLocks noGrp="1"/>
          </p:cNvSpPr>
          <p:nvPr>
            <p:ph type="sldNum" sz="quarter" idx="12"/>
          </p:nvPr>
        </p:nvSpPr>
        <p:spPr/>
        <p:txBody>
          <a:bodyPr/>
          <a:lstStyle/>
          <a:p>
            <a:fld id="{EC33CC73-EDB5-4599-BB9B-FB94ABDEB029}" type="slidenum">
              <a:rPr kumimoji="1" lang="ja-JP" altLang="en-US" smtClean="0"/>
              <a:t>‹#›</a:t>
            </a:fld>
            <a:endParaRPr kumimoji="1" lang="ja-JP" altLang="en-US"/>
          </a:p>
        </p:txBody>
      </p:sp>
    </p:spTree>
    <p:extLst>
      <p:ext uri="{BB962C8B-B14F-4D97-AF65-F5344CB8AC3E}">
        <p14:creationId xmlns:p14="http://schemas.microsoft.com/office/powerpoint/2010/main" val="179051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52BEB9-0CBC-2BCD-0F2D-A594511F23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9C5072A-BC99-4C87-91C9-9F72CE11818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57D407-A5A5-783D-0479-DA23D5709DFB}"/>
              </a:ext>
            </a:extLst>
          </p:cNvPr>
          <p:cNvSpPr>
            <a:spLocks noGrp="1"/>
          </p:cNvSpPr>
          <p:nvPr>
            <p:ph type="dt" sz="half" idx="10"/>
          </p:nvPr>
        </p:nvSpPr>
        <p:spPr/>
        <p:txBody>
          <a:bodyPr/>
          <a:lstStyle/>
          <a:p>
            <a:fld id="{34B81620-AB93-49D9-96A5-EE929E29A43B}" type="datetimeFigureOut">
              <a:rPr kumimoji="1" lang="ja-JP" altLang="en-US" smtClean="0"/>
              <a:t>2023/12/20</a:t>
            </a:fld>
            <a:endParaRPr kumimoji="1" lang="ja-JP" altLang="en-US"/>
          </a:p>
        </p:txBody>
      </p:sp>
      <p:sp>
        <p:nvSpPr>
          <p:cNvPr id="5" name="フッター プレースホルダー 4">
            <a:extLst>
              <a:ext uri="{FF2B5EF4-FFF2-40B4-BE49-F238E27FC236}">
                <a16:creationId xmlns:a16="http://schemas.microsoft.com/office/drawing/2014/main" id="{93635DB1-1707-10EC-F8F5-B4DE0A2BA6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874E00-1667-B40C-040D-40A5162F6364}"/>
              </a:ext>
            </a:extLst>
          </p:cNvPr>
          <p:cNvSpPr>
            <a:spLocks noGrp="1"/>
          </p:cNvSpPr>
          <p:nvPr>
            <p:ph type="sldNum" sz="quarter" idx="12"/>
          </p:nvPr>
        </p:nvSpPr>
        <p:spPr/>
        <p:txBody>
          <a:bodyPr/>
          <a:lstStyle/>
          <a:p>
            <a:fld id="{EC33CC73-EDB5-4599-BB9B-FB94ABDEB029}" type="slidenum">
              <a:rPr kumimoji="1" lang="ja-JP" altLang="en-US" smtClean="0"/>
              <a:t>‹#›</a:t>
            </a:fld>
            <a:endParaRPr kumimoji="1" lang="ja-JP" altLang="en-US"/>
          </a:p>
        </p:txBody>
      </p:sp>
    </p:spTree>
    <p:extLst>
      <p:ext uri="{BB962C8B-B14F-4D97-AF65-F5344CB8AC3E}">
        <p14:creationId xmlns:p14="http://schemas.microsoft.com/office/powerpoint/2010/main" val="4255949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2DDA7-A0FB-02FC-6F16-BF0564D29EB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6ABB5A-9F88-CFA9-EA24-D9DB06B77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7C3F798-1007-2DB3-039A-0BB804FDC3EB}"/>
              </a:ext>
            </a:extLst>
          </p:cNvPr>
          <p:cNvSpPr>
            <a:spLocks noGrp="1"/>
          </p:cNvSpPr>
          <p:nvPr>
            <p:ph type="dt" sz="half" idx="10"/>
          </p:nvPr>
        </p:nvSpPr>
        <p:spPr/>
        <p:txBody>
          <a:bodyPr/>
          <a:lstStyle/>
          <a:p>
            <a:fld id="{34B81620-AB93-49D9-96A5-EE929E29A43B}" type="datetimeFigureOut">
              <a:rPr kumimoji="1" lang="ja-JP" altLang="en-US" smtClean="0"/>
              <a:t>2023/12/20</a:t>
            </a:fld>
            <a:endParaRPr kumimoji="1" lang="ja-JP" altLang="en-US"/>
          </a:p>
        </p:txBody>
      </p:sp>
      <p:sp>
        <p:nvSpPr>
          <p:cNvPr id="5" name="フッター プレースホルダー 4">
            <a:extLst>
              <a:ext uri="{FF2B5EF4-FFF2-40B4-BE49-F238E27FC236}">
                <a16:creationId xmlns:a16="http://schemas.microsoft.com/office/drawing/2014/main" id="{DFAE9ABB-37B5-2D9D-578F-26C0F9786F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300818-3429-54F2-4EB6-8DA4F8647BEE}"/>
              </a:ext>
            </a:extLst>
          </p:cNvPr>
          <p:cNvSpPr>
            <a:spLocks noGrp="1"/>
          </p:cNvSpPr>
          <p:nvPr>
            <p:ph type="sldNum" sz="quarter" idx="12"/>
          </p:nvPr>
        </p:nvSpPr>
        <p:spPr/>
        <p:txBody>
          <a:bodyPr/>
          <a:lstStyle/>
          <a:p>
            <a:fld id="{EC33CC73-EDB5-4599-BB9B-FB94ABDEB029}" type="slidenum">
              <a:rPr kumimoji="1" lang="ja-JP" altLang="en-US" smtClean="0"/>
              <a:t>‹#›</a:t>
            </a:fld>
            <a:endParaRPr kumimoji="1" lang="ja-JP" altLang="en-US"/>
          </a:p>
        </p:txBody>
      </p:sp>
    </p:spTree>
    <p:extLst>
      <p:ext uri="{BB962C8B-B14F-4D97-AF65-F5344CB8AC3E}">
        <p14:creationId xmlns:p14="http://schemas.microsoft.com/office/powerpoint/2010/main" val="1119823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DE7A7-1A28-7474-E2A3-1493EF30EB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3339237-DA1A-F463-08DF-DF65416FDC6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84EC0AC-8536-7B04-4701-F33B8E8377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50AB036-2A92-AEDD-A185-1C7A23C8C3A0}"/>
              </a:ext>
            </a:extLst>
          </p:cNvPr>
          <p:cNvSpPr>
            <a:spLocks noGrp="1"/>
          </p:cNvSpPr>
          <p:nvPr>
            <p:ph type="dt" sz="half" idx="10"/>
          </p:nvPr>
        </p:nvSpPr>
        <p:spPr/>
        <p:txBody>
          <a:bodyPr/>
          <a:lstStyle/>
          <a:p>
            <a:fld id="{34B81620-AB93-49D9-96A5-EE929E29A43B}" type="datetimeFigureOut">
              <a:rPr kumimoji="1" lang="ja-JP" altLang="en-US" smtClean="0"/>
              <a:t>2023/12/20</a:t>
            </a:fld>
            <a:endParaRPr kumimoji="1" lang="ja-JP" altLang="en-US"/>
          </a:p>
        </p:txBody>
      </p:sp>
      <p:sp>
        <p:nvSpPr>
          <p:cNvPr id="6" name="フッター プレースホルダー 5">
            <a:extLst>
              <a:ext uri="{FF2B5EF4-FFF2-40B4-BE49-F238E27FC236}">
                <a16:creationId xmlns:a16="http://schemas.microsoft.com/office/drawing/2014/main" id="{1BFD1B3E-CBAF-BAF4-2B0B-C5F30CAFDF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4C45BD-C746-398A-95EA-0BBD9E8BCEE9}"/>
              </a:ext>
            </a:extLst>
          </p:cNvPr>
          <p:cNvSpPr>
            <a:spLocks noGrp="1"/>
          </p:cNvSpPr>
          <p:nvPr>
            <p:ph type="sldNum" sz="quarter" idx="12"/>
          </p:nvPr>
        </p:nvSpPr>
        <p:spPr/>
        <p:txBody>
          <a:bodyPr/>
          <a:lstStyle/>
          <a:p>
            <a:fld id="{EC33CC73-EDB5-4599-BB9B-FB94ABDEB029}" type="slidenum">
              <a:rPr kumimoji="1" lang="ja-JP" altLang="en-US" smtClean="0"/>
              <a:t>‹#›</a:t>
            </a:fld>
            <a:endParaRPr kumimoji="1" lang="ja-JP" altLang="en-US"/>
          </a:p>
        </p:txBody>
      </p:sp>
    </p:spTree>
    <p:extLst>
      <p:ext uri="{BB962C8B-B14F-4D97-AF65-F5344CB8AC3E}">
        <p14:creationId xmlns:p14="http://schemas.microsoft.com/office/powerpoint/2010/main" val="19118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180F7E-D85C-7745-179E-8D1564689C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D78617-FF26-E6C4-34B0-C8D44AE90B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50C687C-6069-48F6-717F-6890B87B798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037021C-E86B-7708-ECAD-B9C34BD62A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7FC794-4312-DD00-2E8D-1E4B6F879E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73300FE-B9B2-38D9-02B1-1FACA33A1474}"/>
              </a:ext>
            </a:extLst>
          </p:cNvPr>
          <p:cNvSpPr>
            <a:spLocks noGrp="1"/>
          </p:cNvSpPr>
          <p:nvPr>
            <p:ph type="dt" sz="half" idx="10"/>
          </p:nvPr>
        </p:nvSpPr>
        <p:spPr/>
        <p:txBody>
          <a:bodyPr/>
          <a:lstStyle/>
          <a:p>
            <a:fld id="{34B81620-AB93-49D9-96A5-EE929E29A43B}" type="datetimeFigureOut">
              <a:rPr kumimoji="1" lang="ja-JP" altLang="en-US" smtClean="0"/>
              <a:t>2023/12/20</a:t>
            </a:fld>
            <a:endParaRPr kumimoji="1" lang="ja-JP" altLang="en-US"/>
          </a:p>
        </p:txBody>
      </p:sp>
      <p:sp>
        <p:nvSpPr>
          <p:cNvPr id="8" name="フッター プレースホルダー 7">
            <a:extLst>
              <a:ext uri="{FF2B5EF4-FFF2-40B4-BE49-F238E27FC236}">
                <a16:creationId xmlns:a16="http://schemas.microsoft.com/office/drawing/2014/main" id="{DF054D12-F890-36DA-7A76-B3966F5161C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BDDFECE-D3F6-A54C-8B1D-98B1C1D2663B}"/>
              </a:ext>
            </a:extLst>
          </p:cNvPr>
          <p:cNvSpPr>
            <a:spLocks noGrp="1"/>
          </p:cNvSpPr>
          <p:nvPr>
            <p:ph type="sldNum" sz="quarter" idx="12"/>
          </p:nvPr>
        </p:nvSpPr>
        <p:spPr/>
        <p:txBody>
          <a:bodyPr/>
          <a:lstStyle/>
          <a:p>
            <a:fld id="{EC33CC73-EDB5-4599-BB9B-FB94ABDEB029}" type="slidenum">
              <a:rPr kumimoji="1" lang="ja-JP" altLang="en-US" smtClean="0"/>
              <a:t>‹#›</a:t>
            </a:fld>
            <a:endParaRPr kumimoji="1" lang="ja-JP" altLang="en-US"/>
          </a:p>
        </p:txBody>
      </p:sp>
    </p:spTree>
    <p:extLst>
      <p:ext uri="{BB962C8B-B14F-4D97-AF65-F5344CB8AC3E}">
        <p14:creationId xmlns:p14="http://schemas.microsoft.com/office/powerpoint/2010/main" val="410814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4B2ECC-60C5-FCA2-D795-EE70F6BE73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F439F4F-2421-2F0F-287E-7FDE509A9E87}"/>
              </a:ext>
            </a:extLst>
          </p:cNvPr>
          <p:cNvSpPr>
            <a:spLocks noGrp="1"/>
          </p:cNvSpPr>
          <p:nvPr>
            <p:ph type="dt" sz="half" idx="10"/>
          </p:nvPr>
        </p:nvSpPr>
        <p:spPr/>
        <p:txBody>
          <a:bodyPr/>
          <a:lstStyle/>
          <a:p>
            <a:fld id="{34B81620-AB93-49D9-96A5-EE929E29A43B}" type="datetimeFigureOut">
              <a:rPr kumimoji="1" lang="ja-JP" altLang="en-US" smtClean="0"/>
              <a:t>2023/12/20</a:t>
            </a:fld>
            <a:endParaRPr kumimoji="1" lang="ja-JP" altLang="en-US"/>
          </a:p>
        </p:txBody>
      </p:sp>
      <p:sp>
        <p:nvSpPr>
          <p:cNvPr id="4" name="フッター プレースホルダー 3">
            <a:extLst>
              <a:ext uri="{FF2B5EF4-FFF2-40B4-BE49-F238E27FC236}">
                <a16:creationId xmlns:a16="http://schemas.microsoft.com/office/drawing/2014/main" id="{7DA8E682-AC2C-463D-A8D6-869C2BE5688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87A1670-C2D7-B782-B53A-52D8AD4ACA29}"/>
              </a:ext>
            </a:extLst>
          </p:cNvPr>
          <p:cNvSpPr>
            <a:spLocks noGrp="1"/>
          </p:cNvSpPr>
          <p:nvPr>
            <p:ph type="sldNum" sz="quarter" idx="12"/>
          </p:nvPr>
        </p:nvSpPr>
        <p:spPr/>
        <p:txBody>
          <a:bodyPr/>
          <a:lstStyle/>
          <a:p>
            <a:fld id="{EC33CC73-EDB5-4599-BB9B-FB94ABDEB029}" type="slidenum">
              <a:rPr kumimoji="1" lang="ja-JP" altLang="en-US" smtClean="0"/>
              <a:t>‹#›</a:t>
            </a:fld>
            <a:endParaRPr kumimoji="1" lang="ja-JP" altLang="en-US"/>
          </a:p>
        </p:txBody>
      </p:sp>
    </p:spTree>
    <p:extLst>
      <p:ext uri="{BB962C8B-B14F-4D97-AF65-F5344CB8AC3E}">
        <p14:creationId xmlns:p14="http://schemas.microsoft.com/office/powerpoint/2010/main" val="207818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664C677-32CB-67BF-11DB-5C4103433D38}"/>
              </a:ext>
            </a:extLst>
          </p:cNvPr>
          <p:cNvSpPr>
            <a:spLocks noGrp="1"/>
          </p:cNvSpPr>
          <p:nvPr>
            <p:ph type="dt" sz="half" idx="10"/>
          </p:nvPr>
        </p:nvSpPr>
        <p:spPr/>
        <p:txBody>
          <a:bodyPr/>
          <a:lstStyle/>
          <a:p>
            <a:fld id="{34B81620-AB93-49D9-96A5-EE929E29A43B}" type="datetimeFigureOut">
              <a:rPr kumimoji="1" lang="ja-JP" altLang="en-US" smtClean="0"/>
              <a:t>2023/12/20</a:t>
            </a:fld>
            <a:endParaRPr kumimoji="1" lang="ja-JP" altLang="en-US"/>
          </a:p>
        </p:txBody>
      </p:sp>
      <p:sp>
        <p:nvSpPr>
          <p:cNvPr id="3" name="フッター プレースホルダー 2">
            <a:extLst>
              <a:ext uri="{FF2B5EF4-FFF2-40B4-BE49-F238E27FC236}">
                <a16:creationId xmlns:a16="http://schemas.microsoft.com/office/drawing/2014/main" id="{AA773B16-E884-B7AF-56EC-E9C401931F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62B9E96-9C1A-F61D-B02E-EA40F4D2A0AE}"/>
              </a:ext>
            </a:extLst>
          </p:cNvPr>
          <p:cNvSpPr>
            <a:spLocks noGrp="1"/>
          </p:cNvSpPr>
          <p:nvPr>
            <p:ph type="sldNum" sz="quarter" idx="12"/>
          </p:nvPr>
        </p:nvSpPr>
        <p:spPr/>
        <p:txBody>
          <a:bodyPr/>
          <a:lstStyle/>
          <a:p>
            <a:fld id="{EC33CC73-EDB5-4599-BB9B-FB94ABDEB029}" type="slidenum">
              <a:rPr kumimoji="1" lang="ja-JP" altLang="en-US" smtClean="0"/>
              <a:t>‹#›</a:t>
            </a:fld>
            <a:endParaRPr kumimoji="1" lang="ja-JP" altLang="en-US"/>
          </a:p>
        </p:txBody>
      </p:sp>
    </p:spTree>
    <p:extLst>
      <p:ext uri="{BB962C8B-B14F-4D97-AF65-F5344CB8AC3E}">
        <p14:creationId xmlns:p14="http://schemas.microsoft.com/office/powerpoint/2010/main" val="5013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B64E7A-6812-B573-532D-706A5DD4EC6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5C28E7-4042-D664-93E2-8112C1B3A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906B205-042C-214A-1DFD-1FCCBCB7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2F8BD5-C062-1494-88BB-C14648257C31}"/>
              </a:ext>
            </a:extLst>
          </p:cNvPr>
          <p:cNvSpPr>
            <a:spLocks noGrp="1"/>
          </p:cNvSpPr>
          <p:nvPr>
            <p:ph type="dt" sz="half" idx="10"/>
          </p:nvPr>
        </p:nvSpPr>
        <p:spPr/>
        <p:txBody>
          <a:bodyPr/>
          <a:lstStyle/>
          <a:p>
            <a:fld id="{34B81620-AB93-49D9-96A5-EE929E29A43B}" type="datetimeFigureOut">
              <a:rPr kumimoji="1" lang="ja-JP" altLang="en-US" smtClean="0"/>
              <a:t>2023/12/20</a:t>
            </a:fld>
            <a:endParaRPr kumimoji="1" lang="ja-JP" altLang="en-US"/>
          </a:p>
        </p:txBody>
      </p:sp>
      <p:sp>
        <p:nvSpPr>
          <p:cNvPr id="6" name="フッター プレースホルダー 5">
            <a:extLst>
              <a:ext uri="{FF2B5EF4-FFF2-40B4-BE49-F238E27FC236}">
                <a16:creationId xmlns:a16="http://schemas.microsoft.com/office/drawing/2014/main" id="{2741AF1B-00ED-17AB-F719-C9C3A3739A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FA153B-6E1D-03CD-D9EC-D17D566DAC82}"/>
              </a:ext>
            </a:extLst>
          </p:cNvPr>
          <p:cNvSpPr>
            <a:spLocks noGrp="1"/>
          </p:cNvSpPr>
          <p:nvPr>
            <p:ph type="sldNum" sz="quarter" idx="12"/>
          </p:nvPr>
        </p:nvSpPr>
        <p:spPr/>
        <p:txBody>
          <a:bodyPr/>
          <a:lstStyle/>
          <a:p>
            <a:fld id="{EC33CC73-EDB5-4599-BB9B-FB94ABDEB029}" type="slidenum">
              <a:rPr kumimoji="1" lang="ja-JP" altLang="en-US" smtClean="0"/>
              <a:t>‹#›</a:t>
            </a:fld>
            <a:endParaRPr kumimoji="1" lang="ja-JP" altLang="en-US"/>
          </a:p>
        </p:txBody>
      </p:sp>
    </p:spTree>
    <p:extLst>
      <p:ext uri="{BB962C8B-B14F-4D97-AF65-F5344CB8AC3E}">
        <p14:creationId xmlns:p14="http://schemas.microsoft.com/office/powerpoint/2010/main" val="215583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E2D85-1EE5-6EE4-A040-CF23E4375A3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F1BDEBB-0C5E-2BAA-860E-D2A366C10E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D6166EA-E155-B0BB-1180-7C5CCA898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A3DD8C2-514F-C81B-F21F-9BFBF661C147}"/>
              </a:ext>
            </a:extLst>
          </p:cNvPr>
          <p:cNvSpPr>
            <a:spLocks noGrp="1"/>
          </p:cNvSpPr>
          <p:nvPr>
            <p:ph type="dt" sz="half" idx="10"/>
          </p:nvPr>
        </p:nvSpPr>
        <p:spPr/>
        <p:txBody>
          <a:bodyPr/>
          <a:lstStyle/>
          <a:p>
            <a:fld id="{34B81620-AB93-49D9-96A5-EE929E29A43B}" type="datetimeFigureOut">
              <a:rPr kumimoji="1" lang="ja-JP" altLang="en-US" smtClean="0"/>
              <a:t>2023/12/20</a:t>
            </a:fld>
            <a:endParaRPr kumimoji="1" lang="ja-JP" altLang="en-US"/>
          </a:p>
        </p:txBody>
      </p:sp>
      <p:sp>
        <p:nvSpPr>
          <p:cNvPr id="6" name="フッター プレースホルダー 5">
            <a:extLst>
              <a:ext uri="{FF2B5EF4-FFF2-40B4-BE49-F238E27FC236}">
                <a16:creationId xmlns:a16="http://schemas.microsoft.com/office/drawing/2014/main" id="{5C8E1331-0A2D-B17A-A8C0-5E9D3FDA11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37C56A-77E7-5FFB-B195-487C1E47A071}"/>
              </a:ext>
            </a:extLst>
          </p:cNvPr>
          <p:cNvSpPr>
            <a:spLocks noGrp="1"/>
          </p:cNvSpPr>
          <p:nvPr>
            <p:ph type="sldNum" sz="quarter" idx="12"/>
          </p:nvPr>
        </p:nvSpPr>
        <p:spPr/>
        <p:txBody>
          <a:bodyPr/>
          <a:lstStyle/>
          <a:p>
            <a:fld id="{EC33CC73-EDB5-4599-BB9B-FB94ABDEB029}" type="slidenum">
              <a:rPr kumimoji="1" lang="ja-JP" altLang="en-US" smtClean="0"/>
              <a:t>‹#›</a:t>
            </a:fld>
            <a:endParaRPr kumimoji="1" lang="ja-JP" altLang="en-US"/>
          </a:p>
        </p:txBody>
      </p:sp>
    </p:spTree>
    <p:extLst>
      <p:ext uri="{BB962C8B-B14F-4D97-AF65-F5344CB8AC3E}">
        <p14:creationId xmlns:p14="http://schemas.microsoft.com/office/powerpoint/2010/main" val="4054914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7D0EE41-F92A-EA5E-DD0B-D62B1255E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55BF69-0238-04D4-F504-41A6068E1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57B5CF-30F7-9C3C-ECA1-2955073FE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81620-AB93-49D9-96A5-EE929E29A43B}" type="datetimeFigureOut">
              <a:rPr kumimoji="1" lang="ja-JP" altLang="en-US" smtClean="0"/>
              <a:t>2023/12/20</a:t>
            </a:fld>
            <a:endParaRPr kumimoji="1" lang="ja-JP" altLang="en-US"/>
          </a:p>
        </p:txBody>
      </p:sp>
      <p:sp>
        <p:nvSpPr>
          <p:cNvPr id="5" name="フッター プレースホルダー 4">
            <a:extLst>
              <a:ext uri="{FF2B5EF4-FFF2-40B4-BE49-F238E27FC236}">
                <a16:creationId xmlns:a16="http://schemas.microsoft.com/office/drawing/2014/main" id="{FC01CFCD-36A5-1D98-436D-3E212103BA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4BB55EA-E594-1C46-3092-20F899B81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3CC73-EDB5-4599-BB9B-FB94ABDEB029}" type="slidenum">
              <a:rPr kumimoji="1" lang="ja-JP" altLang="en-US" smtClean="0"/>
              <a:t>‹#›</a:t>
            </a:fld>
            <a:endParaRPr kumimoji="1" lang="ja-JP" altLang="en-US"/>
          </a:p>
        </p:txBody>
      </p:sp>
    </p:spTree>
    <p:extLst>
      <p:ext uri="{BB962C8B-B14F-4D97-AF65-F5344CB8AC3E}">
        <p14:creationId xmlns:p14="http://schemas.microsoft.com/office/powerpoint/2010/main" val="137602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F399154-4537-283C-0814-4FDA1AAFE7CB}"/>
              </a:ext>
            </a:extLst>
          </p:cNvPr>
          <p:cNvSpPr>
            <a:spLocks noGrp="1"/>
          </p:cNvSpPr>
          <p:nvPr>
            <p:ph type="ctrTitle"/>
          </p:nvPr>
        </p:nvSpPr>
        <p:spPr>
          <a:xfrm>
            <a:off x="1415512" y="2168498"/>
            <a:ext cx="9144000" cy="2387600"/>
          </a:xfrm>
        </p:spPr>
        <p:txBody>
          <a:bodyPr>
            <a:noAutofit/>
          </a:bodyPr>
          <a:lstStyle/>
          <a:p>
            <a:pPr algn="l"/>
            <a:r>
              <a:rPr lang="ja-JP" altLang="en-US" sz="2400" dirty="0">
                <a:solidFill>
                  <a:srgbClr val="0A2733"/>
                </a:solidFill>
                <a:latin typeface="メイリオ" panose="020B0604030504040204" pitchFamily="50" charset="-128"/>
                <a:ea typeface="メイリオ" panose="020B0604030504040204" pitchFamily="50" charset="-128"/>
              </a:rPr>
              <a:t>送付する</a:t>
            </a:r>
            <a:r>
              <a:rPr lang="ja-JP" altLang="en-US" sz="2400" b="0" i="0" dirty="0">
                <a:solidFill>
                  <a:srgbClr val="0A2733"/>
                </a:solidFill>
                <a:effectLst/>
                <a:latin typeface="メイリオ" panose="020B0604030504040204" pitchFamily="50" charset="-128"/>
                <a:ea typeface="メイリオ" panose="020B0604030504040204" pitchFamily="50" charset="-128"/>
              </a:rPr>
              <a:t>ローデータには金融機関がはいってしまう仕様でしたので、東証コードをつかって、金融業界に当たるコードは除いていただく処理が発生します。</a:t>
            </a:r>
            <a:br>
              <a:rPr lang="en-US" altLang="ja-JP" sz="2400" b="0" i="0" dirty="0">
                <a:solidFill>
                  <a:srgbClr val="0A2733"/>
                </a:solidFill>
                <a:effectLst/>
                <a:latin typeface="メイリオ" panose="020B0604030504040204" pitchFamily="50" charset="-128"/>
                <a:ea typeface="メイリオ" panose="020B0604030504040204" pitchFamily="50" charset="-128"/>
              </a:rPr>
            </a:br>
            <a:br>
              <a:rPr lang="en-US" altLang="ja-JP" sz="2400" b="0" i="0" dirty="0">
                <a:solidFill>
                  <a:srgbClr val="0A2733"/>
                </a:solidFill>
                <a:effectLst/>
                <a:latin typeface="メイリオ" panose="020B0604030504040204" pitchFamily="50" charset="-128"/>
                <a:ea typeface="メイリオ" panose="020B0604030504040204" pitchFamily="50" charset="-128"/>
              </a:rPr>
            </a:br>
            <a:endParaRPr lang="ja-JP" altLang="en-US" sz="2400" dirty="0"/>
          </a:p>
        </p:txBody>
      </p:sp>
    </p:spTree>
    <p:extLst>
      <p:ext uri="{BB962C8B-B14F-4D97-AF65-F5344CB8AC3E}">
        <p14:creationId xmlns:p14="http://schemas.microsoft.com/office/powerpoint/2010/main" val="192043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15526B-9B44-DB84-4C13-1D62A8FDF20A}"/>
              </a:ext>
            </a:extLst>
          </p:cNvPr>
          <p:cNvSpPr>
            <a:spLocks noGrp="1"/>
          </p:cNvSpPr>
          <p:nvPr>
            <p:ph type="title"/>
          </p:nvPr>
        </p:nvSpPr>
        <p:spPr>
          <a:xfrm>
            <a:off x="527649" y="2538983"/>
            <a:ext cx="11664351" cy="1325563"/>
          </a:xfrm>
        </p:spPr>
        <p:txBody>
          <a:bodyPr/>
          <a:lstStyle/>
          <a:p>
            <a:r>
              <a:rPr lang="ja-JP" altLang="ja-JP" sz="4400"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rPr>
              <a:t>超過価値（</a:t>
            </a:r>
            <a:r>
              <a:rPr lang="en-US" altLang="ja-JP" sz="4400"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rPr>
              <a:t>Excess Value</a:t>
            </a:r>
            <a:r>
              <a:rPr lang="ja-JP" altLang="ja-JP" sz="4400"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rPr>
              <a:t>）アプローチ</a:t>
            </a:r>
            <a:r>
              <a:rPr lang="ja-JP" altLang="en-US"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rPr>
              <a:t>の説明</a:t>
            </a:r>
            <a:endParaRPr kumimoji="1" lang="ja-JP" altLang="en-US" dirty="0"/>
          </a:p>
        </p:txBody>
      </p:sp>
      <p:sp>
        <p:nvSpPr>
          <p:cNvPr id="4" name="Google Shape;65;p4">
            <a:extLst>
              <a:ext uri="{FF2B5EF4-FFF2-40B4-BE49-F238E27FC236}">
                <a16:creationId xmlns:a16="http://schemas.microsoft.com/office/drawing/2014/main" id="{F4829F15-05AE-EE66-0A55-A39E1A15A944}"/>
              </a:ext>
            </a:extLst>
          </p:cNvPr>
          <p:cNvSpPr txBox="1">
            <a:spLocks/>
          </p:cNvSpPr>
          <p:nvPr/>
        </p:nvSpPr>
        <p:spPr>
          <a:xfrm>
            <a:off x="189040" y="106546"/>
            <a:ext cx="9574212" cy="324000"/>
          </a:xfrm>
          <a:prstGeom prst="rect">
            <a:avLst/>
          </a:prstGeom>
          <a:noFill/>
          <a:ln>
            <a:noFill/>
          </a:ln>
        </p:spPr>
        <p:txBody>
          <a:bodyPr spcFirstLastPara="1" vert="horz" wrap="square" lIns="91425" tIns="45700" rIns="91425" bIns="45700" rtlCol="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sz="1600" dirty="0">
                <a:latin typeface="游明朝" panose="02020400000000000000" pitchFamily="18" charset="-128"/>
                <a:ea typeface="游明朝" panose="02020400000000000000" pitchFamily="18" charset="-128"/>
              </a:rPr>
              <a:t>ご参考</a:t>
            </a:r>
          </a:p>
        </p:txBody>
      </p:sp>
    </p:spTree>
    <p:extLst>
      <p:ext uri="{BB962C8B-B14F-4D97-AF65-F5344CB8AC3E}">
        <p14:creationId xmlns:p14="http://schemas.microsoft.com/office/powerpoint/2010/main" val="55232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5;p4">
            <a:extLst>
              <a:ext uri="{FF2B5EF4-FFF2-40B4-BE49-F238E27FC236}">
                <a16:creationId xmlns:a16="http://schemas.microsoft.com/office/drawing/2014/main" id="{028C5827-DC31-0D60-1582-026CA27E6D41}"/>
              </a:ext>
            </a:extLst>
          </p:cNvPr>
          <p:cNvSpPr txBox="1">
            <a:spLocks/>
          </p:cNvSpPr>
          <p:nvPr/>
        </p:nvSpPr>
        <p:spPr>
          <a:xfrm>
            <a:off x="189040" y="106546"/>
            <a:ext cx="9574212" cy="324000"/>
          </a:xfrm>
          <a:prstGeom prst="rect">
            <a:avLst/>
          </a:prstGeom>
          <a:noFill/>
          <a:ln>
            <a:noFill/>
          </a:ln>
        </p:spPr>
        <p:txBody>
          <a:bodyPr spcFirstLastPara="1" vert="horz" wrap="square" lIns="91425" tIns="45700" rIns="91425" bIns="45700" rtlCol="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sz="1600" dirty="0">
                <a:latin typeface="游明朝" panose="02020400000000000000" pitchFamily="18" charset="-128"/>
                <a:ea typeface="游明朝" panose="02020400000000000000" pitchFamily="18" charset="-128"/>
              </a:rPr>
              <a:t>分析手法</a:t>
            </a:r>
          </a:p>
        </p:txBody>
      </p:sp>
      <p:sp>
        <p:nvSpPr>
          <p:cNvPr id="7" name="テキスト ボックス 6">
            <a:extLst>
              <a:ext uri="{FF2B5EF4-FFF2-40B4-BE49-F238E27FC236}">
                <a16:creationId xmlns:a16="http://schemas.microsoft.com/office/drawing/2014/main" id="{155B4513-BB42-4628-4013-0FAEA3457313}"/>
              </a:ext>
            </a:extLst>
          </p:cNvPr>
          <p:cNvSpPr txBox="1"/>
          <p:nvPr/>
        </p:nvSpPr>
        <p:spPr>
          <a:xfrm>
            <a:off x="782854" y="667169"/>
            <a:ext cx="10994457" cy="461665"/>
          </a:xfrm>
          <a:prstGeom prst="rect">
            <a:avLst/>
          </a:prstGeom>
          <a:noFill/>
        </p:spPr>
        <p:txBody>
          <a:bodyPr wrap="square">
            <a:spAutoFit/>
          </a:bodyPr>
          <a:lstStyle/>
          <a:p>
            <a:r>
              <a:rPr lang="ja-JP" altLang="ja-JP" sz="2400"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rPr>
              <a:t>超過価値（</a:t>
            </a:r>
            <a:r>
              <a:rPr lang="en-US" altLang="ja-JP" sz="2400"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rPr>
              <a:t>Excess Value</a:t>
            </a:r>
            <a:r>
              <a:rPr lang="ja-JP" altLang="ja-JP" sz="2400"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rPr>
              <a:t>）アプローチ</a:t>
            </a:r>
            <a:endParaRPr lang="ja-JP" altLang="en-US" sz="2400" dirty="0"/>
          </a:p>
        </p:txBody>
      </p:sp>
      <p:sp>
        <p:nvSpPr>
          <p:cNvPr id="10" name="テキスト ボックス 9">
            <a:extLst>
              <a:ext uri="{FF2B5EF4-FFF2-40B4-BE49-F238E27FC236}">
                <a16:creationId xmlns:a16="http://schemas.microsoft.com/office/drawing/2014/main" id="{760A949B-9C5F-9908-CE7F-FF0193F6E41B}"/>
              </a:ext>
            </a:extLst>
          </p:cNvPr>
          <p:cNvSpPr txBox="1"/>
          <p:nvPr/>
        </p:nvSpPr>
        <p:spPr>
          <a:xfrm>
            <a:off x="952862" y="1249654"/>
            <a:ext cx="10336362" cy="5711243"/>
          </a:xfrm>
          <a:prstGeom prst="rect">
            <a:avLst/>
          </a:prstGeom>
          <a:noFill/>
        </p:spPr>
        <p:txBody>
          <a:bodyPr wrap="square" lIns="36000" tIns="0" rIns="36000" bIns="0" rtlCol="0">
            <a:spAutoFit/>
          </a:bodyPr>
          <a:lstStyle/>
          <a:p>
            <a:pPr>
              <a:lnSpc>
                <a:spcPct val="150000"/>
              </a:lnSpc>
              <a:spcBef>
                <a:spcPts val="500"/>
              </a:spcBef>
            </a:pPr>
            <a:r>
              <a:rPr lang="ja-JP" altLang="en-US" sz="1600" b="0" i="0" dirty="0">
                <a:effectLst/>
                <a:latin typeface="游明朝" panose="02020400000000000000" pitchFamily="18" charset="-128"/>
                <a:ea typeface="游明朝" panose="02020400000000000000" pitchFamily="18" charset="-128"/>
              </a:rPr>
              <a:t>企業に複数のセグメントがある場合のディスカウントの有無を調査</a:t>
            </a:r>
            <a:endParaRPr lang="en-US" altLang="ja-JP" sz="1600" b="0" i="0" dirty="0">
              <a:effectLst/>
              <a:latin typeface="游明朝" panose="02020400000000000000" pitchFamily="18" charset="-128"/>
              <a:ea typeface="游明朝" panose="02020400000000000000" pitchFamily="18" charset="-128"/>
            </a:endParaRPr>
          </a:p>
          <a:p>
            <a:pPr>
              <a:lnSpc>
                <a:spcPct val="150000"/>
              </a:lnSpc>
              <a:spcBef>
                <a:spcPts val="500"/>
              </a:spcBef>
            </a:pPr>
            <a:r>
              <a:rPr lang="ja-JP" altLang="en-US" sz="1600" b="0" i="0" dirty="0">
                <a:effectLst/>
                <a:latin typeface="游明朝" panose="02020400000000000000" pitchFamily="18" charset="-128"/>
                <a:ea typeface="游明朝" panose="02020400000000000000" pitchFamily="18" charset="-128"/>
              </a:rPr>
              <a:t>（</a:t>
            </a:r>
            <a:r>
              <a:rPr lang="en-US" altLang="ja-JP" sz="1600" b="0" i="0" dirty="0">
                <a:effectLst/>
                <a:latin typeface="游明朝" panose="02020400000000000000" pitchFamily="18" charset="-128"/>
                <a:ea typeface="游明朝" panose="02020400000000000000" pitchFamily="18" charset="-128"/>
              </a:rPr>
              <a:t>1</a:t>
            </a:r>
            <a:r>
              <a:rPr lang="ja-JP" altLang="en-US" sz="1600" b="0" i="0" dirty="0">
                <a:effectLst/>
                <a:latin typeface="游明朝" panose="02020400000000000000" pitchFamily="18" charset="-128"/>
                <a:ea typeface="游明朝" panose="02020400000000000000" pitchFamily="18" charset="-128"/>
              </a:rPr>
              <a:t>）企業価値と、（</a:t>
            </a:r>
            <a:r>
              <a:rPr lang="en-US" altLang="ja-JP" sz="1600" b="0" i="0" dirty="0">
                <a:effectLst/>
                <a:latin typeface="游明朝" panose="02020400000000000000" pitchFamily="18" charset="-128"/>
                <a:ea typeface="游明朝" panose="02020400000000000000" pitchFamily="18" charset="-128"/>
              </a:rPr>
              <a:t>2</a:t>
            </a:r>
            <a:r>
              <a:rPr lang="ja-JP" altLang="en-US" sz="1600" b="0" i="0" dirty="0">
                <a:effectLst/>
                <a:latin typeface="游明朝" panose="02020400000000000000" pitchFamily="18" charset="-128"/>
                <a:ea typeface="游明朝" panose="02020400000000000000" pitchFamily="18" charset="-128"/>
              </a:rPr>
              <a:t>）各セグメントをバラした時のそれぞれのセグメント価値の総和を比較するという方法をとっている</a:t>
            </a:r>
            <a:endParaRPr lang="en-US" altLang="ja-JP" sz="1600" b="0" i="0" dirty="0">
              <a:effectLst/>
              <a:latin typeface="游明朝" panose="02020400000000000000" pitchFamily="18" charset="-128"/>
              <a:ea typeface="游明朝" panose="02020400000000000000" pitchFamily="18" charset="-128"/>
            </a:endParaRPr>
          </a:p>
          <a:p>
            <a:pPr>
              <a:lnSpc>
                <a:spcPct val="150000"/>
              </a:lnSpc>
              <a:spcBef>
                <a:spcPts val="500"/>
              </a:spcBef>
            </a:pPr>
            <a:endParaRPr lang="en-US" altLang="ja-JP" sz="1600" dirty="0">
              <a:latin typeface="游明朝" panose="02020400000000000000" pitchFamily="18" charset="-128"/>
              <a:ea typeface="游明朝" panose="02020400000000000000" pitchFamily="18" charset="-128"/>
            </a:endParaRPr>
          </a:p>
          <a:p>
            <a:pPr>
              <a:lnSpc>
                <a:spcPct val="150000"/>
              </a:lnSpc>
              <a:spcBef>
                <a:spcPts val="500"/>
              </a:spcBef>
            </a:pPr>
            <a:endParaRPr lang="en-US" altLang="ja-JP" sz="1600" b="0" i="0" dirty="0">
              <a:effectLst/>
              <a:latin typeface="游明朝" panose="02020400000000000000" pitchFamily="18" charset="-128"/>
              <a:ea typeface="游明朝" panose="02020400000000000000" pitchFamily="18" charset="-128"/>
            </a:endParaRPr>
          </a:p>
          <a:p>
            <a:pPr>
              <a:lnSpc>
                <a:spcPct val="150000"/>
              </a:lnSpc>
              <a:spcBef>
                <a:spcPts val="500"/>
              </a:spcBef>
            </a:pPr>
            <a:endParaRPr lang="en-US" altLang="ja-JP" sz="1600" dirty="0">
              <a:latin typeface="游明朝" panose="02020400000000000000" pitchFamily="18" charset="-128"/>
              <a:ea typeface="游明朝" panose="02020400000000000000" pitchFamily="18" charset="-128"/>
            </a:endParaRPr>
          </a:p>
          <a:p>
            <a:pPr>
              <a:lnSpc>
                <a:spcPct val="150000"/>
              </a:lnSpc>
              <a:spcBef>
                <a:spcPts val="500"/>
              </a:spcBef>
            </a:pPr>
            <a:endParaRPr lang="en-US" altLang="ja-JP" sz="1600" b="0" i="0" dirty="0">
              <a:effectLst/>
              <a:latin typeface="游明朝" panose="02020400000000000000" pitchFamily="18" charset="-128"/>
              <a:ea typeface="游明朝" panose="02020400000000000000" pitchFamily="18" charset="-128"/>
            </a:endParaRPr>
          </a:p>
          <a:p>
            <a:pPr>
              <a:lnSpc>
                <a:spcPct val="150000"/>
              </a:lnSpc>
              <a:spcBef>
                <a:spcPts val="500"/>
              </a:spcBef>
            </a:pPr>
            <a:endParaRPr lang="en-US" altLang="ja-JP" sz="1600" dirty="0">
              <a:latin typeface="游明朝" panose="02020400000000000000" pitchFamily="18" charset="-128"/>
              <a:ea typeface="游明朝" panose="02020400000000000000" pitchFamily="18" charset="-128"/>
            </a:endParaRPr>
          </a:p>
          <a:p>
            <a:pPr>
              <a:lnSpc>
                <a:spcPct val="150000"/>
              </a:lnSpc>
              <a:spcBef>
                <a:spcPts val="500"/>
              </a:spcBef>
            </a:pPr>
            <a:endParaRPr lang="en-US" altLang="ja-JP" sz="1600" b="0" i="0" dirty="0">
              <a:effectLst/>
              <a:latin typeface="游明朝" panose="02020400000000000000" pitchFamily="18" charset="-128"/>
              <a:ea typeface="游明朝" panose="02020400000000000000" pitchFamily="18" charset="-128"/>
            </a:endParaRPr>
          </a:p>
          <a:p>
            <a:pPr>
              <a:lnSpc>
                <a:spcPct val="150000"/>
              </a:lnSpc>
              <a:spcBef>
                <a:spcPts val="500"/>
              </a:spcBef>
            </a:pPr>
            <a:r>
              <a:rPr lang="en-US" altLang="ja-JP" sz="1600" b="0" i="0" dirty="0">
                <a:effectLst/>
                <a:latin typeface="游明朝" panose="02020400000000000000" pitchFamily="18" charset="-128"/>
                <a:ea typeface="游明朝" panose="02020400000000000000" pitchFamily="18" charset="-128"/>
              </a:rPr>
              <a:t>※</a:t>
            </a:r>
            <a:r>
              <a:rPr lang="ja-JP" altLang="en-US" sz="1600" b="0" i="0" dirty="0">
                <a:effectLst/>
                <a:latin typeface="游明朝" panose="02020400000000000000" pitchFamily="18" charset="-128"/>
                <a:ea typeface="游明朝" panose="02020400000000000000" pitchFamily="18" charset="-128"/>
              </a:rPr>
              <a:t>企業価値＝負債価値＋株主価値という関係なので、もしこれを株主価値だけに絞って議論しようとすると、（</a:t>
            </a:r>
            <a:r>
              <a:rPr lang="en-US" altLang="ja-JP" sz="1600" b="0" i="0" dirty="0">
                <a:effectLst/>
                <a:latin typeface="游明朝" panose="02020400000000000000" pitchFamily="18" charset="-128"/>
                <a:ea typeface="游明朝" panose="02020400000000000000" pitchFamily="18" charset="-128"/>
              </a:rPr>
              <a:t>1</a:t>
            </a:r>
            <a:r>
              <a:rPr lang="ja-JP" altLang="en-US" sz="1600" b="0" i="0" dirty="0">
                <a:effectLst/>
                <a:latin typeface="游明朝" panose="02020400000000000000" pitchFamily="18" charset="-128"/>
                <a:ea typeface="游明朝" panose="02020400000000000000" pitchFamily="18" charset="-128"/>
              </a:rPr>
              <a:t>）の株主価値は時価総額そのものなのでデータ上問題にはならない、一方で、（</a:t>
            </a:r>
            <a:r>
              <a:rPr lang="en-US" altLang="ja-JP" sz="1600" b="0" i="0" dirty="0">
                <a:effectLst/>
                <a:latin typeface="游明朝" panose="02020400000000000000" pitchFamily="18" charset="-128"/>
                <a:ea typeface="游明朝" panose="02020400000000000000" pitchFamily="18" charset="-128"/>
              </a:rPr>
              <a:t>2</a:t>
            </a:r>
            <a:r>
              <a:rPr lang="ja-JP" altLang="en-US" sz="1600" b="0" i="0" dirty="0">
                <a:effectLst/>
                <a:latin typeface="游明朝" panose="02020400000000000000" pitchFamily="18" charset="-128"/>
                <a:ea typeface="游明朝" panose="02020400000000000000" pitchFamily="18" charset="-128"/>
              </a:rPr>
              <a:t>）の各セグメントについても株主のみに帰属する価値を取り出す必要が出てくるがデータの取得が困難なため、企業価値ベースで比較をしている。</a:t>
            </a:r>
            <a:endParaRPr lang="ja-JP" altLang="en-US" sz="1600" dirty="0">
              <a:latin typeface="游明朝" panose="02020400000000000000" pitchFamily="18" charset="-128"/>
              <a:ea typeface="游明朝" panose="02020400000000000000" pitchFamily="18" charset="-128"/>
            </a:endParaRPr>
          </a:p>
          <a:p>
            <a:pPr>
              <a:lnSpc>
                <a:spcPct val="150000"/>
              </a:lnSpc>
              <a:spcBef>
                <a:spcPts val="500"/>
              </a:spcBef>
            </a:pPr>
            <a:endParaRPr lang="en-US" altLang="ja-JP" sz="1600" dirty="0">
              <a:solidFill>
                <a:srgbClr val="0A2733"/>
              </a:solidFill>
              <a:latin typeface="游明朝" panose="02020400000000000000" pitchFamily="18" charset="-128"/>
              <a:ea typeface="游明朝" panose="02020400000000000000" pitchFamily="18" charset="-128"/>
            </a:endParaRPr>
          </a:p>
        </p:txBody>
      </p:sp>
      <mc:AlternateContent xmlns:mc="http://schemas.openxmlformats.org/markup-compatibility/2006" xmlns:a14="http://schemas.microsoft.com/office/drawing/2010/main">
        <mc:Choice Requires="a14">
          <p:sp>
            <p:nvSpPr>
              <p:cNvPr id="11" name="タイトル 1">
                <a:extLst>
                  <a:ext uri="{FF2B5EF4-FFF2-40B4-BE49-F238E27FC236}">
                    <a16:creationId xmlns:a16="http://schemas.microsoft.com/office/drawing/2014/main" id="{1B5F1E8B-91D0-0152-7D9F-BC44F49DC2C8}"/>
                  </a:ext>
                </a:extLst>
              </p:cNvPr>
              <p:cNvSpPr txBox="1">
                <a:spLocks/>
              </p:cNvSpPr>
              <p:nvPr/>
            </p:nvSpPr>
            <p:spPr>
              <a:xfrm>
                <a:off x="668982" y="2302844"/>
                <a:ext cx="10515600" cy="3128211"/>
              </a:xfrm>
              <a:prstGeom prst="rect">
                <a:avLst/>
              </a:prstGeom>
              <a:noFill/>
              <a:ln>
                <a:noFill/>
              </a:ln>
            </p:spPr>
            <p:txBody>
              <a:bodyPr>
                <a:normAutofit fontScale="60000" lnSpcReduction="20000"/>
              </a:bodyPr>
              <a:lstStyle>
                <a:lvl1pPr algn="l" defTabSz="914377" rtl="0" eaLnBrk="1" latinLnBrk="0" hangingPunct="1">
                  <a:lnSpc>
                    <a:spcPct val="90000"/>
                  </a:lnSpc>
                  <a:spcBef>
                    <a:spcPct val="0"/>
                  </a:spcBef>
                  <a:buNone/>
                  <a:defRPr kumimoji="1"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eqArr>
                        <m:eqArrPr>
                          <m:ctrlPr>
                            <a:rPr lang="ja-JP" altLang="ja-JP" i="1" kern="100" smtClean="0">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ja-JP" altLang="en-US" i="1" kern="100">
                                  <a:latin typeface="Cambria Math" panose="02040503050406030204" pitchFamily="18" charset="0"/>
                                  <a:ea typeface="Cambria Math" panose="02040503050406030204" pitchFamily="18" charset="0"/>
                                  <a:cs typeface="Times New Roman" panose="02020603050405020304" pitchFamily="18" charset="0"/>
                                </a:rPr>
                                <m:t>　　</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𝐸𝑥𝑐𝑒𝑠𝑠</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 </m:t>
                              </m:r>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𝑉𝑎𝑙𝑢𝑒</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𝑖𝑡</m:t>
                              </m:r>
                            </m:sub>
                          </m:s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𝐼𝑛</m:t>
                              </m:r>
                              <m:d>
                                <m:d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dPr>
                                <m:e>
                                  <m:f>
                                    <m:f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𝑉</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𝑖𝑡</m:t>
                                          </m:r>
                                        </m:sub>
                                      </m:sSub>
                                    </m:num>
                                    <m:den>
                                      <m:sSub>
                                        <m:sSub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𝐼𝑉</m:t>
                                          </m:r>
                                        </m:e>
                                        <m: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𝑖𝑡</m:t>
                                          </m:r>
                                        </m:sub>
                                      </m:sSub>
                                    </m:den>
                                  </m:f>
                                </m:e>
                              </m:d>
                              <m:r>
                                <a:rPr lang="ja-JP" altLang="en-US" i="1" kern="100">
                                  <a:latin typeface="Cambria Math" panose="02040503050406030204" pitchFamily="18" charset="0"/>
                                  <a:ea typeface="游明朝" panose="02020400000000000000" pitchFamily="18" charset="-128"/>
                                  <a:cs typeface="Times New Roman" panose="02020603050405020304" pitchFamily="18" charset="0"/>
                                </a:rPr>
                                <m:t>　　</m:t>
                              </m:r>
                            </m:e>
                            <m:sub/>
                          </m:sSub>
                          <m:r>
                            <a:rPr lang="en-US" altLang="ja-JP" i="1" kern="100">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i="1" kern="100">
                                  <a:latin typeface="Cambria Math" panose="02040503050406030204" pitchFamily="18" charset="0"/>
                                  <a:ea typeface="游明朝" panose="02020400000000000000" pitchFamily="18" charset="-128"/>
                                  <a:cs typeface="Times New Roman" panose="02020603050405020304" pitchFamily="18" charset="0"/>
                                </a:rPr>
                                <m:t>1</m:t>
                              </m:r>
                            </m:e>
                          </m:d>
                        </m:e>
                      </m:eqArr>
                    </m:oMath>
                  </m:oMathPara>
                </a14:m>
                <a:br>
                  <a:rPr lang="en-US" altLang="ja-JP" kern="100" dirty="0">
                    <a:latin typeface="游明朝" panose="02020400000000000000" pitchFamily="18" charset="-128"/>
                    <a:ea typeface="游明朝" panose="02020400000000000000" pitchFamily="18" charset="-128"/>
                    <a:cs typeface="Times New Roman" panose="02020603050405020304" pitchFamily="18" charset="0"/>
                  </a:rPr>
                </a:br>
                <a:br>
                  <a:rPr lang="en-US" altLang="ja-JP" kern="100" dirty="0">
                    <a:latin typeface="游明朝" panose="02020400000000000000" pitchFamily="18" charset="-128"/>
                    <a:ea typeface="游明朝" panose="02020400000000000000" pitchFamily="18" charset="-128"/>
                    <a:cs typeface="Times New Roman" panose="02020603050405020304" pitchFamily="18" charset="0"/>
                  </a:rPr>
                </a:br>
                <a:br>
                  <a:rPr lang="en-US" altLang="ja-JP" kern="100" dirty="0">
                    <a:latin typeface="游明朝" panose="02020400000000000000" pitchFamily="18" charset="-128"/>
                    <a:ea typeface="游明朝" panose="02020400000000000000" pitchFamily="18" charset="-128"/>
                    <a:cs typeface="Times New Roman" panose="02020603050405020304" pitchFamily="18" charset="0"/>
                  </a:rPr>
                </a:br>
                <a14:m>
                  <m:oMathPara xmlns:m="http://schemas.openxmlformats.org/officeDocument/2006/math">
                    <m:oMathParaPr>
                      <m:jc m:val="centerGroup"/>
                    </m:oMathParaPr>
                    <m:oMath xmlns:m="http://schemas.openxmlformats.org/officeDocument/2006/math">
                      <m:eqArr>
                        <m:eqArrPr>
                          <m:ctrlPr>
                            <a:rPr lang="ja-JP" altLang="ja-JP" i="1">
                              <a:latin typeface="Cambria Math" panose="02040503050406030204" pitchFamily="18" charset="0"/>
                            </a:rPr>
                          </m:ctrlPr>
                        </m:eqArrPr>
                        <m:e>
                          <m:sSub>
                            <m:sSubPr>
                              <m:ctrlPr>
                                <a:rPr lang="ja-JP" altLang="ja-JP" i="1">
                                  <a:latin typeface="Cambria Math" panose="02040503050406030204" pitchFamily="18" charset="0"/>
                                </a:rPr>
                              </m:ctrlPr>
                            </m:sSubPr>
                            <m:e>
                              <m:r>
                                <a:rPr lang="en-US" altLang="ja-JP" i="1">
                                  <a:latin typeface="Cambria Math" panose="02040503050406030204" pitchFamily="18" charset="0"/>
                                </a:rPr>
                                <m:t>𝐼𝑉</m:t>
                              </m:r>
                            </m:e>
                            <m:sub>
                              <m:r>
                                <a:rPr lang="en-US" altLang="ja-JP" i="1">
                                  <a:latin typeface="Cambria Math" panose="02040503050406030204" pitchFamily="18" charset="0"/>
                                </a:rPr>
                                <m:t>𝑖𝑡</m:t>
                              </m:r>
                            </m:sub>
                          </m:sSub>
                          <m:r>
                            <a:rPr lang="en-US" altLang="ja-JP" i="1">
                              <a:latin typeface="Cambria Math" panose="02040503050406030204" pitchFamily="18" charset="0"/>
                            </a:rPr>
                            <m:t>=</m:t>
                          </m:r>
                          <m:nary>
                            <m:naryPr>
                              <m:chr m:val="∑"/>
                              <m:limLoc m:val="subSup"/>
                              <m:supHide m:val="on"/>
                              <m:ctrlPr>
                                <a:rPr lang="ja-JP" altLang="ja-JP" i="1">
                                  <a:latin typeface="Cambria Math" panose="02040503050406030204" pitchFamily="18" charset="0"/>
                                </a:rPr>
                              </m:ctrlPr>
                            </m:naryPr>
                            <m:sub>
                              <m:r>
                                <a:rPr lang="en-US" altLang="ja-JP" i="1">
                                  <a:latin typeface="Cambria Math" panose="02040503050406030204" pitchFamily="18" charset="0"/>
                                </a:rPr>
                                <m:t>𝑗</m:t>
                              </m:r>
                            </m:sub>
                            <m:sup/>
                            <m:e>
                              <m:sSub>
                                <m:sSubPr>
                                  <m:ctrlPr>
                                    <a:rPr lang="ja-JP"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𝑖𝑗𝑡</m:t>
                                  </m:r>
                                </m:sub>
                              </m:sSub>
                            </m:e>
                          </m:nary>
                          <m:r>
                            <a:rPr lang="ja-JP" altLang="ja-JP" i="1">
                              <a:latin typeface="Cambria Math" panose="02040503050406030204" pitchFamily="18" charset="0"/>
                            </a:rPr>
                            <m:t>×</m:t>
                          </m:r>
                          <m:sSub>
                            <m:sSubPr>
                              <m:ctrlPr>
                                <a:rPr lang="ja-JP" altLang="ja-JP" i="1">
                                  <a:latin typeface="Cambria Math" panose="02040503050406030204" pitchFamily="18" charset="0"/>
                                </a:rPr>
                              </m:ctrlPr>
                            </m:sSubPr>
                            <m:e>
                              <m:sSub>
                                <m:sSubPr>
                                  <m:ctrlPr>
                                    <a:rPr lang="ja-JP" altLang="ja-JP" i="1">
                                      <a:latin typeface="Cambria Math" panose="02040503050406030204" pitchFamily="18" charset="0"/>
                                    </a:rPr>
                                  </m:ctrlPr>
                                </m:sSubPr>
                                <m:e>
                                  <m:r>
                                    <a:rPr lang="en-US" altLang="ja-JP" i="1">
                                      <a:latin typeface="Cambria Math" panose="02040503050406030204" pitchFamily="18" charset="0"/>
                                    </a:rPr>
                                    <m:t>𝑀𝑒𝑑𝑖𝑎𝑛</m:t>
                                  </m:r>
                                </m:e>
                                <m:sub>
                                  <m:r>
                                    <a:rPr lang="en-US" altLang="ja-JP" i="1">
                                      <a:latin typeface="Cambria Math" panose="02040503050406030204" pitchFamily="18" charset="0"/>
                                    </a:rPr>
                                    <m:t>𝑗𝑡</m:t>
                                  </m:r>
                                </m:sub>
                              </m:sSub>
                              <m:d>
                                <m:dPr>
                                  <m:ctrlPr>
                                    <a:rPr lang="ja-JP" altLang="ja-JP" i="1">
                                      <a:latin typeface="Cambria Math" panose="02040503050406030204" pitchFamily="18" charset="0"/>
                                    </a:rPr>
                                  </m:ctrlPr>
                                </m:dPr>
                                <m:e>
                                  <m:f>
                                    <m:fPr>
                                      <m:ctrlPr>
                                        <a:rPr lang="ja-JP" altLang="ja-JP" i="1">
                                          <a:latin typeface="Cambria Math" panose="02040503050406030204" pitchFamily="18" charset="0"/>
                                        </a:rPr>
                                      </m:ctrlPr>
                                    </m:fPr>
                                    <m:num>
                                      <m:sSub>
                                        <m:sSubPr>
                                          <m:ctrlPr>
                                            <a:rPr lang="ja-JP"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m:t>
                                          </m:r>
                                        </m:sub>
                                      </m:sSub>
                                    </m:num>
                                    <m:den>
                                      <m:sSub>
                                        <m:sSubPr>
                                          <m:ctrlPr>
                                            <a:rPr lang="ja-JP" altLang="ja-JP" i="1">
                                              <a:latin typeface="Cambria Math" panose="02040503050406030204" pitchFamily="18" charset="0"/>
                                            </a:rPr>
                                          </m:ctrlPr>
                                        </m:sSubPr>
                                        <m:e>
                                          <m:r>
                                            <a:rPr lang="en-US" altLang="ja-JP" i="1">
                                              <a:latin typeface="Cambria Math" panose="02040503050406030204" pitchFamily="18" charset="0"/>
                                            </a:rPr>
                                            <m:t>𝑆</m:t>
                                          </m:r>
                                        </m:e>
                                        <m:sub>
                                          <m:r>
                                            <a:rPr lang="en-US" altLang="ja-JP" i="1">
                                              <a:latin typeface="Cambria Math" panose="02040503050406030204" pitchFamily="18" charset="0"/>
                                            </a:rPr>
                                            <m:t>𝑡</m:t>
                                          </m:r>
                                        </m:sub>
                                      </m:sSub>
                                    </m:den>
                                  </m:f>
                                </m:e>
                              </m:d>
                            </m:e>
                            <m:sub/>
                          </m:sSub>
                          <m:r>
                            <a:rPr lang="ja-JP" altLang="en-US" i="1">
                              <a:latin typeface="Cambria Math" panose="02040503050406030204" pitchFamily="18" charset="0"/>
                            </a:rPr>
                            <m:t>　　　</m:t>
                          </m:r>
                          <m:d>
                            <m:dPr>
                              <m:ctrlPr>
                                <a:rPr lang="ja-JP" altLang="ja-JP" i="1">
                                  <a:latin typeface="Cambria Math" panose="02040503050406030204" pitchFamily="18" charset="0"/>
                                </a:rPr>
                              </m:ctrlPr>
                            </m:dPr>
                            <m:e>
                              <m:r>
                                <a:rPr lang="en-US" altLang="ja-JP" i="1">
                                  <a:latin typeface="Cambria Math" panose="02040503050406030204" pitchFamily="18" charset="0"/>
                                </a:rPr>
                                <m:t>2</m:t>
                              </m:r>
                            </m:e>
                          </m:d>
                        </m:e>
                      </m:eqArr>
                    </m:oMath>
                  </m:oMathPara>
                </a14:m>
                <a:br>
                  <a:rPr lang="ja-JP" altLang="ja-JP" kern="100" dirty="0">
                    <a:latin typeface="游明朝" panose="02020400000000000000" pitchFamily="18" charset="-128"/>
                    <a:ea typeface="游明朝" panose="02020400000000000000" pitchFamily="18" charset="-128"/>
                    <a:cs typeface="Times New Roman" panose="02020603050405020304" pitchFamily="18" charset="0"/>
                  </a:rPr>
                </a:br>
                <a:r>
                  <a:rPr lang="en-US" altLang="ja-JP" kern="100" dirty="0">
                    <a:latin typeface="游明朝" panose="02020400000000000000" pitchFamily="18" charset="-128"/>
                    <a:ea typeface="游明朝" panose="02020400000000000000" pitchFamily="18" charset="-128"/>
                    <a:cs typeface="Times New Roman" panose="02020603050405020304" pitchFamily="18" charset="0"/>
                  </a:rPr>
                  <a:t> </a:t>
                </a:r>
                <a:endParaRPr lang="ja-JP" altLang="en-US" dirty="0"/>
              </a:p>
            </p:txBody>
          </p:sp>
        </mc:Choice>
        <mc:Fallback xmlns="">
          <p:sp>
            <p:nvSpPr>
              <p:cNvPr id="11" name="タイトル 1">
                <a:extLst>
                  <a:ext uri="{FF2B5EF4-FFF2-40B4-BE49-F238E27FC236}">
                    <a16:creationId xmlns:a16="http://schemas.microsoft.com/office/drawing/2014/main" id="{1B5F1E8B-91D0-0152-7D9F-BC44F49DC2C8}"/>
                  </a:ext>
                </a:extLst>
              </p:cNvPr>
              <p:cNvSpPr txBox="1">
                <a:spLocks noRot="1" noChangeAspect="1" noMove="1" noResize="1" noEditPoints="1" noAdjustHandles="1" noChangeArrowheads="1" noChangeShapeType="1" noTextEdit="1"/>
              </p:cNvSpPr>
              <p:nvPr/>
            </p:nvSpPr>
            <p:spPr>
              <a:xfrm>
                <a:off x="668982" y="2302844"/>
                <a:ext cx="10515600" cy="3128211"/>
              </a:xfrm>
              <a:prstGeom prst="rect">
                <a:avLst/>
              </a:prstGeom>
              <a:blipFill>
                <a:blip r:embed="rId2"/>
                <a:stretch>
                  <a:fillRect/>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2280131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会社（企業・オフィス）」アイコン・イラストのフリー素材（商用可）">
            <a:extLst>
              <a:ext uri="{FF2B5EF4-FFF2-40B4-BE49-F238E27FC236}">
                <a16:creationId xmlns:a16="http://schemas.microsoft.com/office/drawing/2014/main" id="{55185DBF-4892-38F9-6AF1-3A4FD2533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978" y="3008341"/>
            <a:ext cx="1283988" cy="11658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エネルギー | フリーのアイコンイラスト素材 icon-pit さん">
            <a:extLst>
              <a:ext uri="{FF2B5EF4-FFF2-40B4-BE49-F238E27FC236}">
                <a16:creationId xmlns:a16="http://schemas.microsoft.com/office/drawing/2014/main" id="{EE0837B1-A17C-8F19-95D7-6DDF0B061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036" y="1991940"/>
            <a:ext cx="1070611" cy="10706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ワンピースアイコン2 | アイコン素材ダウンロードサイト「icooon-mono」 | 商用利用可能なアイコン 素材が無料(フリー)ダウンロードできるサイト さん">
            <a:extLst>
              <a:ext uri="{FF2B5EF4-FFF2-40B4-BE49-F238E27FC236}">
                <a16:creationId xmlns:a16="http://schemas.microsoft.com/office/drawing/2014/main" id="{F4381995-EF6A-4D37-B875-B79E5D85A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5315" y="3428892"/>
            <a:ext cx="898466" cy="89846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コンテンツ アイコンやロゴ ライン アート スタイルです ...">
            <a:extLst>
              <a:ext uri="{FF2B5EF4-FFF2-40B4-BE49-F238E27FC236}">
                <a16:creationId xmlns:a16="http://schemas.microsoft.com/office/drawing/2014/main" id="{B915505D-2195-868A-397B-629D2E20E9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7435" y="4825182"/>
            <a:ext cx="1294227" cy="84556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A062E18-A07B-576B-75FC-5AD860F87C82}"/>
              </a:ext>
            </a:extLst>
          </p:cNvPr>
          <p:cNvSpPr txBox="1"/>
          <p:nvPr/>
        </p:nvSpPr>
        <p:spPr>
          <a:xfrm>
            <a:off x="5735214" y="3353723"/>
            <a:ext cx="817853" cy="646331"/>
          </a:xfrm>
          <a:prstGeom prst="rect">
            <a:avLst/>
          </a:prstGeom>
          <a:noFill/>
        </p:spPr>
        <p:txBody>
          <a:bodyPr wrap="none" rtlCol="0">
            <a:spAutoFit/>
          </a:bodyPr>
          <a:lstStyle/>
          <a:p>
            <a:r>
              <a:rPr kumimoji="1" lang="ja-JP" altLang="en-US" sz="3600" dirty="0"/>
              <a:t>❓</a:t>
            </a:r>
          </a:p>
        </p:txBody>
      </p:sp>
      <p:sp>
        <p:nvSpPr>
          <p:cNvPr id="7" name="テキスト ボックス 6">
            <a:extLst>
              <a:ext uri="{FF2B5EF4-FFF2-40B4-BE49-F238E27FC236}">
                <a16:creationId xmlns:a16="http://schemas.microsoft.com/office/drawing/2014/main" id="{A33E1023-D606-501F-F22A-8E9D3BF91DE2}"/>
              </a:ext>
            </a:extLst>
          </p:cNvPr>
          <p:cNvSpPr txBox="1"/>
          <p:nvPr/>
        </p:nvSpPr>
        <p:spPr>
          <a:xfrm>
            <a:off x="2917841" y="5897214"/>
            <a:ext cx="1107996" cy="369332"/>
          </a:xfrm>
          <a:prstGeom prst="rect">
            <a:avLst/>
          </a:prstGeom>
          <a:noFill/>
        </p:spPr>
        <p:txBody>
          <a:bodyPr wrap="none" rtlCol="0">
            <a:spAutoFit/>
          </a:bodyPr>
          <a:lstStyle/>
          <a:p>
            <a:r>
              <a:rPr lang="ja-JP" altLang="en-US"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rPr>
              <a:t>企業価値</a:t>
            </a:r>
          </a:p>
        </p:txBody>
      </p:sp>
      <p:sp>
        <p:nvSpPr>
          <p:cNvPr id="8" name="テキスト ボックス 7">
            <a:extLst>
              <a:ext uri="{FF2B5EF4-FFF2-40B4-BE49-F238E27FC236}">
                <a16:creationId xmlns:a16="http://schemas.microsoft.com/office/drawing/2014/main" id="{A8F31DC2-1EA6-F1D0-7A3D-DA891DD9A708}"/>
              </a:ext>
            </a:extLst>
          </p:cNvPr>
          <p:cNvSpPr txBox="1"/>
          <p:nvPr/>
        </p:nvSpPr>
        <p:spPr>
          <a:xfrm>
            <a:off x="6391322" y="5895927"/>
            <a:ext cx="3647152" cy="369332"/>
          </a:xfrm>
          <a:prstGeom prst="rect">
            <a:avLst/>
          </a:prstGeom>
          <a:noFill/>
        </p:spPr>
        <p:txBody>
          <a:bodyPr wrap="none" rtlCol="0">
            <a:spAutoFit/>
          </a:bodyPr>
          <a:lstStyle/>
          <a:p>
            <a:r>
              <a:rPr lang="ja-JP" altLang="en-US"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rPr>
              <a:t>セグメント</a:t>
            </a:r>
            <a:r>
              <a:rPr lang="en-US" altLang="ja-JP"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rPr>
              <a:t>×</a:t>
            </a:r>
            <a:r>
              <a:rPr lang="ja-JP" altLang="en-US"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rPr>
              <a:t>類似業界の累乗評価</a:t>
            </a:r>
          </a:p>
        </p:txBody>
      </p:sp>
      <p:sp>
        <p:nvSpPr>
          <p:cNvPr id="9" name="Google Shape;65;p4">
            <a:extLst>
              <a:ext uri="{FF2B5EF4-FFF2-40B4-BE49-F238E27FC236}">
                <a16:creationId xmlns:a16="http://schemas.microsoft.com/office/drawing/2014/main" id="{88957AF6-D3DE-283C-8CE8-79E85CAF5DCD}"/>
              </a:ext>
            </a:extLst>
          </p:cNvPr>
          <p:cNvSpPr txBox="1">
            <a:spLocks/>
          </p:cNvSpPr>
          <p:nvPr/>
        </p:nvSpPr>
        <p:spPr>
          <a:xfrm>
            <a:off x="189040" y="106546"/>
            <a:ext cx="9574212" cy="324000"/>
          </a:xfrm>
          <a:prstGeom prst="rect">
            <a:avLst/>
          </a:prstGeom>
          <a:noFill/>
          <a:ln>
            <a:noFill/>
          </a:ln>
        </p:spPr>
        <p:txBody>
          <a:bodyPr spcFirstLastPara="1" vert="horz" wrap="square" lIns="91425" tIns="45700" rIns="91425" bIns="45700" rtlCol="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sz="1600" dirty="0">
                <a:latin typeface="游明朝" panose="02020400000000000000" pitchFamily="18" charset="-128"/>
                <a:ea typeface="游明朝" panose="02020400000000000000" pitchFamily="18" charset="-128"/>
              </a:rPr>
              <a:t>分析手法</a:t>
            </a:r>
          </a:p>
        </p:txBody>
      </p:sp>
      <p:sp>
        <p:nvSpPr>
          <p:cNvPr id="10" name="テキスト ボックス 9">
            <a:extLst>
              <a:ext uri="{FF2B5EF4-FFF2-40B4-BE49-F238E27FC236}">
                <a16:creationId xmlns:a16="http://schemas.microsoft.com/office/drawing/2014/main" id="{954D135C-ED7C-508A-7861-9C4E3593954A}"/>
              </a:ext>
            </a:extLst>
          </p:cNvPr>
          <p:cNvSpPr txBox="1"/>
          <p:nvPr/>
        </p:nvSpPr>
        <p:spPr>
          <a:xfrm>
            <a:off x="782854" y="667169"/>
            <a:ext cx="10988843" cy="1200329"/>
          </a:xfrm>
          <a:prstGeom prst="rect">
            <a:avLst/>
          </a:prstGeom>
          <a:noFill/>
        </p:spPr>
        <p:txBody>
          <a:bodyPr wrap="square">
            <a:spAutoFit/>
          </a:bodyPr>
          <a:lstStyle/>
          <a:p>
            <a:pPr marL="342900" indent="-342900" rtl="0">
              <a:spcBef>
                <a:spcPts val="0"/>
              </a:spcBef>
              <a:spcAft>
                <a:spcPts val="0"/>
              </a:spcAft>
              <a:buFont typeface="Arial" panose="020B0604020202020204" pitchFamily="34" charset="0"/>
              <a:buChar char="•"/>
            </a:pPr>
            <a:r>
              <a:rPr lang="ja-JP" altLang="en-US" sz="2400"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rPr>
              <a:t>左側の方が企業価値が大きい時、セグメントとセグメントの間にいい効果が発生しておりシナジー効果ありということ。</a:t>
            </a:r>
            <a:endParaRPr lang="en-US" altLang="ja-JP" sz="2400"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endParaRPr>
          </a:p>
          <a:p>
            <a:pPr marL="342900" indent="-342900" rtl="0">
              <a:spcBef>
                <a:spcPts val="0"/>
              </a:spcBef>
              <a:spcAft>
                <a:spcPts val="0"/>
              </a:spcAft>
              <a:buFont typeface="Arial" panose="020B0604020202020204" pitchFamily="34" charset="0"/>
              <a:buChar char="•"/>
            </a:pPr>
            <a:r>
              <a:rPr lang="ja-JP" altLang="en-US" sz="2400" kern="100" dirty="0">
                <a:solidFill>
                  <a:srgbClr val="000000"/>
                </a:solidFill>
                <a:latin typeface="游明朝" panose="02020400000000000000" pitchFamily="18" charset="-128"/>
                <a:ea typeface="游明朝" panose="02020400000000000000" pitchFamily="18" charset="-128"/>
                <a:cs typeface="Times New Roman" panose="02020603050405020304" pitchFamily="18" charset="0"/>
              </a:rPr>
              <a:t>先行研究では、セグメントを足し合わせた右側の方が大きくなっている。</a:t>
            </a:r>
            <a:endParaRPr lang="ja-JP" altLang="en-US" sz="4400" b="1" dirty="0">
              <a:solidFill>
                <a:schemeClr val="bg2">
                  <a:lumMod val="25000"/>
                </a:schemeClr>
              </a:solidFill>
            </a:endParaRPr>
          </a:p>
        </p:txBody>
      </p:sp>
    </p:spTree>
    <p:extLst>
      <p:ext uri="{BB962C8B-B14F-4D97-AF65-F5344CB8AC3E}">
        <p14:creationId xmlns:p14="http://schemas.microsoft.com/office/powerpoint/2010/main" val="332375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DBCF7248-83EF-935E-6F6A-14901657B414}"/>
                  </a:ext>
                </a:extLst>
              </p:cNvPr>
              <p:cNvSpPr>
                <a:spLocks noGrp="1"/>
              </p:cNvSpPr>
              <p:nvPr>
                <p:ph type="title"/>
              </p:nvPr>
            </p:nvSpPr>
            <p:spPr>
              <a:xfrm>
                <a:off x="838200" y="904142"/>
                <a:ext cx="10515600" cy="1325563"/>
              </a:xfrm>
              <a:noFill/>
              <a:ln>
                <a:noFill/>
              </a:ln>
            </p:spPr>
            <p:txBody>
              <a:bodyPr>
                <a:normAutofit fontScale="90000"/>
              </a:bodyPr>
              <a:lstStyle/>
              <a:p>
                <a:pPr marL="0" indent="0"/>
                <a14:m>
                  <m:oMathPara xmlns:m="http://schemas.openxmlformats.org/officeDocument/2006/math">
                    <m:oMathParaPr>
                      <m:jc m:val="centerGroup"/>
                    </m:oMathParaPr>
                    <m:oMath xmlns:m="http://schemas.openxmlformats.org/officeDocument/2006/math">
                      <m:eqArr>
                        <m:eqArrPr>
                          <m:ctrlPr>
                            <a:rPr lang="ja-JP" altLang="ja-JP" sz="4400" i="1" kern="10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ja-JP" altLang="ja-JP" sz="44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44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𝐸𝑥𝑐𝑒𝑠𝑠</m:t>
                              </m:r>
                              <m:r>
                                <a:rPr lang="en-US" altLang="ja-JP" sz="44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44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𝑉𝑎𝑙𝑢𝑒</m:t>
                              </m:r>
                            </m:e>
                            <m:sub>
                              <m:r>
                                <a:rPr lang="en-US" altLang="ja-JP" sz="44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𝑖𝑡</m:t>
                              </m:r>
                            </m:sub>
                          </m:sSub>
                          <m:r>
                            <a:rPr lang="en-US" altLang="ja-JP" sz="44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44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44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𝐼𝑛</m:t>
                              </m:r>
                              <m:d>
                                <m:dPr>
                                  <m:ctrlPr>
                                    <a:rPr lang="ja-JP" altLang="ja-JP" sz="44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ja-JP" altLang="ja-JP" sz="44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ja-JP" altLang="ja-JP" sz="44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44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𝑉</m:t>
                                          </m:r>
                                        </m:e>
                                        <m:sub>
                                          <m:r>
                                            <a:rPr lang="en-US" altLang="ja-JP" sz="44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𝑖𝑡</m:t>
                                          </m:r>
                                        </m:sub>
                                      </m:sSub>
                                    </m:num>
                                    <m:den>
                                      <m:sSub>
                                        <m:sSubPr>
                                          <m:ctrlPr>
                                            <a:rPr lang="ja-JP" altLang="ja-JP" sz="44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44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𝐼𝑉</m:t>
                                          </m:r>
                                        </m:e>
                                        <m:sub>
                                          <m:r>
                                            <a:rPr lang="en-US" altLang="ja-JP" sz="44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𝑖𝑡</m:t>
                                          </m:r>
                                        </m:sub>
                                      </m:sSub>
                                    </m:den>
                                  </m:f>
                                </m:e>
                              </m:d>
                              <m:r>
                                <a:rPr lang="ja-JP" altLang="en-US" i="1" kern="100">
                                  <a:solidFill>
                                    <a:schemeClr val="tx1"/>
                                  </a:solidFill>
                                  <a:latin typeface="Cambria Math" panose="02040503050406030204" pitchFamily="18" charset="0"/>
                                  <a:ea typeface="游明朝" panose="02020400000000000000" pitchFamily="18" charset="-128"/>
                                  <a:cs typeface="Times New Roman" panose="02020603050405020304" pitchFamily="18" charset="0"/>
                                </a:rPr>
                                <m:t>　　</m:t>
                              </m:r>
                            </m:e>
                            <m:sub/>
                          </m:sSub>
                          <m:r>
                            <a:rPr lang="en-US" altLang="ja-JP" sz="44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m:t>
                          </m:r>
                          <m:d>
                            <m:dPr>
                              <m:ctrlPr>
                                <a:rPr lang="ja-JP" altLang="ja-JP" sz="44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44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1</m:t>
                              </m:r>
                            </m:e>
                          </m:d>
                        </m:e>
                      </m:eqArr>
                    </m:oMath>
                  </m:oMathPara>
                </a14:m>
                <a:br>
                  <a:rPr lang="ja-JP" altLang="ja-JP" sz="44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br>
                <a:r>
                  <a:rPr lang="en-US" altLang="ja-JP" sz="44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a:t>
                </a:r>
                <a:endParaRPr kumimoji="1" lang="ja-JP" altLang="en-US" dirty="0">
                  <a:solidFill>
                    <a:schemeClr val="tx1"/>
                  </a:solidFill>
                </a:endParaRPr>
              </a:p>
            </p:txBody>
          </p:sp>
        </mc:Choice>
        <mc:Fallback xmlns="">
          <p:sp>
            <p:nvSpPr>
              <p:cNvPr id="2" name="タイトル 1">
                <a:extLst>
                  <a:ext uri="{FF2B5EF4-FFF2-40B4-BE49-F238E27FC236}">
                    <a16:creationId xmlns:a16="http://schemas.microsoft.com/office/drawing/2014/main" id="{DBCF7248-83EF-935E-6F6A-14901657B414}"/>
                  </a:ext>
                </a:extLst>
              </p:cNvPr>
              <p:cNvSpPr>
                <a:spLocks noGrp="1" noRot="1" noChangeAspect="1" noMove="1" noResize="1" noEditPoints="1" noAdjustHandles="1" noChangeArrowheads="1" noChangeShapeType="1" noTextEdit="1"/>
              </p:cNvSpPr>
              <p:nvPr>
                <p:ph type="title"/>
              </p:nvPr>
            </p:nvSpPr>
            <p:spPr>
              <a:xfrm>
                <a:off x="838200" y="904142"/>
                <a:ext cx="10515600" cy="1325563"/>
              </a:xfrm>
              <a:blipFill>
                <a:blip r:embed="rId2"/>
                <a:stretch>
                  <a:fillRect t="-22477"/>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28A4DA-6D4F-1701-B535-429BA8E935D8}"/>
                  </a:ext>
                </a:extLst>
              </p:cNvPr>
              <p:cNvSpPr>
                <a:spLocks noGrp="1"/>
              </p:cNvSpPr>
              <p:nvPr>
                <p:ph idx="1"/>
              </p:nvPr>
            </p:nvSpPr>
            <p:spPr>
              <a:xfrm>
                <a:off x="838200" y="2646947"/>
                <a:ext cx="10515600" cy="3530016"/>
              </a:xfrm>
            </p:spPr>
            <p:txBody>
              <a:bodyPr>
                <a:normAutofit/>
              </a:bodyPr>
              <a:lstStyle/>
              <a:p>
                <a:pPr marL="330206" indent="0">
                  <a:buNone/>
                </a:pPr>
                <a:r>
                  <a:rPr lang="ja-JP"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これは、理論上の事業価値を実際の事業価値で除した上で、自然対数化した値を</a:t>
                </a:r>
                <a:r>
                  <a:rPr lang="en-US"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Excess Value</a:t>
                </a:r>
                <a:r>
                  <a:rPr lang="ja-JP"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と定義している。</a:t>
                </a:r>
                <a:r>
                  <a:rPr lang="en-US"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ln</a:t>
                </a:r>
                <a:r>
                  <a:rPr lang="ja-JP"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を 底をＥにした形で自然対数変換</a:t>
                </a:r>
                <a:r>
                  <a:rPr lang="en-US"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底を</a:t>
                </a:r>
                <a:r>
                  <a:rPr lang="en-US"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e</a:t>
                </a:r>
                <a:r>
                  <a:rPr lang="ja-JP"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で取る、巨大な数字を小さく丸める</a:t>
                </a:r>
                <a:r>
                  <a:rPr lang="en-US"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をしているもの。</a:t>
                </a:r>
                <a:r>
                  <a:rPr lang="en-US"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In</a:t>
                </a:r>
                <a:r>
                  <a:rPr lang="ja-JP"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は</a:t>
                </a:r>
                <a:r>
                  <a:rPr lang="en-US"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log</a:t>
                </a:r>
                <a:r>
                  <a:rPr lang="ja-JP"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であるため、</a:t>
                </a:r>
                <a14:m>
                  <m:oMath xmlns:m="http://schemas.openxmlformats.org/officeDocument/2006/math">
                    <m:sSub>
                      <m:sSubPr>
                        <m:ctrlPr>
                          <a:rPr lang="ja-JP" altLang="ja-JP" sz="20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𝐼𝑉</m:t>
                        </m:r>
                      </m:e>
                      <m:sub>
                        <m:r>
                          <a:rPr lang="en-US" altLang="ja-JP" sz="20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𝑖𝑡</m:t>
                        </m:r>
                      </m:sub>
                    </m:sSub>
                  </m:oMath>
                </a14:m>
                <a:r>
                  <a:rPr lang="ja-JP"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a:t>
                </a:r>
                <a14:m>
                  <m:oMath xmlns:m="http://schemas.openxmlformats.org/officeDocument/2006/math">
                    <m:sSub>
                      <m:sSubPr>
                        <m:ctrlPr>
                          <a:rPr lang="ja-JP" altLang="ja-JP" sz="20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𝑉</m:t>
                        </m:r>
                      </m:e>
                      <m:sub>
                        <m:r>
                          <a:rPr lang="en-US" altLang="ja-JP" sz="20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𝑖𝑡</m:t>
                        </m:r>
                      </m:sub>
                    </m:sSub>
                  </m:oMath>
                </a14:m>
                <a:r>
                  <a:rPr lang="ja-JP" altLang="ja-JP" sz="20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という意味で、超過するかどうか表している。</a:t>
                </a:r>
              </a:p>
              <a:p>
                <a:pPr marL="0" indent="0">
                  <a:buNone/>
                </a:pPr>
                <a:endPar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indent="0">
                  <a:buNone/>
                </a:pPr>
                <a:r>
                  <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V		</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：企業価値、株式の時価総額と負債の簿価の和</a:t>
                </a:r>
                <a:endPar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indent="0">
                  <a:buNone/>
                </a:pPr>
                <a:r>
                  <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IV		</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：各セグメントの価値</a:t>
                </a:r>
                <a:endPar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indent="0">
                  <a:buNone/>
                </a:pPr>
                <a:r>
                  <a:rPr lang="en-US" altLang="ja-JP" sz="1800" kern="100" dirty="0" err="1">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i</a:t>
                </a:r>
                <a:r>
                  <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：個別</a:t>
                </a:r>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の</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企業</a:t>
                </a:r>
                <a:endPar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endParaRPr>
              </a:p>
              <a:p>
                <a:pPr indent="0">
                  <a:buNone/>
                </a:pPr>
                <a:r>
                  <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t		</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：年度</a:t>
                </a:r>
              </a:p>
              <a:p>
                <a:pPr indent="0">
                  <a:buNone/>
                </a:pPr>
                <a14:m>
                  <m:oMath xmlns:m="http://schemas.openxmlformats.org/officeDocument/2006/math">
                    <m:sSub>
                      <m:sSubPr>
                        <m:ctrlPr>
                          <a:rPr lang="ja-JP" altLang="ja-JP" sz="18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𝐼𝑉</m:t>
                        </m:r>
                      </m:e>
                      <m:sub>
                        <m:r>
                          <a:rPr lang="en-US" altLang="ja-JP" sz="1800" i="1" kern="100">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m:t>𝑖𝑡</m:t>
                        </m:r>
                      </m:sub>
                    </m:sSub>
                  </m:oMath>
                </a14:m>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solidFill>
                      <a:schemeClr val="tx1"/>
                    </a:solidFill>
                    <a:effectLst/>
                    <a:latin typeface="游明朝" panose="02020400000000000000" pitchFamily="18" charset="-128"/>
                    <a:ea typeface="游明朝" panose="02020400000000000000" pitchFamily="18" charset="-128"/>
                    <a:cs typeface="Times New Roman" panose="02020603050405020304" pitchFamily="18" charset="0"/>
                  </a:rPr>
                  <a:t>個別企業を年度ごとに各セグメントを専業とみなしたときの価値</a:t>
                </a:r>
                <a:endParaRPr kumimoji="1" lang="ja-JP" altLang="en-US" dirty="0">
                  <a:solidFill>
                    <a:schemeClr val="tx1"/>
                  </a:solidFill>
                </a:endParaRPr>
              </a:p>
            </p:txBody>
          </p:sp>
        </mc:Choice>
        <mc:Fallback xmlns="">
          <p:sp>
            <p:nvSpPr>
              <p:cNvPr id="3" name="コンテンツ プレースホルダー 2">
                <a:extLst>
                  <a:ext uri="{FF2B5EF4-FFF2-40B4-BE49-F238E27FC236}">
                    <a16:creationId xmlns:a16="http://schemas.microsoft.com/office/drawing/2014/main" id="{6A28A4DA-6D4F-1701-B535-429BA8E935D8}"/>
                  </a:ext>
                </a:extLst>
              </p:cNvPr>
              <p:cNvSpPr>
                <a:spLocks noGrp="1" noRot="1" noChangeAspect="1" noMove="1" noResize="1" noEditPoints="1" noAdjustHandles="1" noChangeArrowheads="1" noChangeShapeType="1" noTextEdit="1"/>
              </p:cNvSpPr>
              <p:nvPr>
                <p:ph idx="1"/>
              </p:nvPr>
            </p:nvSpPr>
            <p:spPr>
              <a:xfrm>
                <a:off x="838200" y="2646947"/>
                <a:ext cx="10515600" cy="3530016"/>
              </a:xfrm>
              <a:blipFill>
                <a:blip r:embed="rId3"/>
                <a:stretch>
                  <a:fillRect t="-1727" r="-580"/>
                </a:stretch>
              </a:blipFill>
            </p:spPr>
            <p:txBody>
              <a:bodyPr/>
              <a:lstStyle/>
              <a:p>
                <a:r>
                  <a:rPr lang="ja-JP" altLang="en-US">
                    <a:noFill/>
                  </a:rPr>
                  <a:t> </a:t>
                </a:r>
              </a:p>
            </p:txBody>
          </p:sp>
        </mc:Fallback>
      </mc:AlternateContent>
      <p:sp>
        <p:nvSpPr>
          <p:cNvPr id="4" name="Google Shape;65;p4">
            <a:extLst>
              <a:ext uri="{FF2B5EF4-FFF2-40B4-BE49-F238E27FC236}">
                <a16:creationId xmlns:a16="http://schemas.microsoft.com/office/drawing/2014/main" id="{445723A4-7AF5-0A25-38E3-6F3930361ADB}"/>
              </a:ext>
            </a:extLst>
          </p:cNvPr>
          <p:cNvSpPr txBox="1">
            <a:spLocks/>
          </p:cNvSpPr>
          <p:nvPr/>
        </p:nvSpPr>
        <p:spPr>
          <a:xfrm>
            <a:off x="189040" y="106546"/>
            <a:ext cx="9574212" cy="324000"/>
          </a:xfrm>
          <a:prstGeom prst="rect">
            <a:avLst/>
          </a:prstGeom>
          <a:noFill/>
          <a:ln>
            <a:noFill/>
          </a:ln>
        </p:spPr>
        <p:txBody>
          <a:bodyPr spcFirstLastPara="1" vert="horz" wrap="square" lIns="91425" tIns="45700" rIns="91425" bIns="45700" rtlCol="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sz="1600" dirty="0">
                <a:latin typeface="游明朝" panose="02020400000000000000" pitchFamily="18" charset="-128"/>
                <a:ea typeface="游明朝" panose="02020400000000000000" pitchFamily="18" charset="-128"/>
              </a:rPr>
              <a:t>分析手法</a:t>
            </a:r>
          </a:p>
        </p:txBody>
      </p:sp>
    </p:spTree>
    <p:extLst>
      <p:ext uri="{BB962C8B-B14F-4D97-AF65-F5344CB8AC3E}">
        <p14:creationId xmlns:p14="http://schemas.microsoft.com/office/powerpoint/2010/main" val="395089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DBCF7248-83EF-935E-6F6A-14901657B414}"/>
                  </a:ext>
                </a:extLst>
              </p:cNvPr>
              <p:cNvSpPr>
                <a:spLocks noGrp="1"/>
              </p:cNvSpPr>
              <p:nvPr>
                <p:ph type="title"/>
              </p:nvPr>
            </p:nvSpPr>
            <p:spPr>
              <a:xfrm>
                <a:off x="838200" y="904142"/>
                <a:ext cx="10515600" cy="1325563"/>
              </a:xfrm>
              <a:noFill/>
              <a:ln>
                <a:noFill/>
              </a:ln>
            </p:spPr>
            <p:txBody>
              <a:bodyPr>
                <a:normAutofit fontScale="90000"/>
              </a:bodyPr>
              <a:lstStyle/>
              <a:p>
                <a:pPr marL="0" indent="0"/>
                <a14:m>
                  <m:oMathPara xmlns:m="http://schemas.openxmlformats.org/officeDocument/2006/math">
                    <m:oMathParaPr>
                      <m:jc m:val="centerGroup"/>
                    </m:oMathParaPr>
                    <m:oMath xmlns:m="http://schemas.openxmlformats.org/officeDocument/2006/math">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𝐼𝑉</m:t>
                          </m:r>
                        </m:e>
                        <m:sub>
                          <m:r>
                            <a:rPr lang="en-US" altLang="ja-JP" i="1">
                              <a:latin typeface="Cambria Math" panose="02040503050406030204" pitchFamily="18" charset="0"/>
                            </a:rPr>
                            <m:t>𝑖𝑡</m:t>
                          </m:r>
                        </m:sub>
                      </m:sSub>
                      <m:r>
                        <a:rPr lang="en-US" altLang="ja-JP" i="1">
                          <a:latin typeface="Cambria Math" panose="02040503050406030204" pitchFamily="18" charset="0"/>
                        </a:rPr>
                        <m:t>=</m:t>
                      </m:r>
                      <m:nary>
                        <m:naryPr>
                          <m:chr m:val="∑"/>
                          <m:limLoc m:val="subSup"/>
                          <m:supHide m:val="on"/>
                          <m:ctrlPr>
                            <a:rPr lang="ja-JP" altLang="ja-JP" i="1">
                              <a:latin typeface="Cambria Math" panose="02040503050406030204" pitchFamily="18" charset="0"/>
                            </a:rPr>
                          </m:ctrlPr>
                        </m:naryPr>
                        <m:sub>
                          <m:r>
                            <a:rPr lang="en-US" altLang="ja-JP" i="1">
                              <a:latin typeface="Cambria Math" panose="02040503050406030204" pitchFamily="18" charset="0"/>
                            </a:rPr>
                            <m:t>𝑗</m:t>
                          </m:r>
                        </m:sub>
                        <m:sup/>
                        <m:e>
                          <m:sSub>
                            <m:sSubPr>
                              <m:ctrlPr>
                                <a:rPr lang="ja-JP"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𝑖𝑗𝑡</m:t>
                              </m:r>
                            </m:sub>
                          </m:sSub>
                        </m:e>
                      </m:nary>
                      <m:r>
                        <a:rPr lang="ja-JP" altLang="ja-JP" i="1">
                          <a:latin typeface="Cambria Math" panose="02040503050406030204" pitchFamily="18" charset="0"/>
                        </a:rPr>
                        <m:t>×</m:t>
                      </m:r>
                      <m:sSub>
                        <m:sSubPr>
                          <m:ctrlPr>
                            <a:rPr lang="ja-JP" altLang="ja-JP" i="1">
                              <a:latin typeface="Cambria Math" panose="02040503050406030204" pitchFamily="18" charset="0"/>
                            </a:rPr>
                          </m:ctrlPr>
                        </m:sSubPr>
                        <m:e>
                          <m:sSub>
                            <m:sSubPr>
                              <m:ctrlPr>
                                <a:rPr lang="ja-JP" altLang="ja-JP" i="1">
                                  <a:latin typeface="Cambria Math" panose="02040503050406030204" pitchFamily="18" charset="0"/>
                                </a:rPr>
                              </m:ctrlPr>
                            </m:sSubPr>
                            <m:e>
                              <m:r>
                                <a:rPr lang="en-US" altLang="ja-JP" i="1">
                                  <a:latin typeface="Cambria Math" panose="02040503050406030204" pitchFamily="18" charset="0"/>
                                </a:rPr>
                                <m:t>𝑀𝑒𝑑𝑖𝑎𝑛</m:t>
                              </m:r>
                            </m:e>
                            <m:sub>
                              <m:r>
                                <a:rPr lang="en-US" altLang="ja-JP" i="1">
                                  <a:latin typeface="Cambria Math" panose="02040503050406030204" pitchFamily="18" charset="0"/>
                                </a:rPr>
                                <m:t>𝑗𝑡</m:t>
                              </m:r>
                            </m:sub>
                          </m:sSub>
                          <m:d>
                            <m:dPr>
                              <m:ctrlPr>
                                <a:rPr lang="ja-JP" altLang="ja-JP" i="1">
                                  <a:latin typeface="Cambria Math" panose="02040503050406030204" pitchFamily="18" charset="0"/>
                                </a:rPr>
                              </m:ctrlPr>
                            </m:dPr>
                            <m:e>
                              <m:f>
                                <m:fPr>
                                  <m:ctrlPr>
                                    <a:rPr lang="ja-JP" altLang="ja-JP" i="1">
                                      <a:latin typeface="Cambria Math" panose="02040503050406030204" pitchFamily="18" charset="0"/>
                                    </a:rPr>
                                  </m:ctrlPr>
                                </m:fPr>
                                <m:num>
                                  <m:sSub>
                                    <m:sSubPr>
                                      <m:ctrlPr>
                                        <a:rPr lang="ja-JP"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m:t>
                                      </m:r>
                                    </m:sub>
                                  </m:sSub>
                                </m:num>
                                <m:den>
                                  <m:sSub>
                                    <m:sSubPr>
                                      <m:ctrlPr>
                                        <a:rPr lang="ja-JP" altLang="ja-JP" i="1">
                                          <a:latin typeface="Cambria Math" panose="02040503050406030204" pitchFamily="18" charset="0"/>
                                        </a:rPr>
                                      </m:ctrlPr>
                                    </m:sSubPr>
                                    <m:e>
                                      <m:r>
                                        <a:rPr lang="en-US" altLang="ja-JP" i="1">
                                          <a:latin typeface="Cambria Math" panose="02040503050406030204" pitchFamily="18" charset="0"/>
                                        </a:rPr>
                                        <m:t>𝑆</m:t>
                                      </m:r>
                                    </m:e>
                                    <m:sub>
                                      <m:r>
                                        <a:rPr lang="en-US" altLang="ja-JP" i="1">
                                          <a:latin typeface="Cambria Math" panose="02040503050406030204" pitchFamily="18" charset="0"/>
                                        </a:rPr>
                                        <m:t>𝑡</m:t>
                                      </m:r>
                                    </m:sub>
                                  </m:sSub>
                                </m:den>
                              </m:f>
                            </m:e>
                          </m:d>
                        </m:e>
                        <m:sub/>
                      </m:sSub>
                      <m:r>
                        <a:rPr lang="ja-JP" altLang="en-US" i="1" smtClean="0">
                          <a:latin typeface="Cambria Math" panose="02040503050406030204" pitchFamily="18" charset="0"/>
                        </a:rPr>
                        <m:t>　</m:t>
                      </m:r>
                      <m:r>
                        <a:rPr lang="ja-JP" altLang="en-US" i="1">
                          <a:latin typeface="Cambria Math" panose="02040503050406030204" pitchFamily="18" charset="0"/>
                        </a:rPr>
                        <m:t>　</m:t>
                      </m:r>
                      <m:r>
                        <a:rPr lang="ja-JP" altLang="en-US" i="1" smtClean="0">
                          <a:latin typeface="Cambria Math" panose="02040503050406030204" pitchFamily="18" charset="0"/>
                        </a:rPr>
                        <m:t>　</m:t>
                      </m:r>
                      <m:d>
                        <m:dPr>
                          <m:ctrlPr>
                            <a:rPr lang="ja-JP" altLang="ja-JP" i="1">
                              <a:latin typeface="Cambria Math" panose="02040503050406030204" pitchFamily="18" charset="0"/>
                            </a:rPr>
                          </m:ctrlPr>
                        </m:dPr>
                        <m:e>
                          <m:r>
                            <a:rPr lang="en-US" altLang="ja-JP" i="1">
                              <a:latin typeface="Cambria Math" panose="02040503050406030204" pitchFamily="18" charset="0"/>
                            </a:rPr>
                            <m:t>2</m:t>
                          </m:r>
                        </m:e>
                      </m:d>
                    </m:oMath>
                  </m:oMathPara>
                </a14:m>
                <a:endParaRPr kumimoji="1" lang="ja-JP" altLang="en-US" dirty="0">
                  <a:solidFill>
                    <a:schemeClr val="tx1"/>
                  </a:solidFill>
                </a:endParaRPr>
              </a:p>
            </p:txBody>
          </p:sp>
        </mc:Choice>
        <mc:Fallback xmlns="">
          <p:sp>
            <p:nvSpPr>
              <p:cNvPr id="2" name="タイトル 1">
                <a:extLst>
                  <a:ext uri="{FF2B5EF4-FFF2-40B4-BE49-F238E27FC236}">
                    <a16:creationId xmlns:a16="http://schemas.microsoft.com/office/drawing/2014/main" id="{DBCF7248-83EF-935E-6F6A-14901657B414}"/>
                  </a:ext>
                </a:extLst>
              </p:cNvPr>
              <p:cNvSpPr>
                <a:spLocks noGrp="1" noRot="1" noChangeAspect="1" noMove="1" noResize="1" noEditPoints="1" noAdjustHandles="1" noChangeArrowheads="1" noChangeShapeType="1" noTextEdit="1"/>
              </p:cNvSpPr>
              <p:nvPr>
                <p:ph type="title"/>
              </p:nvPr>
            </p:nvSpPr>
            <p:spPr>
              <a:xfrm>
                <a:off x="838200" y="904142"/>
                <a:ext cx="10515600" cy="1325563"/>
              </a:xfrm>
              <a:blipFill>
                <a:blip r:embed="rId2"/>
                <a:stretch>
                  <a:fillRect t="-1835"/>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28A4DA-6D4F-1701-B535-429BA8E935D8}"/>
                  </a:ext>
                </a:extLst>
              </p:cNvPr>
              <p:cNvSpPr>
                <a:spLocks noGrp="1"/>
              </p:cNvSpPr>
              <p:nvPr>
                <p:ph idx="1"/>
              </p:nvPr>
            </p:nvSpPr>
            <p:spPr>
              <a:xfrm>
                <a:off x="838200" y="2338939"/>
                <a:ext cx="10515600" cy="4254366"/>
              </a:xfrm>
            </p:spPr>
            <p:txBody>
              <a:bodyPr anchor="ctr">
                <a:normAutofit fontScale="92500" lnSpcReduction="10000"/>
              </a:bodyPr>
              <a:lstStyle/>
              <a:p>
                <a:pPr marL="330206" indent="0">
                  <a:buNone/>
                </a:pP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各セグメントを専業としたときの企業価値を</a:t>
                </a: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求めている</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a:t>
                </a:r>
                <a14:m>
                  <m:oMath xmlns:m="http://schemas.openxmlformats.org/officeDocument/2006/math">
                    <m:sSub>
                      <m:sSub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sSubPr>
                      <m:e>
                        <m:sSub>
                          <m:sSub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sSubPr>
                          <m:e>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𝑀𝑒𝑑𝑖𝑎𝑛</m:t>
                            </m:r>
                          </m:e>
                          <m:sub>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𝑗𝑡</m:t>
                            </m:r>
                          </m:sub>
                        </m:sSub>
                        <m:d>
                          <m:d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dPr>
                          <m:e>
                            <m:f>
                              <m:f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fPr>
                              <m:num>
                                <m:sSub>
                                  <m:sSub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sSubPr>
                                  <m:e>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𝑉</m:t>
                                    </m:r>
                                  </m:e>
                                  <m:sub>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𝑡</m:t>
                                    </m:r>
                                  </m:sub>
                                </m:sSub>
                              </m:num>
                              <m:den>
                                <m:sSub>
                                  <m:sSub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sSubPr>
                                  <m:e>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𝑆</m:t>
                                    </m:r>
                                  </m:e>
                                  <m:sub>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𝑡</m:t>
                                    </m:r>
                                  </m:sub>
                                </m:sSub>
                              </m:den>
                            </m:f>
                          </m:e>
                        </m:d>
                      </m:e>
                      <m:sub/>
                    </m:sSub>
                  </m:oMath>
                </a14:m>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が評価乗数</a:t>
                </a: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を指しており</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ここに</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各セグメントの売上をかけてい</a:t>
                </a: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る</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a:t>
                </a:r>
                <a:endParaRPr lang="en-US"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marL="330206" indent="0">
                  <a:buNone/>
                </a:pP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全てのセグメントが専業とみなした時の企業価値になるだろうという考え。</a:t>
                </a:r>
              </a:p>
              <a:p>
                <a:pPr marL="0" indent="0">
                  <a:buNone/>
                </a:pP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indent="0" algn="just">
                  <a:buNone/>
                </a:pP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j		</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：事業部門、セグメント</a:t>
                </a:r>
              </a:p>
              <a:p>
                <a:pPr indent="0" algn="just">
                  <a:buNone/>
                </a:pP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S		 :  </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売上</a:t>
                </a:r>
              </a:p>
              <a:p>
                <a:pPr indent="0" algn="just">
                  <a:buNone/>
                </a:pPr>
                <a14:m>
                  <m:oMath xmlns:m="http://schemas.openxmlformats.org/officeDocument/2006/math">
                    <m:sSub>
                      <m:sSub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sSubPr>
                      <m:e>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𝑠</m:t>
                        </m:r>
                      </m:e>
                      <m:sub>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𝑖𝑗𝑡</m:t>
                        </m:r>
                      </m:sub>
                    </m:sSub>
                  </m:oMath>
                </a14:m>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：多角化企業の当該年度の事業</a:t>
                </a:r>
                <a:r>
                  <a:rPr lang="en-US" altLang="ja-JP" sz="2000" kern="100" dirty="0" err="1">
                    <a:latin typeface="游明朝" panose="02020400000000000000" pitchFamily="18" charset="-128"/>
                    <a:ea typeface="游明朝" panose="02020400000000000000" pitchFamily="18" charset="-128"/>
                    <a:cs typeface="Times New Roman" panose="02020603050405020304" pitchFamily="18" charset="0"/>
                  </a:rPr>
                  <a:t>i</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の会計数値（売上高、総資産）</a:t>
                </a:r>
              </a:p>
              <a:p>
                <a:pPr indent="0" algn="just">
                  <a:buNone/>
                </a:pPr>
                <a14:m>
                  <m:oMath xmlns:m="http://schemas.openxmlformats.org/officeDocument/2006/math">
                    <m:nary>
                      <m:naryPr>
                        <m:chr m:val="∑"/>
                        <m:limLoc m:val="subSup"/>
                        <m:supHide m:val="on"/>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naryPr>
                      <m:sub>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𝑗</m:t>
                        </m:r>
                      </m:sub>
                      <m:sup/>
                      <m:e>
                        <m:sSub>
                          <m:sSub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sSubPr>
                          <m:e>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𝑠</m:t>
                            </m:r>
                          </m:e>
                          <m:sub>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𝑖𝑗𝑡</m:t>
                            </m:r>
                          </m:sub>
                        </m:sSub>
                      </m:e>
                    </m:nary>
                  </m:oMath>
                </a14:m>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：各セグメントを合算した売上</a:t>
                </a:r>
              </a:p>
              <a:p>
                <a:pPr indent="0" algn="just">
                  <a:buNone/>
                </a:pPr>
                <a14:m>
                  <m:oMath xmlns:m="http://schemas.openxmlformats.org/officeDocument/2006/math">
                    <m:sSub>
                      <m:sSub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sSubPr>
                      <m:e>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𝑠</m:t>
                        </m:r>
                      </m:e>
                      <m:sub>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𝑖𝑗𝑡</m:t>
                        </m:r>
                      </m:sub>
                    </m:sSub>
                  </m:oMath>
                </a14:m>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：多角化企業の当該年度の事業</a:t>
                </a:r>
                <a:r>
                  <a:rPr lang="en-US" altLang="ja-JP" sz="2000" kern="100" dirty="0" err="1">
                    <a:latin typeface="游明朝" panose="02020400000000000000" pitchFamily="18" charset="-128"/>
                    <a:ea typeface="游明朝" panose="02020400000000000000" pitchFamily="18" charset="-128"/>
                    <a:cs typeface="Times New Roman" panose="02020603050405020304" pitchFamily="18" charset="0"/>
                  </a:rPr>
                  <a:t>i</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の会計数値（売上高、総資産）</a:t>
                </a:r>
              </a:p>
              <a:p>
                <a:pPr indent="0">
                  <a:buNone/>
                </a:pPr>
                <a14:m>
                  <m:oMath xmlns:m="http://schemas.openxmlformats.org/officeDocument/2006/math">
                    <m:sSub>
                      <m:sSub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sSubPr>
                      <m:e>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𝑀𝑒𝑑𝑖𝑎𝑛</m:t>
                        </m:r>
                      </m:e>
                      <m:sub>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𝑗𝑡</m:t>
                        </m:r>
                      </m:sub>
                    </m:sSub>
                    <m:d>
                      <m:d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dPr>
                      <m:e>
                        <m:f>
                          <m:f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fPr>
                          <m:num>
                            <m:sSub>
                              <m:sSub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sSubPr>
                              <m:e>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𝑉</m:t>
                                </m:r>
                              </m:e>
                              <m:sub>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𝑡</m:t>
                                </m:r>
                              </m:sub>
                            </m:sSub>
                          </m:num>
                          <m:den>
                            <m:sSub>
                              <m:sSubPr>
                                <m:ctrlPr>
                                  <a:rPr lang="ja-JP" altLang="ja-JP" sz="2000" i="1" kern="100">
                                    <a:latin typeface="Cambria Math" panose="02040503050406030204" pitchFamily="18" charset="0"/>
                                    <a:ea typeface="游明朝" panose="02020400000000000000" pitchFamily="18" charset="-128"/>
                                    <a:cs typeface="Times New Roman" panose="02020603050405020304" pitchFamily="18" charset="0"/>
                                  </a:rPr>
                                </m:ctrlPr>
                              </m:sSubPr>
                              <m:e>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𝑆</m:t>
                                </m:r>
                              </m:e>
                              <m:sub>
                                <m:r>
                                  <a:rPr lang="en-US" altLang="ja-JP" sz="2000" kern="100">
                                    <a:latin typeface="Cambria Math" panose="02040503050406030204" pitchFamily="18" charset="0"/>
                                    <a:ea typeface="游明朝" panose="02020400000000000000" pitchFamily="18" charset="-128"/>
                                    <a:cs typeface="Times New Roman" panose="02020603050405020304" pitchFamily="18" charset="0"/>
                                  </a:rPr>
                                  <m:t>𝑡</m:t>
                                </m:r>
                              </m:sub>
                            </m:sSub>
                          </m:den>
                        </m:f>
                      </m:e>
                    </m:d>
                  </m:oMath>
                </a14:m>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：対象事業を専業企業が営んでいる場合の中央値、評価乗数（マルチプル）</a:t>
                </a:r>
                <a:endParaRPr lang="en-US"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indent="0">
                  <a:buNone/>
                </a:pP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Vt		 : </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あるセグメントが１つの企業だとしたときの企業価値</a:t>
                </a:r>
              </a:p>
            </p:txBody>
          </p:sp>
        </mc:Choice>
        <mc:Fallback xmlns="">
          <p:sp>
            <p:nvSpPr>
              <p:cNvPr id="3" name="コンテンツ プレースホルダー 2">
                <a:extLst>
                  <a:ext uri="{FF2B5EF4-FFF2-40B4-BE49-F238E27FC236}">
                    <a16:creationId xmlns:a16="http://schemas.microsoft.com/office/drawing/2014/main" id="{6A28A4DA-6D4F-1701-B535-429BA8E935D8}"/>
                  </a:ext>
                </a:extLst>
              </p:cNvPr>
              <p:cNvSpPr>
                <a:spLocks noGrp="1" noRot="1" noChangeAspect="1" noMove="1" noResize="1" noEditPoints="1" noAdjustHandles="1" noChangeArrowheads="1" noChangeShapeType="1" noTextEdit="1"/>
              </p:cNvSpPr>
              <p:nvPr>
                <p:ph idx="1"/>
              </p:nvPr>
            </p:nvSpPr>
            <p:spPr>
              <a:xfrm>
                <a:off x="838200" y="2338939"/>
                <a:ext cx="10515600" cy="4254366"/>
              </a:xfrm>
              <a:blipFill>
                <a:blip r:embed="rId3"/>
                <a:stretch>
                  <a:fillRect l="-1159" b="-2292"/>
                </a:stretch>
              </a:blipFill>
            </p:spPr>
            <p:txBody>
              <a:bodyPr/>
              <a:lstStyle/>
              <a:p>
                <a:r>
                  <a:rPr lang="ja-JP" altLang="en-US">
                    <a:noFill/>
                  </a:rPr>
                  <a:t> </a:t>
                </a:r>
              </a:p>
            </p:txBody>
          </p:sp>
        </mc:Fallback>
      </mc:AlternateContent>
      <p:sp>
        <p:nvSpPr>
          <p:cNvPr id="4" name="Google Shape;65;p4">
            <a:extLst>
              <a:ext uri="{FF2B5EF4-FFF2-40B4-BE49-F238E27FC236}">
                <a16:creationId xmlns:a16="http://schemas.microsoft.com/office/drawing/2014/main" id="{445723A4-7AF5-0A25-38E3-6F3930361ADB}"/>
              </a:ext>
            </a:extLst>
          </p:cNvPr>
          <p:cNvSpPr txBox="1">
            <a:spLocks/>
          </p:cNvSpPr>
          <p:nvPr/>
        </p:nvSpPr>
        <p:spPr>
          <a:xfrm>
            <a:off x="189040" y="106546"/>
            <a:ext cx="9574212" cy="324000"/>
          </a:xfrm>
          <a:prstGeom prst="rect">
            <a:avLst/>
          </a:prstGeom>
          <a:noFill/>
          <a:ln>
            <a:noFill/>
          </a:ln>
        </p:spPr>
        <p:txBody>
          <a:bodyPr spcFirstLastPara="1" vert="horz" wrap="square" lIns="91425" tIns="45700" rIns="91425" bIns="45700" rtlCol="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sz="1600" dirty="0">
                <a:latin typeface="游明朝" panose="02020400000000000000" pitchFamily="18" charset="-128"/>
                <a:ea typeface="游明朝" panose="02020400000000000000" pitchFamily="18" charset="-128"/>
              </a:rPr>
              <a:t>分析手法</a:t>
            </a:r>
          </a:p>
        </p:txBody>
      </p:sp>
    </p:spTree>
    <p:extLst>
      <p:ext uri="{BB962C8B-B14F-4D97-AF65-F5344CB8AC3E}">
        <p14:creationId xmlns:p14="http://schemas.microsoft.com/office/powerpoint/2010/main" val="3667326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B73CEB9-0CFB-A33D-38E8-B384749584E6}"/>
              </a:ext>
            </a:extLst>
          </p:cNvPr>
          <p:cNvSpPr>
            <a:spLocks noGrp="1"/>
          </p:cNvSpPr>
          <p:nvPr>
            <p:ph type="subTitle" idx="1"/>
          </p:nvPr>
        </p:nvSpPr>
        <p:spPr>
          <a:xfrm>
            <a:off x="118613" y="500331"/>
            <a:ext cx="11954773" cy="6116129"/>
          </a:xfrm>
        </p:spPr>
        <p:txBody>
          <a:bodyPr>
            <a:normAutofit fontScale="92500" lnSpcReduction="10000"/>
          </a:bodyPr>
          <a:lstStyle/>
          <a:p>
            <a:pPr algn="l"/>
            <a:r>
              <a:rPr kumimoji="1" lang="ja-JP" altLang="en-US" sz="1800" dirty="0">
                <a:latin typeface="+mn-ea"/>
              </a:rPr>
              <a:t>表１（１）</a:t>
            </a:r>
            <a:br>
              <a:rPr kumimoji="1" lang="en-US" altLang="ja-JP" sz="1800" dirty="0">
                <a:latin typeface="+mn-ea"/>
              </a:rPr>
            </a:br>
            <a:endParaRPr kumimoji="1" lang="en-US" altLang="ja-JP" sz="1800" dirty="0">
              <a:latin typeface="+mn-ea"/>
            </a:endParaRPr>
          </a:p>
          <a:p>
            <a:pPr algn="l"/>
            <a:r>
              <a:rPr kumimoji="1" lang="ja-JP" altLang="en-US" sz="1800" dirty="0">
                <a:latin typeface="+mn-ea"/>
              </a:rPr>
              <a:t>多角化企業：セグメントが複数あるもの</a:t>
            </a:r>
            <a:endParaRPr kumimoji="1" lang="en-US" altLang="ja-JP" sz="1800" dirty="0">
              <a:latin typeface="+mn-ea"/>
            </a:endParaRPr>
          </a:p>
          <a:p>
            <a:pPr algn="l"/>
            <a:r>
              <a:rPr kumimoji="1" lang="ja-JP" altLang="en-US" sz="1800" dirty="0">
                <a:latin typeface="+mn-ea"/>
              </a:rPr>
              <a:t>専業企業：セグメントが１つのもの</a:t>
            </a:r>
            <a:endParaRPr kumimoji="1" lang="en-US" altLang="ja-JP" sz="1800" dirty="0">
              <a:latin typeface="+mn-ea"/>
            </a:endParaRPr>
          </a:p>
          <a:p>
            <a:pPr algn="l"/>
            <a:endParaRPr kumimoji="1" lang="en-US" altLang="ja-JP" sz="1800" dirty="0">
              <a:latin typeface="+mn-ea"/>
            </a:endParaRPr>
          </a:p>
          <a:p>
            <a:pPr algn="l"/>
            <a:r>
              <a:rPr kumimoji="1" lang="ja-JP" altLang="en-US" sz="1800" dirty="0">
                <a:latin typeface="+mn-ea"/>
              </a:rPr>
              <a:t>表１（２）</a:t>
            </a:r>
            <a:endParaRPr kumimoji="1" lang="en-US" altLang="ja-JP" sz="1800" dirty="0">
              <a:latin typeface="+mn-ea"/>
            </a:endParaRPr>
          </a:p>
          <a:p>
            <a:pPr algn="l"/>
            <a:r>
              <a:rPr lang="ja-JP" altLang="en-US" sz="1800" dirty="0">
                <a:latin typeface="+mn-ea"/>
                <a:cs typeface="Times New Roman" panose="02020603050405020304" pitchFamily="18" charset="0"/>
              </a:rPr>
              <a:t>超過価値（企業価値</a:t>
            </a:r>
            <a:r>
              <a:rPr lang="en-US" altLang="ja-JP" sz="1800" dirty="0">
                <a:latin typeface="+mn-ea"/>
                <a:cs typeface="Times New Roman" panose="02020603050405020304" pitchFamily="18" charset="0"/>
              </a:rPr>
              <a:t>※</a:t>
            </a:r>
            <a:r>
              <a:rPr lang="ja-JP" altLang="en-US" sz="1800" dirty="0">
                <a:latin typeface="+mn-ea"/>
                <a:cs typeface="Times New Roman" panose="02020603050405020304" pitchFamily="18" charset="0"/>
              </a:rPr>
              <a:t>）</a:t>
            </a:r>
            <a:r>
              <a:rPr lang="en-US" altLang="ja-JP" sz="1800" dirty="0">
                <a:latin typeface="+mn-ea"/>
                <a:cs typeface="Times New Roman" panose="02020603050405020304" pitchFamily="18" charset="0"/>
              </a:rPr>
              <a:t>-</a:t>
            </a:r>
            <a:r>
              <a:rPr lang="ja-JP" altLang="en-US" sz="1800" dirty="0">
                <a:latin typeface="+mn-ea"/>
                <a:cs typeface="Times New Roman" panose="02020603050405020304" pitchFamily="18" charset="0"/>
              </a:rPr>
              <a:t>（</a:t>
            </a:r>
            <a:r>
              <a:rPr lang="ja-JP" altLang="ja-JP" sz="1800" dirty="0">
                <a:latin typeface="+mn-ea"/>
                <a:cs typeface="Times New Roman" panose="02020603050405020304" pitchFamily="18" charset="0"/>
              </a:rPr>
              <a:t>帰属価値</a:t>
            </a:r>
            <a:r>
              <a:rPr lang="ja-JP" altLang="en-US" sz="1800" dirty="0">
                <a:latin typeface="+mn-ea"/>
                <a:cs typeface="Times New Roman" panose="02020603050405020304" pitchFamily="18" charset="0"/>
              </a:rPr>
              <a:t>）</a:t>
            </a:r>
            <a:br>
              <a:rPr lang="en-US" altLang="ja-JP" sz="1800" dirty="0">
                <a:latin typeface="+mn-ea"/>
                <a:cs typeface="Times New Roman" panose="02020603050405020304" pitchFamily="18" charset="0"/>
              </a:rPr>
            </a:br>
            <a:endParaRPr lang="en-US" altLang="ja-JP" sz="1800" dirty="0">
              <a:latin typeface="+mn-ea"/>
              <a:cs typeface="Times New Roman" panose="02020603050405020304" pitchFamily="18" charset="0"/>
            </a:endParaRPr>
          </a:p>
          <a:p>
            <a:pPr algn="l"/>
            <a:r>
              <a:rPr lang="en-US" altLang="ja-JP" sz="1800" dirty="0">
                <a:latin typeface="+mn-ea"/>
                <a:cs typeface="Times New Roman" panose="02020603050405020304" pitchFamily="18" charset="0"/>
              </a:rPr>
              <a:t>※</a:t>
            </a:r>
            <a:r>
              <a:rPr lang="ja-JP" altLang="en-US" sz="1800" dirty="0">
                <a:solidFill>
                  <a:schemeClr val="accent1"/>
                </a:solidFill>
                <a:latin typeface="+mn-ea"/>
                <a:cs typeface="Times New Roman" panose="02020603050405020304" pitchFamily="18" charset="0"/>
              </a:rPr>
              <a:t>企業価値</a:t>
            </a:r>
            <a:r>
              <a:rPr lang="ja-JP" altLang="en-US" sz="1800" dirty="0">
                <a:latin typeface="+mn-ea"/>
                <a:cs typeface="Times New Roman" panose="02020603050405020304" pitchFamily="18" charset="0"/>
              </a:rPr>
              <a:t>＝</a:t>
            </a:r>
            <a:r>
              <a:rPr lang="ja-JP" altLang="en-US" sz="1800" dirty="0">
                <a:solidFill>
                  <a:schemeClr val="accent1"/>
                </a:solidFill>
                <a:latin typeface="+mn-ea"/>
                <a:cs typeface="Times New Roman" panose="02020603050405020304" pitchFamily="18" charset="0"/>
              </a:rPr>
              <a:t>負債価値</a:t>
            </a:r>
            <a:r>
              <a:rPr lang="ja-JP" altLang="en-US" sz="1800" dirty="0">
                <a:latin typeface="+mn-ea"/>
                <a:cs typeface="Times New Roman" panose="02020603050405020304" pitchFamily="18" charset="0"/>
              </a:rPr>
              <a:t>＋</a:t>
            </a:r>
            <a:r>
              <a:rPr lang="ja-JP" altLang="en-US" sz="1800" dirty="0">
                <a:solidFill>
                  <a:schemeClr val="accent1"/>
                </a:solidFill>
                <a:latin typeface="+mn-ea"/>
                <a:cs typeface="Times New Roman" panose="02020603050405020304" pitchFamily="18" charset="0"/>
              </a:rPr>
              <a:t>株主価値（時価総額）</a:t>
            </a:r>
            <a:endParaRPr lang="en-US" altLang="ja-JP" sz="1800" dirty="0">
              <a:solidFill>
                <a:schemeClr val="accent1"/>
              </a:solidFill>
              <a:latin typeface="+mn-ea"/>
              <a:cs typeface="Times New Roman" panose="02020603050405020304" pitchFamily="18" charset="0"/>
            </a:endParaRPr>
          </a:p>
          <a:p>
            <a:pPr algn="l"/>
            <a:r>
              <a:rPr lang="en-US" altLang="ja-JP" sz="1800" dirty="0">
                <a:latin typeface="+mn-ea"/>
                <a:cs typeface="Times New Roman" panose="02020603050405020304" pitchFamily="18" charset="0"/>
              </a:rPr>
              <a:t>※</a:t>
            </a:r>
            <a:r>
              <a:rPr lang="ja-JP" altLang="en-US" sz="1800" dirty="0">
                <a:solidFill>
                  <a:schemeClr val="accent2"/>
                </a:solidFill>
                <a:latin typeface="+mn-ea"/>
                <a:cs typeface="Times New Roman" panose="02020603050405020304" pitchFamily="18" charset="0"/>
              </a:rPr>
              <a:t>帰属価値＝</a:t>
            </a:r>
            <a:r>
              <a:rPr lang="en-US" altLang="ja-JP" sz="1800" dirty="0">
                <a:solidFill>
                  <a:schemeClr val="accent2"/>
                </a:solidFill>
                <a:latin typeface="+mn-ea"/>
                <a:cs typeface="Times New Roman" panose="02020603050405020304" pitchFamily="18" charset="0"/>
              </a:rPr>
              <a:t> </a:t>
            </a:r>
            <a:r>
              <a:rPr lang="ja-JP" altLang="en-US" sz="1800" dirty="0">
                <a:solidFill>
                  <a:schemeClr val="accent2"/>
                </a:solidFill>
                <a:latin typeface="+mn-ea"/>
                <a:cs typeface="Times New Roman" panose="02020603050405020304" pitchFamily="18" charset="0"/>
              </a:rPr>
              <a:t>各企業をセグメント別の売上に切り分けて、各セグメントの売上合計に評価乗数</a:t>
            </a:r>
            <a:r>
              <a:rPr lang="ja-JP" altLang="en-US" sz="800" b="1" dirty="0">
                <a:solidFill>
                  <a:schemeClr val="accent2"/>
                </a:solidFill>
                <a:latin typeface="+mn-ea"/>
                <a:cs typeface="Times New Roman" panose="02020603050405020304" pitchFamily="18" charset="0"/>
              </a:rPr>
              <a:t>＊</a:t>
            </a:r>
            <a:r>
              <a:rPr lang="ja-JP" altLang="en-US" sz="1800" dirty="0">
                <a:solidFill>
                  <a:schemeClr val="accent2"/>
                </a:solidFill>
                <a:latin typeface="+mn-ea"/>
                <a:cs typeface="Times New Roman" panose="02020603050405020304" pitchFamily="18" charset="0"/>
              </a:rPr>
              <a:t>をかける</a:t>
            </a:r>
            <a:endParaRPr lang="en-US" altLang="ja-JP" sz="1800" dirty="0">
              <a:solidFill>
                <a:schemeClr val="accent2"/>
              </a:solidFill>
              <a:latin typeface="+mn-ea"/>
              <a:cs typeface="Times New Roman" panose="02020603050405020304" pitchFamily="18" charset="0"/>
            </a:endParaRPr>
          </a:p>
          <a:p>
            <a:pPr algn="l"/>
            <a:r>
              <a:rPr lang="ja-JP" altLang="en-US" sz="900" b="1" dirty="0">
                <a:latin typeface="+mn-ea"/>
                <a:cs typeface="Times New Roman" panose="02020603050405020304" pitchFamily="18" charset="0"/>
              </a:rPr>
              <a:t>＊</a:t>
            </a:r>
            <a:r>
              <a:rPr lang="ja-JP" altLang="en-US" sz="1800" dirty="0">
                <a:latin typeface="+mn-ea"/>
                <a:cs typeface="Times New Roman" panose="02020603050405020304" pitchFamily="18" charset="0"/>
              </a:rPr>
              <a:t>評価乗数→専業企業を業界別に並べて、企業価値の売上高比</a:t>
            </a:r>
            <a:endParaRPr kumimoji="1" lang="en-US" altLang="ja-JP" sz="1800" dirty="0">
              <a:latin typeface="+mn-ea"/>
            </a:endParaRPr>
          </a:p>
          <a:p>
            <a:pPr algn="l"/>
            <a:br>
              <a:rPr kumimoji="1" lang="en-US" altLang="ja-JP" sz="1800" dirty="0">
                <a:latin typeface="+mn-ea"/>
              </a:rPr>
            </a:br>
            <a:r>
              <a:rPr kumimoji="1" lang="ja-JP" altLang="en-US" sz="1800" dirty="0">
                <a:latin typeface="+mn-ea"/>
              </a:rPr>
              <a:t>・</a:t>
            </a:r>
            <a:r>
              <a:rPr kumimoji="1" lang="ja-JP" altLang="en-US" sz="1800" dirty="0">
                <a:solidFill>
                  <a:schemeClr val="accent1"/>
                </a:solidFill>
                <a:latin typeface="+mn-ea"/>
              </a:rPr>
              <a:t>負債価値　</a:t>
            </a:r>
            <a:r>
              <a:rPr kumimoji="1" lang="en-US" altLang="ja-JP" sz="1800" dirty="0">
                <a:latin typeface="+mn-ea"/>
              </a:rPr>
              <a:t>P4</a:t>
            </a:r>
          </a:p>
          <a:p>
            <a:pPr algn="l"/>
            <a:r>
              <a:rPr lang="ja-JP" altLang="en-US" sz="1800" dirty="0">
                <a:latin typeface="+mn-ea"/>
              </a:rPr>
              <a:t>・</a:t>
            </a:r>
            <a:r>
              <a:rPr lang="ja-JP" altLang="en-US" sz="1800" dirty="0">
                <a:solidFill>
                  <a:schemeClr val="accent2"/>
                </a:solidFill>
              </a:rPr>
              <a:t>個社のセグメント別売上　</a:t>
            </a:r>
            <a:r>
              <a:rPr lang="en-US" altLang="ja-JP" sz="1800" dirty="0">
                <a:latin typeface="+mn-ea"/>
              </a:rPr>
              <a:t>P5</a:t>
            </a:r>
          </a:p>
          <a:p>
            <a:pPr algn="l"/>
            <a:r>
              <a:rPr lang="ja-JP" altLang="en-US" sz="1800" dirty="0">
                <a:latin typeface="+mn-ea"/>
              </a:rPr>
              <a:t>・</a:t>
            </a:r>
            <a:r>
              <a:rPr lang="ja-JP" altLang="en-US" sz="1800" dirty="0">
                <a:solidFill>
                  <a:schemeClr val="accent1"/>
                </a:solidFill>
                <a:latin typeface="+mn-ea"/>
              </a:rPr>
              <a:t>時価総額　</a:t>
            </a:r>
            <a:r>
              <a:rPr lang="en-US" altLang="ja-JP" sz="1800" dirty="0">
                <a:latin typeface="+mn-ea"/>
              </a:rPr>
              <a:t>P6</a:t>
            </a:r>
          </a:p>
          <a:p>
            <a:pPr algn="l"/>
            <a:r>
              <a:rPr lang="ja-JP" altLang="en-US" sz="1800" dirty="0">
                <a:latin typeface="+mn-ea"/>
              </a:rPr>
              <a:t>・</a:t>
            </a:r>
            <a:r>
              <a:rPr kumimoji="1" lang="ja-JP" altLang="en-US" sz="1800" dirty="0">
                <a:solidFill>
                  <a:schemeClr val="accent2"/>
                </a:solidFill>
                <a:latin typeface="+mn-ea"/>
              </a:rPr>
              <a:t>評価乗数　</a:t>
            </a:r>
            <a:r>
              <a:rPr kumimoji="1" lang="en-US" altLang="ja-JP" sz="1800" dirty="0">
                <a:latin typeface="+mn-ea"/>
              </a:rPr>
              <a:t>P</a:t>
            </a:r>
            <a:r>
              <a:rPr lang="en-US" altLang="ja-JP" sz="1800" dirty="0">
                <a:latin typeface="+mn-ea"/>
              </a:rPr>
              <a:t>8</a:t>
            </a:r>
            <a:r>
              <a:rPr kumimoji="1" lang="ja-JP" altLang="en-US" sz="1800" dirty="0">
                <a:latin typeface="+mn-ea"/>
              </a:rPr>
              <a:t>　</a:t>
            </a:r>
            <a:r>
              <a:rPr kumimoji="1" lang="en-US" altLang="ja-JP" sz="1200" dirty="0">
                <a:latin typeface="+mn-ea"/>
              </a:rPr>
              <a:t>※</a:t>
            </a:r>
            <a:r>
              <a:rPr kumimoji="1" lang="ja-JP" altLang="en-US" sz="900" dirty="0">
                <a:latin typeface="+mn-ea"/>
              </a:rPr>
              <a:t>業界平均ではなく専業企業の平均でしたので計算が必要でした。</a:t>
            </a:r>
            <a:br>
              <a:rPr lang="en-US" altLang="ja-JP" sz="1800" dirty="0">
                <a:latin typeface="+mn-ea"/>
              </a:rPr>
            </a:br>
            <a:br>
              <a:rPr lang="en-US" altLang="ja-JP" sz="1800" dirty="0">
                <a:latin typeface="+mn-ea"/>
              </a:rPr>
            </a:br>
            <a:endParaRPr lang="en-US" altLang="ja-JP" sz="1800" dirty="0">
              <a:latin typeface="+mn-ea"/>
            </a:endParaRPr>
          </a:p>
          <a:p>
            <a:pPr algn="l"/>
            <a:r>
              <a:rPr lang="ja-JP" altLang="en-US" sz="1800" dirty="0">
                <a:latin typeface="+mn-ea"/>
              </a:rPr>
              <a:t>表１（３）別紙エクセル参照、このパワポには記載なし</a:t>
            </a:r>
            <a:endParaRPr kumimoji="1" lang="en-US" altLang="ja-JP" sz="1800" dirty="0">
              <a:latin typeface="+mn-ea"/>
            </a:endParaRPr>
          </a:p>
        </p:txBody>
      </p:sp>
      <p:pic>
        <p:nvPicPr>
          <p:cNvPr id="2" name="図 1">
            <a:extLst>
              <a:ext uri="{FF2B5EF4-FFF2-40B4-BE49-F238E27FC236}">
                <a16:creationId xmlns:a16="http://schemas.microsoft.com/office/drawing/2014/main" id="{D1C83A8D-DA68-FB6E-6AE0-86189E4D1975}"/>
              </a:ext>
            </a:extLst>
          </p:cNvPr>
          <p:cNvPicPr>
            <a:picLocks noChangeAspect="1"/>
          </p:cNvPicPr>
          <p:nvPr/>
        </p:nvPicPr>
        <p:blipFill>
          <a:blip r:embed="rId2"/>
          <a:stretch>
            <a:fillRect/>
          </a:stretch>
        </p:blipFill>
        <p:spPr>
          <a:xfrm>
            <a:off x="6696472" y="71121"/>
            <a:ext cx="5150087" cy="2794000"/>
          </a:xfrm>
          <a:prstGeom prst="rect">
            <a:avLst/>
          </a:prstGeom>
        </p:spPr>
      </p:pic>
    </p:spTree>
    <p:extLst>
      <p:ext uri="{BB962C8B-B14F-4D97-AF65-F5344CB8AC3E}">
        <p14:creationId xmlns:p14="http://schemas.microsoft.com/office/powerpoint/2010/main" val="214652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8E417-EE12-D6FD-F17F-177EEE28BBF9}"/>
              </a:ext>
            </a:extLst>
          </p:cNvPr>
          <p:cNvSpPr>
            <a:spLocks noGrp="1"/>
          </p:cNvSpPr>
          <p:nvPr>
            <p:ph type="title"/>
          </p:nvPr>
        </p:nvSpPr>
        <p:spPr/>
        <p:txBody>
          <a:bodyPr/>
          <a:lstStyle/>
          <a:p>
            <a:r>
              <a:rPr kumimoji="1" lang="ja-JP" altLang="en-US" dirty="0"/>
              <a:t>評価乗数に関して</a:t>
            </a:r>
          </a:p>
        </p:txBody>
      </p:sp>
      <p:pic>
        <p:nvPicPr>
          <p:cNvPr id="5" name="図 4">
            <a:extLst>
              <a:ext uri="{FF2B5EF4-FFF2-40B4-BE49-F238E27FC236}">
                <a16:creationId xmlns:a16="http://schemas.microsoft.com/office/drawing/2014/main" id="{D66EA4B1-7173-2796-CDF7-B510041E6A49}"/>
              </a:ext>
            </a:extLst>
          </p:cNvPr>
          <p:cNvPicPr>
            <a:picLocks noChangeAspect="1"/>
          </p:cNvPicPr>
          <p:nvPr/>
        </p:nvPicPr>
        <p:blipFill>
          <a:blip r:embed="rId2"/>
          <a:stretch>
            <a:fillRect/>
          </a:stretch>
        </p:blipFill>
        <p:spPr>
          <a:xfrm>
            <a:off x="838200" y="1690687"/>
            <a:ext cx="3914955" cy="2431469"/>
          </a:xfrm>
          <a:prstGeom prst="rect">
            <a:avLst/>
          </a:prstGeom>
        </p:spPr>
      </p:pic>
      <p:cxnSp>
        <p:nvCxnSpPr>
          <p:cNvPr id="7" name="直線コネクタ 6">
            <a:extLst>
              <a:ext uri="{FF2B5EF4-FFF2-40B4-BE49-F238E27FC236}">
                <a16:creationId xmlns:a16="http://schemas.microsoft.com/office/drawing/2014/main" id="{5D3AFAD2-4DF6-BEAF-5464-7039CAD3F53A}"/>
              </a:ext>
            </a:extLst>
          </p:cNvPr>
          <p:cNvCxnSpPr/>
          <p:nvPr/>
        </p:nvCxnSpPr>
        <p:spPr>
          <a:xfrm>
            <a:off x="966158" y="3812875"/>
            <a:ext cx="370073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0F514F1D-23A9-999B-55F2-2D189A0CAC7F}"/>
              </a:ext>
            </a:extLst>
          </p:cNvPr>
          <p:cNvCxnSpPr>
            <a:cxnSpLocks/>
          </p:cNvCxnSpPr>
          <p:nvPr/>
        </p:nvCxnSpPr>
        <p:spPr>
          <a:xfrm>
            <a:off x="966158" y="4122156"/>
            <a:ext cx="72462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A9C1BAB-B1E7-3C0D-1751-EAB5F1DA19FE}"/>
              </a:ext>
            </a:extLst>
          </p:cNvPr>
          <p:cNvCxnSpPr>
            <a:cxnSpLocks/>
          </p:cNvCxnSpPr>
          <p:nvPr/>
        </p:nvCxnSpPr>
        <p:spPr>
          <a:xfrm>
            <a:off x="4012721" y="3567190"/>
            <a:ext cx="65417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594DEB3-E1A2-3B11-CE40-1F64236875C7}"/>
              </a:ext>
            </a:extLst>
          </p:cNvPr>
          <p:cNvCxnSpPr>
            <a:cxnSpLocks/>
          </p:cNvCxnSpPr>
          <p:nvPr/>
        </p:nvCxnSpPr>
        <p:spPr>
          <a:xfrm flipV="1">
            <a:off x="5218981" y="2324138"/>
            <a:ext cx="1261612" cy="1178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AEECE39E-CF5B-6041-E693-B94E8F63425D}"/>
              </a:ext>
            </a:extLst>
          </p:cNvPr>
          <p:cNvSpPr txBox="1"/>
          <p:nvPr/>
        </p:nvSpPr>
        <p:spPr>
          <a:xfrm>
            <a:off x="6480593" y="1459227"/>
            <a:ext cx="6094562" cy="1200329"/>
          </a:xfrm>
          <a:prstGeom prst="rect">
            <a:avLst/>
          </a:prstGeom>
          <a:noFill/>
        </p:spPr>
        <p:txBody>
          <a:bodyPr wrap="square">
            <a:spAutoFit/>
          </a:bodyPr>
          <a:lstStyle/>
          <a:p>
            <a:r>
              <a:rPr lang="ja-JP" altLang="en-US" b="1" dirty="0">
                <a:ea typeface="Meiryo UI" panose="020B0604030504040204" pitchFamily="50" charset="-128"/>
                <a:cs typeface="Times New Roman" panose="02020603050405020304" pitchFamily="18" charset="0"/>
              </a:rPr>
              <a:t>専業企業を業界別に並べて、企業価値の売上高比を出す。</a:t>
            </a:r>
            <a:endParaRPr lang="en-US" altLang="ja-JP" b="1" dirty="0">
              <a:ea typeface="Meiryo UI" panose="020B0604030504040204" pitchFamily="50" charset="-128"/>
              <a:cs typeface="Times New Roman" panose="02020603050405020304" pitchFamily="18" charset="0"/>
            </a:endParaRPr>
          </a:p>
          <a:p>
            <a:endParaRPr lang="en-US" altLang="ja-JP" sz="1800" dirty="0">
              <a:ea typeface="Meiryo UI" panose="020B0604030504040204" pitchFamily="50" charset="-128"/>
              <a:cs typeface="Times New Roman" panose="02020603050405020304" pitchFamily="18" charset="0"/>
            </a:endParaRPr>
          </a:p>
          <a:p>
            <a:r>
              <a:rPr lang="en-US" altLang="ja-JP" sz="1800" dirty="0">
                <a:ea typeface="Meiryo UI" panose="020B0604030504040204" pitchFamily="50" charset="-128"/>
                <a:cs typeface="Times New Roman" panose="02020603050405020304" pitchFamily="18" charset="0"/>
              </a:rPr>
              <a:t>※</a:t>
            </a:r>
            <a:r>
              <a:rPr lang="ja-JP" altLang="en-US" sz="1800" dirty="0">
                <a:ea typeface="Meiryo UI" panose="020B0604030504040204" pitchFamily="50" charset="-128"/>
                <a:cs typeface="Times New Roman" panose="02020603050405020304" pitchFamily="18" charset="0"/>
              </a:rPr>
              <a:t>企業価値＝負債価値＋株主価値（時価総額）</a:t>
            </a:r>
            <a:endParaRPr lang="en-US" altLang="ja-JP" sz="1800" dirty="0">
              <a:ea typeface="Meiryo UI" panose="020B0604030504040204" pitchFamily="50" charset="-128"/>
              <a:cs typeface="Times New Roman" panose="02020603050405020304" pitchFamily="18" charset="0"/>
            </a:endParaRPr>
          </a:p>
          <a:p>
            <a:endParaRPr lang="ja-JP" altLang="en-US" dirty="0"/>
          </a:p>
        </p:txBody>
      </p:sp>
      <p:sp>
        <p:nvSpPr>
          <p:cNvPr id="19" name="テキスト ボックス 18">
            <a:extLst>
              <a:ext uri="{FF2B5EF4-FFF2-40B4-BE49-F238E27FC236}">
                <a16:creationId xmlns:a16="http://schemas.microsoft.com/office/drawing/2014/main" id="{F24ABA2B-ED1D-7CBA-EA47-A4E4C4B9F1D7}"/>
              </a:ext>
            </a:extLst>
          </p:cNvPr>
          <p:cNvSpPr txBox="1"/>
          <p:nvPr/>
        </p:nvSpPr>
        <p:spPr>
          <a:xfrm>
            <a:off x="1438" y="106932"/>
            <a:ext cx="6094562" cy="369332"/>
          </a:xfrm>
          <a:prstGeom prst="rect">
            <a:avLst/>
          </a:prstGeom>
          <a:noFill/>
        </p:spPr>
        <p:txBody>
          <a:bodyPr wrap="square">
            <a:spAutoFit/>
          </a:bodyPr>
          <a:lstStyle/>
          <a:p>
            <a:r>
              <a:rPr lang="ja-JP" altLang="en-US" dirty="0">
                <a:solidFill>
                  <a:schemeClr val="accent2"/>
                </a:solidFill>
                <a:latin typeface="+mn-ea"/>
              </a:rPr>
              <a:t>評価乗数</a:t>
            </a:r>
            <a:endParaRPr lang="ja-JP" altLang="en-US" dirty="0">
              <a:solidFill>
                <a:schemeClr val="accent2"/>
              </a:solidFill>
            </a:endParaRPr>
          </a:p>
        </p:txBody>
      </p:sp>
    </p:spTree>
    <p:extLst>
      <p:ext uri="{BB962C8B-B14F-4D97-AF65-F5344CB8AC3E}">
        <p14:creationId xmlns:p14="http://schemas.microsoft.com/office/powerpoint/2010/main" val="48753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07CA14-6F58-4E3E-854A-832A7156FC2F}"/>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1427B55-60C7-C730-A415-7F4B6569E450}"/>
              </a:ext>
            </a:extLst>
          </p:cNvPr>
          <p:cNvSpPr>
            <a:spLocks noGrp="1"/>
          </p:cNvSpPr>
          <p:nvPr>
            <p:ph type="subTitle" idx="1"/>
          </p:nvPr>
        </p:nvSpPr>
        <p:spPr/>
        <p:txBody>
          <a:bodyPr/>
          <a:lstStyle/>
          <a:p>
            <a:endParaRPr kumimoji="1" lang="ja-JP" altLang="en-US"/>
          </a:p>
        </p:txBody>
      </p:sp>
      <p:pic>
        <p:nvPicPr>
          <p:cNvPr id="5" name="図 4">
            <a:extLst>
              <a:ext uri="{FF2B5EF4-FFF2-40B4-BE49-F238E27FC236}">
                <a16:creationId xmlns:a16="http://schemas.microsoft.com/office/drawing/2014/main" id="{0BDD7AD2-630B-316F-A2A2-96C378A996E6}"/>
              </a:ext>
            </a:extLst>
          </p:cNvPr>
          <p:cNvPicPr>
            <a:picLocks noChangeAspect="1"/>
          </p:cNvPicPr>
          <p:nvPr/>
        </p:nvPicPr>
        <p:blipFill>
          <a:blip r:embed="rId2"/>
          <a:stretch>
            <a:fillRect/>
          </a:stretch>
        </p:blipFill>
        <p:spPr>
          <a:xfrm>
            <a:off x="1411267" y="730111"/>
            <a:ext cx="9345874" cy="5397777"/>
          </a:xfrm>
          <a:prstGeom prst="rect">
            <a:avLst/>
          </a:prstGeom>
        </p:spPr>
      </p:pic>
      <p:sp>
        <p:nvSpPr>
          <p:cNvPr id="13" name="正方形/長方形 12">
            <a:extLst>
              <a:ext uri="{FF2B5EF4-FFF2-40B4-BE49-F238E27FC236}">
                <a16:creationId xmlns:a16="http://schemas.microsoft.com/office/drawing/2014/main" id="{325F3F53-DD99-73F1-F886-9441345A0AE1}"/>
              </a:ext>
            </a:extLst>
          </p:cNvPr>
          <p:cNvSpPr/>
          <p:nvPr/>
        </p:nvSpPr>
        <p:spPr>
          <a:xfrm>
            <a:off x="1634328" y="3470867"/>
            <a:ext cx="9033671" cy="11701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46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E173405-88C2-FB7D-D853-DCA9B30EB6EA}"/>
              </a:ext>
            </a:extLst>
          </p:cNvPr>
          <p:cNvPicPr>
            <a:picLocks noChangeAspect="1"/>
          </p:cNvPicPr>
          <p:nvPr/>
        </p:nvPicPr>
        <p:blipFill rotWithShape="1">
          <a:blip r:embed="rId2"/>
          <a:srcRect t="72091"/>
          <a:stretch/>
        </p:blipFill>
        <p:spPr>
          <a:xfrm>
            <a:off x="161094" y="426319"/>
            <a:ext cx="7220321" cy="1506487"/>
          </a:xfrm>
          <a:prstGeom prst="rect">
            <a:avLst/>
          </a:prstGeom>
        </p:spPr>
      </p:pic>
      <p:pic>
        <p:nvPicPr>
          <p:cNvPr id="11" name="図 10">
            <a:extLst>
              <a:ext uri="{FF2B5EF4-FFF2-40B4-BE49-F238E27FC236}">
                <a16:creationId xmlns:a16="http://schemas.microsoft.com/office/drawing/2014/main" id="{2A56DA4E-1829-2842-6296-2292B4B2249B}"/>
              </a:ext>
            </a:extLst>
          </p:cNvPr>
          <p:cNvPicPr>
            <a:picLocks noChangeAspect="1"/>
          </p:cNvPicPr>
          <p:nvPr/>
        </p:nvPicPr>
        <p:blipFill>
          <a:blip r:embed="rId3"/>
          <a:stretch>
            <a:fillRect/>
          </a:stretch>
        </p:blipFill>
        <p:spPr>
          <a:xfrm>
            <a:off x="7587521" y="360297"/>
            <a:ext cx="3960427" cy="1638530"/>
          </a:xfrm>
          <a:prstGeom prst="rect">
            <a:avLst/>
          </a:prstGeom>
        </p:spPr>
      </p:pic>
      <p:sp>
        <p:nvSpPr>
          <p:cNvPr id="12" name="正方形/長方形 11">
            <a:extLst>
              <a:ext uri="{FF2B5EF4-FFF2-40B4-BE49-F238E27FC236}">
                <a16:creationId xmlns:a16="http://schemas.microsoft.com/office/drawing/2014/main" id="{23AA98C4-56AC-4D46-F5AE-C4079C751C29}"/>
              </a:ext>
            </a:extLst>
          </p:cNvPr>
          <p:cNvSpPr/>
          <p:nvPr/>
        </p:nvSpPr>
        <p:spPr>
          <a:xfrm>
            <a:off x="293299" y="1189608"/>
            <a:ext cx="1777042" cy="41342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9094E23-43E5-DDD7-0597-7F6A91D944D0}"/>
              </a:ext>
            </a:extLst>
          </p:cNvPr>
          <p:cNvSpPr txBox="1"/>
          <p:nvPr/>
        </p:nvSpPr>
        <p:spPr>
          <a:xfrm>
            <a:off x="2070341" y="2280317"/>
            <a:ext cx="9178504" cy="1754326"/>
          </a:xfrm>
          <a:prstGeom prst="rect">
            <a:avLst/>
          </a:prstGeom>
          <a:noFill/>
        </p:spPr>
        <p:txBody>
          <a:bodyPr wrap="square">
            <a:spAutoFit/>
          </a:bodyPr>
          <a:lstStyle/>
          <a:p>
            <a:pPr algn="l"/>
            <a:r>
              <a:rPr lang="ja-JP" altLang="en-US" b="1" u="sng" dirty="0">
                <a:latin typeface="+mn-ea"/>
              </a:rPr>
              <a:t>損益計算書</a:t>
            </a:r>
            <a:r>
              <a:rPr lang="ja-JP" altLang="en-US" dirty="0">
                <a:latin typeface="+mn-ea"/>
              </a:rPr>
              <a:t>を取得済。</a:t>
            </a:r>
            <a:endParaRPr lang="en-US" altLang="ja-JP" dirty="0">
              <a:latin typeface="+mn-ea"/>
            </a:endParaRPr>
          </a:p>
          <a:p>
            <a:pPr algn="l"/>
            <a:endParaRPr lang="en-US" altLang="ja-JP" dirty="0">
              <a:solidFill>
                <a:srgbClr val="FF0000"/>
              </a:solidFill>
              <a:latin typeface="+mn-ea"/>
            </a:endParaRPr>
          </a:p>
          <a:p>
            <a:pPr algn="l"/>
            <a:r>
              <a:rPr lang="ja-JP" altLang="en-US" dirty="0">
                <a:solidFill>
                  <a:srgbClr val="FF0000"/>
                </a:solidFill>
                <a:latin typeface="+mn-ea"/>
              </a:rPr>
              <a:t>販管費でやるか、決算の時に有報でどれだけのるのか、どういう形でとるのか。普通は見ないんじゃないか</a:t>
            </a:r>
            <a:endParaRPr lang="en-US" altLang="ja-JP" dirty="0">
              <a:solidFill>
                <a:srgbClr val="FF0000"/>
              </a:solidFill>
              <a:latin typeface="+mn-ea"/>
            </a:endParaRPr>
          </a:p>
          <a:p>
            <a:pPr algn="l"/>
            <a:endParaRPr lang="en-US" altLang="ja-JP" dirty="0">
              <a:solidFill>
                <a:srgbClr val="FF0000"/>
              </a:solidFill>
              <a:latin typeface="+mn-ea"/>
            </a:endParaRPr>
          </a:p>
          <a:p>
            <a:pPr algn="l"/>
            <a:r>
              <a:rPr lang="ja-JP" altLang="en-US" dirty="0">
                <a:solidFill>
                  <a:srgbClr val="FF0000"/>
                </a:solidFill>
                <a:latin typeface="+mn-ea"/>
              </a:rPr>
              <a:t>マーケティング費用はどうやってだすか調査中</a:t>
            </a:r>
            <a:endParaRPr kumimoji="1" lang="en-US" altLang="ja-JP" sz="1800" dirty="0">
              <a:solidFill>
                <a:srgbClr val="FF0000"/>
              </a:solidFill>
              <a:latin typeface="+mn-ea"/>
            </a:endParaRPr>
          </a:p>
        </p:txBody>
      </p:sp>
      <p:sp>
        <p:nvSpPr>
          <p:cNvPr id="10" name="正方形/長方形 9">
            <a:extLst>
              <a:ext uri="{FF2B5EF4-FFF2-40B4-BE49-F238E27FC236}">
                <a16:creationId xmlns:a16="http://schemas.microsoft.com/office/drawing/2014/main" id="{8F41975B-0771-4DE7-2B4D-11AFA08C3F00}"/>
              </a:ext>
            </a:extLst>
          </p:cNvPr>
          <p:cNvSpPr/>
          <p:nvPr/>
        </p:nvSpPr>
        <p:spPr>
          <a:xfrm>
            <a:off x="7759083" y="970373"/>
            <a:ext cx="3788865" cy="53883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017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E173405-88C2-FB7D-D853-DCA9B30EB6EA}"/>
              </a:ext>
            </a:extLst>
          </p:cNvPr>
          <p:cNvPicPr>
            <a:picLocks noChangeAspect="1"/>
          </p:cNvPicPr>
          <p:nvPr/>
        </p:nvPicPr>
        <p:blipFill rotWithShape="1">
          <a:blip r:embed="rId2"/>
          <a:srcRect t="72091"/>
          <a:stretch/>
        </p:blipFill>
        <p:spPr>
          <a:xfrm>
            <a:off x="161094" y="426319"/>
            <a:ext cx="7220321" cy="1506487"/>
          </a:xfrm>
          <a:prstGeom prst="rect">
            <a:avLst/>
          </a:prstGeom>
        </p:spPr>
      </p:pic>
      <p:sp>
        <p:nvSpPr>
          <p:cNvPr id="7" name="テキスト ボックス 6">
            <a:extLst>
              <a:ext uri="{FF2B5EF4-FFF2-40B4-BE49-F238E27FC236}">
                <a16:creationId xmlns:a16="http://schemas.microsoft.com/office/drawing/2014/main" id="{B8700C60-0BE8-F5DF-EADE-CAC2D8C87BA2}"/>
              </a:ext>
            </a:extLst>
          </p:cNvPr>
          <p:cNvSpPr txBox="1"/>
          <p:nvPr/>
        </p:nvSpPr>
        <p:spPr>
          <a:xfrm>
            <a:off x="250166" y="1953860"/>
            <a:ext cx="6098582" cy="369332"/>
          </a:xfrm>
          <a:prstGeom prst="rect">
            <a:avLst/>
          </a:prstGeom>
          <a:noFill/>
        </p:spPr>
        <p:txBody>
          <a:bodyPr wrap="square">
            <a:spAutoFit/>
          </a:bodyPr>
          <a:lstStyle/>
          <a:p>
            <a:r>
              <a:rPr lang="ja-JP" altLang="en-US" dirty="0"/>
              <a:t>レバレッジ（有利子負債残高／株式時 価総額）</a:t>
            </a:r>
          </a:p>
        </p:txBody>
      </p:sp>
      <p:pic>
        <p:nvPicPr>
          <p:cNvPr id="11" name="図 10">
            <a:extLst>
              <a:ext uri="{FF2B5EF4-FFF2-40B4-BE49-F238E27FC236}">
                <a16:creationId xmlns:a16="http://schemas.microsoft.com/office/drawing/2014/main" id="{2A56DA4E-1829-2842-6296-2292B4B2249B}"/>
              </a:ext>
            </a:extLst>
          </p:cNvPr>
          <p:cNvPicPr>
            <a:picLocks noChangeAspect="1"/>
          </p:cNvPicPr>
          <p:nvPr/>
        </p:nvPicPr>
        <p:blipFill>
          <a:blip r:embed="rId3"/>
          <a:stretch>
            <a:fillRect/>
          </a:stretch>
        </p:blipFill>
        <p:spPr>
          <a:xfrm>
            <a:off x="7843384" y="198896"/>
            <a:ext cx="3960427" cy="1638530"/>
          </a:xfrm>
          <a:prstGeom prst="rect">
            <a:avLst/>
          </a:prstGeom>
        </p:spPr>
      </p:pic>
      <p:sp>
        <p:nvSpPr>
          <p:cNvPr id="12" name="正方形/長方形 11">
            <a:extLst>
              <a:ext uri="{FF2B5EF4-FFF2-40B4-BE49-F238E27FC236}">
                <a16:creationId xmlns:a16="http://schemas.microsoft.com/office/drawing/2014/main" id="{23AA98C4-56AC-4D46-F5AE-C4079C751C29}"/>
              </a:ext>
            </a:extLst>
          </p:cNvPr>
          <p:cNvSpPr/>
          <p:nvPr/>
        </p:nvSpPr>
        <p:spPr>
          <a:xfrm>
            <a:off x="250166" y="1656272"/>
            <a:ext cx="1777042" cy="18115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7003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0346B-7E95-6626-8A43-32DD10CA474E}"/>
              </a:ext>
            </a:extLst>
          </p:cNvPr>
          <p:cNvSpPr>
            <a:spLocks noGrp="1"/>
          </p:cNvSpPr>
          <p:nvPr>
            <p:ph type="title"/>
          </p:nvPr>
        </p:nvSpPr>
        <p:spPr/>
        <p:txBody>
          <a:bodyPr>
            <a:normAutofit/>
          </a:bodyPr>
          <a:lstStyle/>
          <a:p>
            <a:r>
              <a:rPr kumimoji="1" lang="ja-JP" altLang="en-US" sz="2000" dirty="0"/>
              <a:t>代替データでの作成を検討中</a:t>
            </a:r>
          </a:p>
        </p:txBody>
      </p:sp>
      <p:pic>
        <p:nvPicPr>
          <p:cNvPr id="5" name="図 4">
            <a:extLst>
              <a:ext uri="{FF2B5EF4-FFF2-40B4-BE49-F238E27FC236}">
                <a16:creationId xmlns:a16="http://schemas.microsoft.com/office/drawing/2014/main" id="{A811E25E-A848-4161-2A26-B3C4DC12A8EE}"/>
              </a:ext>
            </a:extLst>
          </p:cNvPr>
          <p:cNvPicPr>
            <a:picLocks noChangeAspect="1"/>
          </p:cNvPicPr>
          <p:nvPr/>
        </p:nvPicPr>
        <p:blipFill>
          <a:blip r:embed="rId2"/>
          <a:stretch>
            <a:fillRect/>
          </a:stretch>
        </p:blipFill>
        <p:spPr>
          <a:xfrm>
            <a:off x="568934" y="1179744"/>
            <a:ext cx="5831866" cy="5173290"/>
          </a:xfrm>
          <a:prstGeom prst="rect">
            <a:avLst/>
          </a:prstGeom>
        </p:spPr>
      </p:pic>
      <p:sp>
        <p:nvSpPr>
          <p:cNvPr id="6" name="楕円 5">
            <a:extLst>
              <a:ext uri="{FF2B5EF4-FFF2-40B4-BE49-F238E27FC236}">
                <a16:creationId xmlns:a16="http://schemas.microsoft.com/office/drawing/2014/main" id="{660C7B54-D4C9-704F-A979-A31CB732C50A}"/>
              </a:ext>
            </a:extLst>
          </p:cNvPr>
          <p:cNvSpPr/>
          <p:nvPr/>
        </p:nvSpPr>
        <p:spPr>
          <a:xfrm>
            <a:off x="5129270" y="4019910"/>
            <a:ext cx="198407" cy="1639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BA0D5A4E-8AA0-C860-B232-BEC04C3ACC47}"/>
              </a:ext>
            </a:extLst>
          </p:cNvPr>
          <p:cNvSpPr/>
          <p:nvPr/>
        </p:nvSpPr>
        <p:spPr>
          <a:xfrm>
            <a:off x="5129270" y="3776008"/>
            <a:ext cx="198407" cy="1639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5073249E-CAA0-BFA4-27AD-7782C735FAFD}"/>
              </a:ext>
            </a:extLst>
          </p:cNvPr>
          <p:cNvSpPr/>
          <p:nvPr/>
        </p:nvSpPr>
        <p:spPr>
          <a:xfrm>
            <a:off x="5129269" y="3258835"/>
            <a:ext cx="198407" cy="1639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9915AD46-8AC1-5467-BC31-48BF03FCB906}"/>
              </a:ext>
            </a:extLst>
          </p:cNvPr>
          <p:cNvSpPr/>
          <p:nvPr/>
        </p:nvSpPr>
        <p:spPr>
          <a:xfrm>
            <a:off x="5129268" y="2423356"/>
            <a:ext cx="198407" cy="1639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DB0090A-F3FD-BC2B-038D-8869C3B4C8DD}"/>
              </a:ext>
            </a:extLst>
          </p:cNvPr>
          <p:cNvSpPr/>
          <p:nvPr/>
        </p:nvSpPr>
        <p:spPr>
          <a:xfrm>
            <a:off x="5129268" y="4306244"/>
            <a:ext cx="198407" cy="1639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66870AA6-8E5E-657E-29AE-04E521450C7F}"/>
              </a:ext>
            </a:extLst>
          </p:cNvPr>
          <p:cNvSpPr/>
          <p:nvPr/>
        </p:nvSpPr>
        <p:spPr>
          <a:xfrm>
            <a:off x="5129268" y="4611487"/>
            <a:ext cx="198407" cy="1639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40E6FE2E-9918-0767-D518-67DC55F5048B}"/>
              </a:ext>
            </a:extLst>
          </p:cNvPr>
          <p:cNvSpPr/>
          <p:nvPr/>
        </p:nvSpPr>
        <p:spPr>
          <a:xfrm>
            <a:off x="639793" y="945955"/>
            <a:ext cx="198407" cy="1639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9FE12B05-A87A-1EF1-8C08-DAD7199B6BC6}"/>
              </a:ext>
            </a:extLst>
          </p:cNvPr>
          <p:cNvPicPr>
            <a:picLocks noChangeAspect="1"/>
          </p:cNvPicPr>
          <p:nvPr/>
        </p:nvPicPr>
        <p:blipFill>
          <a:blip r:embed="rId3"/>
          <a:stretch>
            <a:fillRect/>
          </a:stretch>
        </p:blipFill>
        <p:spPr>
          <a:xfrm>
            <a:off x="6670066" y="1355991"/>
            <a:ext cx="5181623" cy="4133492"/>
          </a:xfrm>
          <a:prstGeom prst="rect">
            <a:avLst/>
          </a:prstGeom>
        </p:spPr>
      </p:pic>
      <p:sp>
        <p:nvSpPr>
          <p:cNvPr id="14" name="正方形/長方形 13">
            <a:extLst>
              <a:ext uri="{FF2B5EF4-FFF2-40B4-BE49-F238E27FC236}">
                <a16:creationId xmlns:a16="http://schemas.microsoft.com/office/drawing/2014/main" id="{DAA08AEB-0496-23FC-EE15-473A57E7A5E8}"/>
              </a:ext>
            </a:extLst>
          </p:cNvPr>
          <p:cNvSpPr/>
          <p:nvPr/>
        </p:nvSpPr>
        <p:spPr>
          <a:xfrm>
            <a:off x="6773662" y="2778710"/>
            <a:ext cx="4849404" cy="650289"/>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2171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70AB8C-6AAF-6509-20BC-3C48F1913F00}"/>
              </a:ext>
            </a:extLst>
          </p:cNvPr>
          <p:cNvSpPr>
            <a:spLocks noGrp="1"/>
          </p:cNvSpPr>
          <p:nvPr>
            <p:ph type="title"/>
          </p:nvPr>
        </p:nvSpPr>
        <p:spPr/>
        <p:txBody>
          <a:bodyPr/>
          <a:lstStyle/>
          <a:p>
            <a:r>
              <a:rPr kumimoji="1" lang="ja-JP" altLang="en-US" dirty="0"/>
              <a:t>安定保有比率</a:t>
            </a:r>
          </a:p>
        </p:txBody>
      </p:sp>
      <p:sp>
        <p:nvSpPr>
          <p:cNvPr id="3" name="コンテンツ プレースホルダー 2">
            <a:extLst>
              <a:ext uri="{FF2B5EF4-FFF2-40B4-BE49-F238E27FC236}">
                <a16:creationId xmlns:a16="http://schemas.microsoft.com/office/drawing/2014/main" id="{A991ED86-0352-1AE7-1C2A-879B5FA1F618}"/>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7C6EA433-0C95-E50E-A911-CB1C9C78ACF3}"/>
              </a:ext>
            </a:extLst>
          </p:cNvPr>
          <p:cNvPicPr>
            <a:picLocks noChangeAspect="1"/>
          </p:cNvPicPr>
          <p:nvPr/>
        </p:nvPicPr>
        <p:blipFill>
          <a:blip r:embed="rId2"/>
          <a:stretch>
            <a:fillRect/>
          </a:stretch>
        </p:blipFill>
        <p:spPr>
          <a:xfrm>
            <a:off x="853326" y="1825626"/>
            <a:ext cx="10352344" cy="2815216"/>
          </a:xfrm>
          <a:prstGeom prst="rect">
            <a:avLst/>
          </a:prstGeom>
        </p:spPr>
      </p:pic>
    </p:spTree>
    <p:extLst>
      <p:ext uri="{BB962C8B-B14F-4D97-AF65-F5344CB8AC3E}">
        <p14:creationId xmlns:p14="http://schemas.microsoft.com/office/powerpoint/2010/main" val="369562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0346B-7E95-6626-8A43-32DD10CA474E}"/>
              </a:ext>
            </a:extLst>
          </p:cNvPr>
          <p:cNvSpPr>
            <a:spLocks noGrp="1"/>
          </p:cNvSpPr>
          <p:nvPr>
            <p:ph type="title"/>
          </p:nvPr>
        </p:nvSpPr>
        <p:spPr/>
        <p:txBody>
          <a:bodyPr>
            <a:normAutofit/>
          </a:bodyPr>
          <a:lstStyle/>
          <a:p>
            <a:r>
              <a:rPr kumimoji="1" lang="ja-JP" altLang="en-US" sz="2000" dirty="0"/>
              <a:t>代替データでいいか　代わりに使うのはいい　</a:t>
            </a:r>
            <a:br>
              <a:rPr kumimoji="1" lang="en-US" altLang="ja-JP" sz="2000" dirty="0"/>
            </a:br>
            <a:r>
              <a:rPr kumimoji="1" lang="ja-JP" altLang="en-US" sz="2000" dirty="0"/>
              <a:t>ここ数年　</a:t>
            </a:r>
          </a:p>
        </p:txBody>
      </p:sp>
      <p:pic>
        <p:nvPicPr>
          <p:cNvPr id="5" name="図 4">
            <a:extLst>
              <a:ext uri="{FF2B5EF4-FFF2-40B4-BE49-F238E27FC236}">
                <a16:creationId xmlns:a16="http://schemas.microsoft.com/office/drawing/2014/main" id="{A811E25E-A848-4161-2A26-B3C4DC12A8EE}"/>
              </a:ext>
            </a:extLst>
          </p:cNvPr>
          <p:cNvPicPr>
            <a:picLocks noChangeAspect="1"/>
          </p:cNvPicPr>
          <p:nvPr/>
        </p:nvPicPr>
        <p:blipFill>
          <a:blip r:embed="rId2"/>
          <a:stretch>
            <a:fillRect/>
          </a:stretch>
        </p:blipFill>
        <p:spPr>
          <a:xfrm>
            <a:off x="568934" y="1179744"/>
            <a:ext cx="5831866" cy="5173290"/>
          </a:xfrm>
          <a:prstGeom prst="rect">
            <a:avLst/>
          </a:prstGeom>
        </p:spPr>
      </p:pic>
      <p:pic>
        <p:nvPicPr>
          <p:cNvPr id="2050" name="Picture 2">
            <a:extLst>
              <a:ext uri="{FF2B5EF4-FFF2-40B4-BE49-F238E27FC236}">
                <a16:creationId xmlns:a16="http://schemas.microsoft.com/office/drawing/2014/main" id="{94CBB9B4-87AB-E959-03C6-A8FF44968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651" y="184237"/>
            <a:ext cx="5305425" cy="6477000"/>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E17D8EAB-219E-68E1-21A4-7CC448631FF0}"/>
              </a:ext>
            </a:extLst>
          </p:cNvPr>
          <p:cNvSpPr/>
          <p:nvPr/>
        </p:nvSpPr>
        <p:spPr>
          <a:xfrm>
            <a:off x="6788258" y="3329126"/>
            <a:ext cx="4172876" cy="97711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315829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807</Words>
  <Application>Microsoft Office PowerPoint</Application>
  <PresentationFormat>ワイド画面</PresentationFormat>
  <Paragraphs>70</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メイリオ</vt:lpstr>
      <vt:lpstr>游ゴシック</vt:lpstr>
      <vt:lpstr>游ゴシック Light</vt:lpstr>
      <vt:lpstr>游明朝</vt:lpstr>
      <vt:lpstr>Arial</vt:lpstr>
      <vt:lpstr>Cambria Math</vt:lpstr>
      <vt:lpstr>Office テーマ</vt:lpstr>
      <vt:lpstr>送付するローデータには金融機関がはいってしまう仕様でしたので、東証コードをつかって、金融業界に当たるコードは除いていただく処理が発生します。  </vt:lpstr>
      <vt:lpstr>PowerPoint プレゼンテーション</vt:lpstr>
      <vt:lpstr>評価乗数に関して</vt:lpstr>
      <vt:lpstr>PowerPoint プレゼンテーション</vt:lpstr>
      <vt:lpstr>PowerPoint プレゼンテーション</vt:lpstr>
      <vt:lpstr>PowerPoint プレゼンテーション</vt:lpstr>
      <vt:lpstr>代替データでの作成を検討中</vt:lpstr>
      <vt:lpstr>安定保有比率</vt:lpstr>
      <vt:lpstr>代替データでいいか　代わりに使うのはいい　 ここ数年　</vt:lpstr>
      <vt:lpstr>超過価値（Excess Value）アプローチの説明</vt:lpstr>
      <vt:lpstr>PowerPoint プレゼンテーション</vt:lpstr>
      <vt:lpstr>PowerPoint プレゼンテーション</vt:lpstr>
      <vt:lpstr>█(〖Excess Value〗_it=〖In(V_it/〖IV〗_it )　　〗_ #(1) )  </vt:lpstr>
      <vt:lpstr>〖IV〗_it=∑2_j▒s_ijt ×〖〖Median〗_jt (V_t/S_t )〗_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杉山　淑瑛</dc:creator>
  <cp:lastModifiedBy>杉山　淑瑛</cp:lastModifiedBy>
  <cp:revision>5</cp:revision>
  <dcterms:created xsi:type="dcterms:W3CDTF">2023-12-15T13:28:41Z</dcterms:created>
  <dcterms:modified xsi:type="dcterms:W3CDTF">2023-12-20T00:52:55Z</dcterms:modified>
</cp:coreProperties>
</file>