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1pPr>
    <a:lvl2pPr marL="0" marR="0" indent="457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2pPr>
    <a:lvl3pPr marL="0" marR="0" indent="914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3pPr>
    <a:lvl4pPr marL="0" marR="0" indent="1371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4pPr>
    <a:lvl5pPr marL="0" marR="0" indent="18288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5pPr>
    <a:lvl6pPr marL="0" marR="0" indent="22860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6pPr>
    <a:lvl7pPr marL="0" marR="0" indent="2743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7pPr>
    <a:lvl8pPr marL="0" marR="0" indent="3200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8pPr>
    <a:lvl9pPr marL="0" marR="0" indent="3657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1">
              <a:hueOff val="-398243"/>
              <a:satOff val="23908"/>
              <a:lumOff val="10782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9CBD3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7FA2B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6DDDC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F658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887465"/>
              <a:satOff val="-30004"/>
              <a:lumOff val="6094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430252"/>
              <a:satOff val="-18978"/>
              <a:lumOff val="-19473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827A3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-3883"/>
              <a:lumOff val="14670"/>
            </a:schemeClr>
          </a:solidFill>
        </a:fill>
      </a:tcStyle>
    </a:wholeTbl>
    <a:band2H>
      <a:tcTxStyle b="def" i="def"/>
      <a:tcStyle>
        <a:tcBdr/>
        <a:fill>
          <a:solidFill>
            <a:srgbClr val="B5AEC4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C78A6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re e data"/>
          <p:cNvSpPr txBox="1"/>
          <p:nvPr>
            <p:ph type="body" sz="quarter" idx="21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Autore e data</a:t>
            </a:r>
          </a:p>
        </p:txBody>
      </p:sp>
      <p:sp>
        <p:nvSpPr>
          <p:cNvPr id="13" name="Titolo presentazion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presentazione</a:t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ttangolo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06" name="Corpo livello uno…"/>
          <p:cNvSpPr txBox="1"/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Dichiarazione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tangolo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15" name="Dettagli informazione"/>
          <p:cNvSpPr txBox="1"/>
          <p:nvPr>
            <p:ph type="body" sz="quarter" idx="21" hasCustomPrompt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</p:spPr>
        <p:txBody>
          <a:bodyPr anchor="t"/>
          <a:lstStyle/>
          <a:p>
            <a:pPr/>
            <a:r>
              <a:t>Dettagli informazione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</p:spPr>
        <p:txBody>
          <a:bodyPr anchor="b"/>
          <a:lstStyle>
            <a:lvl1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1pPr>
            <a:lvl2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2pPr>
            <a:lvl3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3pPr>
            <a:lvl4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4pPr>
            <a:lvl5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25" name="Corpo livello uno…"/>
          <p:cNvSpPr txBox="1"/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indent="1369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indent="5941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indent="10513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indent="15085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6" name="Attribuzione"/>
          <p:cNvSpPr txBox="1"/>
          <p:nvPr>
            <p:ph type="body" sz="quarter" idx="21" hasCustomPrompt="1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pc="26" sz="2700"/>
            </a:lvl1pPr>
          </a:lstStyle>
          <a:p>
            <a:pPr/>
            <a:r>
              <a:t>Attribuzione</a:t>
            </a:r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rucco polverizzato di diversi colori su sfondo grigio"/>
          <p:cNvSpPr/>
          <p:nvPr>
            <p:ph type="pic" idx="21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Primo piano di una palette da trucco "/>
          <p:cNvSpPr/>
          <p:nvPr>
            <p:ph type="pic" idx="22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Primo piano con ombretti e ciprie polverizzati"/>
          <p:cNvSpPr/>
          <p:nvPr>
            <p:ph type="pic" idx="23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Numero diapositiva"/>
          <p:cNvSpPr txBox="1"/>
          <p:nvPr>
            <p:ph type="sldNum" sz="quarter" idx="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ssetti di vari colori disposti in file"/>
          <p:cNvSpPr/>
          <p:nvPr>
            <p:ph type="pic" idx="21"/>
          </p:nvPr>
        </p:nvSpPr>
        <p:spPr>
          <a:xfrm>
            <a:off x="800100" y="253554"/>
            <a:ext cx="22783800" cy="152393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tto rossetti di diversi colori ridotti in pezzi su sfondo nero"/>
          <p:cNvSpPr/>
          <p:nvPr>
            <p:ph type="pic" idx="21"/>
          </p:nvPr>
        </p:nvSpPr>
        <p:spPr>
          <a:xfrm>
            <a:off x="1003300" y="-606362"/>
            <a:ext cx="22364700" cy="148906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Autore e data"/>
          <p:cNvSpPr txBox="1"/>
          <p:nvPr>
            <p:ph type="body" sz="quarter" idx="22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3" name="Titolo presentazione"/>
          <p:cNvSpPr txBox="1"/>
          <p:nvPr>
            <p:ph type="title" hasCustomPrompt="1"/>
          </p:nvPr>
        </p:nvSpPr>
        <p:spPr>
          <a:xfrm>
            <a:off x="2057400" y="2865468"/>
            <a:ext cx="20269200" cy="535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24" name="Numero diapositiva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ucco polverizzato di diversi colori su sfondo grigio"/>
          <p:cNvSpPr/>
          <p:nvPr>
            <p:ph type="pic" idx="21"/>
          </p:nvPr>
        </p:nvSpPr>
        <p:spPr>
          <a:xfrm>
            <a:off x="12192000" y="-1540805"/>
            <a:ext cx="11188700" cy="167830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Rettangolo"/>
          <p:cNvSpPr/>
          <p:nvPr/>
        </p:nvSpPr>
        <p:spPr>
          <a:xfrm>
            <a:off x="1008955" y="1064815"/>
            <a:ext cx="11190189" cy="1158637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3" name="Autore e data"/>
          <p:cNvSpPr txBox="1"/>
          <p:nvPr>
            <p:ph type="body" sz="quarter" idx="22" hasCustomPrompt="1"/>
          </p:nvPr>
        </p:nvSpPr>
        <p:spPr>
          <a:xfrm>
            <a:off x="1803400" y="11229761"/>
            <a:ext cx="9601200" cy="845948"/>
          </a:xfrm>
          <a:prstGeom prst="rect">
            <a:avLst/>
          </a:prstGeom>
        </p:spPr>
        <p:txBody>
          <a:bodyPr/>
          <a:lstStyle/>
          <a:p>
            <a:pPr/>
            <a:r>
              <a:t>Autore e data</a:t>
            </a:r>
          </a:p>
        </p:txBody>
      </p:sp>
      <p:sp>
        <p:nvSpPr>
          <p:cNvPr id="34" name="Titolo"/>
          <p:cNvSpPr txBox="1"/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pPr/>
            <a:r>
              <a:t>Titolo</a:t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tangolo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Sottotitolo diapositiva</a:t>
            </a:r>
          </a:p>
        </p:txBody>
      </p:sp>
      <p:sp>
        <p:nvSpPr>
          <p:cNvPr id="44" name="Titolo"/>
          <p:cNvSpPr txBox="1"/>
          <p:nvPr>
            <p:ph type="title" hasCustomPrompt="1"/>
          </p:nvPr>
        </p:nvSpPr>
        <p:spPr>
          <a:xfrm>
            <a:off x="2057400" y="1060698"/>
            <a:ext cx="20269200" cy="227940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Titolo</a:t>
            </a:r>
          </a:p>
        </p:txBody>
      </p:sp>
      <p:sp>
        <p:nvSpPr>
          <p:cNvPr id="45" name="Corpo livello uno…"/>
          <p:cNvSpPr txBox="1"/>
          <p:nvPr>
            <p:ph type="body" idx="1" hasCustomPrompt="1"/>
          </p:nvPr>
        </p:nvSpPr>
        <p:spPr>
          <a:xfrm>
            <a:off x="2056037" y="4647009"/>
            <a:ext cx="20271926" cy="6957368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4" name="Rettangolo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5" name="Corpo livello uno…"/>
          <p:cNvSpPr txBox="1"/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8"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Numero diapositiva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iversi prodotto per il trucco su uno sfondo rosa"/>
          <p:cNvSpPr/>
          <p:nvPr>
            <p:ph type="pic" idx="21"/>
          </p:nvPr>
        </p:nvSpPr>
        <p:spPr>
          <a:xfrm>
            <a:off x="11700889" y="-1027620"/>
            <a:ext cx="12288856" cy="150230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Rettangolo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65" name="Sottotitolo diapositiva"/>
          <p:cNvSpPr txBox="1"/>
          <p:nvPr>
            <p:ph type="body" sz="quarter" idx="22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pPr/>
            <a:r>
              <a:t>Sottotitolo diapositiva</a:t>
            </a:r>
          </a:p>
        </p:txBody>
      </p:sp>
      <p:sp>
        <p:nvSpPr>
          <p:cNvPr id="66" name="Titolo"/>
          <p:cNvSpPr txBox="1"/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Titolo</a:t>
            </a:r>
          </a:p>
        </p:txBody>
      </p:sp>
      <p:sp>
        <p:nvSpPr>
          <p:cNvPr id="67" name="Corpo livello uno…"/>
          <p:cNvSpPr txBox="1"/>
          <p:nvPr>
            <p:ph type="body" sz="quarter" idx="1" hasCustomPrompt="1"/>
          </p:nvPr>
        </p:nvSpPr>
        <p:spPr>
          <a:xfrm>
            <a:off x="1805584" y="5756324"/>
            <a:ext cx="9596832" cy="6110785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76" name="Titolo sezione"/>
          <p:cNvSpPr txBox="1"/>
          <p:nvPr>
            <p:ph type="title" hasCustomPrompt="1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85" name="Sottotitolo diapositiva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Sottotitolo diapositiva</a:t>
            </a:r>
          </a:p>
        </p:txBody>
      </p:sp>
      <p:sp>
        <p:nvSpPr>
          <p:cNvPr id="86" name="Titolo"/>
          <p:cNvSpPr txBox="1"/>
          <p:nvPr>
            <p:ph type="title" hasCustomPrompt="1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Titolo</a:t>
            </a:r>
          </a:p>
        </p:txBody>
      </p:sp>
      <p:sp>
        <p:nvSpPr>
          <p:cNvPr id="8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tangolo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5" name="Rettangolo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chemeClr val="accent3">
              <a:satOff val="-3883"/>
              <a:lumOff val="1467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6" name="Corpo livello uno…"/>
          <p:cNvSpPr txBox="1"/>
          <p:nvPr>
            <p:ph type="body" sz="quarter" idx="1" hasCustomPrompt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pc="-39" sz="4000"/>
            </a:lvl1pPr>
            <a:lvl2pPr algn="l">
              <a:lnSpc>
                <a:spcPct val="100000"/>
              </a:lnSpc>
              <a:spcBef>
                <a:spcPts val="3200"/>
              </a:spcBef>
              <a:defRPr spc="-39" sz="4000"/>
            </a:lvl2pPr>
            <a:lvl3pPr algn="l">
              <a:lnSpc>
                <a:spcPct val="100000"/>
              </a:lnSpc>
              <a:spcBef>
                <a:spcPts val="3200"/>
              </a:spcBef>
              <a:defRPr spc="-39" sz="4000"/>
            </a:lvl3pPr>
            <a:lvl4pPr algn="l">
              <a:lnSpc>
                <a:spcPct val="100000"/>
              </a:lnSpc>
              <a:spcBef>
                <a:spcPts val="3200"/>
              </a:spcBef>
              <a:defRPr spc="-39" sz="4000"/>
            </a:lvl4pPr>
            <a:lvl5pPr algn="l">
              <a:lnSpc>
                <a:spcPct val="100000"/>
              </a:lnSpc>
              <a:spcBef>
                <a:spcPts val="3200"/>
              </a:spcBef>
              <a:defRPr spc="-39" sz="40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Titolo programma"/>
          <p:cNvSpPr txBox="1"/>
          <p:nvPr>
            <p:ph type="title" hasCustomPrompt="1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Titolo programma</a:t>
            </a:r>
          </a:p>
        </p:txBody>
      </p:sp>
      <p:sp>
        <p:nvSpPr>
          <p:cNvPr id="9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6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" name="Titolo presentazione"/>
          <p:cNvSpPr txBox="1"/>
          <p:nvPr>
            <p:ph type="title" hasCustomPrompt="1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Titolo presentazione</a:t>
            </a:r>
          </a:p>
        </p:txBody>
      </p:sp>
      <p:sp>
        <p:nvSpPr>
          <p:cNvPr id="4" name="Corpo livello uno…"/>
          <p:cNvSpPr txBox="1"/>
          <p:nvPr>
            <p:ph type="body" idx="1" hasCustomPrompt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457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914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1371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18288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2860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2743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3200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3657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3A87FE"/>
            </a:gs>
            <a:gs pos="100000">
              <a:srgbClr val="E224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G_0098.jpeg" descr="IMG_0098.jpeg"/>
          <p:cNvPicPr>
            <a:picLocks noChangeAspect="0"/>
          </p:cNvPicPr>
          <p:nvPr>
            <p:ph type="pic" idx="21"/>
          </p:nvPr>
        </p:nvPicPr>
        <p:blipFill>
          <a:blip r:embed="rId2">
            <a:alphaModFix amt="90424"/>
            <a:extLst/>
          </a:blip>
          <a:stretch>
            <a:fillRect/>
          </a:stretch>
        </p:blipFill>
        <p:spPr>
          <a:xfrm>
            <a:off x="971423" y="558331"/>
            <a:ext cx="22441155" cy="12599338"/>
          </a:xfrm>
          <a:prstGeom prst="rect">
            <a:avLst/>
          </a:prstGeom>
          <a:ln w="9525">
            <a:round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QUERY"/>
          <p:cNvSpPr/>
          <p:nvPr/>
        </p:nvSpPr>
        <p:spPr>
          <a:xfrm>
            <a:off x="8001623" y="1286166"/>
            <a:ext cx="8380754" cy="1726891"/>
          </a:xfrm>
          <a:prstGeom prst="roundRect">
            <a:avLst>
              <a:gd name="adj" fmla="val 23757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QUERY</a:t>
            </a:r>
          </a:p>
        </p:txBody>
      </p:sp>
      <p:pic>
        <p:nvPicPr>
          <p:cNvPr id="212" name="IMG_0113.png" descr="IMG_01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7052" y="5829518"/>
            <a:ext cx="14029980" cy="2947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G_0112.png" descr="IMG_0112.png"/>
          <p:cNvPicPr>
            <a:picLocks noChangeAspect="1"/>
          </p:cNvPicPr>
          <p:nvPr/>
        </p:nvPicPr>
        <p:blipFill>
          <a:blip r:embed="rId3">
            <a:extLst/>
          </a:blip>
          <a:srcRect l="116" t="0" r="23899" b="0"/>
          <a:stretch>
            <a:fillRect/>
          </a:stretch>
        </p:blipFill>
        <p:spPr>
          <a:xfrm>
            <a:off x="3474424" y="9802272"/>
            <a:ext cx="17777463" cy="3130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G_0114.png" descr="IMG_01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8136" y="3860666"/>
            <a:ext cx="13687660" cy="943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3A87FE"/>
            </a:gs>
            <a:gs pos="100000">
              <a:srgbClr val="E22400"/>
            </a:gs>
          </a:gsLst>
          <a:lin ang="2094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iafardini Marco nm:172337…"/>
          <p:cNvSpPr txBox="1"/>
          <p:nvPr>
            <p:ph type="body" idx="21"/>
          </p:nvPr>
        </p:nvSpPr>
        <p:spPr>
          <a:xfrm>
            <a:off x="1025720" y="10686136"/>
            <a:ext cx="7074851" cy="1968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 defTabSz="553084">
              <a:defRPr sz="2613"/>
            </a:pPr>
            <a:r>
              <a:t>Ciafardini Marco nm:172337</a:t>
            </a:r>
          </a:p>
          <a:p>
            <a:pPr algn="l" defTabSz="553084">
              <a:defRPr sz="2613"/>
            </a:pPr>
            <a:r>
              <a:t>Carlino Sebastiano nm:172506</a:t>
            </a:r>
          </a:p>
          <a:p>
            <a:pPr algn="l" defTabSz="553084">
              <a:defRPr sz="2613"/>
            </a:pPr>
            <a:r>
              <a:t>Di Campli Luca nm:171880</a:t>
            </a:r>
          </a:p>
          <a:p>
            <a:pPr algn="l" defTabSz="553084">
              <a:defRPr sz="2613"/>
            </a:pPr>
            <a:r>
              <a:t>Mastrobuono Nicola nm:172339</a:t>
            </a:r>
          </a:p>
        </p:txBody>
      </p:sp>
      <p:sp>
        <p:nvSpPr>
          <p:cNvPr id="217" name="GRAZIE PER L’ATTENZIONE"/>
          <p:cNvSpPr txBox="1"/>
          <p:nvPr>
            <p:ph type="title"/>
          </p:nvPr>
        </p:nvSpPr>
        <p:spPr>
          <a:xfrm>
            <a:off x="2063750" y="4113843"/>
            <a:ext cx="20269200" cy="2272842"/>
          </a:xfrm>
          <a:prstGeom prst="rect">
            <a:avLst/>
          </a:prstGeom>
        </p:spPr>
        <p:txBody>
          <a:bodyPr/>
          <a:lstStyle>
            <a:lvl1pPr defTabSz="676909">
              <a:lnSpc>
                <a:spcPct val="80000"/>
              </a:lnSpc>
              <a:defRPr b="1" sz="11890">
                <a:gradFill flip="none" rotWithShape="1">
                  <a:gsLst>
                    <a:gs pos="0">
                      <a:srgbClr val="3A87FE"/>
                    </a:gs>
                    <a:gs pos="100000">
                      <a:srgbClr val="E22400"/>
                    </a:gs>
                  </a:gsLst>
                  <a:lin ang="360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GRAZIE PER L’ATTENZIONE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3A87FE"/>
            </a:gs>
            <a:gs pos="100000">
              <a:srgbClr val="E224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ARATTERISTICHE"/>
          <p:cNvSpPr txBox="1"/>
          <p:nvPr>
            <p:ph type="title"/>
          </p:nvPr>
        </p:nvSpPr>
        <p:spPr>
          <a:xfrm>
            <a:off x="2057400" y="1394722"/>
            <a:ext cx="20269200" cy="3786822"/>
          </a:xfrm>
          <a:prstGeom prst="rect">
            <a:avLst/>
          </a:prstGeom>
        </p:spPr>
        <p:txBody>
          <a:bodyPr/>
          <a:lstStyle>
            <a:lvl1pPr>
              <a:defRPr b="1" sz="10000">
                <a:gradFill flip="none" rotWithShape="1">
                  <a:gsLst>
                    <a:gs pos="0">
                      <a:srgbClr val="E22400"/>
                    </a:gs>
                    <a:gs pos="100000">
                      <a:srgbClr val="3A87FE"/>
                    </a:gs>
                  </a:gsLst>
                  <a:lin ang="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CARATTERISTICHE</a:t>
            </a:r>
          </a:p>
        </p:txBody>
      </p:sp>
      <p:sp>
        <p:nvSpPr>
          <p:cNvPr id="164" name="INTERFACCIA GRAFICA"/>
          <p:cNvSpPr/>
          <p:nvPr/>
        </p:nvSpPr>
        <p:spPr>
          <a:xfrm>
            <a:off x="2421310" y="6589710"/>
            <a:ext cx="5115189" cy="3946626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b="1" spc="-59" sz="3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spc="-79" sz="4000"/>
              <a:t>INTERFACCIA GRAFICA</a:t>
            </a:r>
            <a:r>
              <a:t> </a:t>
            </a:r>
          </a:p>
        </p:txBody>
      </p:sp>
      <p:sp>
        <p:nvSpPr>
          <p:cNvPr id="165" name="NAVIGAZIONE INTUITIVA"/>
          <p:cNvSpPr/>
          <p:nvPr/>
        </p:nvSpPr>
        <p:spPr>
          <a:xfrm>
            <a:off x="9281820" y="6589710"/>
            <a:ext cx="5115189" cy="3946626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786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NAVIGAZIONE INTUITIVA</a:t>
            </a:r>
          </a:p>
        </p:txBody>
      </p:sp>
      <p:sp>
        <p:nvSpPr>
          <p:cNvPr id="166" name="VASTA GAMMA DI DATI"/>
          <p:cNvSpPr/>
          <p:nvPr/>
        </p:nvSpPr>
        <p:spPr>
          <a:xfrm>
            <a:off x="15878235" y="6589710"/>
            <a:ext cx="5115190" cy="3946627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E22400">
                  <a:alpha val="95355"/>
                </a:srgbClr>
              </a:gs>
              <a:gs pos="100000">
                <a:srgbClr val="3A87FE">
                  <a:alpha val="95355"/>
                </a:srgbClr>
              </a:gs>
            </a:gsLst>
            <a:lin ang="786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VASTA GAMMA DI DATI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3A87FE"/>
            </a:gs>
            <a:gs pos="100000">
              <a:srgbClr val="E224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G_0122.jpeg" descr="IMG_0122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402" t="0" r="1402" b="0"/>
          <a:stretch>
            <a:fillRect/>
          </a:stretch>
        </p:blipFill>
        <p:spPr>
          <a:xfrm>
            <a:off x="12191923" y="1733351"/>
            <a:ext cx="9961736" cy="10249313"/>
          </a:xfrm>
          <a:prstGeom prst="rect">
            <a:avLst/>
          </a:prstGeom>
        </p:spPr>
      </p:pic>
      <p:sp>
        <p:nvSpPr>
          <p:cNvPr id="169" name="PROGETTAZIONE"/>
          <p:cNvSpPr txBox="1"/>
          <p:nvPr>
            <p:ph type="title"/>
          </p:nvPr>
        </p:nvSpPr>
        <p:spPr>
          <a:xfrm>
            <a:off x="1803348" y="787473"/>
            <a:ext cx="9601349" cy="2798379"/>
          </a:xfrm>
          <a:prstGeom prst="rect">
            <a:avLst/>
          </a:prstGeom>
        </p:spPr>
        <p:txBody>
          <a:bodyPr/>
          <a:lstStyle>
            <a:lvl1pPr>
              <a:defRPr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PROGETTAZIONE</a:t>
            </a:r>
          </a:p>
        </p:txBody>
      </p:sp>
      <p:sp>
        <p:nvSpPr>
          <p:cNvPr id="170" name="DATI E SCHEMATIZZAZIONE"/>
          <p:cNvSpPr/>
          <p:nvPr/>
        </p:nvSpPr>
        <p:spPr>
          <a:xfrm>
            <a:off x="2534834" y="4209322"/>
            <a:ext cx="8062331" cy="1211324"/>
          </a:xfrm>
          <a:prstGeom prst="roundRect">
            <a:avLst>
              <a:gd name="adj" fmla="val 32581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DATI E SCHEMATIZZAZIONE</a:t>
            </a:r>
          </a:p>
        </p:txBody>
      </p:sp>
      <p:sp>
        <p:nvSpPr>
          <p:cNvPr id="171" name="TOOL"/>
          <p:cNvSpPr/>
          <p:nvPr/>
        </p:nvSpPr>
        <p:spPr>
          <a:xfrm>
            <a:off x="2572835" y="7669552"/>
            <a:ext cx="8062330" cy="1211324"/>
          </a:xfrm>
          <a:prstGeom prst="roundRect">
            <a:avLst>
              <a:gd name="adj" fmla="val 32581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TOOL</a:t>
            </a:r>
          </a:p>
        </p:txBody>
      </p:sp>
      <p:sp>
        <p:nvSpPr>
          <p:cNvPr id="172" name="CREAZIONE JSON"/>
          <p:cNvSpPr/>
          <p:nvPr/>
        </p:nvSpPr>
        <p:spPr>
          <a:xfrm>
            <a:off x="2572835" y="5939437"/>
            <a:ext cx="8062330" cy="1211323"/>
          </a:xfrm>
          <a:prstGeom prst="roundRect">
            <a:avLst>
              <a:gd name="adj" fmla="val 32581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CREAZIONE JSON</a:t>
            </a:r>
          </a:p>
        </p:txBody>
      </p:sp>
      <p:sp>
        <p:nvSpPr>
          <p:cNvPr id="173" name="INTERRROGAZIONI DB"/>
          <p:cNvSpPr/>
          <p:nvPr/>
        </p:nvSpPr>
        <p:spPr>
          <a:xfrm>
            <a:off x="2572835" y="9504345"/>
            <a:ext cx="8062330" cy="1211323"/>
          </a:xfrm>
          <a:prstGeom prst="roundRect">
            <a:avLst>
              <a:gd name="adj" fmla="val 32581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INTERRROGAZIONI 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G_0101.jpeg" descr="IMG_0101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84" t="0" r="284" b="0"/>
          <a:stretch>
            <a:fillRect/>
          </a:stretch>
        </p:blipFill>
        <p:spPr>
          <a:xfrm>
            <a:off x="10220271" y="5101622"/>
            <a:ext cx="13509071" cy="7216613"/>
          </a:xfrm>
          <a:prstGeom prst="rect">
            <a:avLst/>
          </a:prstGeom>
        </p:spPr>
      </p:pic>
      <p:pic>
        <p:nvPicPr>
          <p:cNvPr id="176" name="IMG_0099.png" descr="IMG_0099.png"/>
          <p:cNvPicPr>
            <a:picLocks noChangeAspect="1"/>
          </p:cNvPicPr>
          <p:nvPr>
            <p:ph type="pic" idx="23"/>
          </p:nvPr>
        </p:nvPicPr>
        <p:blipFill>
          <a:blip r:embed="rId3">
            <a:extLst/>
          </a:blip>
          <a:srcRect l="0" t="677" r="0" b="26549"/>
          <a:stretch>
            <a:fillRect/>
          </a:stretch>
        </p:blipFill>
        <p:spPr>
          <a:xfrm>
            <a:off x="623721" y="4964376"/>
            <a:ext cx="9622739" cy="7490888"/>
          </a:xfrm>
          <a:prstGeom prst="rect">
            <a:avLst/>
          </a:prstGeom>
        </p:spPr>
      </p:pic>
      <p:sp>
        <p:nvSpPr>
          <p:cNvPr id="177" name="DATI E SCHEMATIZZAZIONE"/>
          <p:cNvSpPr/>
          <p:nvPr/>
        </p:nvSpPr>
        <p:spPr>
          <a:xfrm>
            <a:off x="8001623" y="1286166"/>
            <a:ext cx="8380754" cy="1726891"/>
          </a:xfrm>
          <a:prstGeom prst="roundRect">
            <a:avLst>
              <a:gd name="adj" fmla="val 23757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DATI E SCHEMATIZZAZIONE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G_0104.jpeg" descr="IMG_0104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1" r="5588" b="41774"/>
          <a:stretch>
            <a:fillRect/>
          </a:stretch>
        </p:blipFill>
        <p:spPr>
          <a:xfrm>
            <a:off x="12525666" y="4054000"/>
            <a:ext cx="11264737" cy="9172244"/>
          </a:xfrm>
          <a:prstGeom prst="rect">
            <a:avLst/>
          </a:prstGeom>
        </p:spPr>
      </p:pic>
      <p:pic>
        <p:nvPicPr>
          <p:cNvPr id="180" name="IMG_0105.jpeg" descr="IMG_0105.jpeg"/>
          <p:cNvPicPr>
            <a:picLocks noChangeAspect="1"/>
          </p:cNvPicPr>
          <p:nvPr>
            <p:ph type="pic" idx="23"/>
          </p:nvPr>
        </p:nvPicPr>
        <p:blipFill>
          <a:blip r:embed="rId3">
            <a:extLst/>
          </a:blip>
          <a:srcRect l="0" t="0" r="0" b="33533"/>
          <a:stretch>
            <a:fillRect/>
          </a:stretch>
        </p:blipFill>
        <p:spPr>
          <a:xfrm>
            <a:off x="616932" y="4002202"/>
            <a:ext cx="10353173" cy="9275843"/>
          </a:xfrm>
          <a:prstGeom prst="rect">
            <a:avLst/>
          </a:prstGeom>
        </p:spPr>
      </p:pic>
      <p:sp>
        <p:nvSpPr>
          <p:cNvPr id="181" name="CREAZIONE JSON"/>
          <p:cNvSpPr/>
          <p:nvPr/>
        </p:nvSpPr>
        <p:spPr>
          <a:xfrm>
            <a:off x="8001623" y="1066929"/>
            <a:ext cx="8380754" cy="1726891"/>
          </a:xfrm>
          <a:prstGeom prst="roundRect">
            <a:avLst>
              <a:gd name="adj" fmla="val 23757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CREAZIONE 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G_0102.png" descr="IMG_010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14547" b="0"/>
          <a:stretch>
            <a:fillRect/>
          </a:stretch>
        </p:blipFill>
        <p:spPr>
          <a:xfrm>
            <a:off x="12152327" y="10311804"/>
            <a:ext cx="11253910" cy="501114"/>
          </a:xfrm>
          <a:prstGeom prst="rect">
            <a:avLst/>
          </a:prstGeom>
        </p:spPr>
      </p:pic>
      <p:sp>
        <p:nvSpPr>
          <p:cNvPr id="184" name="DOCKER"/>
          <p:cNvSpPr txBox="1"/>
          <p:nvPr>
            <p:ph type="body" idx="22"/>
          </p:nvPr>
        </p:nvSpPr>
        <p:spPr>
          <a:xfrm>
            <a:off x="1802037" y="4375086"/>
            <a:ext cx="9603926" cy="14201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000">
                <a:gradFill flip="none" rotWithShape="1">
                  <a:gsLst>
                    <a:gs pos="0">
                      <a:srgbClr val="3A87FE"/>
                    </a:gs>
                    <a:gs pos="100000">
                      <a:srgbClr val="E22400"/>
                    </a:gs>
                  </a:gsLst>
                  <a:lin ang="1092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DOCKER</a:t>
            </a:r>
          </a:p>
        </p:txBody>
      </p:sp>
      <p:sp>
        <p:nvSpPr>
          <p:cNvPr id="185" name="TOOL"/>
          <p:cNvSpPr/>
          <p:nvPr/>
        </p:nvSpPr>
        <p:spPr>
          <a:xfrm>
            <a:off x="2572835" y="2446715"/>
            <a:ext cx="8178597" cy="1430336"/>
          </a:xfrm>
          <a:prstGeom prst="roundRect">
            <a:avLst>
              <a:gd name="adj" fmla="val 27990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TOOL</a:t>
            </a:r>
          </a:p>
        </p:txBody>
      </p:sp>
      <p:sp>
        <p:nvSpPr>
          <p:cNvPr id="186" name="È una piattaforma software che permette di creare, testare e distribuire applicazioni con la massima rapidità."/>
          <p:cNvSpPr txBox="1"/>
          <p:nvPr/>
        </p:nvSpPr>
        <p:spPr>
          <a:xfrm>
            <a:off x="1764036" y="6682371"/>
            <a:ext cx="9603926" cy="1420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52145">
              <a:spcBef>
                <a:spcPts val="0"/>
              </a:spcBef>
              <a:defRPr b="1" sz="308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È una piattaforma software che permette di creare, testare e distribuire applicazioni con la massima rapidità.</a:t>
            </a:r>
          </a:p>
        </p:txBody>
      </p:sp>
      <p:pic>
        <p:nvPicPr>
          <p:cNvPr id="187" name="IMG_0103.png" descr="IMG_0103.png"/>
          <p:cNvPicPr>
            <a:picLocks noChangeAspect="1"/>
          </p:cNvPicPr>
          <p:nvPr/>
        </p:nvPicPr>
        <p:blipFill>
          <a:blip r:embed="rId3">
            <a:extLst/>
          </a:blip>
          <a:srcRect l="0" t="2465" r="0" b="0"/>
          <a:stretch>
            <a:fillRect/>
          </a:stretch>
        </p:blipFill>
        <p:spPr>
          <a:xfrm>
            <a:off x="12167769" y="1811082"/>
            <a:ext cx="11223376" cy="785159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Nella prima immagine possiamo vedere il comando che ci permette di caricare l’immagine dell’ultima versione di mongodb"/>
          <p:cNvSpPr txBox="1"/>
          <p:nvPr/>
        </p:nvSpPr>
        <p:spPr>
          <a:xfrm>
            <a:off x="1860171" y="8624261"/>
            <a:ext cx="9603925" cy="1058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6575">
              <a:spcBef>
                <a:spcPts val="0"/>
              </a:spcBef>
              <a:defRPr b="1" sz="2534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Nella prima immagine possiamo vedere il comando che ci permette di caricare l’immagine dell’ultima versione di mongodb</a:t>
            </a:r>
          </a:p>
        </p:txBody>
      </p:sp>
      <p:sp>
        <p:nvSpPr>
          <p:cNvPr id="189" name="Nella seconda immagine possiamo vedere il comando per creare il container.…"/>
          <p:cNvSpPr txBox="1"/>
          <p:nvPr/>
        </p:nvSpPr>
        <p:spPr>
          <a:xfrm>
            <a:off x="1764603" y="9804957"/>
            <a:ext cx="9914333" cy="1903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70534">
              <a:spcBef>
                <a:spcPts val="0"/>
              </a:spcBef>
              <a:defRPr b="1" sz="2223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Nella seconda immagine possiamo vedere il comando per creare il container.</a:t>
            </a:r>
          </a:p>
          <a:p>
            <a:pPr defTabSz="470534">
              <a:spcBef>
                <a:spcPts val="0"/>
              </a:spcBef>
              <a:defRPr b="1" sz="2223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-d avvia container ion backgroun</a:t>
            </a:r>
          </a:p>
          <a:p>
            <a:pPr defTabSz="470534">
              <a:spcBef>
                <a:spcPts val="0"/>
              </a:spcBef>
              <a:defRPr b="1" sz="2223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-p specifica la porta </a:t>
            </a:r>
          </a:p>
          <a:p>
            <a:pPr defTabSz="470534">
              <a:spcBef>
                <a:spcPts val="0"/>
              </a:spcBef>
              <a:defRPr b="1" sz="2223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—name nome del container</a:t>
            </a:r>
          </a:p>
          <a:p>
            <a:pPr defTabSz="470534">
              <a:spcBef>
                <a:spcPts val="0"/>
              </a:spcBef>
              <a:defRPr b="1" sz="2223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Mongo:latest indica l’ultima versione di mongo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G_0106.jpeg" descr="IMG_0106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395" r="0" b="395"/>
          <a:stretch>
            <a:fillRect/>
          </a:stretch>
        </p:blipFill>
        <p:spPr>
          <a:xfrm>
            <a:off x="12185148" y="7192155"/>
            <a:ext cx="11188653" cy="3239247"/>
          </a:xfrm>
          <a:prstGeom prst="rect">
            <a:avLst/>
          </a:prstGeom>
        </p:spPr>
      </p:pic>
      <p:sp>
        <p:nvSpPr>
          <p:cNvPr id="192" name="MongoDB"/>
          <p:cNvSpPr txBox="1"/>
          <p:nvPr>
            <p:ph type="body" idx="22"/>
          </p:nvPr>
        </p:nvSpPr>
        <p:spPr>
          <a:xfrm>
            <a:off x="1802037" y="4375086"/>
            <a:ext cx="9603926" cy="14201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000">
                <a:gradFill flip="none" rotWithShape="1">
                  <a:gsLst>
                    <a:gs pos="0">
                      <a:srgbClr val="3A87FE"/>
                    </a:gs>
                    <a:gs pos="100000">
                      <a:srgbClr val="E22400"/>
                    </a:gs>
                  </a:gsLst>
                  <a:lin ang="1092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MongoDB</a:t>
            </a:r>
          </a:p>
        </p:txBody>
      </p:sp>
      <p:sp>
        <p:nvSpPr>
          <p:cNvPr id="193" name="TOOL"/>
          <p:cNvSpPr/>
          <p:nvPr/>
        </p:nvSpPr>
        <p:spPr>
          <a:xfrm>
            <a:off x="2572835" y="2446715"/>
            <a:ext cx="8178597" cy="1430336"/>
          </a:xfrm>
          <a:prstGeom prst="roundRect">
            <a:avLst>
              <a:gd name="adj" fmla="val 27990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TOOL</a:t>
            </a:r>
          </a:p>
        </p:txBody>
      </p:sp>
      <p:sp>
        <p:nvSpPr>
          <p:cNvPr id="194" name="E’ UN DATABASE SCALABILE E AD ALTE PRESTAZIONI PROGETTATO PER GESTIRE L’ARCHIVIAZIONE ORIENTATA AI DOCUMENTI(nosql)"/>
          <p:cNvSpPr txBox="1"/>
          <p:nvPr/>
        </p:nvSpPr>
        <p:spPr>
          <a:xfrm>
            <a:off x="1764036" y="6682371"/>
            <a:ext cx="9603926" cy="1420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52145">
              <a:spcBef>
                <a:spcPts val="0"/>
              </a:spcBef>
              <a:defRPr b="1" sz="308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E’ UN DATABASE SCALABILE E AD ALTE PRESTAZIONI PROGETTATO PER GESTIRE L’ARCHIVIAZIONE ORIENTATA AI DOCUMENTI(nosql)</a:t>
            </a:r>
          </a:p>
        </p:txBody>
      </p:sp>
      <p:pic>
        <p:nvPicPr>
          <p:cNvPr id="195" name="IMG_0107.jpeg" descr="IMG_0107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167769" y="3231715"/>
            <a:ext cx="11223376" cy="313302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Nelle immagini possiamo vedere i comandi per inserire le collection"/>
          <p:cNvSpPr txBox="1"/>
          <p:nvPr/>
        </p:nvSpPr>
        <p:spPr>
          <a:xfrm>
            <a:off x="1860171" y="8989655"/>
            <a:ext cx="9603925" cy="652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11809">
              <a:spcBef>
                <a:spcPts val="0"/>
              </a:spcBef>
              <a:defRPr b="1" sz="2418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Nelle immagini possiamo vedere i comandi per inserire le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G_0108.png" descr="IMG_0108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32" t="0" r="132" b="0"/>
          <a:stretch>
            <a:fillRect/>
          </a:stretch>
        </p:blipFill>
        <p:spPr>
          <a:xfrm>
            <a:off x="12208434" y="3237631"/>
            <a:ext cx="11580566" cy="6701994"/>
          </a:xfrm>
          <a:prstGeom prst="rect">
            <a:avLst/>
          </a:prstGeom>
        </p:spPr>
      </p:pic>
      <p:sp>
        <p:nvSpPr>
          <p:cNvPr id="199" name="Mongo Compass"/>
          <p:cNvSpPr txBox="1"/>
          <p:nvPr>
            <p:ph type="body" idx="22"/>
          </p:nvPr>
        </p:nvSpPr>
        <p:spPr>
          <a:xfrm>
            <a:off x="1802037" y="4375086"/>
            <a:ext cx="9603926" cy="14201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000">
                <a:gradFill flip="none" rotWithShape="1">
                  <a:gsLst>
                    <a:gs pos="0">
                      <a:srgbClr val="3A87FE"/>
                    </a:gs>
                    <a:gs pos="100000">
                      <a:srgbClr val="E22400"/>
                    </a:gs>
                  </a:gsLst>
                  <a:lin ang="1092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Mongo Compass</a:t>
            </a:r>
          </a:p>
        </p:txBody>
      </p:sp>
      <p:sp>
        <p:nvSpPr>
          <p:cNvPr id="200" name="TOOL"/>
          <p:cNvSpPr/>
          <p:nvPr/>
        </p:nvSpPr>
        <p:spPr>
          <a:xfrm>
            <a:off x="2572835" y="2446715"/>
            <a:ext cx="8178597" cy="1430336"/>
          </a:xfrm>
          <a:prstGeom prst="roundRect">
            <a:avLst>
              <a:gd name="adj" fmla="val 27990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TOOL</a:t>
            </a:r>
          </a:p>
        </p:txBody>
      </p:sp>
      <p:sp>
        <p:nvSpPr>
          <p:cNvPr id="201" name="È uno strumento interattivo per eseguire query, ottimizzare e analizzare i dati in mongoDB"/>
          <p:cNvSpPr txBox="1"/>
          <p:nvPr/>
        </p:nvSpPr>
        <p:spPr>
          <a:xfrm>
            <a:off x="1764036" y="6682371"/>
            <a:ext cx="9603926" cy="1420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indent="388620" defTabSz="701675">
              <a:spcBef>
                <a:spcPts val="0"/>
              </a:spcBef>
              <a:defRPr b="1" sz="3315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È uno strumento interattivo per eseguire query, ottimizzare e analizzare i dati in mongoDB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G_0109.png" descr="IMG_0109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30608" y="1851106"/>
            <a:ext cx="11487557" cy="3001710"/>
          </a:xfrm>
          <a:prstGeom prst="rect">
            <a:avLst/>
          </a:prstGeom>
        </p:spPr>
      </p:pic>
      <p:sp>
        <p:nvSpPr>
          <p:cNvPr id="204" name="QUERY"/>
          <p:cNvSpPr txBox="1"/>
          <p:nvPr>
            <p:ph type="body" idx="22"/>
          </p:nvPr>
        </p:nvSpPr>
        <p:spPr>
          <a:xfrm>
            <a:off x="1802037" y="4375086"/>
            <a:ext cx="9603926" cy="14201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000">
                <a:gradFill flip="none" rotWithShape="1">
                  <a:gsLst>
                    <a:gs pos="0">
                      <a:srgbClr val="3A87FE"/>
                    </a:gs>
                    <a:gs pos="100000">
                      <a:srgbClr val="E22400"/>
                    </a:gs>
                  </a:gsLst>
                  <a:lin ang="1092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QUERY</a:t>
            </a:r>
          </a:p>
        </p:txBody>
      </p:sp>
      <p:sp>
        <p:nvSpPr>
          <p:cNvPr id="205" name="INTERROGAZIONI DB"/>
          <p:cNvSpPr/>
          <p:nvPr/>
        </p:nvSpPr>
        <p:spPr>
          <a:xfrm>
            <a:off x="2572835" y="2446715"/>
            <a:ext cx="8178597" cy="1430336"/>
          </a:xfrm>
          <a:prstGeom prst="roundRect">
            <a:avLst>
              <a:gd name="adj" fmla="val 27990"/>
            </a:avLst>
          </a:prstGeom>
          <a:gradFill>
            <a:gsLst>
              <a:gs pos="0">
                <a:srgbClr val="E22400"/>
              </a:gs>
              <a:gs pos="100000">
                <a:srgbClr val="3A87FE"/>
              </a:gs>
            </a:gsLst>
            <a:lin ang="942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15431">
              <a:lnSpc>
                <a:spcPct val="120000"/>
              </a:lnSpc>
              <a:spcBef>
                <a:spcPts val="0"/>
              </a:spcBef>
              <a:defRPr b="1" spc="-79" sz="4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INTERROGAZIONI DB</a:t>
            </a:r>
          </a:p>
        </p:txBody>
      </p:sp>
      <p:sp>
        <p:nvSpPr>
          <p:cNvPr id="206" name="Sono interrogazioni di un database per estrarre o aggiornare i dati che soddisfano un certo criterio di ricerca"/>
          <p:cNvSpPr txBox="1"/>
          <p:nvPr/>
        </p:nvSpPr>
        <p:spPr>
          <a:xfrm>
            <a:off x="1764036" y="6682371"/>
            <a:ext cx="9603926" cy="1420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indent="361188" defTabSz="652145">
              <a:spcBef>
                <a:spcPts val="0"/>
              </a:spcBef>
              <a:defRPr b="1" sz="3081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Sono interrogazioni di un database per estrarre o aggiornare i dati che soddisfano un certo criterio di ricerca</a:t>
            </a:r>
          </a:p>
        </p:txBody>
      </p:sp>
      <p:pic>
        <p:nvPicPr>
          <p:cNvPr id="207" name="IMG_0110.jpeg" descr="IMG_0110.jpeg"/>
          <p:cNvPicPr>
            <a:picLocks noChangeAspect="1"/>
          </p:cNvPicPr>
          <p:nvPr/>
        </p:nvPicPr>
        <p:blipFill>
          <a:blip r:embed="rId3">
            <a:extLst/>
          </a:blip>
          <a:srcRect l="0" t="1576" r="0" b="1576"/>
          <a:stretch>
            <a:fillRect/>
          </a:stretch>
        </p:blipFill>
        <p:spPr>
          <a:xfrm>
            <a:off x="12223281" y="4872745"/>
            <a:ext cx="11502152" cy="2947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G_0111.jpeg" descr="IMG_0111.jpeg"/>
          <p:cNvPicPr>
            <a:picLocks noChangeAspect="1"/>
          </p:cNvPicPr>
          <p:nvPr/>
        </p:nvPicPr>
        <p:blipFill>
          <a:blip r:embed="rId4">
            <a:extLst/>
          </a:blip>
          <a:srcRect l="0" t="1825" r="0" b="1825"/>
          <a:stretch>
            <a:fillRect/>
          </a:stretch>
        </p:blipFill>
        <p:spPr>
          <a:xfrm>
            <a:off x="12231187" y="7840806"/>
            <a:ext cx="11486539" cy="369401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Query di aggiornamento"/>
          <p:cNvSpPr txBox="1"/>
          <p:nvPr/>
        </p:nvSpPr>
        <p:spPr>
          <a:xfrm>
            <a:off x="1860171" y="9296943"/>
            <a:ext cx="9603925" cy="1420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defTabSz="825500">
              <a:spcBef>
                <a:spcPts val="0"/>
              </a:spcBef>
              <a:defRPr b="1" sz="39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Query di aggiornamento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