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0" r:id="rId7"/>
    <p:sldId id="262" r:id="rId8"/>
    <p:sldId id="263" r:id="rId9"/>
    <p:sldId id="265" r:id="rId10"/>
    <p:sldId id="264"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Hoja1!$B$1</c:f>
              <c:strCache>
                <c:ptCount val="1"/>
                <c:pt idx="0">
                  <c:v>Ventas</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Hoja1!$A$2:$A$5</c:f>
              <c:strCache>
                <c:ptCount val="2"/>
                <c:pt idx="0">
                  <c:v>Generadoras de empleo nacional</c:v>
                </c:pt>
                <c:pt idx="1">
                  <c:v>PIB</c:v>
                </c:pt>
              </c:strCache>
            </c:strRef>
          </c:cat>
          <c:val>
            <c:numRef>
              <c:f>Hoja1!$B$2:$B$5</c:f>
              <c:numCache>
                <c:formatCode>0.00%</c:formatCode>
                <c:ptCount val="4"/>
                <c:pt idx="0" formatCode="0%">
                  <c:v>0.73</c:v>
                </c:pt>
                <c:pt idx="1">
                  <c:v>0.34699999999999998</c:v>
                </c:pt>
              </c:numCache>
            </c:numRef>
          </c:val>
          <c:smooth val="0"/>
          <c:extLst>
            <c:ext xmlns:c16="http://schemas.microsoft.com/office/drawing/2014/chart" uri="{C3380CC4-5D6E-409C-BE32-E72D297353CC}">
              <c16:uniqueId val="{00000000-8794-4B2C-ABB9-D1F62EB7B1F3}"/>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01043807"/>
        <c:axId val="501045471"/>
      </c:lineChart>
      <c:catAx>
        <c:axId val="501043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s-MX"/>
          </a:p>
        </c:txPr>
        <c:crossAx val="501045471"/>
        <c:auto val="1"/>
        <c:lblAlgn val="ctr"/>
        <c:lblOffset val="100"/>
        <c:noMultiLvlLbl val="0"/>
      </c:catAx>
      <c:valAx>
        <c:axId val="501045471"/>
        <c:scaling>
          <c:orientation val="minMax"/>
        </c:scaling>
        <c:delete val="1"/>
        <c:axPos val="l"/>
        <c:numFmt formatCode="0%" sourceLinked="1"/>
        <c:majorTickMark val="none"/>
        <c:minorTickMark val="none"/>
        <c:tickLblPos val="nextTo"/>
        <c:crossAx val="501043807"/>
        <c:crossBetween val="between"/>
      </c:valAx>
      <c:spPr>
        <a:noFill/>
        <a:ln>
          <a:noFill/>
        </a:ln>
        <a:effectLst/>
      </c:spPr>
    </c:plotArea>
    <c:plotVisOnly val="1"/>
    <c:dispBlanksAs val="gap"/>
    <c:showDLblsOverMax val="0"/>
  </c:chart>
  <c:spPr>
    <a:solidFill>
      <a:schemeClr val="accent1"/>
    </a:solidFill>
    <a:ln w="9525" cap="flat" cmpd="sng" algn="ctr">
      <a:solidFill>
        <a:schemeClr val="tx1"/>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A7DA5AA7-4BAE-42FE-AA8F-A83090553B74}" type="datetimeFigureOut">
              <a:rPr lang="es-MX" smtClean="0"/>
              <a:t>08/06/2019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425765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DA5AA7-4BAE-42FE-AA8F-A83090553B74}" type="datetimeFigureOut">
              <a:rPr lang="es-MX" smtClean="0"/>
              <a:t>08/06/2019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287689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DA5AA7-4BAE-42FE-AA8F-A83090553B74}" type="datetimeFigureOut">
              <a:rPr lang="es-MX" smtClean="0"/>
              <a:t>08/06/2019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82899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DA5AA7-4BAE-42FE-AA8F-A83090553B74}" type="datetimeFigureOut">
              <a:rPr lang="es-MX" smtClean="0"/>
              <a:t>08/06/2019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19786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7DA5AA7-4BAE-42FE-AA8F-A83090553B74}" type="datetimeFigureOut">
              <a:rPr lang="es-MX" smtClean="0"/>
              <a:t>08/06/2019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197984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7DA5AA7-4BAE-42FE-AA8F-A83090553B74}" type="datetimeFigureOut">
              <a:rPr lang="es-MX" smtClean="0"/>
              <a:t>08/06/2019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225265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7DA5AA7-4BAE-42FE-AA8F-A83090553B74}" type="datetimeFigureOut">
              <a:rPr lang="es-MX" smtClean="0"/>
              <a:t>08/06/2019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149740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7DA5AA7-4BAE-42FE-AA8F-A83090553B74}" type="datetimeFigureOut">
              <a:rPr lang="es-MX" smtClean="0"/>
              <a:t>08/06/2019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381192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DA5AA7-4BAE-42FE-AA8F-A83090553B74}" type="datetimeFigureOut">
              <a:rPr lang="es-MX" smtClean="0"/>
              <a:t>08/06/2019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315234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DA5AA7-4BAE-42FE-AA8F-A83090553B74}" type="datetimeFigureOut">
              <a:rPr lang="es-MX" smtClean="0"/>
              <a:t>08/06/2019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336262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DA5AA7-4BAE-42FE-AA8F-A83090553B74}" type="datetimeFigureOut">
              <a:rPr lang="es-MX" smtClean="0"/>
              <a:t>08/06/2019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E2E19-786A-41E6-9940-9FBECAE7B1B4}" type="slidenum">
              <a:rPr lang="es-MX" smtClean="0"/>
              <a:t>‹Nº›</a:t>
            </a:fld>
            <a:endParaRPr lang="es-MX"/>
          </a:p>
        </p:txBody>
      </p:sp>
    </p:spTree>
    <p:extLst>
      <p:ext uri="{BB962C8B-B14F-4D97-AF65-F5344CB8AC3E}">
        <p14:creationId xmlns:p14="http://schemas.microsoft.com/office/powerpoint/2010/main" val="60535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A5AA7-4BAE-42FE-AA8F-A83090553B74}" type="datetimeFigureOut">
              <a:rPr lang="es-MX" smtClean="0"/>
              <a:t>08/06/2019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E2E19-786A-41E6-9940-9FBECAE7B1B4}" type="slidenum">
              <a:rPr lang="es-MX" smtClean="0"/>
              <a:t>‹Nº›</a:t>
            </a:fld>
            <a:endParaRPr lang="es-MX"/>
          </a:p>
        </p:txBody>
      </p:sp>
    </p:spTree>
    <p:extLst>
      <p:ext uri="{BB962C8B-B14F-4D97-AF65-F5344CB8AC3E}">
        <p14:creationId xmlns:p14="http://schemas.microsoft.com/office/powerpoint/2010/main" val="41964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5177" y="1423443"/>
            <a:ext cx="10219509" cy="2387600"/>
          </a:xfrm>
        </p:spPr>
        <p:txBody>
          <a:bodyPr>
            <a:normAutofit fontScale="90000"/>
          </a:bodyPr>
          <a:lstStyle/>
          <a:p>
            <a:pPr algn="l"/>
            <a:r>
              <a:rPr lang="es-MX" dirty="0" smtClean="0"/>
              <a:t/>
            </a:r>
            <a:br>
              <a:rPr lang="es-MX" dirty="0" smtClean="0"/>
            </a:br>
            <a:r>
              <a:rPr lang="es-MX" dirty="0"/>
              <a:t/>
            </a:r>
            <a:br>
              <a:rPr lang="es-MX" dirty="0"/>
            </a:br>
            <a:r>
              <a:rPr lang="es-MX" b="1" dirty="0" smtClean="0"/>
              <a:t>Análisis de la actividad económica del Área Metropolitana de Monterrey como herramienta heurística para la investigación</a:t>
            </a:r>
            <a:endParaRPr lang="es-MX" b="1" dirty="0"/>
          </a:p>
        </p:txBody>
      </p:sp>
      <p:sp>
        <p:nvSpPr>
          <p:cNvPr id="3" name="Subtítulo 2"/>
          <p:cNvSpPr>
            <a:spLocks noGrp="1"/>
          </p:cNvSpPr>
          <p:nvPr>
            <p:ph type="subTitle" idx="1"/>
          </p:nvPr>
        </p:nvSpPr>
        <p:spPr>
          <a:xfrm>
            <a:off x="1145177" y="4137614"/>
            <a:ext cx="9144000" cy="1655762"/>
          </a:xfrm>
        </p:spPr>
        <p:txBody>
          <a:bodyPr>
            <a:normAutofit fontScale="92500" lnSpcReduction="10000"/>
          </a:bodyPr>
          <a:lstStyle/>
          <a:p>
            <a:endParaRPr lang="es-MX" dirty="0" smtClean="0"/>
          </a:p>
          <a:p>
            <a:pPr algn="l"/>
            <a:r>
              <a:rPr lang="es-MX" dirty="0" smtClean="0"/>
              <a:t>Proyecto final </a:t>
            </a:r>
            <a:r>
              <a:rPr lang="es-MX" dirty="0" err="1" smtClean="0"/>
              <a:t>Mastery</a:t>
            </a:r>
            <a:r>
              <a:rPr lang="es-MX" dirty="0" smtClean="0"/>
              <a:t> </a:t>
            </a:r>
            <a:r>
              <a:rPr lang="es-MX" dirty="0" err="1" smtClean="0"/>
              <a:t>Program</a:t>
            </a:r>
            <a:r>
              <a:rPr lang="es-MX" dirty="0" smtClean="0"/>
              <a:t> en Data </a:t>
            </a:r>
            <a:r>
              <a:rPr lang="es-MX" dirty="0" err="1" smtClean="0"/>
              <a:t>Science</a:t>
            </a:r>
            <a:endParaRPr lang="es-MX" dirty="0" smtClean="0"/>
          </a:p>
          <a:p>
            <a:pPr algn="l"/>
            <a:r>
              <a:rPr lang="es-MX" dirty="0" smtClean="0"/>
              <a:t>Cero Uno</a:t>
            </a:r>
          </a:p>
          <a:p>
            <a:pPr algn="l"/>
            <a:r>
              <a:rPr lang="es-MX" dirty="0" smtClean="0"/>
              <a:t>Junio 2019</a:t>
            </a:r>
            <a:endParaRPr lang="es-MX" dirty="0"/>
          </a:p>
        </p:txBody>
      </p:sp>
    </p:spTree>
    <p:extLst>
      <p:ext uri="{BB962C8B-B14F-4D97-AF65-F5344CB8AC3E}">
        <p14:creationId xmlns:p14="http://schemas.microsoft.com/office/powerpoint/2010/main" val="3909317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just"/>
            <a:r>
              <a:rPr lang="es-MX" b="1" dirty="0" smtClean="0"/>
              <a:t>En la industria manufactura lideran </a:t>
            </a:r>
            <a:r>
              <a:rPr lang="es-MX" sz="4000" b="1" dirty="0" smtClean="0"/>
              <a:t>las</a:t>
            </a:r>
            <a:r>
              <a:rPr lang="es-MX" b="1" dirty="0" smtClean="0"/>
              <a:t> UE donde se fabrican productos de herrería</a:t>
            </a:r>
            <a:endParaRPr lang="es-MX" b="1" dirty="0"/>
          </a:p>
        </p:txBody>
      </p:sp>
      <p:pic>
        <p:nvPicPr>
          <p:cNvPr id="5" name="Imagen 4"/>
          <p:cNvPicPr>
            <a:picLocks noChangeAspect="1"/>
          </p:cNvPicPr>
          <p:nvPr/>
        </p:nvPicPr>
        <p:blipFill rotWithShape="1">
          <a:blip r:embed="rId2"/>
          <a:srcRect l="2115" t="32905" r="5800" b="33823"/>
          <a:stretch/>
        </p:blipFill>
        <p:spPr>
          <a:xfrm>
            <a:off x="105335" y="2178424"/>
            <a:ext cx="11981330" cy="2433917"/>
          </a:xfrm>
          <a:prstGeom prst="rect">
            <a:avLst/>
          </a:prstGeom>
        </p:spPr>
      </p:pic>
      <p:sp>
        <p:nvSpPr>
          <p:cNvPr id="6" name="CuadroTexto 5"/>
          <p:cNvSpPr txBox="1"/>
          <p:nvPr/>
        </p:nvSpPr>
        <p:spPr>
          <a:xfrm>
            <a:off x="444137" y="5029200"/>
            <a:ext cx="10909663" cy="923330"/>
          </a:xfrm>
          <a:prstGeom prst="rect">
            <a:avLst/>
          </a:prstGeom>
          <a:noFill/>
        </p:spPr>
        <p:txBody>
          <a:bodyPr wrap="square" rtlCol="0">
            <a:spAutoFit/>
          </a:bodyPr>
          <a:lstStyle/>
          <a:p>
            <a:r>
              <a:rPr lang="es-MX" dirty="0" smtClean="0"/>
              <a:t>La herrería es un oficio histórico, característico de la fundación de Monterrey como ciudad industrial. Un tema bastante atractivo para generar más conocimiento histórico sobre los oficios que se heredan y persisten en la región.</a:t>
            </a:r>
            <a:endParaRPr lang="es-MX" dirty="0"/>
          </a:p>
        </p:txBody>
      </p:sp>
    </p:spTree>
    <p:extLst>
      <p:ext uri="{BB962C8B-B14F-4D97-AF65-F5344CB8AC3E}">
        <p14:creationId xmlns:p14="http://schemas.microsoft.com/office/powerpoint/2010/main" val="2093480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90056" y="1867989"/>
            <a:ext cx="7759337" cy="2050869"/>
          </a:xfrm>
        </p:spPr>
        <p:txBody>
          <a:bodyPr>
            <a:normAutofit fontScale="92500" lnSpcReduction="20000"/>
          </a:bodyPr>
          <a:lstStyle/>
          <a:p>
            <a:pPr marL="0" indent="0" algn="ctr">
              <a:buNone/>
            </a:pPr>
            <a:endParaRPr lang="es-MX" sz="5400" dirty="0" smtClean="0"/>
          </a:p>
          <a:p>
            <a:pPr marL="0" indent="0" algn="ctr">
              <a:buNone/>
            </a:pPr>
            <a:endParaRPr lang="es-MX" sz="5400" dirty="0"/>
          </a:p>
          <a:p>
            <a:pPr marL="0" indent="0" algn="ctr">
              <a:buNone/>
            </a:pPr>
            <a:r>
              <a:rPr lang="es-MX" sz="5400" dirty="0" smtClean="0"/>
              <a:t>¡GRACIAS!</a:t>
            </a:r>
            <a:endParaRPr lang="es-MX" sz="5400" dirty="0"/>
          </a:p>
        </p:txBody>
      </p:sp>
    </p:spTree>
    <p:extLst>
      <p:ext uri="{BB962C8B-B14F-4D97-AF65-F5344CB8AC3E}">
        <p14:creationId xmlns:p14="http://schemas.microsoft.com/office/powerpoint/2010/main" val="209626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183" y="365125"/>
            <a:ext cx="10515600" cy="3451769"/>
          </a:xfrm>
        </p:spPr>
        <p:txBody>
          <a:bodyPr>
            <a:normAutofit/>
          </a:bodyPr>
          <a:lstStyle/>
          <a:p>
            <a:pPr algn="just"/>
            <a:r>
              <a:rPr lang="es-MX" dirty="0" smtClean="0"/>
              <a:t>Las MIPYMES son las principales generadoras de empleo en el país al aportar casi tres cuartas partes (73.8%) de las fuentes de empleo que se generan en la economía. Sin embargo, su participación en la Producción Bruta Total (PBT) alcanza únicamente el 34.7%9 . </a:t>
            </a:r>
            <a:endParaRPr lang="es-MX" dirty="0"/>
          </a:p>
        </p:txBody>
      </p:sp>
      <p:graphicFrame>
        <p:nvGraphicFramePr>
          <p:cNvPr id="6" name="Gráfico 5"/>
          <p:cNvGraphicFramePr/>
          <p:nvPr>
            <p:extLst>
              <p:ext uri="{D42A27DB-BD31-4B8C-83A1-F6EECF244321}">
                <p14:modId xmlns:p14="http://schemas.microsoft.com/office/powerpoint/2010/main" val="2773585904"/>
              </p:ext>
            </p:extLst>
          </p:nvPr>
        </p:nvGraphicFramePr>
        <p:xfrm>
          <a:off x="814433" y="2091009"/>
          <a:ext cx="5768975" cy="3938058"/>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p:cNvSpPr txBox="1"/>
          <p:nvPr/>
        </p:nvSpPr>
        <p:spPr>
          <a:xfrm>
            <a:off x="7743825" y="2400300"/>
            <a:ext cx="4143375" cy="2585323"/>
          </a:xfrm>
          <a:prstGeom prst="rect">
            <a:avLst/>
          </a:prstGeom>
          <a:noFill/>
        </p:spPr>
        <p:txBody>
          <a:bodyPr wrap="square" rtlCol="0">
            <a:spAutoFit/>
          </a:bodyPr>
          <a:lstStyle/>
          <a:p>
            <a:pPr algn="just"/>
            <a:r>
              <a:rPr lang="es-MX" dirty="0" smtClean="0"/>
              <a:t>El principal problema que enfrentan las MIPYMES de México en forma generalizada es la falta de productividad, debido a que la participación de las MIPYMES en la Producción Bruta Total (PBT) a nivel nacional es muy baja en relación con su participación en empleo y en relación con la proporción de MIPYMES que existen en el país. </a:t>
            </a:r>
            <a:endParaRPr lang="es-MX" dirty="0"/>
          </a:p>
        </p:txBody>
      </p:sp>
    </p:spTree>
    <p:extLst>
      <p:ext uri="{BB962C8B-B14F-4D97-AF65-F5344CB8AC3E}">
        <p14:creationId xmlns:p14="http://schemas.microsoft.com/office/powerpoint/2010/main" val="74430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209675" y="2506662"/>
            <a:ext cx="10515600" cy="4351338"/>
          </a:xfrm>
        </p:spPr>
        <p:txBody>
          <a:bodyPr/>
          <a:lstStyle/>
          <a:p>
            <a:pPr marL="0" indent="0">
              <a:buNone/>
            </a:pPr>
            <a:r>
              <a:rPr lang="es-MX" dirty="0" smtClean="0"/>
              <a:t>En ese sentido…</a:t>
            </a:r>
          </a:p>
          <a:p>
            <a:pPr marL="0" indent="0">
              <a:buNone/>
            </a:pPr>
            <a:r>
              <a:rPr lang="es-MX" dirty="0" smtClean="0"/>
              <a:t>¿Cómo va el área metropolitana de </a:t>
            </a:r>
          </a:p>
          <a:p>
            <a:pPr marL="0" indent="0">
              <a:buNone/>
            </a:pPr>
            <a:r>
              <a:rPr lang="es-MX" dirty="0" smtClean="0"/>
              <a:t>Nuevo León?</a:t>
            </a:r>
            <a:endParaRPr lang="es-MX" dirty="0"/>
          </a:p>
        </p:txBody>
      </p:sp>
      <p:pic>
        <p:nvPicPr>
          <p:cNvPr id="1028" name="Picture 4" descr="Resultado de imagen para nuevo leÃ³n ma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276" y="365125"/>
            <a:ext cx="3552825" cy="628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7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2594" y="157164"/>
            <a:ext cx="5646738" cy="5676900"/>
          </a:xfrm>
        </p:spPr>
        <p:txBody>
          <a:bodyPr>
            <a:normAutofit lnSpcReduction="10000"/>
          </a:bodyPr>
          <a:lstStyle/>
          <a:p>
            <a:pPr marL="0" indent="0">
              <a:buNone/>
            </a:pPr>
            <a:r>
              <a:rPr lang="es-MX" b="1" dirty="0" smtClean="0"/>
              <a:t>Para contestar esta pregunta…</a:t>
            </a:r>
          </a:p>
          <a:p>
            <a:pPr marL="0" indent="0">
              <a:buNone/>
            </a:pPr>
            <a:endParaRPr lang="es-MX" dirty="0" smtClean="0"/>
          </a:p>
          <a:p>
            <a:pPr marL="514350" indent="-514350" algn="just">
              <a:buAutoNum type="arabicPeriod"/>
            </a:pPr>
            <a:r>
              <a:rPr lang="es-MX" dirty="0" smtClean="0"/>
              <a:t>Trabajé con la base de datos del Directorio estadístico de unidades económicas (DENUE) que se encuentra en el portal de INEGI</a:t>
            </a:r>
          </a:p>
          <a:p>
            <a:pPr marL="514350" indent="-514350" algn="just">
              <a:buAutoNum type="arabicPeriod"/>
            </a:pPr>
            <a:r>
              <a:rPr lang="es-MX" dirty="0" smtClean="0"/>
              <a:t>Son datos a nivel nacional, por lo que seleccioné solamente con los de Nuevo León para después filtrar por los municipios que son considerados parte del área metropolitana de Monterrey</a:t>
            </a:r>
          </a:p>
          <a:p>
            <a:pPr marL="514350" indent="-514350" algn="just">
              <a:buAutoNum type="arabicPeriod"/>
            </a:pPr>
            <a:r>
              <a:rPr lang="es-MX" dirty="0" smtClean="0"/>
              <a:t>Herramientas: Python, Excel y </a:t>
            </a:r>
            <a:r>
              <a:rPr lang="es-MX" dirty="0" err="1" smtClean="0"/>
              <a:t>Tableu</a:t>
            </a:r>
            <a:endParaRPr lang="es-MX" dirty="0" smtClean="0"/>
          </a:p>
          <a:p>
            <a:pPr marL="514350" indent="-514350">
              <a:buAutoNum type="arabicPeriod"/>
            </a:pPr>
            <a:endParaRPr lang="es-MX" dirty="0" smtClean="0"/>
          </a:p>
        </p:txBody>
      </p:sp>
      <p:pic>
        <p:nvPicPr>
          <p:cNvPr id="3077" name="Picture 5" descr="Resultado de imagen para estadis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83" y="1004894"/>
            <a:ext cx="55721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736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Objetivo</a:t>
            </a:r>
            <a:endParaRPr lang="es-MX" b="1" dirty="0"/>
          </a:p>
        </p:txBody>
      </p:sp>
      <p:sp>
        <p:nvSpPr>
          <p:cNvPr id="3" name="Marcador de contenido 2"/>
          <p:cNvSpPr>
            <a:spLocks noGrp="1"/>
          </p:cNvSpPr>
          <p:nvPr>
            <p:ph idx="1"/>
          </p:nvPr>
        </p:nvSpPr>
        <p:spPr>
          <a:xfrm>
            <a:off x="838200" y="1825625"/>
            <a:ext cx="5048250" cy="4351338"/>
          </a:xfrm>
        </p:spPr>
        <p:txBody>
          <a:bodyPr>
            <a:normAutofit/>
          </a:bodyPr>
          <a:lstStyle/>
          <a:p>
            <a:pPr marL="0" indent="0" algn="just">
              <a:buNone/>
            </a:pPr>
            <a:r>
              <a:rPr lang="es-MX" sz="3200" b="1" dirty="0" smtClean="0"/>
              <a:t>Conocer el panorama de las </a:t>
            </a:r>
          </a:p>
          <a:p>
            <a:pPr marL="0" indent="0" algn="just">
              <a:buNone/>
            </a:pPr>
            <a:r>
              <a:rPr lang="es-MX" sz="3200" b="1" dirty="0" smtClean="0"/>
              <a:t>Unidades Económicas que existen en el AMM con el fin de desarrollar nuevas ideas de investigación donde la investigación cualitativa puede generar conocimiento</a:t>
            </a:r>
          </a:p>
        </p:txBody>
      </p:sp>
      <p:pic>
        <p:nvPicPr>
          <p:cNvPr id="2052" name="Picture 4" descr="Resultado de imagen para din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549" y="2489596"/>
            <a:ext cx="4916488" cy="368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49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smtClean="0"/>
              <a:t>Las unidades económicas del área metropolitana de Monterrey son en su mayoría </a:t>
            </a:r>
            <a:r>
              <a:rPr lang="es-MX" b="1" dirty="0"/>
              <a:t>m</a:t>
            </a:r>
            <a:r>
              <a:rPr lang="es-MX" b="1" dirty="0" smtClean="0"/>
              <a:t>icro empresas</a:t>
            </a:r>
            <a:endParaRPr lang="es-MX" b="1" dirty="0"/>
          </a:p>
        </p:txBody>
      </p:sp>
      <p:pic>
        <p:nvPicPr>
          <p:cNvPr id="4" name="Marcador de contenido 3"/>
          <p:cNvPicPr>
            <a:picLocks noGrp="1" noChangeAspect="1"/>
          </p:cNvPicPr>
          <p:nvPr>
            <p:ph idx="1"/>
          </p:nvPr>
        </p:nvPicPr>
        <p:blipFill rotWithShape="1">
          <a:blip r:embed="rId2"/>
          <a:srcRect l="38337" t="28639" r="25385" b="13571"/>
          <a:stretch/>
        </p:blipFill>
        <p:spPr>
          <a:xfrm>
            <a:off x="428623" y="1543050"/>
            <a:ext cx="5643563" cy="4914900"/>
          </a:xfrm>
          <a:prstGeom prst="rect">
            <a:avLst/>
          </a:prstGeom>
        </p:spPr>
      </p:pic>
      <p:sp>
        <p:nvSpPr>
          <p:cNvPr id="5" name="CuadroTexto 4"/>
          <p:cNvSpPr txBox="1"/>
          <p:nvPr/>
        </p:nvSpPr>
        <p:spPr>
          <a:xfrm>
            <a:off x="6629400" y="1690688"/>
            <a:ext cx="4829175" cy="4524315"/>
          </a:xfrm>
          <a:prstGeom prst="rect">
            <a:avLst/>
          </a:prstGeom>
          <a:noFill/>
        </p:spPr>
        <p:txBody>
          <a:bodyPr wrap="square" rtlCol="0">
            <a:spAutoFit/>
          </a:bodyPr>
          <a:lstStyle/>
          <a:p>
            <a:r>
              <a:rPr lang="es-MX" sz="2400" dirty="0" smtClean="0">
                <a:latin typeface="Century Gothic" panose="020B0502020202020204" pitchFamily="34" charset="0"/>
              </a:rPr>
              <a:t>¿Qué hacen estas micro empresas?</a:t>
            </a:r>
          </a:p>
          <a:p>
            <a:r>
              <a:rPr lang="es-MX" sz="2400" b="1" dirty="0" smtClean="0">
                <a:latin typeface="Century Gothic" panose="020B0502020202020204" pitchFamily="34" charset="0"/>
              </a:rPr>
              <a:t>Las tres primeras actividades económicas que sobresalen son:</a:t>
            </a:r>
          </a:p>
          <a:p>
            <a:pPr marL="342900" indent="-342900">
              <a:buFont typeface="Wingdings" panose="05000000000000000000" pitchFamily="2" charset="2"/>
              <a:buChar char="§"/>
            </a:pPr>
            <a:r>
              <a:rPr lang="es-MX" sz="2400" dirty="0" smtClean="0">
                <a:latin typeface="Century Gothic" panose="020B0502020202020204" pitchFamily="34" charset="0"/>
              </a:rPr>
              <a:t>Comercio al por menor en tiendas de abarrotes, misceláneas</a:t>
            </a:r>
          </a:p>
          <a:p>
            <a:pPr marL="342900" indent="-342900">
              <a:buFont typeface="Wingdings" panose="05000000000000000000" pitchFamily="2" charset="2"/>
              <a:buChar char="§"/>
            </a:pPr>
            <a:r>
              <a:rPr lang="es-MX" sz="2400" dirty="0" smtClean="0">
                <a:latin typeface="Century Gothic" panose="020B0502020202020204" pitchFamily="34" charset="0"/>
              </a:rPr>
              <a:t>Salones y clínicas de belleza</a:t>
            </a:r>
          </a:p>
          <a:p>
            <a:pPr marL="342900" indent="-342900">
              <a:buFont typeface="Wingdings" panose="05000000000000000000" pitchFamily="2" charset="2"/>
              <a:buChar char="§"/>
            </a:pPr>
            <a:r>
              <a:rPr lang="es-MX" sz="2400" dirty="0" smtClean="0">
                <a:latin typeface="Century Gothic" panose="020B0502020202020204" pitchFamily="34" charset="0"/>
              </a:rPr>
              <a:t>Reparación mecánicas en general de automóviles y camiones</a:t>
            </a:r>
            <a:endParaRPr lang="es-MX" sz="2400" dirty="0">
              <a:latin typeface="Century Gothic" panose="020B0502020202020204" pitchFamily="34" charset="0"/>
            </a:endParaRPr>
          </a:p>
        </p:txBody>
      </p:sp>
      <p:sp>
        <p:nvSpPr>
          <p:cNvPr id="6" name="CuadroTexto 5"/>
          <p:cNvSpPr txBox="1"/>
          <p:nvPr/>
        </p:nvSpPr>
        <p:spPr>
          <a:xfrm>
            <a:off x="5957888" y="6215003"/>
            <a:ext cx="5743575" cy="369332"/>
          </a:xfrm>
          <a:prstGeom prst="rect">
            <a:avLst/>
          </a:prstGeom>
          <a:noFill/>
        </p:spPr>
        <p:txBody>
          <a:bodyPr wrap="square" rtlCol="0">
            <a:spAutoFit/>
          </a:bodyPr>
          <a:lstStyle/>
          <a:p>
            <a:pPr algn="r"/>
            <a:r>
              <a:rPr lang="es-MX" dirty="0" smtClean="0"/>
              <a:t>Fuente: DENUE, INEGI, 2015</a:t>
            </a:r>
            <a:endParaRPr lang="es-MX" dirty="0"/>
          </a:p>
        </p:txBody>
      </p:sp>
    </p:spTree>
    <p:extLst>
      <p:ext uri="{BB962C8B-B14F-4D97-AF65-F5344CB8AC3E}">
        <p14:creationId xmlns:p14="http://schemas.microsoft.com/office/powerpoint/2010/main" val="238337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MX" b="1" dirty="0" smtClean="0"/>
              <a:t>Monterrey aparece como la ciudad con más actividad económica, seguido por Guadalupe</a:t>
            </a:r>
            <a:endParaRPr lang="es-MX" b="1" dirty="0"/>
          </a:p>
        </p:txBody>
      </p:sp>
      <p:pic>
        <p:nvPicPr>
          <p:cNvPr id="4" name="Marcador de contenido 3"/>
          <p:cNvPicPr>
            <a:picLocks noGrp="1" noChangeAspect="1"/>
          </p:cNvPicPr>
          <p:nvPr>
            <p:ph idx="1"/>
          </p:nvPr>
        </p:nvPicPr>
        <p:blipFill rotWithShape="1">
          <a:blip r:embed="rId2"/>
          <a:srcRect l="37877" t="24699" r="16710" b="12586"/>
          <a:stretch/>
        </p:blipFill>
        <p:spPr>
          <a:xfrm>
            <a:off x="838200" y="1690688"/>
            <a:ext cx="5757863" cy="4470535"/>
          </a:xfrm>
          <a:prstGeom prst="rect">
            <a:avLst/>
          </a:prstGeom>
        </p:spPr>
      </p:pic>
      <p:sp>
        <p:nvSpPr>
          <p:cNvPr id="6" name="CuadroTexto 5"/>
          <p:cNvSpPr txBox="1"/>
          <p:nvPr/>
        </p:nvSpPr>
        <p:spPr>
          <a:xfrm>
            <a:off x="7100888" y="2659060"/>
            <a:ext cx="4600575" cy="1938992"/>
          </a:xfrm>
          <a:prstGeom prst="rect">
            <a:avLst/>
          </a:prstGeom>
          <a:noFill/>
        </p:spPr>
        <p:txBody>
          <a:bodyPr wrap="square" rtlCol="0">
            <a:spAutoFit/>
          </a:bodyPr>
          <a:lstStyle/>
          <a:p>
            <a:pPr marL="285750" indent="-285750" algn="just">
              <a:buFont typeface="Arial" panose="020B0604020202020204" pitchFamily="34" charset="0"/>
              <a:buChar char="•"/>
            </a:pPr>
            <a:r>
              <a:rPr lang="es-MX" sz="2400" b="1" dirty="0" smtClean="0"/>
              <a:t>La  mayor parte de las Micro y pequeñas empresas se concentran en la capital pero representan a la mayoría de las UE en todos estos municipios</a:t>
            </a:r>
            <a:endParaRPr lang="es-MX" sz="2400" b="1" dirty="0"/>
          </a:p>
        </p:txBody>
      </p:sp>
      <p:sp>
        <p:nvSpPr>
          <p:cNvPr id="7" name="CuadroTexto 6"/>
          <p:cNvSpPr txBox="1"/>
          <p:nvPr/>
        </p:nvSpPr>
        <p:spPr>
          <a:xfrm>
            <a:off x="5957888" y="6215003"/>
            <a:ext cx="5743575" cy="369332"/>
          </a:xfrm>
          <a:prstGeom prst="rect">
            <a:avLst/>
          </a:prstGeom>
          <a:noFill/>
        </p:spPr>
        <p:txBody>
          <a:bodyPr wrap="square" rtlCol="0">
            <a:spAutoFit/>
          </a:bodyPr>
          <a:lstStyle/>
          <a:p>
            <a:pPr algn="r"/>
            <a:r>
              <a:rPr lang="es-MX" dirty="0" smtClean="0"/>
              <a:t>Fuente: DENUE, INEGI, 2015</a:t>
            </a:r>
            <a:endParaRPr lang="es-MX" dirty="0"/>
          </a:p>
        </p:txBody>
      </p:sp>
    </p:spTree>
    <p:extLst>
      <p:ext uri="{BB962C8B-B14F-4D97-AF65-F5344CB8AC3E}">
        <p14:creationId xmlns:p14="http://schemas.microsoft.com/office/powerpoint/2010/main" val="3410238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just"/>
            <a:r>
              <a:rPr lang="es-MX" sz="4800" b="1" dirty="0" smtClean="0"/>
              <a:t>Monterrey y Apodaca son los municipios donde se concentran las empresas grandes</a:t>
            </a:r>
            <a:endParaRPr lang="es-MX" sz="4800" b="1" dirty="0"/>
          </a:p>
        </p:txBody>
      </p:sp>
      <p:pic>
        <p:nvPicPr>
          <p:cNvPr id="4" name="Marcador de contenido 3"/>
          <p:cNvPicPr>
            <a:picLocks noGrp="1" noChangeAspect="1"/>
          </p:cNvPicPr>
          <p:nvPr>
            <p:ph idx="1"/>
          </p:nvPr>
        </p:nvPicPr>
        <p:blipFill rotWithShape="1">
          <a:blip r:embed="rId2"/>
          <a:srcRect l="37878" t="29624" r="11356" b="12587"/>
          <a:stretch/>
        </p:blipFill>
        <p:spPr>
          <a:xfrm>
            <a:off x="685800" y="2371724"/>
            <a:ext cx="5543550" cy="3314701"/>
          </a:xfrm>
          <a:prstGeom prst="rect">
            <a:avLst/>
          </a:prstGeom>
        </p:spPr>
      </p:pic>
      <p:sp>
        <p:nvSpPr>
          <p:cNvPr id="5" name="CuadroTexto 4"/>
          <p:cNvSpPr txBox="1"/>
          <p:nvPr/>
        </p:nvSpPr>
        <p:spPr>
          <a:xfrm>
            <a:off x="6343650" y="2000250"/>
            <a:ext cx="5357813" cy="3785652"/>
          </a:xfrm>
          <a:prstGeom prst="rect">
            <a:avLst/>
          </a:prstGeom>
          <a:noFill/>
        </p:spPr>
        <p:txBody>
          <a:bodyPr wrap="square" rtlCol="0">
            <a:spAutoFit/>
          </a:bodyPr>
          <a:lstStyle/>
          <a:p>
            <a:pPr marL="285750" indent="-285750" algn="just">
              <a:buFont typeface="Arial" panose="020B0604020202020204" pitchFamily="34" charset="0"/>
              <a:buChar char="•"/>
            </a:pPr>
            <a:r>
              <a:rPr lang="es-MX" sz="2400" b="1" dirty="0" smtClean="0"/>
              <a:t>La capital neolonesa alberga 922 empresas que tienen entre cien y más de 250 empleados mientras que Apodaca tiene 362 unidades económicas con esta característica. </a:t>
            </a:r>
            <a:r>
              <a:rPr lang="es-MX" sz="2400" b="1" dirty="0" smtClean="0"/>
              <a:t> </a:t>
            </a:r>
          </a:p>
          <a:p>
            <a:pPr marL="285750" indent="-285750" algn="just">
              <a:buFont typeface="Arial" panose="020B0604020202020204" pitchFamily="34" charset="0"/>
              <a:buChar char="•"/>
            </a:pPr>
            <a:endParaRPr lang="es-MX" sz="2400" b="1" dirty="0" smtClean="0"/>
          </a:p>
          <a:p>
            <a:pPr marL="285750" indent="-285750" algn="just">
              <a:buFont typeface="Arial" panose="020B0604020202020204" pitchFamily="34" charset="0"/>
              <a:buChar char="•"/>
            </a:pPr>
            <a:r>
              <a:rPr lang="es-MX" sz="2400" b="1" dirty="0" smtClean="0"/>
              <a:t>Apodaca tiene el</a:t>
            </a:r>
            <a:r>
              <a:rPr lang="es-MX" sz="2400" b="1" dirty="0"/>
              <a:t> 70 % de los parques industriales de Nuevo León están enclavados en este municipio.</a:t>
            </a:r>
            <a:endParaRPr lang="es-MX" sz="3200" b="1" dirty="0" smtClean="0"/>
          </a:p>
          <a:p>
            <a:pPr marL="285750" indent="-285750" algn="just">
              <a:buFont typeface="Arial" panose="020B0604020202020204" pitchFamily="34" charset="0"/>
              <a:buChar char="•"/>
            </a:pPr>
            <a:endParaRPr lang="es-MX" sz="2400" b="1" dirty="0"/>
          </a:p>
        </p:txBody>
      </p:sp>
      <p:sp>
        <p:nvSpPr>
          <p:cNvPr id="6" name="CuadroTexto 5"/>
          <p:cNvSpPr txBox="1"/>
          <p:nvPr/>
        </p:nvSpPr>
        <p:spPr>
          <a:xfrm>
            <a:off x="5957888" y="6215003"/>
            <a:ext cx="5743575" cy="369332"/>
          </a:xfrm>
          <a:prstGeom prst="rect">
            <a:avLst/>
          </a:prstGeom>
          <a:noFill/>
        </p:spPr>
        <p:txBody>
          <a:bodyPr wrap="square" rtlCol="0">
            <a:spAutoFit/>
          </a:bodyPr>
          <a:lstStyle/>
          <a:p>
            <a:pPr algn="r"/>
            <a:r>
              <a:rPr lang="es-MX" dirty="0" smtClean="0"/>
              <a:t>Fuente: DENUE, INEGI, 2015</a:t>
            </a:r>
            <a:endParaRPr lang="es-MX" dirty="0"/>
          </a:p>
        </p:txBody>
      </p:sp>
    </p:spTree>
    <p:extLst>
      <p:ext uri="{BB962C8B-B14F-4D97-AF65-F5344CB8AC3E}">
        <p14:creationId xmlns:p14="http://schemas.microsoft.com/office/powerpoint/2010/main" val="427165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865"/>
            <a:ext cx="10515600" cy="1325563"/>
          </a:xfrm>
        </p:spPr>
        <p:txBody>
          <a:bodyPr/>
          <a:lstStyle/>
          <a:p>
            <a:r>
              <a:rPr lang="es-MX" b="1" dirty="0" smtClean="0"/>
              <a:t>Más que conclusiones surgen preguntas</a:t>
            </a:r>
            <a:endParaRPr lang="es-MX" b="1" dirty="0"/>
          </a:p>
        </p:txBody>
      </p:sp>
      <p:sp>
        <p:nvSpPr>
          <p:cNvPr id="3" name="Marcador de contenido 2"/>
          <p:cNvSpPr>
            <a:spLocks noGrp="1"/>
          </p:cNvSpPr>
          <p:nvPr>
            <p:ph idx="1"/>
          </p:nvPr>
        </p:nvSpPr>
        <p:spPr>
          <a:xfrm>
            <a:off x="838200" y="1384663"/>
            <a:ext cx="10515600" cy="4792300"/>
          </a:xfrm>
        </p:spPr>
        <p:txBody>
          <a:bodyPr/>
          <a:lstStyle/>
          <a:p>
            <a:pPr algn="just"/>
            <a:r>
              <a:rPr lang="es-MX" dirty="0" smtClean="0"/>
              <a:t>¿Por qué surgen las micro y pequeñas empresas en el Área Metropolitana de Monterrey? Si lo analizáramos por unidad doméstica podríamos preguntarnos si este tipo de pequeños negocios son parte de una serie de estrategias económicas que cierta parte de la población llevan a cabo para enfrentar los problemas del contexto económico y social.</a:t>
            </a:r>
          </a:p>
          <a:p>
            <a:pPr algn="just"/>
            <a:r>
              <a:rPr lang="es-MX" dirty="0" smtClean="0"/>
              <a:t>¿Cuál es el porcentaje de unidades domésticas se considerarían pluriactivas en este contexto?</a:t>
            </a:r>
          </a:p>
          <a:p>
            <a:pPr algn="just"/>
            <a:r>
              <a:rPr lang="es-MX" dirty="0" smtClean="0"/>
              <a:t>¿Cómo son las trayectorias de estas unidades domésticas?</a:t>
            </a:r>
          </a:p>
          <a:p>
            <a:pPr algn="just"/>
            <a:r>
              <a:rPr lang="es-MX" dirty="0" smtClean="0"/>
              <a:t>¿Cuáles son los proyectos de vida de estas unidades domésticas?</a:t>
            </a:r>
            <a:endParaRPr lang="es-MX" dirty="0"/>
          </a:p>
        </p:txBody>
      </p:sp>
    </p:spTree>
    <p:extLst>
      <p:ext uri="{BB962C8B-B14F-4D97-AF65-F5344CB8AC3E}">
        <p14:creationId xmlns:p14="http://schemas.microsoft.com/office/powerpoint/2010/main" val="2969337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538</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Century Gothic</vt:lpstr>
      <vt:lpstr>Wingdings</vt:lpstr>
      <vt:lpstr>Tema de Office</vt:lpstr>
      <vt:lpstr>  Análisis de la actividad económica del Área Metropolitana de Monterrey como herramienta heurística para la investigación</vt:lpstr>
      <vt:lpstr>Presentación de PowerPoint</vt:lpstr>
      <vt:lpstr>Presentación de PowerPoint</vt:lpstr>
      <vt:lpstr>Presentación de PowerPoint</vt:lpstr>
      <vt:lpstr>Objetivo</vt:lpstr>
      <vt:lpstr>Las unidades económicas del área metropolitana de Monterrey son en su mayoría micro empresas</vt:lpstr>
      <vt:lpstr>Monterrey aparece como la ciudad con más actividad económica, seguido por Guadalupe</vt:lpstr>
      <vt:lpstr>Monterrey y Apodaca son los municipios donde se concentran las empresas grandes</vt:lpstr>
      <vt:lpstr>Más que conclusiones surgen preguntas</vt:lpstr>
      <vt:lpstr>En la industria manufactura lideran las UE donde se fabrican productos de herrería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la actividad económica del Área Metropolitana de Monterrey</dc:title>
  <dc:creator>Sara Jaramillo</dc:creator>
  <cp:lastModifiedBy>Sara Jaramillo</cp:lastModifiedBy>
  <cp:revision>17</cp:revision>
  <dcterms:created xsi:type="dcterms:W3CDTF">2019-06-08T15:04:00Z</dcterms:created>
  <dcterms:modified xsi:type="dcterms:W3CDTF">2019-06-08T18:49:26Z</dcterms:modified>
</cp:coreProperties>
</file>