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amacho\Documents\DataScience\Proyecto_Final\BASE_FINAL_PROYEC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71001671886051E-2"/>
          <c:y val="0.13630134489078657"/>
          <c:w val="0.95945799665622788"/>
          <c:h val="0.70613768825085488"/>
        </c:manualLayout>
      </c:layout>
      <c:lineChart>
        <c:grouping val="stacked"/>
        <c:varyColors val="0"/>
        <c:ser>
          <c:idx val="0"/>
          <c:order val="0"/>
          <c:tx>
            <c:strRef>
              <c:f>Pivote!$B$46</c:f>
              <c:strCache>
                <c:ptCount val="1"/>
                <c:pt idx="0">
                  <c:v>% Penetración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1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Pivote!$B$47:$B$56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B1-4481-A9F6-C8669BF27A43}"/>
            </c:ext>
          </c:extLst>
        </c:ser>
        <c:ser>
          <c:idx val="1"/>
          <c:order val="1"/>
          <c:tx>
            <c:strRef>
              <c:f>Pivote!$C$46</c:f>
              <c:strCache>
                <c:ptCount val="1"/>
                <c:pt idx="0">
                  <c:v>Clientes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1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Pivote!$C$47:$C$56</c:f>
              <c:numCache>
                <c:formatCode>_-* #,##0_-;\-* #,##0_-;_-* "-"??_-;_-@_-</c:formatCode>
                <c:ptCount val="10"/>
                <c:pt idx="0">
                  <c:v>338.5</c:v>
                </c:pt>
                <c:pt idx="1">
                  <c:v>677</c:v>
                </c:pt>
                <c:pt idx="2">
                  <c:v>1015.5000000000001</c:v>
                </c:pt>
                <c:pt idx="3">
                  <c:v>1354</c:v>
                </c:pt>
                <c:pt idx="4">
                  <c:v>1692.5</c:v>
                </c:pt>
                <c:pt idx="5">
                  <c:v>2031</c:v>
                </c:pt>
                <c:pt idx="6">
                  <c:v>2369.5</c:v>
                </c:pt>
                <c:pt idx="7">
                  <c:v>2708</c:v>
                </c:pt>
                <c:pt idx="8">
                  <c:v>3046.4999999999995</c:v>
                </c:pt>
                <c:pt idx="9">
                  <c:v>3384.9999999999995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B1-4481-A9F6-C8669BF27A43}"/>
            </c:ext>
          </c:extLst>
        </c:ser>
        <c:ser>
          <c:idx val="2"/>
          <c:order val="2"/>
          <c:tx>
            <c:strRef>
              <c:f>Pivote!$D$46</c:f>
              <c:strCache>
                <c:ptCount val="1"/>
                <c:pt idx="0">
                  <c:v>$ Ingreso/mes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Pivote!$D$47:$D$56</c:f>
              <c:numCache>
                <c:formatCode>_-"$"* #,##0.0_-;\-"$"* #,##0.0_-;_-"$"* "-"??_-;_-@_-</c:formatCode>
                <c:ptCount val="10"/>
                <c:pt idx="0">
                  <c:v>2.584076477084484</c:v>
                </c:pt>
                <c:pt idx="1">
                  <c:v>5.1681529541689679</c:v>
                </c:pt>
                <c:pt idx="2">
                  <c:v>7.7522294312534523</c:v>
                </c:pt>
                <c:pt idx="3">
                  <c:v>10.336305908337936</c:v>
                </c:pt>
                <c:pt idx="4">
                  <c:v>12.920382385422419</c:v>
                </c:pt>
                <c:pt idx="5">
                  <c:v>15.504458862506903</c:v>
                </c:pt>
                <c:pt idx="6">
                  <c:v>18.088535339591388</c:v>
                </c:pt>
                <c:pt idx="7">
                  <c:v>20.672611816675872</c:v>
                </c:pt>
                <c:pt idx="8">
                  <c:v>23.256688293760352</c:v>
                </c:pt>
                <c:pt idx="9">
                  <c:v>25.840764770844835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B1-4481-A9F6-C8669BF27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436560"/>
        <c:axId val="459438856"/>
      </c:lineChart>
      <c:catAx>
        <c:axId val="459436560"/>
        <c:scaling>
          <c:orientation val="minMax"/>
        </c:scaling>
        <c:delete val="1"/>
        <c:axPos val="b"/>
        <c:numFmt formatCode="#,##0" sourceLinked="0"/>
        <c:majorTickMark val="none"/>
        <c:minorTickMark val="none"/>
        <c:tickLblPos val="nextTo"/>
        <c:crossAx val="459438856"/>
        <c:crosses val="autoZero"/>
        <c:auto val="1"/>
        <c:lblAlgn val="ctr"/>
        <c:lblOffset val="100"/>
        <c:noMultiLvlLbl val="0"/>
      </c:catAx>
      <c:valAx>
        <c:axId val="459438856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5943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B667C-E215-4E9F-A016-C7FB350FCEEF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7A6DD556-724E-41B2-BC5C-32F2F8A5FAE4}">
      <dgm:prSet phldrT="[Text]" custT="1"/>
      <dgm:spPr/>
      <dgm:t>
        <a:bodyPr/>
        <a:lstStyle/>
        <a:p>
          <a:pPr algn="l"/>
          <a:r>
            <a:rPr lang="en-US" sz="1600" b="0" dirty="0" err="1"/>
            <a:t>Razón</a:t>
          </a:r>
          <a:r>
            <a:rPr lang="en-US" sz="1600" b="0" dirty="0"/>
            <a:t> Social</a:t>
          </a:r>
        </a:p>
      </dgm:t>
    </dgm:pt>
    <dgm:pt modelId="{44213642-1DEC-40A3-9D14-7FEDF1633AF6}" type="parTrans" cxnId="{41019111-AA20-45F6-BDD0-A0D41D51D7FB}">
      <dgm:prSet/>
      <dgm:spPr/>
      <dgm:t>
        <a:bodyPr/>
        <a:lstStyle/>
        <a:p>
          <a:pPr algn="l"/>
          <a:endParaRPr lang="en-US" sz="1800" b="0"/>
        </a:p>
      </dgm:t>
    </dgm:pt>
    <dgm:pt modelId="{7FD38E01-4549-4DF9-B470-D4A370338239}" type="sibTrans" cxnId="{41019111-AA20-45F6-BDD0-A0D41D51D7FB}">
      <dgm:prSet/>
      <dgm:spPr/>
      <dgm:t>
        <a:bodyPr/>
        <a:lstStyle/>
        <a:p>
          <a:pPr algn="l"/>
          <a:endParaRPr lang="en-US" sz="1800" b="0"/>
        </a:p>
      </dgm:t>
    </dgm:pt>
    <dgm:pt modelId="{C5DC8A7E-59D7-430C-ACDC-CEF7C18139A1}">
      <dgm:prSet phldrT="[Text]" custT="1"/>
      <dgm:spPr/>
      <dgm:t>
        <a:bodyPr/>
        <a:lstStyle/>
        <a:p>
          <a:pPr algn="l"/>
          <a:r>
            <a:rPr lang="en-US" sz="1600" b="0" dirty="0" err="1"/>
            <a:t>Actividad</a:t>
          </a:r>
          <a:r>
            <a:rPr lang="en-US" sz="1600" b="0" dirty="0"/>
            <a:t> </a:t>
          </a:r>
          <a:r>
            <a:rPr lang="en-US" sz="1600" b="0" dirty="0" err="1"/>
            <a:t>Económica</a:t>
          </a:r>
          <a:endParaRPr lang="en-US" sz="1600" b="0" dirty="0"/>
        </a:p>
      </dgm:t>
    </dgm:pt>
    <dgm:pt modelId="{3C25E5E1-683C-4121-800F-89588231E889}" type="parTrans" cxnId="{8D0F8839-76F7-4CE4-BC8F-9DCEEF31C60B}">
      <dgm:prSet/>
      <dgm:spPr/>
      <dgm:t>
        <a:bodyPr/>
        <a:lstStyle/>
        <a:p>
          <a:pPr algn="l"/>
          <a:endParaRPr lang="en-US" sz="1800" b="0"/>
        </a:p>
      </dgm:t>
    </dgm:pt>
    <dgm:pt modelId="{F9373CA3-C7F9-4B96-843B-E261CD3B7E6D}" type="sibTrans" cxnId="{8D0F8839-76F7-4CE4-BC8F-9DCEEF31C60B}">
      <dgm:prSet/>
      <dgm:spPr/>
      <dgm:t>
        <a:bodyPr/>
        <a:lstStyle/>
        <a:p>
          <a:pPr algn="l"/>
          <a:endParaRPr lang="en-US" sz="1800" b="0"/>
        </a:p>
      </dgm:t>
    </dgm:pt>
    <dgm:pt modelId="{250F9C22-C840-4184-809F-5CAAE35B59F6}">
      <dgm:prSet phldrT="[Text]" custT="1"/>
      <dgm:spPr/>
      <dgm:t>
        <a:bodyPr/>
        <a:lstStyle/>
        <a:p>
          <a:pPr algn="l"/>
          <a:r>
            <a:rPr lang="en-US" sz="1600" b="0" dirty="0" err="1"/>
            <a:t>Estrato</a:t>
          </a:r>
          <a:endParaRPr lang="en-US" sz="1600" b="0" dirty="0"/>
        </a:p>
      </dgm:t>
    </dgm:pt>
    <dgm:pt modelId="{BE1EE5DC-C09B-44FE-8E1A-DBACB8FF024F}" type="parTrans" cxnId="{BB8BF7CD-C40D-499F-AAC1-39B82F2EA8C3}">
      <dgm:prSet/>
      <dgm:spPr/>
      <dgm:t>
        <a:bodyPr/>
        <a:lstStyle/>
        <a:p>
          <a:pPr algn="l"/>
          <a:endParaRPr lang="en-US" sz="1800" b="0"/>
        </a:p>
      </dgm:t>
    </dgm:pt>
    <dgm:pt modelId="{1BBB3735-9526-41F2-B876-2D65F88983FE}" type="sibTrans" cxnId="{BB8BF7CD-C40D-499F-AAC1-39B82F2EA8C3}">
      <dgm:prSet/>
      <dgm:spPr/>
      <dgm:t>
        <a:bodyPr/>
        <a:lstStyle/>
        <a:p>
          <a:pPr algn="l"/>
          <a:endParaRPr lang="en-US" sz="1800" b="0"/>
        </a:p>
      </dgm:t>
    </dgm:pt>
    <dgm:pt modelId="{09C5B99F-84B0-4483-9D3A-9C2E8DBDBF3C}">
      <dgm:prSet phldrT="[Text]" custT="1"/>
      <dgm:spPr/>
      <dgm:t>
        <a:bodyPr/>
        <a:lstStyle/>
        <a:p>
          <a:pPr algn="l"/>
          <a:r>
            <a:rPr lang="en-US" sz="1600" b="0" dirty="0" err="1"/>
            <a:t>Domicilio</a:t>
          </a:r>
          <a:endParaRPr lang="en-US" sz="1600" b="0" dirty="0"/>
        </a:p>
      </dgm:t>
    </dgm:pt>
    <dgm:pt modelId="{FFE00E19-393F-471F-B8BF-CEA3635BD90D}" type="parTrans" cxnId="{7BC13D33-2D93-4001-BC0C-43E484F69035}">
      <dgm:prSet/>
      <dgm:spPr/>
      <dgm:t>
        <a:bodyPr/>
        <a:lstStyle/>
        <a:p>
          <a:pPr algn="l"/>
          <a:endParaRPr lang="en-US" sz="1800" b="0"/>
        </a:p>
      </dgm:t>
    </dgm:pt>
    <dgm:pt modelId="{5D100D6B-CB9D-4A8D-9D67-81A3BDE791AA}" type="sibTrans" cxnId="{7BC13D33-2D93-4001-BC0C-43E484F69035}">
      <dgm:prSet/>
      <dgm:spPr/>
      <dgm:t>
        <a:bodyPr/>
        <a:lstStyle/>
        <a:p>
          <a:pPr algn="l"/>
          <a:endParaRPr lang="en-US" sz="1800" b="0"/>
        </a:p>
      </dgm:t>
    </dgm:pt>
    <dgm:pt modelId="{55CCCFEA-9C66-44EA-9D5E-1BFD49B1D21C}">
      <dgm:prSet phldrT="[Text]" custT="1"/>
      <dgm:spPr/>
      <dgm:t>
        <a:bodyPr/>
        <a:lstStyle/>
        <a:p>
          <a:pPr algn="l"/>
          <a:r>
            <a:rPr lang="en-US" sz="1600" b="0" dirty="0"/>
            <a:t>Email / Website</a:t>
          </a:r>
        </a:p>
      </dgm:t>
    </dgm:pt>
    <dgm:pt modelId="{ADBF260F-1203-45AF-9D5D-A3E910F3071B}" type="parTrans" cxnId="{E9CB90CF-80E8-421C-B765-9CCA49105A59}">
      <dgm:prSet/>
      <dgm:spPr/>
      <dgm:t>
        <a:bodyPr/>
        <a:lstStyle/>
        <a:p>
          <a:pPr algn="l"/>
          <a:endParaRPr lang="en-US" sz="1800" b="0"/>
        </a:p>
      </dgm:t>
    </dgm:pt>
    <dgm:pt modelId="{EA471913-8901-4418-947A-0636804F395F}" type="sibTrans" cxnId="{E9CB90CF-80E8-421C-B765-9CCA49105A59}">
      <dgm:prSet/>
      <dgm:spPr/>
      <dgm:t>
        <a:bodyPr/>
        <a:lstStyle/>
        <a:p>
          <a:pPr algn="l"/>
          <a:endParaRPr lang="en-US" sz="1800" b="0"/>
        </a:p>
      </dgm:t>
    </dgm:pt>
    <dgm:pt modelId="{7DA0D4CC-0C0B-482F-B7C9-0230790FBC87}">
      <dgm:prSet phldrT="[Text]" custT="1"/>
      <dgm:spPr/>
      <dgm:t>
        <a:bodyPr/>
        <a:lstStyle/>
        <a:p>
          <a:pPr algn="l"/>
          <a:r>
            <a:rPr lang="en-US" sz="1600" b="0" dirty="0" err="1"/>
            <a:t>Coordenadas</a:t>
          </a:r>
          <a:r>
            <a:rPr lang="en-US" sz="1600" b="0" dirty="0"/>
            <a:t> </a:t>
          </a:r>
          <a:r>
            <a:rPr lang="en-US" sz="1600" b="0" dirty="0" err="1"/>
            <a:t>geográficas</a:t>
          </a:r>
          <a:endParaRPr lang="en-US" sz="1600" b="0" dirty="0"/>
        </a:p>
      </dgm:t>
    </dgm:pt>
    <dgm:pt modelId="{14585178-2349-47F5-A75A-B9FC86A4ED7D}" type="parTrans" cxnId="{C293E60D-EBD8-441B-8B72-5D5DA0DF1815}">
      <dgm:prSet/>
      <dgm:spPr/>
      <dgm:t>
        <a:bodyPr/>
        <a:lstStyle/>
        <a:p>
          <a:pPr algn="l"/>
          <a:endParaRPr lang="en-US" sz="1800" b="0"/>
        </a:p>
      </dgm:t>
    </dgm:pt>
    <dgm:pt modelId="{67BE28DA-CCC7-4FA8-8812-660F8C25CF78}" type="sibTrans" cxnId="{C293E60D-EBD8-441B-8B72-5D5DA0DF1815}">
      <dgm:prSet/>
      <dgm:spPr/>
      <dgm:t>
        <a:bodyPr/>
        <a:lstStyle/>
        <a:p>
          <a:pPr algn="l"/>
          <a:endParaRPr lang="en-US" sz="1800" b="0"/>
        </a:p>
      </dgm:t>
    </dgm:pt>
    <dgm:pt modelId="{30D56D71-910B-4C7F-843A-C081AF7CFB7D}" type="pres">
      <dgm:prSet presAssocID="{794B667C-E215-4E9F-A016-C7FB350FCEEF}" presName="linearFlow" presStyleCnt="0">
        <dgm:presLayoutVars>
          <dgm:dir/>
          <dgm:resizeHandles val="exact"/>
        </dgm:presLayoutVars>
      </dgm:prSet>
      <dgm:spPr/>
    </dgm:pt>
    <dgm:pt modelId="{AF7D734D-C9B3-42B6-9729-346587594625}" type="pres">
      <dgm:prSet presAssocID="{7A6DD556-724E-41B2-BC5C-32F2F8A5FAE4}" presName="composite" presStyleCnt="0"/>
      <dgm:spPr/>
    </dgm:pt>
    <dgm:pt modelId="{830AF61B-81FE-44D1-A8A2-9239B818D03E}" type="pres">
      <dgm:prSet presAssocID="{7A6DD556-724E-41B2-BC5C-32F2F8A5FAE4}" presName="imgShp" presStyleLbl="fgImgPlace1" presStyleIdx="0" presStyleCnt="6"/>
      <dgm:spPr/>
    </dgm:pt>
    <dgm:pt modelId="{5FD02D9E-474C-452F-AB40-0E83005E6377}" type="pres">
      <dgm:prSet presAssocID="{7A6DD556-724E-41B2-BC5C-32F2F8A5FAE4}" presName="txShp" presStyleLbl="node1" presStyleIdx="0" presStyleCnt="6">
        <dgm:presLayoutVars>
          <dgm:bulletEnabled val="1"/>
        </dgm:presLayoutVars>
      </dgm:prSet>
      <dgm:spPr/>
    </dgm:pt>
    <dgm:pt modelId="{D5ECFE69-1CE6-4C26-8A41-5BDFC13925C2}" type="pres">
      <dgm:prSet presAssocID="{7FD38E01-4549-4DF9-B470-D4A370338239}" presName="spacing" presStyleCnt="0"/>
      <dgm:spPr/>
    </dgm:pt>
    <dgm:pt modelId="{9B8D0144-767B-4AE4-BD3F-4F78BFE85236}" type="pres">
      <dgm:prSet presAssocID="{C5DC8A7E-59D7-430C-ACDC-CEF7C18139A1}" presName="composite" presStyleCnt="0"/>
      <dgm:spPr/>
    </dgm:pt>
    <dgm:pt modelId="{2115885C-B880-424B-A6AA-699A1E3D9C95}" type="pres">
      <dgm:prSet presAssocID="{C5DC8A7E-59D7-430C-ACDC-CEF7C18139A1}" presName="imgShp" presStyleLbl="fgImgPlace1" presStyleIdx="1" presStyleCnt="6"/>
      <dgm:spPr/>
    </dgm:pt>
    <dgm:pt modelId="{CA38541C-23E6-4C3C-8C7A-1D8010652B01}" type="pres">
      <dgm:prSet presAssocID="{C5DC8A7E-59D7-430C-ACDC-CEF7C18139A1}" presName="txShp" presStyleLbl="node1" presStyleIdx="1" presStyleCnt="6">
        <dgm:presLayoutVars>
          <dgm:bulletEnabled val="1"/>
        </dgm:presLayoutVars>
      </dgm:prSet>
      <dgm:spPr/>
    </dgm:pt>
    <dgm:pt modelId="{ECF50E38-53C8-4029-B0E2-97DC280412EF}" type="pres">
      <dgm:prSet presAssocID="{F9373CA3-C7F9-4B96-843B-E261CD3B7E6D}" presName="spacing" presStyleCnt="0"/>
      <dgm:spPr/>
    </dgm:pt>
    <dgm:pt modelId="{8B9F641F-1478-454D-A4AB-C77605328DBF}" type="pres">
      <dgm:prSet presAssocID="{250F9C22-C840-4184-809F-5CAAE35B59F6}" presName="composite" presStyleCnt="0"/>
      <dgm:spPr/>
    </dgm:pt>
    <dgm:pt modelId="{B7EE58B2-95D0-46B0-B843-DA1BF0241B96}" type="pres">
      <dgm:prSet presAssocID="{250F9C22-C840-4184-809F-5CAAE35B59F6}" presName="imgShp" presStyleLbl="fgImgPlace1" presStyleIdx="2" presStyleCnt="6"/>
      <dgm:spPr/>
    </dgm:pt>
    <dgm:pt modelId="{53506F30-26E6-4423-9271-AB36F4AAA2EC}" type="pres">
      <dgm:prSet presAssocID="{250F9C22-C840-4184-809F-5CAAE35B59F6}" presName="txShp" presStyleLbl="node1" presStyleIdx="2" presStyleCnt="6">
        <dgm:presLayoutVars>
          <dgm:bulletEnabled val="1"/>
        </dgm:presLayoutVars>
      </dgm:prSet>
      <dgm:spPr/>
    </dgm:pt>
    <dgm:pt modelId="{AE577481-8BB0-4130-8918-1FE5A04A5C0E}" type="pres">
      <dgm:prSet presAssocID="{1BBB3735-9526-41F2-B876-2D65F88983FE}" presName="spacing" presStyleCnt="0"/>
      <dgm:spPr/>
    </dgm:pt>
    <dgm:pt modelId="{802AAF28-F77B-425F-9889-C60418ACF402}" type="pres">
      <dgm:prSet presAssocID="{09C5B99F-84B0-4483-9D3A-9C2E8DBDBF3C}" presName="composite" presStyleCnt="0"/>
      <dgm:spPr/>
    </dgm:pt>
    <dgm:pt modelId="{DBCA2C46-3FA5-477A-84A6-D281246C3FCC}" type="pres">
      <dgm:prSet presAssocID="{09C5B99F-84B0-4483-9D3A-9C2E8DBDBF3C}" presName="imgShp" presStyleLbl="fgImgPlace1" presStyleIdx="3" presStyleCnt="6"/>
      <dgm:spPr/>
    </dgm:pt>
    <dgm:pt modelId="{B18E2678-DF66-4A5F-B9C6-2C3CF4146A66}" type="pres">
      <dgm:prSet presAssocID="{09C5B99F-84B0-4483-9D3A-9C2E8DBDBF3C}" presName="txShp" presStyleLbl="node1" presStyleIdx="3" presStyleCnt="6">
        <dgm:presLayoutVars>
          <dgm:bulletEnabled val="1"/>
        </dgm:presLayoutVars>
      </dgm:prSet>
      <dgm:spPr/>
    </dgm:pt>
    <dgm:pt modelId="{1AFD5BE5-717A-4B21-8D6B-181DA6CA8EE2}" type="pres">
      <dgm:prSet presAssocID="{5D100D6B-CB9D-4A8D-9D67-81A3BDE791AA}" presName="spacing" presStyleCnt="0"/>
      <dgm:spPr/>
    </dgm:pt>
    <dgm:pt modelId="{8C5835C1-F2AA-45C2-9A5F-B0DE0FA1C058}" type="pres">
      <dgm:prSet presAssocID="{55CCCFEA-9C66-44EA-9D5E-1BFD49B1D21C}" presName="composite" presStyleCnt="0"/>
      <dgm:spPr/>
    </dgm:pt>
    <dgm:pt modelId="{B09A009A-FE00-4E79-B33C-E47DCE9AB364}" type="pres">
      <dgm:prSet presAssocID="{55CCCFEA-9C66-44EA-9D5E-1BFD49B1D21C}" presName="imgShp" presStyleLbl="fgImgPlace1" presStyleIdx="4" presStyleCnt="6"/>
      <dgm:spPr/>
    </dgm:pt>
    <dgm:pt modelId="{D7670F20-5573-4460-B639-404F8F91F33F}" type="pres">
      <dgm:prSet presAssocID="{55CCCFEA-9C66-44EA-9D5E-1BFD49B1D21C}" presName="txShp" presStyleLbl="node1" presStyleIdx="4" presStyleCnt="6">
        <dgm:presLayoutVars>
          <dgm:bulletEnabled val="1"/>
        </dgm:presLayoutVars>
      </dgm:prSet>
      <dgm:spPr/>
    </dgm:pt>
    <dgm:pt modelId="{120D11C7-B6B3-41EB-8D8E-869191CA6475}" type="pres">
      <dgm:prSet presAssocID="{EA471913-8901-4418-947A-0636804F395F}" presName="spacing" presStyleCnt="0"/>
      <dgm:spPr/>
    </dgm:pt>
    <dgm:pt modelId="{1E220313-28F6-4AA4-939D-E6AE9E11B313}" type="pres">
      <dgm:prSet presAssocID="{7DA0D4CC-0C0B-482F-B7C9-0230790FBC87}" presName="composite" presStyleCnt="0"/>
      <dgm:spPr/>
    </dgm:pt>
    <dgm:pt modelId="{76BDA6B3-D04A-49CB-A9F4-88CAFA15059E}" type="pres">
      <dgm:prSet presAssocID="{7DA0D4CC-0C0B-482F-B7C9-0230790FBC87}" presName="imgShp" presStyleLbl="fgImgPlace1" presStyleIdx="5" presStyleCnt="6"/>
      <dgm:spPr/>
    </dgm:pt>
    <dgm:pt modelId="{316F679A-46A7-4E04-B2F1-F4CA89898448}" type="pres">
      <dgm:prSet presAssocID="{7DA0D4CC-0C0B-482F-B7C9-0230790FBC87}" presName="txShp" presStyleLbl="node1" presStyleIdx="5" presStyleCnt="6">
        <dgm:presLayoutVars>
          <dgm:bulletEnabled val="1"/>
        </dgm:presLayoutVars>
      </dgm:prSet>
      <dgm:spPr/>
    </dgm:pt>
  </dgm:ptLst>
  <dgm:cxnLst>
    <dgm:cxn modelId="{C293E60D-EBD8-441B-8B72-5D5DA0DF1815}" srcId="{794B667C-E215-4E9F-A016-C7FB350FCEEF}" destId="{7DA0D4CC-0C0B-482F-B7C9-0230790FBC87}" srcOrd="5" destOrd="0" parTransId="{14585178-2349-47F5-A75A-B9FC86A4ED7D}" sibTransId="{67BE28DA-CCC7-4FA8-8812-660F8C25CF78}"/>
    <dgm:cxn modelId="{41019111-AA20-45F6-BDD0-A0D41D51D7FB}" srcId="{794B667C-E215-4E9F-A016-C7FB350FCEEF}" destId="{7A6DD556-724E-41B2-BC5C-32F2F8A5FAE4}" srcOrd="0" destOrd="0" parTransId="{44213642-1DEC-40A3-9D14-7FEDF1633AF6}" sibTransId="{7FD38E01-4549-4DF9-B470-D4A370338239}"/>
    <dgm:cxn modelId="{7BC13D33-2D93-4001-BC0C-43E484F69035}" srcId="{794B667C-E215-4E9F-A016-C7FB350FCEEF}" destId="{09C5B99F-84B0-4483-9D3A-9C2E8DBDBF3C}" srcOrd="3" destOrd="0" parTransId="{FFE00E19-393F-471F-B8BF-CEA3635BD90D}" sibTransId="{5D100D6B-CB9D-4A8D-9D67-81A3BDE791AA}"/>
    <dgm:cxn modelId="{8D0F8839-76F7-4CE4-BC8F-9DCEEF31C60B}" srcId="{794B667C-E215-4E9F-A016-C7FB350FCEEF}" destId="{C5DC8A7E-59D7-430C-ACDC-CEF7C18139A1}" srcOrd="1" destOrd="0" parTransId="{3C25E5E1-683C-4121-800F-89588231E889}" sibTransId="{F9373CA3-C7F9-4B96-843B-E261CD3B7E6D}"/>
    <dgm:cxn modelId="{96C23D3B-6322-4C93-9F9A-5E48366CF1E1}" type="presOf" srcId="{55CCCFEA-9C66-44EA-9D5E-1BFD49B1D21C}" destId="{D7670F20-5573-4460-B639-404F8F91F33F}" srcOrd="0" destOrd="0" presId="urn:microsoft.com/office/officeart/2005/8/layout/vList3"/>
    <dgm:cxn modelId="{0A09256F-5093-42A2-BCA8-A141DA9FD9F6}" type="presOf" srcId="{794B667C-E215-4E9F-A016-C7FB350FCEEF}" destId="{30D56D71-910B-4C7F-843A-C081AF7CFB7D}" srcOrd="0" destOrd="0" presId="urn:microsoft.com/office/officeart/2005/8/layout/vList3"/>
    <dgm:cxn modelId="{FC8EF57F-7F86-40A6-8BF4-F36DC09BEDC6}" type="presOf" srcId="{250F9C22-C840-4184-809F-5CAAE35B59F6}" destId="{53506F30-26E6-4423-9271-AB36F4AAA2EC}" srcOrd="0" destOrd="0" presId="urn:microsoft.com/office/officeart/2005/8/layout/vList3"/>
    <dgm:cxn modelId="{26E79F83-B4CC-4B82-AE18-F806F2503CAD}" type="presOf" srcId="{7A6DD556-724E-41B2-BC5C-32F2F8A5FAE4}" destId="{5FD02D9E-474C-452F-AB40-0E83005E6377}" srcOrd="0" destOrd="0" presId="urn:microsoft.com/office/officeart/2005/8/layout/vList3"/>
    <dgm:cxn modelId="{689C5585-2F69-483A-B31C-D2E45F672739}" type="presOf" srcId="{7DA0D4CC-0C0B-482F-B7C9-0230790FBC87}" destId="{316F679A-46A7-4E04-B2F1-F4CA89898448}" srcOrd="0" destOrd="0" presId="urn:microsoft.com/office/officeart/2005/8/layout/vList3"/>
    <dgm:cxn modelId="{030CD8A3-0DA2-4E52-AB27-008997C9C31E}" type="presOf" srcId="{09C5B99F-84B0-4483-9D3A-9C2E8DBDBF3C}" destId="{B18E2678-DF66-4A5F-B9C6-2C3CF4146A66}" srcOrd="0" destOrd="0" presId="urn:microsoft.com/office/officeart/2005/8/layout/vList3"/>
    <dgm:cxn modelId="{CCE5F7BB-46EB-47A0-9AFD-ECCCF15AAA4D}" type="presOf" srcId="{C5DC8A7E-59D7-430C-ACDC-CEF7C18139A1}" destId="{CA38541C-23E6-4C3C-8C7A-1D8010652B01}" srcOrd="0" destOrd="0" presId="urn:microsoft.com/office/officeart/2005/8/layout/vList3"/>
    <dgm:cxn modelId="{BB8BF7CD-C40D-499F-AAC1-39B82F2EA8C3}" srcId="{794B667C-E215-4E9F-A016-C7FB350FCEEF}" destId="{250F9C22-C840-4184-809F-5CAAE35B59F6}" srcOrd="2" destOrd="0" parTransId="{BE1EE5DC-C09B-44FE-8E1A-DBACB8FF024F}" sibTransId="{1BBB3735-9526-41F2-B876-2D65F88983FE}"/>
    <dgm:cxn modelId="{E9CB90CF-80E8-421C-B765-9CCA49105A59}" srcId="{794B667C-E215-4E9F-A016-C7FB350FCEEF}" destId="{55CCCFEA-9C66-44EA-9D5E-1BFD49B1D21C}" srcOrd="4" destOrd="0" parTransId="{ADBF260F-1203-45AF-9D5D-A3E910F3071B}" sibTransId="{EA471913-8901-4418-947A-0636804F395F}"/>
    <dgm:cxn modelId="{4BB7C47D-9D2E-4DBC-8E87-3ED0C917D555}" type="presParOf" srcId="{30D56D71-910B-4C7F-843A-C081AF7CFB7D}" destId="{AF7D734D-C9B3-42B6-9729-346587594625}" srcOrd="0" destOrd="0" presId="urn:microsoft.com/office/officeart/2005/8/layout/vList3"/>
    <dgm:cxn modelId="{2927B2C0-8A59-4B41-82CD-0DEB2FEE5791}" type="presParOf" srcId="{AF7D734D-C9B3-42B6-9729-346587594625}" destId="{830AF61B-81FE-44D1-A8A2-9239B818D03E}" srcOrd="0" destOrd="0" presId="urn:microsoft.com/office/officeart/2005/8/layout/vList3"/>
    <dgm:cxn modelId="{599592F2-9851-46E7-B5C5-4BEBFBFFE387}" type="presParOf" srcId="{AF7D734D-C9B3-42B6-9729-346587594625}" destId="{5FD02D9E-474C-452F-AB40-0E83005E6377}" srcOrd="1" destOrd="0" presId="urn:microsoft.com/office/officeart/2005/8/layout/vList3"/>
    <dgm:cxn modelId="{FE203CC4-3096-4C91-8613-D7817DDD4083}" type="presParOf" srcId="{30D56D71-910B-4C7F-843A-C081AF7CFB7D}" destId="{D5ECFE69-1CE6-4C26-8A41-5BDFC13925C2}" srcOrd="1" destOrd="0" presId="urn:microsoft.com/office/officeart/2005/8/layout/vList3"/>
    <dgm:cxn modelId="{78A1412F-30BB-48D6-ADF0-42EBB6511FE2}" type="presParOf" srcId="{30D56D71-910B-4C7F-843A-C081AF7CFB7D}" destId="{9B8D0144-767B-4AE4-BD3F-4F78BFE85236}" srcOrd="2" destOrd="0" presId="urn:microsoft.com/office/officeart/2005/8/layout/vList3"/>
    <dgm:cxn modelId="{D2D1A477-D5C9-4BB3-974C-68E2709800AD}" type="presParOf" srcId="{9B8D0144-767B-4AE4-BD3F-4F78BFE85236}" destId="{2115885C-B880-424B-A6AA-699A1E3D9C95}" srcOrd="0" destOrd="0" presId="urn:microsoft.com/office/officeart/2005/8/layout/vList3"/>
    <dgm:cxn modelId="{29818B7C-3F3E-42CC-8AB3-1CBC4993AF4E}" type="presParOf" srcId="{9B8D0144-767B-4AE4-BD3F-4F78BFE85236}" destId="{CA38541C-23E6-4C3C-8C7A-1D8010652B01}" srcOrd="1" destOrd="0" presId="urn:microsoft.com/office/officeart/2005/8/layout/vList3"/>
    <dgm:cxn modelId="{E09F6D12-4CC7-426C-AE5E-40CA2EB7FB3A}" type="presParOf" srcId="{30D56D71-910B-4C7F-843A-C081AF7CFB7D}" destId="{ECF50E38-53C8-4029-B0E2-97DC280412EF}" srcOrd="3" destOrd="0" presId="urn:microsoft.com/office/officeart/2005/8/layout/vList3"/>
    <dgm:cxn modelId="{76DF7D3D-7473-496A-A35D-F21CBA7784A2}" type="presParOf" srcId="{30D56D71-910B-4C7F-843A-C081AF7CFB7D}" destId="{8B9F641F-1478-454D-A4AB-C77605328DBF}" srcOrd="4" destOrd="0" presId="urn:microsoft.com/office/officeart/2005/8/layout/vList3"/>
    <dgm:cxn modelId="{A36F544C-BBBA-4C99-848E-21BDA345895D}" type="presParOf" srcId="{8B9F641F-1478-454D-A4AB-C77605328DBF}" destId="{B7EE58B2-95D0-46B0-B843-DA1BF0241B96}" srcOrd="0" destOrd="0" presId="urn:microsoft.com/office/officeart/2005/8/layout/vList3"/>
    <dgm:cxn modelId="{8E396920-3D31-44DA-9136-1E128D8F602B}" type="presParOf" srcId="{8B9F641F-1478-454D-A4AB-C77605328DBF}" destId="{53506F30-26E6-4423-9271-AB36F4AAA2EC}" srcOrd="1" destOrd="0" presId="urn:microsoft.com/office/officeart/2005/8/layout/vList3"/>
    <dgm:cxn modelId="{082A29D0-DA0C-4086-AB56-2A670C768C9A}" type="presParOf" srcId="{30D56D71-910B-4C7F-843A-C081AF7CFB7D}" destId="{AE577481-8BB0-4130-8918-1FE5A04A5C0E}" srcOrd="5" destOrd="0" presId="urn:microsoft.com/office/officeart/2005/8/layout/vList3"/>
    <dgm:cxn modelId="{22FFFB32-BBF4-4290-AD42-F15ABF429284}" type="presParOf" srcId="{30D56D71-910B-4C7F-843A-C081AF7CFB7D}" destId="{802AAF28-F77B-425F-9889-C60418ACF402}" srcOrd="6" destOrd="0" presId="urn:microsoft.com/office/officeart/2005/8/layout/vList3"/>
    <dgm:cxn modelId="{42E98D7E-B4DE-4CC8-8221-6D6C9C09A9F4}" type="presParOf" srcId="{802AAF28-F77B-425F-9889-C60418ACF402}" destId="{DBCA2C46-3FA5-477A-84A6-D281246C3FCC}" srcOrd="0" destOrd="0" presId="urn:microsoft.com/office/officeart/2005/8/layout/vList3"/>
    <dgm:cxn modelId="{4F5F278E-838C-4B9C-BEA0-6EFBC842BE9F}" type="presParOf" srcId="{802AAF28-F77B-425F-9889-C60418ACF402}" destId="{B18E2678-DF66-4A5F-B9C6-2C3CF4146A66}" srcOrd="1" destOrd="0" presId="urn:microsoft.com/office/officeart/2005/8/layout/vList3"/>
    <dgm:cxn modelId="{F5AFE9D6-9C7A-418B-A126-112DA8C03AD8}" type="presParOf" srcId="{30D56D71-910B-4C7F-843A-C081AF7CFB7D}" destId="{1AFD5BE5-717A-4B21-8D6B-181DA6CA8EE2}" srcOrd="7" destOrd="0" presId="urn:microsoft.com/office/officeart/2005/8/layout/vList3"/>
    <dgm:cxn modelId="{DC704C4C-71E0-4F8F-9893-80535A486F96}" type="presParOf" srcId="{30D56D71-910B-4C7F-843A-C081AF7CFB7D}" destId="{8C5835C1-F2AA-45C2-9A5F-B0DE0FA1C058}" srcOrd="8" destOrd="0" presId="urn:microsoft.com/office/officeart/2005/8/layout/vList3"/>
    <dgm:cxn modelId="{E2C321E7-651E-40C4-AA59-545238259C9D}" type="presParOf" srcId="{8C5835C1-F2AA-45C2-9A5F-B0DE0FA1C058}" destId="{B09A009A-FE00-4E79-B33C-E47DCE9AB364}" srcOrd="0" destOrd="0" presId="urn:microsoft.com/office/officeart/2005/8/layout/vList3"/>
    <dgm:cxn modelId="{E2E90C54-D651-46CD-AB25-AA6F81C3276F}" type="presParOf" srcId="{8C5835C1-F2AA-45C2-9A5F-B0DE0FA1C058}" destId="{D7670F20-5573-4460-B639-404F8F91F33F}" srcOrd="1" destOrd="0" presId="urn:microsoft.com/office/officeart/2005/8/layout/vList3"/>
    <dgm:cxn modelId="{B7763AA2-86A6-48B3-8C01-0992490344C4}" type="presParOf" srcId="{30D56D71-910B-4C7F-843A-C081AF7CFB7D}" destId="{120D11C7-B6B3-41EB-8D8E-869191CA6475}" srcOrd="9" destOrd="0" presId="urn:microsoft.com/office/officeart/2005/8/layout/vList3"/>
    <dgm:cxn modelId="{B84C6F5A-B39B-4D6D-BA88-E611119EC453}" type="presParOf" srcId="{30D56D71-910B-4C7F-843A-C081AF7CFB7D}" destId="{1E220313-28F6-4AA4-939D-E6AE9E11B313}" srcOrd="10" destOrd="0" presId="urn:microsoft.com/office/officeart/2005/8/layout/vList3"/>
    <dgm:cxn modelId="{C06DA64C-DC9A-4602-9893-D31722E1C2AB}" type="presParOf" srcId="{1E220313-28F6-4AA4-939D-E6AE9E11B313}" destId="{76BDA6B3-D04A-49CB-A9F4-88CAFA15059E}" srcOrd="0" destOrd="0" presId="urn:microsoft.com/office/officeart/2005/8/layout/vList3"/>
    <dgm:cxn modelId="{29534E00-FF53-472F-91F1-D391D6C24C68}" type="presParOf" srcId="{1E220313-28F6-4AA4-939D-E6AE9E11B313}" destId="{316F679A-46A7-4E04-B2F1-F4CA8989844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02D9E-474C-452F-AB40-0E83005E6377}">
      <dsp:nvSpPr>
        <dsp:cNvPr id="0" name=""/>
        <dsp:cNvSpPr/>
      </dsp:nvSpPr>
      <dsp:spPr>
        <a:xfrm rot="10800000">
          <a:off x="725516" y="1819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Razón</a:t>
          </a:r>
          <a:r>
            <a:rPr lang="en-US" sz="1600" b="0" kern="1200" dirty="0"/>
            <a:t> Social</a:t>
          </a:r>
        </a:p>
      </dsp:txBody>
      <dsp:txXfrm rot="10800000">
        <a:off x="817134" y="1819"/>
        <a:ext cx="2425053" cy="366472"/>
      </dsp:txXfrm>
    </dsp:sp>
    <dsp:sp modelId="{830AF61B-81FE-44D1-A8A2-9239B818D03E}">
      <dsp:nvSpPr>
        <dsp:cNvPr id="0" name=""/>
        <dsp:cNvSpPr/>
      </dsp:nvSpPr>
      <dsp:spPr>
        <a:xfrm>
          <a:off x="542280" y="1819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8541C-23E6-4C3C-8C7A-1D8010652B01}">
      <dsp:nvSpPr>
        <dsp:cNvPr id="0" name=""/>
        <dsp:cNvSpPr/>
      </dsp:nvSpPr>
      <dsp:spPr>
        <a:xfrm rot="10800000">
          <a:off x="725516" y="477686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Actividad</a:t>
          </a:r>
          <a:r>
            <a:rPr lang="en-US" sz="1600" b="0" kern="1200" dirty="0"/>
            <a:t> </a:t>
          </a:r>
          <a:r>
            <a:rPr lang="en-US" sz="1600" b="0" kern="1200" dirty="0" err="1"/>
            <a:t>Económica</a:t>
          </a:r>
          <a:endParaRPr lang="en-US" sz="1600" b="0" kern="1200" dirty="0"/>
        </a:p>
      </dsp:txBody>
      <dsp:txXfrm rot="10800000">
        <a:off x="817134" y="477686"/>
        <a:ext cx="2425053" cy="366472"/>
      </dsp:txXfrm>
    </dsp:sp>
    <dsp:sp modelId="{2115885C-B880-424B-A6AA-699A1E3D9C95}">
      <dsp:nvSpPr>
        <dsp:cNvPr id="0" name=""/>
        <dsp:cNvSpPr/>
      </dsp:nvSpPr>
      <dsp:spPr>
        <a:xfrm>
          <a:off x="542280" y="477686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06F30-26E6-4423-9271-AB36F4AAA2EC}">
      <dsp:nvSpPr>
        <dsp:cNvPr id="0" name=""/>
        <dsp:cNvSpPr/>
      </dsp:nvSpPr>
      <dsp:spPr>
        <a:xfrm rot="10800000">
          <a:off x="725516" y="953554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Estrato</a:t>
          </a:r>
          <a:endParaRPr lang="en-US" sz="1600" b="0" kern="1200" dirty="0"/>
        </a:p>
      </dsp:txBody>
      <dsp:txXfrm rot="10800000">
        <a:off x="817134" y="953554"/>
        <a:ext cx="2425053" cy="366472"/>
      </dsp:txXfrm>
    </dsp:sp>
    <dsp:sp modelId="{B7EE58B2-95D0-46B0-B843-DA1BF0241B96}">
      <dsp:nvSpPr>
        <dsp:cNvPr id="0" name=""/>
        <dsp:cNvSpPr/>
      </dsp:nvSpPr>
      <dsp:spPr>
        <a:xfrm>
          <a:off x="542280" y="953554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E2678-DF66-4A5F-B9C6-2C3CF4146A66}">
      <dsp:nvSpPr>
        <dsp:cNvPr id="0" name=""/>
        <dsp:cNvSpPr/>
      </dsp:nvSpPr>
      <dsp:spPr>
        <a:xfrm rot="10800000">
          <a:off x="725516" y="1429421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Domicilio</a:t>
          </a:r>
          <a:endParaRPr lang="en-US" sz="1600" b="0" kern="1200" dirty="0"/>
        </a:p>
      </dsp:txBody>
      <dsp:txXfrm rot="10800000">
        <a:off x="817134" y="1429421"/>
        <a:ext cx="2425053" cy="366472"/>
      </dsp:txXfrm>
    </dsp:sp>
    <dsp:sp modelId="{DBCA2C46-3FA5-477A-84A6-D281246C3FCC}">
      <dsp:nvSpPr>
        <dsp:cNvPr id="0" name=""/>
        <dsp:cNvSpPr/>
      </dsp:nvSpPr>
      <dsp:spPr>
        <a:xfrm>
          <a:off x="542280" y="1429421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70F20-5573-4460-B639-404F8F91F33F}">
      <dsp:nvSpPr>
        <dsp:cNvPr id="0" name=""/>
        <dsp:cNvSpPr/>
      </dsp:nvSpPr>
      <dsp:spPr>
        <a:xfrm rot="10800000">
          <a:off x="725516" y="1905288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Email / Website</a:t>
          </a:r>
        </a:p>
      </dsp:txBody>
      <dsp:txXfrm rot="10800000">
        <a:off x="817134" y="1905288"/>
        <a:ext cx="2425053" cy="366472"/>
      </dsp:txXfrm>
    </dsp:sp>
    <dsp:sp modelId="{B09A009A-FE00-4E79-B33C-E47DCE9AB364}">
      <dsp:nvSpPr>
        <dsp:cNvPr id="0" name=""/>
        <dsp:cNvSpPr/>
      </dsp:nvSpPr>
      <dsp:spPr>
        <a:xfrm>
          <a:off x="542280" y="1905288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F679A-46A7-4E04-B2F1-F4CA89898448}">
      <dsp:nvSpPr>
        <dsp:cNvPr id="0" name=""/>
        <dsp:cNvSpPr/>
      </dsp:nvSpPr>
      <dsp:spPr>
        <a:xfrm rot="10800000">
          <a:off x="725516" y="2381155"/>
          <a:ext cx="2516671" cy="3664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604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Coordenadas</a:t>
          </a:r>
          <a:r>
            <a:rPr lang="en-US" sz="1600" b="0" kern="1200" dirty="0"/>
            <a:t> </a:t>
          </a:r>
          <a:r>
            <a:rPr lang="en-US" sz="1600" b="0" kern="1200" dirty="0" err="1"/>
            <a:t>geográficas</a:t>
          </a:r>
          <a:endParaRPr lang="en-US" sz="1600" b="0" kern="1200" dirty="0"/>
        </a:p>
      </dsp:txBody>
      <dsp:txXfrm rot="10800000">
        <a:off x="817134" y="2381155"/>
        <a:ext cx="2425053" cy="366472"/>
      </dsp:txXfrm>
    </dsp:sp>
    <dsp:sp modelId="{76BDA6B3-D04A-49CB-A9F4-88CAFA15059E}">
      <dsp:nvSpPr>
        <dsp:cNvPr id="0" name=""/>
        <dsp:cNvSpPr/>
      </dsp:nvSpPr>
      <dsp:spPr>
        <a:xfrm>
          <a:off x="542280" y="2381155"/>
          <a:ext cx="366472" cy="36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5" y="255941"/>
            <a:ext cx="11472083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s-MX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5681" y="1015242"/>
            <a:ext cx="12168000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850" y="6470071"/>
            <a:ext cx="182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770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0788" y="5489752"/>
            <a:ext cx="1440000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BC1-89DF-4AEA-8B51-BCB232F6E894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B13E-4D52-47EF-BDA0-DA90E4FE7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7450" y="-15718"/>
            <a:ext cx="6234550" cy="6867544"/>
          </a:xfr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MX" sz="6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s-MX" sz="6600" dirty="0" err="1">
                <a:solidFill>
                  <a:schemeClr val="bg1"/>
                </a:solidFill>
                <a:latin typeface="Consolas" panose="020B0609020204030204" pitchFamily="49" charset="0"/>
              </a:rPr>
              <a:t>Market</a:t>
            </a:r>
            <a:br>
              <a:rPr lang="es-MX" sz="6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b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MX" sz="6600" dirty="0">
                <a:solidFill>
                  <a:schemeClr val="bg1"/>
                </a:solidFill>
                <a:latin typeface="Consolas" panose="020B0609020204030204" pitchFamily="49" charset="0"/>
              </a:rPr>
              <a:t>      +</a:t>
            </a:r>
            <a:r>
              <a:rPr lang="es-MX" sz="6600" dirty="0" err="1">
                <a:solidFill>
                  <a:schemeClr val="bg1"/>
                </a:solidFill>
                <a:latin typeface="Consolas" panose="020B0609020204030204" pitchFamily="49" charset="0"/>
              </a:rPr>
              <a:t>Wallet</a:t>
            </a:r>
            <a:endParaRPr lang="es-MX" sz="6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397" r="9741"/>
          <a:stretch/>
        </p:blipFill>
        <p:spPr>
          <a:xfrm>
            <a:off x="13850" y="-15718"/>
            <a:ext cx="5943600" cy="6867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50" y="6470071"/>
            <a:ext cx="182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49320" y="6470066"/>
            <a:ext cx="182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Jun ‘19</a:t>
            </a:r>
          </a:p>
        </p:txBody>
      </p:sp>
    </p:spTree>
    <p:extLst>
      <p:ext uri="{BB962C8B-B14F-4D97-AF65-F5344CB8AC3E}">
        <p14:creationId xmlns:p14="http://schemas.microsoft.com/office/powerpoint/2010/main" val="21866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Objetivo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09700"/>
            <a:ext cx="12192000" cy="111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Incrementar cartera de clientes e ingreso en cuentas del</a:t>
            </a:r>
          </a:p>
          <a:p>
            <a:pPr algn="ctr"/>
            <a:r>
              <a:rPr lang="es-MX" sz="3200" b="1" dirty="0"/>
              <a:t>Sector Educación de la región Bajío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22392" y="2963863"/>
            <a:ext cx="9104067" cy="2618141"/>
            <a:chOff x="2522392" y="2963863"/>
            <a:chExt cx="9104067" cy="2618141"/>
          </a:xfrm>
        </p:grpSpPr>
        <p:pic>
          <p:nvPicPr>
            <p:cNvPr id="2054" name="Picture 6" descr="Resultado de imagen para target icon 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22392" y="2963863"/>
              <a:ext cx="2618141" cy="26181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306617" y="3644900"/>
              <a:ext cx="1054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7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12" name="Arrow: Up 11"/>
            <p:cNvSpPr/>
            <p:nvPr/>
          </p:nvSpPr>
          <p:spPr>
            <a:xfrm>
              <a:off x="5817749" y="3327400"/>
              <a:ext cx="432000" cy="673100"/>
            </a:xfrm>
            <a:prstGeom prst="up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458" y="3379355"/>
              <a:ext cx="5400000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sz="3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</a:t>
              </a:r>
              <a:r>
                <a:rPr lang="es-MX" sz="36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</a:t>
              </a:r>
              <a:r>
                <a:rPr lang="es-MX" sz="3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Share</a:t>
              </a:r>
            </a:p>
          </p:txBody>
        </p:sp>
        <p:sp>
          <p:nvSpPr>
            <p:cNvPr id="16" name="Arrow: Up 15"/>
            <p:cNvSpPr/>
            <p:nvPr/>
          </p:nvSpPr>
          <p:spPr>
            <a:xfrm>
              <a:off x="5817749" y="4394200"/>
              <a:ext cx="432000" cy="673100"/>
            </a:xfrm>
            <a:prstGeom prst="up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6459" y="4446155"/>
              <a:ext cx="5400000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MX" sz="3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Share of </a:t>
              </a:r>
              <a:r>
                <a:rPr lang="es-MX" sz="36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Wallet</a:t>
              </a:r>
              <a:endPara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Dimensionamiento de Mercado</a:t>
            </a:r>
          </a:p>
        </p:txBody>
      </p:sp>
      <p:pic>
        <p:nvPicPr>
          <p:cNvPr id="15362" name="Picture 2" descr="Resultado de imagen para mapa 3d nuevo leon, jalisco y ciudad mexico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33" y="1175589"/>
            <a:ext cx="7309383" cy="49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344969" y="22094"/>
            <a:ext cx="11516647" cy="4711003"/>
            <a:chOff x="344969" y="22094"/>
            <a:chExt cx="11516647" cy="4711003"/>
          </a:xfrm>
        </p:grpSpPr>
        <p:sp>
          <p:nvSpPr>
            <p:cNvPr id="23" name="TextBox 22"/>
            <p:cNvSpPr txBox="1"/>
            <p:nvPr/>
          </p:nvSpPr>
          <p:spPr>
            <a:xfrm>
              <a:off x="344969" y="1162889"/>
              <a:ext cx="8577358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Directorio Estadístico Nacional de Unidades Económicas</a:t>
              </a:r>
            </a:p>
            <a:p>
              <a:r>
                <a:rPr lang="es-MX" sz="2400" b="1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DENUE</a:t>
              </a:r>
            </a:p>
            <a:p>
              <a:endParaRPr lang="es-MX" sz="2400" b="1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endParaRPr lang="es-MX" sz="2200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32 Entidades Federativas</a:t>
              </a:r>
            </a:p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+2,400 Municipios</a:t>
              </a:r>
            </a:p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+12,000 Localidades</a:t>
              </a:r>
            </a:p>
            <a:p>
              <a:endParaRPr lang="es-MX" sz="2200" dirty="0">
                <a:solidFill>
                  <a:srgbClr val="002060"/>
                </a:solidFill>
                <a:latin typeface="Arial Narrow" panose="020B0606020202030204" pitchFamily="34" charset="0"/>
              </a:endParaRPr>
            </a:p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+20 Sectores de Actividad Económica</a:t>
              </a:r>
            </a:p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+300 Subsectores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513015" y="22094"/>
              <a:ext cx="3348601" cy="1388599"/>
              <a:chOff x="8513015" y="22094"/>
              <a:chExt cx="3348601" cy="138859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513015" y="56718"/>
                <a:ext cx="1185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1400" dirty="0">
                    <a:solidFill>
                      <a:srgbClr val="002060"/>
                    </a:solidFill>
                  </a:rPr>
                  <a:t>*Fuente: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9016" y="22094"/>
                <a:ext cx="2052600" cy="930759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0350619" y="1102916"/>
                <a:ext cx="15057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s-MX" sz="1400" dirty="0">
                    <a:solidFill>
                      <a:schemeClr val="accent1">
                        <a:lumMod val="50000"/>
                      </a:schemeClr>
                    </a:solidFill>
                  </a:rPr>
                  <a:t>www.inegi.org.mx</a:t>
                </a:r>
                <a:endParaRPr lang="es-MX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821379" y="2403050"/>
            <a:ext cx="2556000" cy="2304000"/>
          </a:xfrm>
          <a:prstGeom prst="star7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400" b="1" dirty="0"/>
              <a:t>+ 4M </a:t>
            </a:r>
          </a:p>
          <a:p>
            <a:pPr algn="ctr"/>
            <a:r>
              <a:rPr lang="es-MX" sz="2000" dirty="0"/>
              <a:t>Unidades Económicas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79816" y="1837194"/>
            <a:ext cx="3784468" cy="3218300"/>
            <a:chOff x="8698477" y="3402772"/>
            <a:chExt cx="3784468" cy="3218300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647431840"/>
                </p:ext>
              </p:extLst>
            </p:nvPr>
          </p:nvGraphicFramePr>
          <p:xfrm>
            <a:off x="8698477" y="3871624"/>
            <a:ext cx="3784468" cy="27494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9262778" y="3402772"/>
              <a:ext cx="28709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b="1" u="sng" dirty="0">
                  <a:solidFill>
                    <a:schemeClr val="accent1">
                      <a:lumMod val="50000"/>
                    </a:schemeClr>
                  </a:solidFill>
                </a:rPr>
                <a:t>Información disponible</a:t>
              </a:r>
              <a:endParaRPr lang="es-MX" sz="2000" b="1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5389418"/>
            <a:ext cx="12192000" cy="1468582"/>
            <a:chOff x="0" y="5389418"/>
            <a:chExt cx="12192000" cy="1468582"/>
          </a:xfrm>
        </p:grpSpPr>
        <p:sp>
          <p:nvSpPr>
            <p:cNvPr id="12" name="Rectangle 11"/>
            <p:cNvSpPr/>
            <p:nvPr/>
          </p:nvSpPr>
          <p:spPr>
            <a:xfrm>
              <a:off x="0" y="5389418"/>
              <a:ext cx="12192000" cy="146858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35500" y="5494791"/>
              <a:ext cx="4904512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Limpieza / homologación de datos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s-MX" sz="12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Asignación / mapeo de variables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s-MX" sz="12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Identificación de sector / estrato enfoque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8944" y="5494788"/>
              <a:ext cx="5409206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Consolidación / depuración BD pública / privada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s-MX" sz="12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Análisis de cobertura / cuentas estratégicas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s-MX" sz="12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MX" b="1" dirty="0">
                  <a:solidFill>
                    <a:schemeClr val="accent1">
                      <a:lumMod val="50000"/>
                    </a:schemeClr>
                  </a:solidFill>
                </a:rPr>
                <a:t>Identificación de mercado potencial objetivo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809" y="5716459"/>
              <a:ext cx="21672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1">
                      <a:lumMod val="50000"/>
                    </a:schemeClr>
                  </a:solidFill>
                </a:rPr>
                <a:t>Actividades</a:t>
              </a:r>
            </a:p>
            <a:p>
              <a:pPr algn="ctr"/>
              <a:r>
                <a:rPr lang="es-MX" sz="2400" b="1" dirty="0">
                  <a:solidFill>
                    <a:schemeClr val="accent1">
                      <a:lumMod val="50000"/>
                    </a:schemeClr>
                  </a:solidFill>
                </a:rPr>
                <a:t>Proyecto</a:t>
              </a:r>
              <a:endParaRPr lang="es-MX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135679" y="5463540"/>
              <a:ext cx="1" cy="13320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Identificación de Mercado Potencial</a:t>
            </a:r>
          </a:p>
        </p:txBody>
      </p:sp>
      <p:pic>
        <p:nvPicPr>
          <p:cNvPr id="15362" name="Picture 2" descr="Resultado de imagen para mapa 3d nuevo leon, jalisco y ciudad mexico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52" y="1175323"/>
            <a:ext cx="7309383" cy="49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2"/>
          <p:cNvGrpSpPr/>
          <p:nvPr/>
        </p:nvGrpSpPr>
        <p:grpSpPr>
          <a:xfrm>
            <a:off x="344969" y="22094"/>
            <a:ext cx="11516647" cy="2536926"/>
            <a:chOff x="344969" y="22094"/>
            <a:chExt cx="11516647" cy="2536926"/>
          </a:xfrm>
        </p:grpSpPr>
        <p:grpSp>
          <p:nvGrpSpPr>
            <p:cNvPr id="2052" name="Group 2051"/>
            <p:cNvGrpSpPr/>
            <p:nvPr/>
          </p:nvGrpSpPr>
          <p:grpSpPr>
            <a:xfrm>
              <a:off x="8513015" y="22094"/>
              <a:ext cx="3348601" cy="930759"/>
              <a:chOff x="8513015" y="22094"/>
              <a:chExt cx="3348601" cy="93075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513015" y="56718"/>
                <a:ext cx="1185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1400" dirty="0">
                    <a:solidFill>
                      <a:srgbClr val="002060"/>
                    </a:solidFill>
                  </a:rPr>
                  <a:t>*Fuente: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9016" y="22094"/>
                <a:ext cx="2052600" cy="930759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44969" y="1162893"/>
              <a:ext cx="5688000" cy="13961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Incrementar % MS en cuentas del sector Educación</a:t>
              </a:r>
            </a:p>
            <a:p>
              <a:pPr marL="549275" indent="-285750" defTabSz="623888">
                <a:buFont typeface="Wingdings" panose="05000000000000000000" pitchFamily="2" charset="2"/>
                <a:buChar char="ü"/>
              </a:pPr>
              <a:r>
                <a:rPr lang="es-MX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Región Bajío</a:t>
              </a:r>
            </a:p>
            <a:p>
              <a:pPr marL="549275" indent="-285750" defTabSz="623888">
                <a:buFont typeface="Wingdings" panose="05000000000000000000" pitchFamily="2" charset="2"/>
                <a:buChar char="ü"/>
              </a:pPr>
              <a:r>
                <a:rPr lang="es-MX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Ciudades / localidades con cobertura</a:t>
              </a:r>
            </a:p>
            <a:p>
              <a:pPr marL="549275" indent="-285750" defTabSz="623888">
                <a:buFont typeface="Wingdings" panose="05000000000000000000" pitchFamily="2" charset="2"/>
                <a:buChar char="ü"/>
              </a:pPr>
              <a:r>
                <a:rPr lang="es-MX" dirty="0">
                  <a:solidFill>
                    <a:srgbClr val="002060"/>
                  </a:solidFill>
                  <a:latin typeface="Arial Narrow" panose="020B0606020202030204" pitchFamily="34" charset="0"/>
                </a:rPr>
                <a:t>Tamaño UE +10 empleados</a:t>
              </a: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6473371" y="2128146"/>
            <a:ext cx="5300084" cy="1418388"/>
            <a:chOff x="6473371" y="2128146"/>
            <a:chExt cx="5300084" cy="1418388"/>
          </a:xfrm>
        </p:grpSpPr>
        <p:grpSp>
          <p:nvGrpSpPr>
            <p:cNvPr id="21" name="Group 20"/>
            <p:cNvGrpSpPr/>
            <p:nvPr/>
          </p:nvGrpSpPr>
          <p:grpSpPr>
            <a:xfrm>
              <a:off x="6473371" y="2530871"/>
              <a:ext cx="5275943" cy="1015663"/>
              <a:chOff x="5138058" y="1355213"/>
              <a:chExt cx="5275943" cy="1015663"/>
            </a:xfrm>
          </p:grpSpPr>
          <p:cxnSp>
            <p:nvCxnSpPr>
              <p:cNvPr id="4" name="Straight Connector 3"/>
              <p:cNvCxnSpPr>
                <a:endCxn id="13" idx="1"/>
              </p:cNvCxnSpPr>
              <p:nvPr/>
            </p:nvCxnSpPr>
            <p:spPr>
              <a:xfrm flipV="1">
                <a:off x="5138058" y="1863045"/>
                <a:ext cx="2408329" cy="39031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546387" y="1355213"/>
                <a:ext cx="2867614" cy="10156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2000" b="1" dirty="0">
                    <a:solidFill>
                      <a:schemeClr val="accent6">
                        <a:lumMod val="50000"/>
                      </a:schemeClr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57% PDM en 3.2k establecimientos del sector Educación</a:t>
                </a: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8902552" y="2128146"/>
              <a:ext cx="28709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b="1" u="sng" dirty="0">
                  <a:solidFill>
                    <a:schemeClr val="accent6">
                      <a:lumMod val="75000"/>
                    </a:schemeClr>
                  </a:solidFill>
                </a:rPr>
                <a:t>Nuevo León</a:t>
              </a:r>
              <a:endParaRPr lang="es-MX" sz="200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0" name="Group 2049"/>
          <p:cNvGrpSpPr/>
          <p:nvPr/>
        </p:nvGrpSpPr>
        <p:grpSpPr>
          <a:xfrm>
            <a:off x="1069387" y="4261746"/>
            <a:ext cx="4544013" cy="1556932"/>
            <a:chOff x="1069387" y="4261746"/>
            <a:chExt cx="4544013" cy="1556932"/>
          </a:xfrm>
        </p:grpSpPr>
        <p:sp>
          <p:nvSpPr>
            <p:cNvPr id="14" name="TextBox 13"/>
            <p:cNvSpPr txBox="1"/>
            <p:nvPr/>
          </p:nvSpPr>
          <p:spPr>
            <a:xfrm>
              <a:off x="1069387" y="4649127"/>
              <a:ext cx="2867614" cy="1169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4.1k establecimientos del sector Educación</a:t>
              </a:r>
            </a:p>
            <a:p>
              <a:endParaRPr lang="es-MX" sz="1400" b="1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s-MX" sz="1600" b="1" i="1" dirty="0">
                  <a:solidFill>
                    <a:srgbClr val="00206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18% penetración</a:t>
              </a:r>
            </a:p>
          </p:txBody>
        </p:sp>
        <p:cxnSp>
          <p:nvCxnSpPr>
            <p:cNvPr id="18" name="Straight Connector 17"/>
            <p:cNvCxnSpPr>
              <a:stCxn id="14" idx="3"/>
            </p:cNvCxnSpPr>
            <p:nvPr/>
          </p:nvCxnSpPr>
          <p:spPr>
            <a:xfrm flipV="1">
              <a:off x="3937001" y="4540824"/>
              <a:ext cx="1676399" cy="693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088609" y="4261746"/>
              <a:ext cx="28709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b="1" u="sng" dirty="0">
                  <a:solidFill>
                    <a:schemeClr val="accent1">
                      <a:lumMod val="50000"/>
                    </a:schemeClr>
                  </a:solidFill>
                </a:rPr>
                <a:t>Jalisco</a:t>
              </a:r>
              <a:endParaRPr lang="es-MX" sz="2000" b="1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28791" y="4892160"/>
            <a:ext cx="4788000" cy="75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C00000"/>
                </a:solidFill>
              </a:rPr>
              <a:t>3.4k establecimientos</a:t>
            </a:r>
          </a:p>
          <a:p>
            <a:pPr algn="r"/>
            <a:r>
              <a:rPr lang="es-MX" sz="3200" dirty="0">
                <a:solidFill>
                  <a:srgbClr val="C00000"/>
                </a:solidFill>
              </a:rPr>
              <a:t>	</a:t>
            </a:r>
            <a:endParaRPr lang="es-MX" sz="2800" i="1" dirty="0">
              <a:solidFill>
                <a:srgbClr val="C00000"/>
              </a:solidFill>
            </a:endParaRPr>
          </a:p>
        </p:txBody>
      </p:sp>
      <p:pic>
        <p:nvPicPr>
          <p:cNvPr id="15368" name="Picture 8" descr="Resultado de imagen para target 3d icon png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22" y="3536902"/>
            <a:ext cx="2704507" cy="20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Oportunidad en Jalisco / Sector Educación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3945358"/>
            <a:ext cx="11787172" cy="1863311"/>
            <a:chOff x="0" y="3945358"/>
            <a:chExt cx="11787172" cy="18633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8504"/>
            <a:stretch/>
          </p:blipFill>
          <p:spPr>
            <a:xfrm>
              <a:off x="9559621" y="3945358"/>
              <a:ext cx="2227551" cy="18633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0" y="3950836"/>
              <a:ext cx="969151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2800" dirty="0">
                  <a:solidFill>
                    <a:srgbClr val="002060"/>
                  </a:solidFill>
                </a:rPr>
                <a:t>Jalisco =&gt; 3.4k establecimientos de sector educativo</a:t>
              </a:r>
              <a:r>
                <a:rPr lang="es-MX" sz="2000" dirty="0">
                  <a:solidFill>
                    <a:srgbClr val="002060"/>
                  </a:solidFill>
                </a:rPr>
                <a:t> (no clientes)</a:t>
              </a:r>
            </a:p>
            <a:p>
              <a:pPr defTabSz="1076325"/>
              <a:r>
                <a:rPr lang="es-MX" sz="2800" dirty="0">
                  <a:solidFill>
                    <a:srgbClr val="002060"/>
                  </a:solidFill>
                </a:rPr>
                <a:t>			</a:t>
              </a:r>
              <a:r>
                <a:rPr lang="es-MX" sz="2400" dirty="0">
                  <a:solidFill>
                    <a:srgbClr val="002060"/>
                  </a:solidFill>
                </a:rPr>
                <a:t>			</a:t>
              </a:r>
              <a:r>
                <a:rPr lang="es-MX" sz="2000" dirty="0">
                  <a:solidFill>
                    <a:srgbClr val="002060"/>
                  </a:solidFill>
                </a:rPr>
                <a:t>Facturación estimada</a:t>
              </a:r>
            </a:p>
            <a:p>
              <a:pPr defTabSz="539750"/>
              <a:r>
                <a:rPr lang="es-MX" sz="2000" dirty="0">
                  <a:solidFill>
                    <a:srgbClr val="002060"/>
                  </a:solidFill>
                </a:rPr>
                <a:t>												$7.6k </a:t>
              </a:r>
              <a:r>
                <a:rPr lang="es-MX" sz="2000" dirty="0" err="1">
                  <a:solidFill>
                    <a:srgbClr val="002060"/>
                  </a:solidFill>
                </a:rPr>
                <a:t>ps</a:t>
              </a:r>
              <a:r>
                <a:rPr lang="es-MX" sz="2000" dirty="0">
                  <a:solidFill>
                    <a:srgbClr val="002060"/>
                  </a:solidFill>
                </a:rPr>
                <a:t> cuenta/mes</a:t>
              </a:r>
            </a:p>
            <a:p>
              <a:pPr defTabSz="539750"/>
              <a:r>
                <a:rPr lang="es-MX" sz="2800" dirty="0">
                  <a:solidFill>
                    <a:srgbClr val="002060"/>
                  </a:solidFill>
                </a:rPr>
                <a:t>		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18992" y="5571040"/>
            <a:ext cx="4341637" cy="8853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sz="2300" b="1" dirty="0">
                <a:solidFill>
                  <a:schemeClr val="bg1"/>
                </a:solidFill>
              </a:rPr>
              <a:t>Mercado Potencial en Jalisco</a:t>
            </a:r>
            <a:r>
              <a:rPr lang="es-MX" sz="1400" b="1" dirty="0">
                <a:solidFill>
                  <a:schemeClr val="bg1"/>
                </a:solidFill>
              </a:rPr>
              <a:t> (‘e)</a:t>
            </a:r>
          </a:p>
          <a:p>
            <a:pPr algn="r"/>
            <a:r>
              <a:rPr lang="es-MX" sz="2300" b="1" dirty="0">
                <a:solidFill>
                  <a:schemeClr val="bg1"/>
                </a:solidFill>
              </a:rPr>
              <a:t>$25.8M </a:t>
            </a:r>
            <a:r>
              <a:rPr lang="es-MX" sz="2300" b="1" dirty="0" err="1">
                <a:solidFill>
                  <a:schemeClr val="bg1"/>
                </a:solidFill>
              </a:rPr>
              <a:t>Ps</a:t>
            </a:r>
            <a:r>
              <a:rPr lang="es-MX" sz="2300" b="1" dirty="0">
                <a:solidFill>
                  <a:schemeClr val="bg1"/>
                </a:solidFill>
              </a:rPr>
              <a:t> / mes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-6" y="3740879"/>
            <a:ext cx="121680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01547" y="1243442"/>
            <a:ext cx="11365123" cy="2353312"/>
            <a:chOff x="501547" y="1243442"/>
            <a:chExt cx="11365123" cy="2353312"/>
          </a:xfrm>
        </p:grpSpPr>
        <p:sp>
          <p:nvSpPr>
            <p:cNvPr id="4" name="TextBox 3"/>
            <p:cNvSpPr txBox="1"/>
            <p:nvPr/>
          </p:nvSpPr>
          <p:spPr>
            <a:xfrm>
              <a:off x="2119745" y="1520522"/>
              <a:ext cx="97469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rgbClr val="002060"/>
                  </a:solidFill>
                </a:rPr>
                <a:t>Nuevo León =&gt; 3.2k establecimientos de sector educativo</a:t>
              </a:r>
            </a:p>
            <a:p>
              <a:pPr defTabSz="539750"/>
              <a:r>
                <a:rPr lang="es-MX" sz="2800" dirty="0">
                  <a:solidFill>
                    <a:srgbClr val="002060"/>
                  </a:solidFill>
                </a:rPr>
                <a:t>	</a:t>
              </a:r>
              <a:r>
                <a:rPr lang="es-MX" sz="2400" dirty="0">
                  <a:solidFill>
                    <a:srgbClr val="002060"/>
                  </a:solidFill>
                </a:rPr>
                <a:t>Clientes			Ingreso					Media</a:t>
              </a:r>
            </a:p>
            <a:p>
              <a:pPr defTabSz="539750"/>
              <a:r>
                <a:rPr lang="es-MX" sz="2400" dirty="0">
                  <a:solidFill>
                    <a:srgbClr val="002060"/>
                  </a:solidFill>
                </a:rPr>
                <a:t>	1.8k 			$13.8M </a:t>
              </a:r>
              <a:r>
                <a:rPr lang="es-MX" sz="2400" dirty="0" err="1">
                  <a:solidFill>
                    <a:srgbClr val="002060"/>
                  </a:solidFill>
                </a:rPr>
                <a:t>Ps</a:t>
              </a:r>
              <a:r>
                <a:rPr lang="es-MX" sz="2400" dirty="0">
                  <a:solidFill>
                    <a:srgbClr val="002060"/>
                  </a:solidFill>
                </a:rPr>
                <a:t>/mes			$7.6k </a:t>
              </a:r>
              <a:r>
                <a:rPr lang="es-MX" sz="2400" dirty="0" err="1">
                  <a:solidFill>
                    <a:srgbClr val="002060"/>
                  </a:solidFill>
                </a:rPr>
                <a:t>ps</a:t>
              </a:r>
              <a:r>
                <a:rPr lang="es-MX" sz="2400" dirty="0">
                  <a:solidFill>
                    <a:srgbClr val="002060"/>
                  </a:solidFill>
                </a:rPr>
                <a:t> cliente/mes</a:t>
              </a:r>
            </a:p>
            <a:p>
              <a:pPr defTabSz="539750"/>
              <a:r>
                <a:rPr lang="es-MX" sz="2800" dirty="0">
                  <a:solidFill>
                    <a:srgbClr val="002060"/>
                  </a:solidFill>
                </a:rPr>
                <a:t>		</a:t>
              </a:r>
            </a:p>
          </p:txBody>
        </p:sp>
        <p:pic>
          <p:nvPicPr>
            <p:cNvPr id="5" name="Picture 2" descr="Resultado de imagen para mapa nuevo leon 3d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99"/>
            <a:stretch/>
          </p:blipFill>
          <p:spPr bwMode="auto">
            <a:xfrm>
              <a:off x="501547" y="1243442"/>
              <a:ext cx="1546556" cy="2353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2362200" y="2938852"/>
            <a:ext cx="9499416" cy="40862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b="1" i="1" dirty="0">
                <a:solidFill>
                  <a:srgbClr val="002060"/>
                </a:solidFill>
                <a:latin typeface="Arial Narrow" panose="020B0606020202030204" pitchFamily="34" charset="0"/>
              </a:rPr>
              <a:t>Alianzas con universidades | Eventos patrocinados | </a:t>
            </a:r>
            <a:r>
              <a:rPr lang="es-MX" b="1" i="1" dirty="0">
                <a:solidFill>
                  <a:srgbClr val="002060"/>
                </a:solidFill>
                <a:latin typeface="Arial Narrow" panose="020B0606020202030204" pitchFamily="34" charset="0"/>
              </a:rPr>
              <a:t>Concursos | Capacitación | Prospección dirigida</a:t>
            </a:r>
            <a:endParaRPr lang="es-MX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Estrategia en Jalisco / Sector Educación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96200" y="2159000"/>
            <a:ext cx="4415808" cy="3983593"/>
            <a:chOff x="7315200" y="2159000"/>
            <a:chExt cx="4415808" cy="3983593"/>
          </a:xfrm>
        </p:grpSpPr>
        <p:sp>
          <p:nvSpPr>
            <p:cNvPr id="27" name="Rectangle 26"/>
            <p:cNvSpPr/>
            <p:nvPr/>
          </p:nvSpPr>
          <p:spPr>
            <a:xfrm>
              <a:off x="7315200" y="2159000"/>
              <a:ext cx="4051300" cy="39835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527" y="2181224"/>
              <a:ext cx="4368481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bg1"/>
                  </a:solidFill>
                </a:rPr>
                <a:t>Plan de Trabajo</a:t>
              </a:r>
            </a:p>
            <a:p>
              <a:pPr marL="177800" defTabSz="444500"/>
              <a:endParaRPr lang="es-MX" sz="1400" u="sng" dirty="0">
                <a:solidFill>
                  <a:schemeClr val="bg1"/>
                </a:solidFill>
              </a:endParaRPr>
            </a:p>
            <a:p>
              <a:pPr marL="177800" defTabSz="444500"/>
              <a:r>
                <a:rPr lang="es-MX" u="sng" dirty="0">
                  <a:solidFill>
                    <a:schemeClr val="bg1"/>
                  </a:solidFill>
                </a:rPr>
                <a:t>Interno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</a:t>
              </a:r>
              <a:r>
                <a:rPr lang="es-MX" sz="1600" dirty="0" err="1">
                  <a:solidFill>
                    <a:schemeClr val="bg1"/>
                  </a:solidFill>
                </a:rPr>
                <a:t>Kickoff</a:t>
              </a:r>
              <a:r>
                <a:rPr lang="es-MX" sz="1600" dirty="0">
                  <a:solidFill>
                    <a:schemeClr val="bg1"/>
                  </a:solidFill>
                </a:rPr>
                <a:t> con fuerza de ventas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Entrega de base de cuentas estratégicas perfilada por zona / tamaño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Reforzar capacitación de servicios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Concurso dirigido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Definición de cuota mensual alcanzable</a:t>
              </a:r>
            </a:p>
            <a:p>
              <a:pPr marL="285750" indent="-10795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Seguimiento mensual de indicadores</a:t>
              </a:r>
            </a:p>
            <a:p>
              <a:pPr marL="177800" defTabSz="444500"/>
              <a:endParaRPr lang="es-MX" dirty="0">
                <a:solidFill>
                  <a:schemeClr val="bg1"/>
                </a:solidFill>
              </a:endParaRPr>
            </a:p>
            <a:p>
              <a:pPr marL="177800" defTabSz="444500"/>
              <a:r>
                <a:rPr lang="es-MX" u="sng" dirty="0">
                  <a:solidFill>
                    <a:schemeClr val="bg1"/>
                  </a:solidFill>
                </a:rPr>
                <a:t>Externo</a:t>
              </a:r>
            </a:p>
            <a:p>
              <a:pPr marL="355600" indent="-17780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Campaña dirigida en redes sociales</a:t>
              </a:r>
            </a:p>
            <a:p>
              <a:pPr marL="355600" indent="-17780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Publicidad en eventos/expos ad-hoc</a:t>
              </a:r>
            </a:p>
            <a:p>
              <a:pPr marL="355600" indent="-177800" defTabSz="444500">
                <a:buFont typeface="Wingdings" panose="05000000000000000000" pitchFamily="2" charset="2"/>
                <a:buChar char="Ø"/>
              </a:pPr>
              <a:r>
                <a:rPr lang="es-MX" sz="1600" dirty="0">
                  <a:solidFill>
                    <a:schemeClr val="bg1"/>
                  </a:solidFill>
                </a:rPr>
                <a:t> Alianzas con proveedores del sector</a:t>
              </a:r>
              <a:endParaRPr lang="es-MX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85" name="Group 16384"/>
          <p:cNvGrpSpPr/>
          <p:nvPr/>
        </p:nvGrpSpPr>
        <p:grpSpPr>
          <a:xfrm>
            <a:off x="357321" y="1809014"/>
            <a:ext cx="7376970" cy="4706083"/>
            <a:chOff x="357321" y="1809014"/>
            <a:chExt cx="7376970" cy="4706083"/>
          </a:xfrm>
        </p:grpSpPr>
        <p:sp>
          <p:nvSpPr>
            <p:cNvPr id="20" name="Rectangle 19"/>
            <p:cNvSpPr/>
            <p:nvPr/>
          </p:nvSpPr>
          <p:spPr>
            <a:xfrm>
              <a:off x="482600" y="2146300"/>
              <a:ext cx="6908800" cy="3983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85359" y="5851393"/>
              <a:ext cx="5760000" cy="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4884" y="2257424"/>
              <a:ext cx="0" cy="360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162807" y="5822116"/>
              <a:ext cx="1571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i="1" dirty="0">
                  <a:solidFill>
                    <a:srgbClr val="002060"/>
                  </a:solidFill>
                </a:rPr>
                <a:t>Penetración</a:t>
              </a:r>
              <a:endParaRPr lang="es-MX" sz="1600" i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40293" y="3004446"/>
              <a:ext cx="1571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i="1" dirty="0">
                  <a:solidFill>
                    <a:schemeClr val="bg1">
                      <a:lumMod val="50000"/>
                    </a:schemeClr>
                  </a:solidFill>
                </a:rPr>
                <a:t>clientes</a:t>
              </a:r>
              <a:endParaRPr lang="es-MX" sz="14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59343" y="2556771"/>
              <a:ext cx="15714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</a:t>
              </a:r>
              <a:r>
                <a:rPr lang="es-MX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</a:t>
              </a:r>
              <a:r>
                <a:rPr lang="es-MX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/mes</a:t>
              </a:r>
              <a:endParaRPr lang="es-MX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B86C127-4269-4959-ADBC-4A731C305A1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6799497"/>
                </p:ext>
              </p:extLst>
            </p:nvPr>
          </p:nvGraphicFramePr>
          <p:xfrm>
            <a:off x="357321" y="1809014"/>
            <a:ext cx="6005379" cy="47060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606127" y="2168524"/>
              <a:ext cx="6785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Jalisco</a:t>
              </a:r>
            </a:p>
            <a:p>
              <a:r>
                <a:rPr lang="es-MX" sz="1400" dirty="0"/>
                <a:t>% Penetración vs Ingreso</a:t>
              </a:r>
            </a:p>
          </p:txBody>
        </p:sp>
      </p:grpSp>
      <p:grpSp>
        <p:nvGrpSpPr>
          <p:cNvPr id="16384" name="Group 16383"/>
          <p:cNvGrpSpPr/>
          <p:nvPr/>
        </p:nvGrpSpPr>
        <p:grpSpPr>
          <a:xfrm>
            <a:off x="346670" y="1278945"/>
            <a:ext cx="11472083" cy="4562779"/>
            <a:chOff x="346670" y="1745670"/>
            <a:chExt cx="11472083" cy="4562779"/>
          </a:xfrm>
        </p:grpSpPr>
        <p:sp>
          <p:nvSpPr>
            <p:cNvPr id="3" name="TextBox 2"/>
            <p:cNvSpPr txBox="1"/>
            <p:nvPr/>
          </p:nvSpPr>
          <p:spPr>
            <a:xfrm>
              <a:off x="346670" y="1745670"/>
              <a:ext cx="114720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000" b="1" dirty="0"/>
                <a:t>Lograr % penetración similar en sector Educación en Jalisco que lo que se ha logrado en Nuevo León representa 1.9k clientes adicionales con ingreso mensual de $14.7 </a:t>
              </a:r>
              <a:r>
                <a:rPr lang="es-MX" sz="2000" b="1" dirty="0" err="1"/>
                <a:t>MPs</a:t>
              </a:r>
              <a:r>
                <a:rPr lang="es-MX" sz="2000" b="1" dirty="0"/>
                <a:t> 	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1500" y="4445000"/>
              <a:ext cx="73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solidFill>
                    <a:schemeClr val="accent6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0000" y="5120120"/>
              <a:ext cx="142790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b="1" i="1" dirty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   57% penetración</a:t>
              </a:r>
            </a:p>
            <a:p>
              <a:r>
                <a:rPr lang="es-MX" sz="1200" b="1" i="1" dirty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  $14.7 M </a:t>
              </a:r>
              <a:r>
                <a:rPr lang="es-MX" sz="1200" b="1" i="1" dirty="0" err="1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Ps</a:t>
              </a:r>
              <a:r>
                <a:rPr lang="es-MX" sz="1200" b="1" i="1" dirty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/mes</a:t>
              </a:r>
            </a:p>
            <a:p>
              <a:r>
                <a:rPr lang="es-MX" sz="1200" b="1" i="1" dirty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   1,929 clientes  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477784" y="4616449"/>
              <a:ext cx="0" cy="1692000"/>
            </a:xfrm>
            <a:prstGeom prst="line">
              <a:avLst/>
            </a:prstGeom>
            <a:ln w="12700" cap="flat" cmpd="sng" algn="ctr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9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Aprendizaje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5834" y="1674168"/>
            <a:ext cx="4320000" cy="4170393"/>
            <a:chOff x="235834" y="1674168"/>
            <a:chExt cx="4320000" cy="4170393"/>
          </a:xfrm>
        </p:grpSpPr>
        <p:pic>
          <p:nvPicPr>
            <p:cNvPr id="20486" name="Picture 6" descr="Resultado de imagen para python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" r="4985" b="22783"/>
            <a:stretch/>
          </p:blipFill>
          <p:spPr bwMode="auto">
            <a:xfrm>
              <a:off x="983982" y="1674168"/>
              <a:ext cx="2880000" cy="87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8" name="Picture 8" descr="Resultado de imagen para tableau ic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0" t="22307" r="3097" b="30408"/>
            <a:stretch/>
          </p:blipFill>
          <p:spPr bwMode="auto">
            <a:xfrm>
              <a:off x="235834" y="4719468"/>
              <a:ext cx="4320000" cy="1125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0" name="Picture 10" descr="Resultado de imagen para machine learning icon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37" y="2904522"/>
              <a:ext cx="3096000" cy="165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375724" y="1577188"/>
            <a:ext cx="3341257" cy="4320000"/>
            <a:chOff x="4375724" y="1577188"/>
            <a:chExt cx="3341257" cy="432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8706" y="2770321"/>
              <a:ext cx="2728275" cy="1939532"/>
            </a:xfrm>
            <a:prstGeom prst="rect">
              <a:avLst/>
            </a:prstGeom>
          </p:spPr>
        </p:pic>
        <p:sp>
          <p:nvSpPr>
            <p:cNvPr id="7" name="Right Brace 6"/>
            <p:cNvSpPr/>
            <p:nvPr/>
          </p:nvSpPr>
          <p:spPr>
            <a:xfrm>
              <a:off x="4375724" y="1577188"/>
              <a:ext cx="555952" cy="4320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28526" y="1577185"/>
            <a:ext cx="3660212" cy="4320000"/>
            <a:chOff x="7728526" y="1577185"/>
            <a:chExt cx="3660212" cy="4320000"/>
          </a:xfrm>
        </p:grpSpPr>
        <p:sp>
          <p:nvSpPr>
            <p:cNvPr id="28" name="Right Brace 27"/>
            <p:cNvSpPr/>
            <p:nvPr/>
          </p:nvSpPr>
          <p:spPr>
            <a:xfrm>
              <a:off x="7728526" y="1577185"/>
              <a:ext cx="555952" cy="4320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796738" y="2172934"/>
              <a:ext cx="2592000" cy="3132000"/>
              <a:chOff x="8561210" y="2200644"/>
              <a:chExt cx="3342650" cy="4246141"/>
            </a:xfrm>
          </p:grpSpPr>
          <p:pic>
            <p:nvPicPr>
              <p:cNvPr id="20492" name="Picture 12" descr="Resultado de imagen para logo data monetiz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07401" y="2200644"/>
                <a:ext cx="3240000" cy="3041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1210" y="5282014"/>
                <a:ext cx="3342650" cy="11647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32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345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 +Market            +Wallet</vt:lpstr>
      <vt:lpstr>Objetivo</vt:lpstr>
      <vt:lpstr>Dimensionamiento de Mercado</vt:lpstr>
      <vt:lpstr>Identificación de Mercado Potencial</vt:lpstr>
      <vt:lpstr>Oportunidad en Jalisco / Sector Educación</vt:lpstr>
      <vt:lpstr>Estrategia en Jalisco / Sector Educación</vt:lpstr>
      <vt:lpstr>Aprendizaje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 Market          + Wallet</dc:title>
  <dc:creator>Daniel Alejandro Camacho Garcia</dc:creator>
  <cp:lastModifiedBy>Daniel Alejandro Camacho Garcia</cp:lastModifiedBy>
  <cp:revision>18</cp:revision>
  <dcterms:created xsi:type="dcterms:W3CDTF">2019-06-07T21:59:42Z</dcterms:created>
  <dcterms:modified xsi:type="dcterms:W3CDTF">2019-06-08T18:52:57Z</dcterms:modified>
</cp:coreProperties>
</file>