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32DE7-EA6F-4073-B1D1-25E1E4BF5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15" t="52018" r="-1" b="25336"/>
          <a:stretch/>
        </p:blipFill>
        <p:spPr>
          <a:xfrm>
            <a:off x="7258050" y="4960620"/>
            <a:ext cx="4385310" cy="1154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C28D8-7812-4ABC-AF7F-8FD098EA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050" y="2708909"/>
            <a:ext cx="8069580" cy="1711111"/>
          </a:xfrm>
        </p:spPr>
        <p:txBody>
          <a:bodyPr>
            <a:noAutofit/>
          </a:bodyPr>
          <a:lstStyle/>
          <a:p>
            <a:r>
              <a:rPr lang="es-MX" sz="4400" dirty="0" err="1"/>
              <a:t>Clasificacion</a:t>
            </a:r>
            <a:r>
              <a:rPr lang="es-MX" sz="4400" dirty="0"/>
              <a:t> automática de encuestas de servicio con machine </a:t>
            </a:r>
            <a:r>
              <a:rPr lang="es-MX" sz="4400" dirty="0" err="1"/>
              <a:t>learning</a:t>
            </a:r>
            <a:endParaRPr lang="es-MX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FB1E0-6835-46C9-A0B1-E948532F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140112"/>
            <a:ext cx="7197726" cy="1405467"/>
          </a:xfrm>
        </p:spPr>
        <p:txBody>
          <a:bodyPr/>
          <a:lstStyle/>
          <a:p>
            <a:r>
              <a:rPr lang="es-MX" dirty="0"/>
              <a:t>DATA SCIENCE MASTERY PROGRAM</a:t>
            </a:r>
          </a:p>
          <a:p>
            <a:r>
              <a:rPr lang="es-MX" dirty="0"/>
              <a:t>Vladimir Galvan garza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62E05-AE93-4AC0-AEBD-C81DBD20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2514600"/>
            <a:ext cx="3276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8D8-7812-4ABC-AF7F-8FD098EA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20040"/>
            <a:ext cx="11852910" cy="434340"/>
          </a:xfrm>
        </p:spPr>
        <p:txBody>
          <a:bodyPr anchor="t">
            <a:noAutofit/>
          </a:bodyPr>
          <a:lstStyle/>
          <a:p>
            <a:pPr algn="l"/>
            <a:r>
              <a:rPr lang="es-MX" sz="2400" b="1" dirty="0">
                <a:latin typeface="+mn-lt"/>
              </a:rPr>
              <a:t>Calidad de servicio en la industria de ti y </a:t>
            </a:r>
            <a:r>
              <a:rPr lang="es-MX" sz="2400" b="1" dirty="0" err="1">
                <a:latin typeface="+mn-lt"/>
              </a:rPr>
              <a:t>y</a:t>
            </a:r>
            <a:r>
              <a:rPr lang="es-MX" sz="2400" b="1" dirty="0">
                <a:latin typeface="+mn-lt"/>
              </a:rPr>
              <a:t> </a:t>
            </a:r>
            <a:r>
              <a:rPr lang="es-MX" sz="2400" b="1" dirty="0" err="1">
                <a:latin typeface="+mn-lt"/>
              </a:rPr>
              <a:t>telecom</a:t>
            </a:r>
            <a:endParaRPr lang="es-MX" sz="2400" b="1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B94C4-899B-48CF-BD63-9E97B184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13" y="269136"/>
            <a:ext cx="2887073" cy="191884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2F10B4-F2AC-44CD-8097-F678723BF9B0}"/>
              </a:ext>
            </a:extLst>
          </p:cNvPr>
          <p:cNvSpPr/>
          <p:nvPr/>
        </p:nvSpPr>
        <p:spPr>
          <a:xfrm>
            <a:off x="1360170" y="2941501"/>
            <a:ext cx="2503170" cy="2263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Servicio al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Gestión de Incidentes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Entrega de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A16500-4CD7-497C-89C7-216E6CA5F683}"/>
              </a:ext>
            </a:extLst>
          </p:cNvPr>
          <p:cNvSpPr/>
          <p:nvPr/>
        </p:nvSpPr>
        <p:spPr>
          <a:xfrm>
            <a:off x="8039100" y="2956741"/>
            <a:ext cx="2503170" cy="2263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Encuestas Telefónicas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Net </a:t>
            </a:r>
            <a:r>
              <a:rPr lang="es-MX" dirty="0" err="1">
                <a:solidFill>
                  <a:schemeClr val="tx1"/>
                </a:solidFill>
              </a:rPr>
              <a:t>Promoter</a:t>
            </a:r>
            <a:r>
              <a:rPr lang="es-MX" dirty="0">
                <a:solidFill>
                  <a:schemeClr val="tx1"/>
                </a:solidFill>
              </a:rPr>
              <a:t>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Comentarios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Sugerencias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AE429-1FED-46B6-B860-5F39110171A6}"/>
              </a:ext>
            </a:extLst>
          </p:cNvPr>
          <p:cNvSpPr txBox="1"/>
          <p:nvPr/>
        </p:nvSpPr>
        <p:spPr>
          <a:xfrm>
            <a:off x="1897380" y="2385241"/>
            <a:ext cx="180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Procesos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8CD0A-CAF8-48AE-B266-A1FE60C7A657}"/>
              </a:ext>
            </a:extLst>
          </p:cNvPr>
          <p:cNvSpPr txBox="1"/>
          <p:nvPr/>
        </p:nvSpPr>
        <p:spPr>
          <a:xfrm>
            <a:off x="1219199" y="1245870"/>
            <a:ext cx="6143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El aseguramiento de servicio es crítico especialmente en el segmento Empresarial y Corporativo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3977B-C728-45C9-ACA9-0008C332C867}"/>
              </a:ext>
            </a:extLst>
          </p:cNvPr>
          <p:cNvSpPr txBox="1"/>
          <p:nvPr/>
        </p:nvSpPr>
        <p:spPr>
          <a:xfrm>
            <a:off x="7852410" y="2385241"/>
            <a:ext cx="341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Percepción del Cliente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1D2479-C0F1-450C-8193-7BEE4FA20D20}"/>
              </a:ext>
            </a:extLst>
          </p:cNvPr>
          <p:cNvSpPr/>
          <p:nvPr/>
        </p:nvSpPr>
        <p:spPr>
          <a:xfrm>
            <a:off x="4644390" y="2911021"/>
            <a:ext cx="2503170" cy="2263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Velocidad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Asertividad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Disponibilidad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Confiabilidad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Atención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Comunicación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/>
                </a:solidFill>
              </a:rPr>
              <a:t>etc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0E3019-8530-4F37-860C-819E82F923F8}"/>
              </a:ext>
            </a:extLst>
          </p:cNvPr>
          <p:cNvSpPr/>
          <p:nvPr/>
        </p:nvSpPr>
        <p:spPr>
          <a:xfrm>
            <a:off x="7303770" y="3615871"/>
            <a:ext cx="480060" cy="90297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4AF242-53BD-4CC7-B581-6202FB2B92D2}"/>
              </a:ext>
            </a:extLst>
          </p:cNvPr>
          <p:cNvSpPr/>
          <p:nvPr/>
        </p:nvSpPr>
        <p:spPr>
          <a:xfrm>
            <a:off x="4038600" y="3596821"/>
            <a:ext cx="480060" cy="90297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41EA-948B-4355-8DE2-7C655EB55D6C}"/>
              </a:ext>
            </a:extLst>
          </p:cNvPr>
          <p:cNvSpPr txBox="1"/>
          <p:nvPr/>
        </p:nvSpPr>
        <p:spPr>
          <a:xfrm>
            <a:off x="4560570" y="2385241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Atributos de Calidad</a:t>
            </a: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EC749FA1-D5D2-4528-81FA-6EDD9F6D65C9}"/>
              </a:ext>
            </a:extLst>
          </p:cNvPr>
          <p:cNvSpPr/>
          <p:nvPr/>
        </p:nvSpPr>
        <p:spPr>
          <a:xfrm rot="10800000" flipV="1">
            <a:off x="2388870" y="5273221"/>
            <a:ext cx="7086600" cy="361950"/>
          </a:xfrm>
          <a:prstGeom prst="bentUp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reflection stA="34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AC7D3F3A-ED51-4596-AF82-567B196C2D4C}"/>
              </a:ext>
            </a:extLst>
          </p:cNvPr>
          <p:cNvSpPr/>
          <p:nvPr/>
        </p:nvSpPr>
        <p:spPr>
          <a:xfrm rot="5400000" flipV="1">
            <a:off x="8986205" y="5196705"/>
            <a:ext cx="386080" cy="592458"/>
          </a:xfrm>
          <a:prstGeom prst="bentUp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reflection stA="34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97374D-FA05-49EA-9BCE-9060B8240537}"/>
              </a:ext>
            </a:extLst>
          </p:cNvPr>
          <p:cNvSpPr txBox="1"/>
          <p:nvPr/>
        </p:nvSpPr>
        <p:spPr>
          <a:xfrm>
            <a:off x="4852670" y="5588796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Mejora Continua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A6B69E-52CB-4FA4-8B9D-1B83A34C9E59}"/>
              </a:ext>
            </a:extLst>
          </p:cNvPr>
          <p:cNvSpPr/>
          <p:nvPr/>
        </p:nvSpPr>
        <p:spPr>
          <a:xfrm>
            <a:off x="4648200" y="5983151"/>
            <a:ext cx="2527300" cy="546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Análisis de Encuestas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/>
                </a:solidFill>
              </a:rPr>
              <a:t>KPIs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5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8D8-7812-4ABC-AF7F-8FD098EA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20040"/>
            <a:ext cx="11852910" cy="434340"/>
          </a:xfrm>
        </p:spPr>
        <p:txBody>
          <a:bodyPr anchor="t">
            <a:noAutofit/>
          </a:bodyPr>
          <a:lstStyle/>
          <a:p>
            <a:pPr algn="l"/>
            <a:r>
              <a:rPr lang="es-MX" sz="2400" b="1" dirty="0">
                <a:latin typeface="+mn-lt"/>
              </a:rPr>
              <a:t>Mejora continua: Problemática a resolver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8CD0A-CAF8-48AE-B266-A1FE60C7A657}"/>
              </a:ext>
            </a:extLst>
          </p:cNvPr>
          <p:cNvSpPr txBox="1"/>
          <p:nvPr/>
        </p:nvSpPr>
        <p:spPr>
          <a:xfrm>
            <a:off x="228599" y="1576070"/>
            <a:ext cx="81495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Los comentarios de las encuestas con calificaciones debajo de 9 son leídos y clasificados en base al atributo que más afectó la satisfacción del cliente.</a:t>
            </a:r>
          </a:p>
          <a:p>
            <a:endParaRPr lang="es-MX" sz="2000" dirty="0"/>
          </a:p>
          <a:p>
            <a:r>
              <a:rPr lang="es-MX" sz="2000" dirty="0"/>
              <a:t>El tiempo invertido para leer las encuestas es alto y se puede convertir en una tarea tediosa y repetitiva.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E4296-42F3-4579-957D-DEAC09B6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89" y="3594101"/>
            <a:ext cx="4712611" cy="1699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AC9EE-8548-494F-B955-340CEEB5B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4" t="2136" r="9488" b="18551"/>
          <a:stretch/>
        </p:blipFill>
        <p:spPr>
          <a:xfrm>
            <a:off x="6392862" y="3940580"/>
            <a:ext cx="1430338" cy="105764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657F886F-5C59-43C4-A2D1-B65F6307DEE0}"/>
              </a:ext>
            </a:extLst>
          </p:cNvPr>
          <p:cNvSpPr/>
          <p:nvPr/>
        </p:nvSpPr>
        <p:spPr>
          <a:xfrm>
            <a:off x="5731510" y="4254500"/>
            <a:ext cx="415290" cy="3784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586D6A1-6961-41AE-B841-4A340E4C08A7}"/>
              </a:ext>
            </a:extLst>
          </p:cNvPr>
          <p:cNvSpPr/>
          <p:nvPr/>
        </p:nvSpPr>
        <p:spPr>
          <a:xfrm>
            <a:off x="8017510" y="4254500"/>
            <a:ext cx="415290" cy="3784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13F5565-A570-4FF2-83B2-A1EC0C5EAA5F}"/>
              </a:ext>
            </a:extLst>
          </p:cNvPr>
          <p:cNvSpPr/>
          <p:nvPr/>
        </p:nvSpPr>
        <p:spPr>
          <a:xfrm>
            <a:off x="8632190" y="3454399"/>
            <a:ext cx="2175510" cy="19102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Velocidad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Asertividad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Disponibilidad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Confiabilidad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Atención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Comunicación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595378-9580-4DCA-95B7-AD4CCCE3A7BD}"/>
              </a:ext>
            </a:extLst>
          </p:cNvPr>
          <p:cNvSpPr txBox="1"/>
          <p:nvPr/>
        </p:nvSpPr>
        <p:spPr>
          <a:xfrm>
            <a:off x="9262110" y="2982141"/>
            <a:ext cx="8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Clase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AC729A-FACF-4227-9EA0-D0395DD19E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91"/>
          <a:stretch/>
        </p:blipFill>
        <p:spPr>
          <a:xfrm>
            <a:off x="8584401" y="247439"/>
            <a:ext cx="2896399" cy="19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8D8-7812-4ABC-AF7F-8FD098EA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20040"/>
            <a:ext cx="11852910" cy="434340"/>
          </a:xfrm>
        </p:spPr>
        <p:txBody>
          <a:bodyPr anchor="t">
            <a:noAutofit/>
          </a:bodyPr>
          <a:lstStyle/>
          <a:p>
            <a:pPr algn="l"/>
            <a:r>
              <a:rPr lang="es-MX" sz="2400" b="1" dirty="0">
                <a:latin typeface="+mn-lt"/>
              </a:rPr>
              <a:t>Propuesta de </a:t>
            </a:r>
            <a:r>
              <a:rPr lang="es-MX" sz="2400" b="1" dirty="0" err="1">
                <a:latin typeface="+mn-lt"/>
              </a:rPr>
              <a:t>solucion</a:t>
            </a:r>
            <a:endParaRPr lang="es-MX" sz="2400" b="1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EAFFD-BDAE-450B-B575-FC55C4A9B687}"/>
              </a:ext>
            </a:extLst>
          </p:cNvPr>
          <p:cNvSpPr txBox="1"/>
          <p:nvPr/>
        </p:nvSpPr>
        <p:spPr>
          <a:xfrm>
            <a:off x="1384299" y="1182370"/>
            <a:ext cx="6134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Automatizar la clasificación de encuestas mediante un modelo de machine </a:t>
            </a:r>
            <a:r>
              <a:rPr lang="es-MX" sz="2000" dirty="0" err="1"/>
              <a:t>learning</a:t>
            </a:r>
            <a:r>
              <a:rPr lang="es-MX" sz="2000" dirty="0"/>
              <a:t> y Python o 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FD50B-4D45-487B-AC5F-48FC1D84E025}"/>
              </a:ext>
            </a:extLst>
          </p:cNvPr>
          <p:cNvSpPr/>
          <p:nvPr/>
        </p:nvSpPr>
        <p:spPr>
          <a:xfrm>
            <a:off x="2395220" y="2628900"/>
            <a:ext cx="4145280" cy="603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Identificación de palabras y frases asociadas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4EE930-2D47-4977-B4C7-CABEF5D2ADEF}"/>
              </a:ext>
            </a:extLst>
          </p:cNvPr>
          <p:cNvSpPr/>
          <p:nvPr/>
        </p:nvSpPr>
        <p:spPr>
          <a:xfrm>
            <a:off x="2399030" y="3597910"/>
            <a:ext cx="4179570" cy="603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Creación de atributos/</a:t>
            </a:r>
            <a:r>
              <a:rPr lang="es-MX" dirty="0" err="1">
                <a:solidFill>
                  <a:schemeClr val="tx1"/>
                </a:solidFill>
              </a:rPr>
              <a:t>features</a:t>
            </a:r>
            <a:r>
              <a:rPr lang="es-MX" dirty="0">
                <a:solidFill>
                  <a:schemeClr val="tx1"/>
                </a:solidFill>
              </a:rPr>
              <a:t> en base a frecuencia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B97EF4-8516-484A-A5F7-4176EE5D2850}"/>
              </a:ext>
            </a:extLst>
          </p:cNvPr>
          <p:cNvSpPr/>
          <p:nvPr/>
        </p:nvSpPr>
        <p:spPr>
          <a:xfrm>
            <a:off x="2386330" y="4563110"/>
            <a:ext cx="4204970" cy="603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Clasificación con Machine </a:t>
            </a:r>
            <a:r>
              <a:rPr lang="es-MX" dirty="0" err="1">
                <a:solidFill>
                  <a:schemeClr val="tx1"/>
                </a:solidFill>
              </a:rPr>
              <a:t>Learning</a:t>
            </a:r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MX" sz="2000" dirty="0" err="1">
                <a:solidFill>
                  <a:schemeClr val="tx1"/>
                </a:solidFill>
              </a:rPr>
              <a:t>Random</a:t>
            </a:r>
            <a:r>
              <a:rPr lang="es-MX" sz="2000" dirty="0">
                <a:solidFill>
                  <a:schemeClr val="tx1"/>
                </a:solidFill>
              </a:rPr>
              <a:t> Forest </a:t>
            </a:r>
            <a:r>
              <a:rPr lang="es-MX" sz="2000" dirty="0" err="1">
                <a:solidFill>
                  <a:schemeClr val="tx1"/>
                </a:solidFill>
              </a:rPr>
              <a:t>Classifier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B97FCD-B42E-48BA-8D86-AF8E8D5A68C8}"/>
              </a:ext>
            </a:extLst>
          </p:cNvPr>
          <p:cNvSpPr/>
          <p:nvPr/>
        </p:nvSpPr>
        <p:spPr>
          <a:xfrm>
            <a:off x="2373630" y="5617210"/>
            <a:ext cx="2033270" cy="603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Optimización del Modelo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FFF754-2A79-4966-AA0A-A1A0B6DD3030}"/>
              </a:ext>
            </a:extLst>
          </p:cNvPr>
          <p:cNvSpPr/>
          <p:nvPr/>
        </p:nvSpPr>
        <p:spPr>
          <a:xfrm>
            <a:off x="4575175" y="5600065"/>
            <a:ext cx="2016268" cy="617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Automatización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8CF33-97AB-4845-8002-BBC7BA9872BD}"/>
              </a:ext>
            </a:extLst>
          </p:cNvPr>
          <p:cNvSpPr txBox="1"/>
          <p:nvPr/>
        </p:nvSpPr>
        <p:spPr>
          <a:xfrm>
            <a:off x="965199" y="5614670"/>
            <a:ext cx="129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Próximos Pasos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629783-09A8-411F-8219-820B5CE2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4" y="258763"/>
            <a:ext cx="2885697" cy="186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98AC8D-7059-4D09-970A-B4E6659B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224" y="3352799"/>
            <a:ext cx="3450676" cy="22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5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4A42340-BA7A-4F8D-9D53-5BF1CE478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6" b="11955"/>
          <a:stretch/>
        </p:blipFill>
        <p:spPr>
          <a:xfrm>
            <a:off x="279400" y="2959100"/>
            <a:ext cx="7353528" cy="2349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C28D8-7812-4ABC-AF7F-8FD098EA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20040"/>
            <a:ext cx="11852910" cy="434340"/>
          </a:xfrm>
        </p:spPr>
        <p:txBody>
          <a:bodyPr anchor="t">
            <a:noAutofit/>
          </a:bodyPr>
          <a:lstStyle/>
          <a:p>
            <a:pPr algn="l"/>
            <a:r>
              <a:rPr lang="es-MX" sz="2400" b="1" dirty="0">
                <a:latin typeface="+mn-lt"/>
              </a:rPr>
              <a:t>Resultados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EAFFD-BDAE-450B-B575-FC55C4A9B687}"/>
              </a:ext>
            </a:extLst>
          </p:cNvPr>
          <p:cNvSpPr txBox="1"/>
          <p:nvPr/>
        </p:nvSpPr>
        <p:spPr>
          <a:xfrm>
            <a:off x="0" y="6519446"/>
            <a:ext cx="868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Tamaño de </a:t>
            </a:r>
            <a:r>
              <a:rPr lang="es-MX" sz="1600" dirty="0" err="1"/>
              <a:t>dataset</a:t>
            </a:r>
            <a:r>
              <a:rPr lang="es-MX" sz="1600" dirty="0"/>
              <a:t> 705: Train 543, Test 162.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25DCB9-EB6F-4FD4-997F-0503BED29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5198"/>
              </p:ext>
            </p:extLst>
          </p:nvPr>
        </p:nvGraphicFramePr>
        <p:xfrm>
          <a:off x="647700" y="3149601"/>
          <a:ext cx="6588559" cy="18791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8475">
                  <a:extLst>
                    <a:ext uri="{9D8B030D-6E8A-4147-A177-3AD203B41FA5}">
                      <a16:colId xmlns:a16="http://schemas.microsoft.com/office/drawing/2014/main" val="2054390585"/>
                    </a:ext>
                  </a:extLst>
                </a:gridCol>
                <a:gridCol w="1098094">
                  <a:extLst>
                    <a:ext uri="{9D8B030D-6E8A-4147-A177-3AD203B41FA5}">
                      <a16:colId xmlns:a16="http://schemas.microsoft.com/office/drawing/2014/main" val="3042412565"/>
                    </a:ext>
                  </a:extLst>
                </a:gridCol>
                <a:gridCol w="922398">
                  <a:extLst>
                    <a:ext uri="{9D8B030D-6E8A-4147-A177-3AD203B41FA5}">
                      <a16:colId xmlns:a16="http://schemas.microsoft.com/office/drawing/2014/main" val="2482949604"/>
                    </a:ext>
                  </a:extLst>
                </a:gridCol>
                <a:gridCol w="922398">
                  <a:extLst>
                    <a:ext uri="{9D8B030D-6E8A-4147-A177-3AD203B41FA5}">
                      <a16:colId xmlns:a16="http://schemas.microsoft.com/office/drawing/2014/main" val="2924890988"/>
                    </a:ext>
                  </a:extLst>
                </a:gridCol>
                <a:gridCol w="922398">
                  <a:extLst>
                    <a:ext uri="{9D8B030D-6E8A-4147-A177-3AD203B41FA5}">
                      <a16:colId xmlns:a16="http://schemas.microsoft.com/office/drawing/2014/main" val="31997314"/>
                    </a:ext>
                  </a:extLst>
                </a:gridCol>
                <a:gridCol w="922398">
                  <a:extLst>
                    <a:ext uri="{9D8B030D-6E8A-4147-A177-3AD203B41FA5}">
                      <a16:colId xmlns:a16="http://schemas.microsoft.com/office/drawing/2014/main" val="2908005078"/>
                    </a:ext>
                  </a:extLst>
                </a:gridCol>
                <a:gridCol w="922398">
                  <a:extLst>
                    <a:ext uri="{9D8B030D-6E8A-4147-A177-3AD203B41FA5}">
                      <a16:colId xmlns:a16="http://schemas.microsoft.com/office/drawing/2014/main" val="2175895351"/>
                    </a:ext>
                  </a:extLst>
                </a:gridCol>
              </a:tblGrid>
              <a:tr h="268445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 err="1">
                          <a:effectLst/>
                        </a:rPr>
                        <a:t>Predicted</a:t>
                      </a:r>
                      <a:r>
                        <a:rPr lang="es-MX" sz="1400" u="none" strike="noStrike" dirty="0">
                          <a:effectLst/>
                        </a:rPr>
                        <a:t> </a:t>
                      </a:r>
                      <a:r>
                        <a:rPr lang="es-MX" sz="1400" u="none" strike="noStrike" dirty="0" err="1">
                          <a:effectLst/>
                        </a:rPr>
                        <a:t>Class</a:t>
                      </a:r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628182"/>
                  </a:ext>
                </a:extLst>
              </a:tr>
              <a:tr h="268445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</a:rPr>
                        <a:t>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</a:rPr>
                        <a:t>B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</a:rPr>
                        <a:t>C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</a:rPr>
                        <a:t>D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</a:rPr>
                        <a:t>E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081235"/>
                  </a:ext>
                </a:extLst>
              </a:tr>
              <a:tr h="268445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Actual </a:t>
                      </a:r>
                      <a:r>
                        <a:rPr lang="es-MX" sz="1400" u="none" strike="noStrike" dirty="0" err="1">
                          <a:effectLst/>
                        </a:rPr>
                        <a:t>Class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effectLst/>
                        </a:rPr>
                        <a:t>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39</a:t>
                      </a:r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1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0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2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7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982798"/>
                  </a:ext>
                </a:extLst>
              </a:tr>
              <a:tr h="268445">
                <a:tc v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effectLst/>
                        </a:rPr>
                        <a:t>B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2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s-MX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1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3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3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2072511"/>
                  </a:ext>
                </a:extLst>
              </a:tr>
              <a:tr h="268445">
                <a:tc v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effectLst/>
                        </a:rPr>
                        <a:t>C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0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0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s-MX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2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0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394011"/>
                  </a:ext>
                </a:extLst>
              </a:tr>
              <a:tr h="268445">
                <a:tc v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effectLst/>
                        </a:rPr>
                        <a:t>D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7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2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6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13</a:t>
                      </a:r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2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746912"/>
                  </a:ext>
                </a:extLst>
              </a:tr>
              <a:tr h="268445">
                <a:tc v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effectLst/>
                        </a:rPr>
                        <a:t>E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3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1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0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1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48</a:t>
                      </a:r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32081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52F60C-6B3D-42A6-97CE-D60D1034A6F7}"/>
              </a:ext>
            </a:extLst>
          </p:cNvPr>
          <p:cNvSpPr/>
          <p:nvPr/>
        </p:nvSpPr>
        <p:spPr>
          <a:xfrm>
            <a:off x="1195070" y="922201"/>
            <a:ext cx="9701530" cy="6906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 obtuvo una precisión de clasificación de 73.5% utilizando </a:t>
            </a:r>
            <a:r>
              <a:rPr lang="es-MX" dirty="0" err="1">
                <a:solidFill>
                  <a:schemeClr val="tx1"/>
                </a:solidFill>
              </a:rPr>
              <a:t>Random</a:t>
            </a:r>
            <a:r>
              <a:rPr lang="es-MX" dirty="0">
                <a:solidFill>
                  <a:schemeClr val="tx1"/>
                </a:solidFill>
              </a:rPr>
              <a:t> Forest </a:t>
            </a:r>
            <a:r>
              <a:rPr lang="es-MX" dirty="0" err="1">
                <a:solidFill>
                  <a:schemeClr val="tx1"/>
                </a:solidFill>
              </a:rPr>
              <a:t>Classifier</a:t>
            </a:r>
            <a:r>
              <a:rPr lang="es-MX" dirty="0">
                <a:solidFill>
                  <a:schemeClr val="tx1"/>
                </a:solidFill>
              </a:rPr>
              <a:t> en Python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B7FF59-87D6-4819-968B-8656AA847C48}"/>
              </a:ext>
            </a:extLst>
          </p:cNvPr>
          <p:cNvSpPr txBox="1"/>
          <p:nvPr/>
        </p:nvSpPr>
        <p:spPr>
          <a:xfrm>
            <a:off x="8216899" y="2465070"/>
            <a:ext cx="12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Ejemplo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E5D1AE-769B-48BA-9CE3-1C6BA8395E42}"/>
              </a:ext>
            </a:extLst>
          </p:cNvPr>
          <p:cNvSpPr/>
          <p:nvPr/>
        </p:nvSpPr>
        <p:spPr>
          <a:xfrm>
            <a:off x="8357870" y="2832101"/>
            <a:ext cx="2856230" cy="1358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El cliente pide se de un poco más de información sobre la causa de la falla, comenta que fue un poco tardado la solución y que se pueden mejorar los tiempos, no da más comentarios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CAE73B-2D11-48E1-850B-FFB656BF8FFF}"/>
              </a:ext>
            </a:extLst>
          </p:cNvPr>
          <p:cNvSpPr/>
          <p:nvPr/>
        </p:nvSpPr>
        <p:spPr>
          <a:xfrm>
            <a:off x="8421370" y="4902199"/>
            <a:ext cx="1129030" cy="9906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Tiempo de Solución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3C5F1-928D-42FB-BABB-1F27299C772E}"/>
              </a:ext>
            </a:extLst>
          </p:cNvPr>
          <p:cNvSpPr txBox="1"/>
          <p:nvPr/>
        </p:nvSpPr>
        <p:spPr>
          <a:xfrm>
            <a:off x="8318499" y="4357370"/>
            <a:ext cx="129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Clase Verdadera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BD5FC2-D5AA-44BD-8230-8FE9FAEA21A4}"/>
              </a:ext>
            </a:extLst>
          </p:cNvPr>
          <p:cNvSpPr/>
          <p:nvPr/>
        </p:nvSpPr>
        <p:spPr>
          <a:xfrm>
            <a:off x="10059670" y="4902199"/>
            <a:ext cx="1129030" cy="9906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Tiempo de Solución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AF154-D522-4B24-9054-573517064C1A}"/>
              </a:ext>
            </a:extLst>
          </p:cNvPr>
          <p:cNvSpPr txBox="1"/>
          <p:nvPr/>
        </p:nvSpPr>
        <p:spPr>
          <a:xfrm>
            <a:off x="9956799" y="4484370"/>
            <a:ext cx="12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Predicción</a:t>
            </a:r>
          </a:p>
        </p:txBody>
      </p:sp>
    </p:spTree>
    <p:extLst>
      <p:ext uri="{BB962C8B-B14F-4D97-AF65-F5344CB8AC3E}">
        <p14:creationId xmlns:p14="http://schemas.microsoft.com/office/powerpoint/2010/main" val="56862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8D8-7812-4ABC-AF7F-8FD098EA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20040"/>
            <a:ext cx="11852910" cy="434340"/>
          </a:xfrm>
        </p:spPr>
        <p:txBody>
          <a:bodyPr anchor="t">
            <a:noAutofit/>
          </a:bodyPr>
          <a:lstStyle/>
          <a:p>
            <a:pPr algn="l"/>
            <a:r>
              <a:rPr lang="es-MX" sz="2400" b="1" dirty="0">
                <a:latin typeface="+mn-lt"/>
              </a:rPr>
              <a:t>conclusiones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52F60C-6B3D-42A6-97CE-D60D1034A6F7}"/>
              </a:ext>
            </a:extLst>
          </p:cNvPr>
          <p:cNvSpPr/>
          <p:nvPr/>
        </p:nvSpPr>
        <p:spPr>
          <a:xfrm>
            <a:off x="775970" y="1836601"/>
            <a:ext cx="5891530" cy="9954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 pueden optimizar los procesos de negocio mediante tecnologías de Ciencia de Datos como Machine </a:t>
            </a:r>
            <a:r>
              <a:rPr lang="es-MX" dirty="0" err="1">
                <a:solidFill>
                  <a:schemeClr val="tx1"/>
                </a:solidFill>
              </a:rPr>
              <a:t>Learning</a:t>
            </a:r>
            <a:r>
              <a:rPr lang="es-MX" dirty="0">
                <a:solidFill>
                  <a:schemeClr val="tx1"/>
                </a:solidFill>
              </a:rPr>
              <a:t> y Python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48D04C-DF3F-4E3A-859A-E9B233983629}"/>
              </a:ext>
            </a:extLst>
          </p:cNvPr>
          <p:cNvSpPr/>
          <p:nvPr/>
        </p:nvSpPr>
        <p:spPr>
          <a:xfrm>
            <a:off x="737870" y="3043101"/>
            <a:ext cx="5942330" cy="9954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 continuará con el proyecto buscando un nivel de precisión mayor al 90%.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75BA0-30FF-4815-8660-5DC1FED0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12" y="2374900"/>
            <a:ext cx="4040188" cy="246818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8B48DA-0909-4692-BA98-1FFB07EAFE9F}"/>
              </a:ext>
            </a:extLst>
          </p:cNvPr>
          <p:cNvSpPr/>
          <p:nvPr/>
        </p:nvSpPr>
        <p:spPr>
          <a:xfrm>
            <a:off x="737870" y="4249601"/>
            <a:ext cx="5980430" cy="9954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La automatización permitirá dedicar mayor tiempo a la solución de áreas de mejora y menos a la obtención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616420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201</TotalTime>
  <Words>350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Clasificacion automática de encuestas de servicio con machine learning</vt:lpstr>
      <vt:lpstr>Calidad de servicio en la industria de ti y y telecom</vt:lpstr>
      <vt:lpstr>Mejora continua: Problemática a resolver</vt:lpstr>
      <vt:lpstr>Propuesta de solucion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Clasificacion automática de encuestas de satisfacción de servicio con ml</dc:title>
  <dc:creator>Vladimir Galván Garza</dc:creator>
  <cp:lastModifiedBy>Vladimir Galván Garza</cp:lastModifiedBy>
  <cp:revision>28</cp:revision>
  <dcterms:created xsi:type="dcterms:W3CDTF">2019-06-08T14:18:01Z</dcterms:created>
  <dcterms:modified xsi:type="dcterms:W3CDTF">2019-06-08T17:39:58Z</dcterms:modified>
</cp:coreProperties>
</file>