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9" r:id="rId1"/>
  </p:sldMasterIdLst>
  <p:notesMasterIdLst>
    <p:notesMasterId r:id="rId10"/>
  </p:notesMasterIdLst>
  <p:sldIdLst>
    <p:sldId id="256" r:id="rId2"/>
    <p:sldId id="286" r:id="rId3"/>
    <p:sldId id="294" r:id="rId4"/>
    <p:sldId id="279" r:id="rId5"/>
    <p:sldId id="287" r:id="rId6"/>
    <p:sldId id="295" r:id="rId7"/>
    <p:sldId id="293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7"/>
    <p:restoredTop sz="94629"/>
  </p:normalViewPr>
  <p:slideViewPr>
    <p:cSldViewPr snapToGrid="0" snapToObjects="1">
      <p:cViewPr varScale="1">
        <p:scale>
          <a:sx n="131" d="100"/>
          <a:sy n="13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1E04D-7162-A54F-B4A5-1A6967D23D14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FBFB6-2290-AA4D-854A-E2F7ABF84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5574-C6D7-6249-837F-B7F526C274B4}" type="datetime1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756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FAD-B6EF-9D44-8D4B-843A270295AC}" type="datetime1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4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107-F418-B147-BF8C-30D5E789191F}" type="datetime1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09E0-2303-874F-A9A1-5413F3A9542B}" type="datetime1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81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4-9D98-9043-84DB-DC7F708EB80D}" type="datetime1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71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96-2CA3-2045-88B1-969F2A722F02}" type="datetime1">
              <a:rPr lang="fr-FR" smtClean="0"/>
              <a:t>02/06/2021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43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90A-96F8-8D48-AA8D-0F88B3E86DED}" type="datetime1">
              <a:rPr lang="fr-FR" smtClean="0"/>
              <a:t>02/06/2021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DA9D8E-1F26-474C-82B5-56BCB813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2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0BB2-E14E-0F4F-B60F-54B548351628}" type="datetime1">
              <a:rPr lang="fr-FR" smtClean="0"/>
              <a:t>02/06/2021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19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5057-8652-3640-AE45-29C53B466D50}" type="datetime1">
              <a:rPr lang="fr-FR" smtClean="0"/>
              <a:t>02/06/2021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8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AF9-A9E5-7D40-810A-D2C9B8FC8C64}" type="datetime1">
              <a:rPr lang="fr-FR" smtClean="0"/>
              <a:t>02/06/2021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4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C22D-68E8-4E4D-8CF0-69BEC554656C}" type="datetime1">
              <a:rPr lang="fr-FR" smtClean="0"/>
              <a:t>02/06/2021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2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72B4-C5CA-5947-8B58-14C1F488FFBF}" type="datetime1">
              <a:rPr lang="fr-FR" smtClean="0"/>
              <a:t>02/06/2021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855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16359B2D-697F-E742-9896-870A7F0B845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B55B4-EBAA-FB47-B734-7D476417E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88157"/>
            <a:ext cx="7772400" cy="2387600"/>
          </a:xfrm>
        </p:spPr>
        <p:txBody>
          <a:bodyPr>
            <a:normAutofit/>
          </a:bodyPr>
          <a:lstStyle/>
          <a:p>
            <a:r>
              <a:rPr lang="fr-FR" sz="4400" b="0" dirty="0"/>
              <a:t>Leçon de Chimie n°08</a:t>
            </a:r>
            <a:br>
              <a:rPr lang="fr-FR" sz="4800" b="0" dirty="0"/>
            </a:br>
            <a:br>
              <a:rPr lang="fr-FR" b="0" dirty="0"/>
            </a:br>
            <a:r>
              <a:rPr lang="fr-FR" sz="4400" dirty="0"/>
              <a:t>Cinétique et catalyse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4CEA4B-9BDE-9241-9703-61A87B07D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318" y="5569843"/>
            <a:ext cx="8511363" cy="2862557"/>
          </a:xfrm>
        </p:spPr>
        <p:txBody>
          <a:bodyPr>
            <a:normAutofit/>
          </a:bodyPr>
          <a:lstStyle/>
          <a:p>
            <a:endParaRPr lang="fr-FR" sz="4000" dirty="0">
              <a:latin typeface="+mj-lt"/>
            </a:endParaRPr>
          </a:p>
          <a:p>
            <a:r>
              <a:rPr lang="fr-FR" sz="3200" dirty="0">
                <a:solidFill>
                  <a:schemeClr val="tx2"/>
                </a:solidFill>
                <a:latin typeface="+mj-lt"/>
              </a:rPr>
              <a:t>Ludivine Emeric</a:t>
            </a:r>
          </a:p>
        </p:txBody>
      </p:sp>
    </p:spTree>
    <p:extLst>
      <p:ext uri="{BB962C8B-B14F-4D97-AF65-F5344CB8AC3E}">
        <p14:creationId xmlns:p14="http://schemas.microsoft.com/office/powerpoint/2010/main" val="265980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D89C-BEB0-2440-9733-9F2A1960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6B6682-ADFA-EF4C-8BEF-EA90B7B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6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D204D-3B0B-354A-B926-322533E7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Durée d’une réaction</a:t>
            </a:r>
            <a:endParaRPr lang="fr-FR" sz="40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3A68AE-FC16-3045-95A3-EB8DD60C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6">
                <a:extLst>
                  <a:ext uri="{FF2B5EF4-FFF2-40B4-BE49-F238E27FC236}">
                    <a16:creationId xmlns:a16="http://schemas.microsoft.com/office/drawing/2014/main" id="{F6D871C2-0F24-E042-A5EB-BF1676CB0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8617" y="1690689"/>
                <a:ext cx="7287491" cy="518129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fr-FR" dirty="0"/>
                  <a:t>Expérience 2</a:t>
                </a:r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 2</m:t>
                      </m:r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e>
                        <m: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e>
                        <m: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i="1" dirty="0"/>
              </a:p>
              <a:p>
                <a:pPr marL="0" indent="0" algn="ctr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5" name="Espace réservé du contenu 6">
                <a:extLst>
                  <a:ext uri="{FF2B5EF4-FFF2-40B4-BE49-F238E27FC236}">
                    <a16:creationId xmlns:a16="http://schemas.microsoft.com/office/drawing/2014/main" id="{F6D871C2-0F24-E042-A5EB-BF1676CB0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8617" y="1690689"/>
                <a:ext cx="7287491" cy="5181294"/>
              </a:xfrm>
              <a:blipFill>
                <a:blip r:embed="rId2"/>
                <a:stretch>
                  <a:fillRect t="-19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E95D97-2409-274B-B92A-E521D7D3FC3A}"/>
                  </a:ext>
                </a:extLst>
              </p:cNvPr>
              <p:cNvSpPr/>
              <p:nvPr/>
            </p:nvSpPr>
            <p:spPr>
              <a:xfrm>
                <a:off x="-775856" y="1690689"/>
                <a:ext cx="5112327" cy="499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fr-FR" sz="2800" dirty="0">
                    <a:solidFill>
                      <a:prstClr val="black"/>
                    </a:solidFill>
                  </a:rPr>
                  <a:t>Expérience 1</a:t>
                </a: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𝐴𝑔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sz="28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E95D97-2409-274B-B92A-E521D7D3F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856" y="1690689"/>
                <a:ext cx="5112327" cy="4995919"/>
              </a:xfrm>
              <a:prstGeom prst="rect">
                <a:avLst/>
              </a:prstGeom>
              <a:blipFill>
                <a:blip r:embed="rId3"/>
                <a:stretch>
                  <a:fillRect t="-20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F56B394-5D52-7A4D-85F6-1BAA4479F552}"/>
              </a:ext>
            </a:extLst>
          </p:cNvPr>
          <p:cNvCxnSpPr/>
          <p:nvPr/>
        </p:nvCxnSpPr>
        <p:spPr>
          <a:xfrm>
            <a:off x="3602182" y="1690689"/>
            <a:ext cx="0" cy="4904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AC058EF-269A-234C-90CD-3BE122025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2" t="38117" r="37373" b="9149"/>
          <a:stretch/>
        </p:blipFill>
        <p:spPr>
          <a:xfrm>
            <a:off x="1137380" y="3306170"/>
            <a:ext cx="1285853" cy="13525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1FE126-E048-9F4E-96CD-E093A7A78C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2" t="38117" r="37373" b="9149"/>
          <a:stretch/>
        </p:blipFill>
        <p:spPr>
          <a:xfrm>
            <a:off x="5799435" y="3306170"/>
            <a:ext cx="1285853" cy="13525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54DB67-D9DB-1E47-B956-173904328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2834690"/>
            <a:ext cx="1285853" cy="4714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472FFB8-0722-6A41-840E-DC7610385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004135" y="2834690"/>
            <a:ext cx="1062023" cy="4714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E9F0F2B-90AC-1447-B288-B70011DCBC76}"/>
                  </a:ext>
                </a:extLst>
              </p:cNvPr>
              <p:cNvSpPr txBox="1"/>
              <p:nvPr/>
            </p:nvSpPr>
            <p:spPr>
              <a:xfrm>
                <a:off x="510247" y="2465358"/>
                <a:ext cx="951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𝑔𝑁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E9F0F2B-90AC-1447-B288-B70011DCB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47" y="2465358"/>
                <a:ext cx="95115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0E93240-A4B4-DB4C-8727-1C84F5FF49B5}"/>
                  </a:ext>
                </a:extLst>
              </p:cNvPr>
              <p:cNvSpPr txBox="1"/>
              <p:nvPr/>
            </p:nvSpPr>
            <p:spPr>
              <a:xfrm>
                <a:off x="2283133" y="2471612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0E93240-A4B4-DB4C-8727-1C84F5FF4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33" y="2471612"/>
                <a:ext cx="4949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>
            <a:extLst>
              <a:ext uri="{FF2B5EF4-FFF2-40B4-BE49-F238E27FC236}">
                <a16:creationId xmlns:a16="http://schemas.microsoft.com/office/drawing/2014/main" id="{BBA16203-DAD8-F543-93BE-E57CC4F83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101" y="2834690"/>
            <a:ext cx="1285853" cy="47147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5EBC545-904B-3445-8E51-2232A8E5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687336" y="2834690"/>
            <a:ext cx="1062023" cy="4714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DD1926-6E03-7B4D-92D3-0D28603F2A14}"/>
                  </a:ext>
                </a:extLst>
              </p:cNvPr>
              <p:cNvSpPr txBox="1"/>
              <p:nvPr/>
            </p:nvSpPr>
            <p:spPr>
              <a:xfrm>
                <a:off x="6687336" y="2449822"/>
                <a:ext cx="1118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DD1926-6E03-7B4D-92D3-0D28603F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36" y="2449822"/>
                <a:ext cx="11188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9118FF0-EE14-7D40-A430-0DB85464B43F}"/>
                  </a:ext>
                </a:extLst>
              </p:cNvPr>
              <p:cNvSpPr txBox="1"/>
              <p:nvPr/>
            </p:nvSpPr>
            <p:spPr>
              <a:xfrm>
                <a:off x="5423390" y="2504026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9118FF0-EE14-7D40-A430-0DB85464B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90" y="2504026"/>
                <a:ext cx="4949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2CD149-DF62-3240-89B8-4BBE2A76C847}"/>
              </a:ext>
            </a:extLst>
          </p:cNvPr>
          <p:cNvCxnSpPr/>
          <p:nvPr/>
        </p:nvCxnSpPr>
        <p:spPr>
          <a:xfrm>
            <a:off x="1215529" y="4126261"/>
            <a:ext cx="11295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4174BDF-ADF4-8C49-8824-B300D315C7A7}"/>
              </a:ext>
            </a:extLst>
          </p:cNvPr>
          <p:cNvCxnSpPr/>
          <p:nvPr/>
        </p:nvCxnSpPr>
        <p:spPr>
          <a:xfrm>
            <a:off x="5877584" y="4126261"/>
            <a:ext cx="11295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4513F15-AE28-1441-81B7-785EBBA8924E}"/>
              </a:ext>
            </a:extLst>
          </p:cNvPr>
          <p:cNvSpPr txBox="1"/>
          <p:nvPr/>
        </p:nvSpPr>
        <p:spPr>
          <a:xfrm>
            <a:off x="1842728" y="428936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1600DC-7C2D-DC41-9EC3-FADF8D0DF0E1}"/>
              </a:ext>
            </a:extLst>
          </p:cNvPr>
          <p:cNvSpPr txBox="1"/>
          <p:nvPr/>
        </p:nvSpPr>
        <p:spPr>
          <a:xfrm>
            <a:off x="6546568" y="428936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eau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9BF80B0-9176-B947-B5AE-59A1E8335567}"/>
              </a:ext>
            </a:extLst>
          </p:cNvPr>
          <p:cNvSpPr txBox="1">
            <a:spLocks/>
          </p:cNvSpPr>
          <p:nvPr/>
        </p:nvSpPr>
        <p:spPr>
          <a:xfrm>
            <a:off x="628650" y="843215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0" dirty="0"/>
              <a:t>Réactions rapides ou lentes ?</a:t>
            </a:r>
          </a:p>
        </p:txBody>
      </p:sp>
    </p:spTree>
    <p:extLst>
      <p:ext uri="{BB962C8B-B14F-4D97-AF65-F5344CB8AC3E}">
        <p14:creationId xmlns:p14="http://schemas.microsoft.com/office/powerpoint/2010/main" val="28114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D204D-3B0B-354A-B926-322533E7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Durée d’une réaction</a:t>
            </a:r>
            <a:endParaRPr lang="fr-FR" sz="40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3A68AE-FC16-3045-95A3-EB8DD60C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6">
                <a:extLst>
                  <a:ext uri="{FF2B5EF4-FFF2-40B4-BE49-F238E27FC236}">
                    <a16:creationId xmlns:a16="http://schemas.microsoft.com/office/drawing/2014/main" id="{F6D871C2-0F24-E042-A5EB-BF1676CB0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8617" y="1690689"/>
                <a:ext cx="7287491" cy="518129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fr-FR" dirty="0"/>
                  <a:t>Expérience 2</a:t>
                </a:r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smtClean="0">
                          <a:latin typeface="Cambria Math" panose="02040503050406030204" pitchFamily="18" charset="0"/>
                        </a:rPr>
                        <m:t> 2</m:t>
                      </m:r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2400" b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2400" b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r>
                  <a:rPr lang="fr-FR" dirty="0"/>
                  <a:t>→ réaction lente</a:t>
                </a:r>
              </a:p>
            </p:txBody>
          </p:sp>
        </mc:Choice>
        <mc:Fallback>
          <p:sp>
            <p:nvSpPr>
              <p:cNvPr id="5" name="Espace réservé du contenu 6">
                <a:extLst>
                  <a:ext uri="{FF2B5EF4-FFF2-40B4-BE49-F238E27FC236}">
                    <a16:creationId xmlns:a16="http://schemas.microsoft.com/office/drawing/2014/main" id="{F6D871C2-0F24-E042-A5EB-BF1676CB0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8617" y="1690689"/>
                <a:ext cx="7287491" cy="5181294"/>
              </a:xfrm>
              <a:blipFill>
                <a:blip r:embed="rId2"/>
                <a:stretch>
                  <a:fillRect t="-19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E95D97-2409-274B-B92A-E521D7D3FC3A}"/>
                  </a:ext>
                </a:extLst>
              </p:cNvPr>
              <p:cNvSpPr/>
              <p:nvPr/>
            </p:nvSpPr>
            <p:spPr>
              <a:xfrm>
                <a:off x="-775856" y="1690689"/>
                <a:ext cx="5112327" cy="5511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fr-FR" sz="2800" dirty="0">
                    <a:solidFill>
                      <a:prstClr val="black"/>
                    </a:solidFill>
                  </a:rPr>
                  <a:t>Expérience 1</a:t>
                </a: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𝐴𝑔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sz="28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fr-FR" sz="2800" dirty="0">
                    <a:solidFill>
                      <a:prstClr val="black"/>
                    </a:solidFill>
                  </a:rPr>
                  <a:t>→ réaction rapide</a:t>
                </a:r>
              </a:p>
              <a:p>
                <a:pPr lvl="0" algn="ctr" defTabSz="914400">
                  <a:lnSpc>
                    <a:spcPct val="90000"/>
                  </a:lnSpc>
                  <a:spcBef>
                    <a:spcPts val="1000"/>
                  </a:spcBef>
                </a:pPr>
                <a:endParaRPr lang="fr-FR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E95D97-2409-274B-B92A-E521D7D3F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856" y="1690689"/>
                <a:ext cx="5112327" cy="5511958"/>
              </a:xfrm>
              <a:prstGeom prst="rect">
                <a:avLst/>
              </a:prstGeom>
              <a:blipFill>
                <a:blip r:embed="rId3"/>
                <a:stretch>
                  <a:fillRect t="-18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F56B394-5D52-7A4D-85F6-1BAA4479F552}"/>
              </a:ext>
            </a:extLst>
          </p:cNvPr>
          <p:cNvCxnSpPr/>
          <p:nvPr/>
        </p:nvCxnSpPr>
        <p:spPr>
          <a:xfrm>
            <a:off x="3602182" y="1690689"/>
            <a:ext cx="0" cy="4904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AC058EF-269A-234C-90CD-3BE122025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2" t="38117" r="37373" b="9149"/>
          <a:stretch/>
        </p:blipFill>
        <p:spPr>
          <a:xfrm>
            <a:off x="1137380" y="3306170"/>
            <a:ext cx="1285853" cy="13525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1FE126-E048-9F4E-96CD-E093A7A78C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2" t="38117" r="37373" b="9149"/>
          <a:stretch/>
        </p:blipFill>
        <p:spPr>
          <a:xfrm>
            <a:off x="5799435" y="3306170"/>
            <a:ext cx="1285853" cy="13525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54DB67-D9DB-1E47-B956-173904328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2834690"/>
            <a:ext cx="1285853" cy="4714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472FFB8-0722-6A41-840E-DC7610385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004135" y="2834690"/>
            <a:ext cx="1062023" cy="4714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E9F0F2B-90AC-1447-B288-B70011DCBC76}"/>
                  </a:ext>
                </a:extLst>
              </p:cNvPr>
              <p:cNvSpPr txBox="1"/>
              <p:nvPr/>
            </p:nvSpPr>
            <p:spPr>
              <a:xfrm>
                <a:off x="510247" y="2465358"/>
                <a:ext cx="951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𝑔𝑁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E9F0F2B-90AC-1447-B288-B70011DCB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47" y="2465358"/>
                <a:ext cx="95115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0E93240-A4B4-DB4C-8727-1C84F5FF49B5}"/>
                  </a:ext>
                </a:extLst>
              </p:cNvPr>
              <p:cNvSpPr txBox="1"/>
              <p:nvPr/>
            </p:nvSpPr>
            <p:spPr>
              <a:xfrm>
                <a:off x="2283133" y="2471612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0E93240-A4B4-DB4C-8727-1C84F5FF4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33" y="2471612"/>
                <a:ext cx="4949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>
            <a:extLst>
              <a:ext uri="{FF2B5EF4-FFF2-40B4-BE49-F238E27FC236}">
                <a16:creationId xmlns:a16="http://schemas.microsoft.com/office/drawing/2014/main" id="{BBA16203-DAD8-F543-93BE-E57CC4F83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101" y="2834690"/>
            <a:ext cx="1285853" cy="47147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5EBC545-904B-3445-8E51-2232A8E5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687336" y="2834690"/>
            <a:ext cx="1062023" cy="4714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DD1926-6E03-7B4D-92D3-0D28603F2A14}"/>
                  </a:ext>
                </a:extLst>
              </p:cNvPr>
              <p:cNvSpPr txBox="1"/>
              <p:nvPr/>
            </p:nvSpPr>
            <p:spPr>
              <a:xfrm>
                <a:off x="6687336" y="2449822"/>
                <a:ext cx="1118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DD1926-6E03-7B4D-92D3-0D28603F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36" y="2449822"/>
                <a:ext cx="11188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9118FF0-EE14-7D40-A430-0DB85464B43F}"/>
                  </a:ext>
                </a:extLst>
              </p:cNvPr>
              <p:cNvSpPr txBox="1"/>
              <p:nvPr/>
            </p:nvSpPr>
            <p:spPr>
              <a:xfrm>
                <a:off x="5423390" y="2504026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9118FF0-EE14-7D40-A430-0DB85464B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90" y="2504026"/>
                <a:ext cx="4949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2CD149-DF62-3240-89B8-4BBE2A76C847}"/>
              </a:ext>
            </a:extLst>
          </p:cNvPr>
          <p:cNvCxnSpPr/>
          <p:nvPr/>
        </p:nvCxnSpPr>
        <p:spPr>
          <a:xfrm>
            <a:off x="1215529" y="4126261"/>
            <a:ext cx="11295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4174BDF-ADF4-8C49-8824-B300D315C7A7}"/>
              </a:ext>
            </a:extLst>
          </p:cNvPr>
          <p:cNvCxnSpPr/>
          <p:nvPr/>
        </p:nvCxnSpPr>
        <p:spPr>
          <a:xfrm>
            <a:off x="5877584" y="4126261"/>
            <a:ext cx="11295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4513F15-AE28-1441-81B7-785EBBA8924E}"/>
              </a:ext>
            </a:extLst>
          </p:cNvPr>
          <p:cNvSpPr txBox="1"/>
          <p:nvPr/>
        </p:nvSpPr>
        <p:spPr>
          <a:xfrm>
            <a:off x="1842728" y="428936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1600DC-7C2D-DC41-9EC3-FADF8D0DF0E1}"/>
              </a:ext>
            </a:extLst>
          </p:cNvPr>
          <p:cNvSpPr txBox="1"/>
          <p:nvPr/>
        </p:nvSpPr>
        <p:spPr>
          <a:xfrm>
            <a:off x="6546568" y="428936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eau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9BF80B0-9176-B947-B5AE-59A1E8335567}"/>
              </a:ext>
            </a:extLst>
          </p:cNvPr>
          <p:cNvSpPr txBox="1">
            <a:spLocks/>
          </p:cNvSpPr>
          <p:nvPr/>
        </p:nvSpPr>
        <p:spPr>
          <a:xfrm>
            <a:off x="628650" y="843215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0" dirty="0"/>
              <a:t>Réactions rapides ou lentes ?</a:t>
            </a:r>
          </a:p>
        </p:txBody>
      </p:sp>
    </p:spTree>
    <p:extLst>
      <p:ext uri="{BB962C8B-B14F-4D97-AF65-F5344CB8AC3E}">
        <p14:creationId xmlns:p14="http://schemas.microsoft.com/office/powerpoint/2010/main" val="18888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D89C-BEB0-2440-9733-9F2A1960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Durée d’une réaction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6B6682-ADFA-EF4C-8BEF-EA90B7B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6EA2895-CFA2-FD47-A79C-6A1CA436FE6C}"/>
              </a:ext>
            </a:extLst>
          </p:cNvPr>
          <p:cNvSpPr txBox="1">
            <a:spLocks/>
          </p:cNvSpPr>
          <p:nvPr/>
        </p:nvSpPr>
        <p:spPr>
          <a:xfrm>
            <a:off x="628650" y="843215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0" dirty="0"/>
              <a:t>Suivi temporel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Espace réservé du contenu 3">
                <a:extLst>
                  <a:ext uri="{FF2B5EF4-FFF2-40B4-BE49-F238E27FC236}">
                    <a16:creationId xmlns:a16="http://schemas.microsoft.com/office/drawing/2014/main" id="{7E53CFC0-8E49-B647-B08A-071C4BFBA1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1312544"/>
                  </p:ext>
                </p:extLst>
              </p:nvPr>
            </p:nvGraphicFramePr>
            <p:xfrm>
              <a:off x="954492" y="2426355"/>
              <a:ext cx="7235016" cy="19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0121">
                      <a:extLst>
                        <a:ext uri="{9D8B030D-6E8A-4147-A177-3AD203B41FA5}">
                          <a16:colId xmlns:a16="http://schemas.microsoft.com/office/drawing/2014/main" val="1623973082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000432141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909452795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395452489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1319398153"/>
                        </a:ext>
                      </a:extLst>
                    </a:gridCol>
                  </a:tblGrid>
                  <a:tr h="7475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000" b="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p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aq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fr-FR" sz="1800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8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fr-F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fr-F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1800" b="0" i="0">
                                                <a:latin typeface="Cambria Math" panose="02040503050406030204" pitchFamily="18" charset="0"/>
                                              </a:rPr>
                                              <m:t>S</m:t>
                                            </m:r>
                                          </m:e>
                                          <m:sub>
                                            <m:r>
                                              <a:rPr lang="fr-FR" sz="1800" b="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sub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</m:sup>
                                    </m:sSubSup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aq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fr-FR" sz="1800" b="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800" b="1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fr-F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aq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fr-FR" sz="1800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fr-FR" sz="1800" b="0" i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b="0" i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sSubSup>
                                      <m:sSubSup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sub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</m:sup>
                                    </m:sSubSup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aq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808434"/>
                      </a:ext>
                    </a:extLst>
                  </a:tr>
                  <a:tr h="6202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sz="1800" dirty="0"/>
                            <a:t>État initial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18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18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marL="9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67681"/>
                      </a:ext>
                    </a:extLst>
                  </a:tr>
                  <a:tr h="620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fr-FR" sz="180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1800" i="1" dirty="0"/>
                        </a:p>
                      </a:txBody>
                      <a:tcPr anchor="ctr">
                        <a:lnB w="127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fr-FR" sz="18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1800" i="1" dirty="0"/>
                        </a:p>
                      </a:txBody>
                      <a:tcPr anchor="ctr">
                        <a:lnB w="127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1800" i="1" dirty="0"/>
                        </a:p>
                      </a:txBody>
                      <a:tcPr marL="9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7345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Espace réservé du contenu 3">
                <a:extLst>
                  <a:ext uri="{FF2B5EF4-FFF2-40B4-BE49-F238E27FC236}">
                    <a16:creationId xmlns:a16="http://schemas.microsoft.com/office/drawing/2014/main" id="{7E53CFC0-8E49-B647-B08A-071C4BFBA1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1312544"/>
                  </p:ext>
                </p:extLst>
              </p:nvPr>
            </p:nvGraphicFramePr>
            <p:xfrm>
              <a:off x="954492" y="2426355"/>
              <a:ext cx="7235016" cy="19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0121">
                      <a:extLst>
                        <a:ext uri="{9D8B030D-6E8A-4147-A177-3AD203B41FA5}">
                          <a16:colId xmlns:a16="http://schemas.microsoft.com/office/drawing/2014/main" val="1623973082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000432141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909452795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395452489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1319398153"/>
                        </a:ext>
                      </a:extLst>
                    </a:gridCol>
                  </a:tblGrid>
                  <a:tr h="74754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943" r="-437736" b="-16610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23060" b="-1661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808434"/>
                      </a:ext>
                    </a:extLst>
                  </a:tr>
                  <a:tr h="6202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sz="1800" dirty="0"/>
                            <a:t>État initial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1453" t="-120408" r="-296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1453" t="-120408" r="-196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1453" t="-120408" r="-96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310" t="-12040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67681"/>
                      </a:ext>
                    </a:extLst>
                  </a:tr>
                  <a:tr h="62026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943" t="-220408" r="-4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91453" t="-220408" r="-296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191453" t="-220408" r="-196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291453" t="-220408" r="-96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405310" t="-22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7345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132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B9369-AA52-794B-81F3-40EDB654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34A681AB-10A0-A649-AD7A-75FC2B7DB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945301"/>
              </p:ext>
            </p:extLst>
          </p:nvPr>
        </p:nvGraphicFramePr>
        <p:xfrm>
          <a:off x="628650" y="2242477"/>
          <a:ext cx="7886700" cy="2833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72860195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52447115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0710564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04829599"/>
                    </a:ext>
                  </a:extLst>
                </a:gridCol>
              </a:tblGrid>
              <a:tr h="545848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Homogène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Hétérogène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Enzymatique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35226"/>
                  </a:ext>
                </a:extLst>
              </a:tr>
              <a:tr h="134592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Facile</a:t>
                      </a:r>
                    </a:p>
                    <a:p>
                      <a:pPr algn="ctr"/>
                      <a:r>
                        <a:rPr lang="fr-FR" dirty="0"/>
                        <a:t>Efficace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﻿Catalyseur facile à récupérer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﻿Peu chère Ecologique</a:t>
                      </a:r>
                    </a:p>
                    <a:p>
                      <a:pPr algn="ctr"/>
                      <a:r>
                        <a:rPr lang="fr-FR" dirty="0"/>
                        <a:t>Sélective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24750"/>
                  </a:ext>
                </a:extLst>
              </a:tr>
              <a:tr h="9421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Catalyseur difficile à récupérer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Chère (métaux nobles)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Sélective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64471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93A4C5-B41A-ED40-B501-89B83805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59F9B16-A039-1349-ACA2-336598B1750C}"/>
              </a:ext>
            </a:extLst>
          </p:cNvPr>
          <p:cNvSpPr txBox="1">
            <a:spLocks/>
          </p:cNvSpPr>
          <p:nvPr/>
        </p:nvSpPr>
        <p:spPr>
          <a:xfrm>
            <a:off x="628650" y="843215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0" dirty="0"/>
              <a:t>Choix du catalyseur</a:t>
            </a:r>
          </a:p>
        </p:txBody>
      </p:sp>
    </p:spTree>
    <p:extLst>
      <p:ext uri="{BB962C8B-B14F-4D97-AF65-F5344CB8AC3E}">
        <p14:creationId xmlns:p14="http://schemas.microsoft.com/office/powerpoint/2010/main" val="377726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D89C-BEB0-2440-9733-9F2A1960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6B6682-ADFA-EF4C-8BEF-EA90B7B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6EA2895-CFA2-FD47-A79C-6A1CA436FE6C}"/>
              </a:ext>
            </a:extLst>
          </p:cNvPr>
          <p:cNvSpPr txBox="1">
            <a:spLocks/>
          </p:cNvSpPr>
          <p:nvPr/>
        </p:nvSpPr>
        <p:spPr>
          <a:xfrm>
            <a:off x="628650" y="843215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0" dirty="0"/>
              <a:t>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Espace réservé du contenu 3">
                <a:extLst>
                  <a:ext uri="{FF2B5EF4-FFF2-40B4-BE49-F238E27FC236}">
                    <a16:creationId xmlns:a16="http://schemas.microsoft.com/office/drawing/2014/main" id="{A7E5E497-05F6-8945-83DE-0BAD65C3B2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3581441"/>
                  </p:ext>
                </p:extLst>
              </p:nvPr>
            </p:nvGraphicFramePr>
            <p:xfrm>
              <a:off x="1145916" y="2645585"/>
              <a:ext cx="7235016" cy="19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0121">
                      <a:extLst>
                        <a:ext uri="{9D8B030D-6E8A-4147-A177-3AD203B41FA5}">
                          <a16:colId xmlns:a16="http://schemas.microsoft.com/office/drawing/2014/main" val="1623973082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000432141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909452795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395452489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1319398153"/>
                        </a:ext>
                      </a:extLst>
                    </a:gridCol>
                  </a:tblGrid>
                  <a:tr h="7475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b="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p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aq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fr-FR" sz="1800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8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fr-F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fr-F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1800" b="0" i="0">
                                                <a:latin typeface="Cambria Math" panose="02040503050406030204" pitchFamily="18" charset="0"/>
                                              </a:rPr>
                                              <m:t>S</m:t>
                                            </m:r>
                                          </m:e>
                                          <m:sub>
                                            <m:r>
                                              <a:rPr lang="fr-FR" sz="1800" b="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sub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</m:sup>
                                    </m:sSubSup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aq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fr-FR" sz="1800" b="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800" b="1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fr-F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aq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fr-FR" sz="1800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fr-FR" sz="1800" b="0" i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b="0" i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sSubSup>
                                      <m:sSubSup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sub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</m:sup>
                                    </m:sSubSup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800" b="0" i="0">
                                            <a:latin typeface="Cambria Math" panose="02040503050406030204" pitchFamily="18" charset="0"/>
                                          </a:rPr>
                                          <m:t>aq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808434"/>
                      </a:ext>
                    </a:extLst>
                  </a:tr>
                  <a:tr h="6202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sz="1800" dirty="0"/>
                            <a:t>État initial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18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18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marL="9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67681"/>
                      </a:ext>
                    </a:extLst>
                  </a:tr>
                  <a:tr h="620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fr-FR" sz="180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1800" i="1" dirty="0"/>
                        </a:p>
                      </a:txBody>
                      <a:tcPr anchor="ctr">
                        <a:lnB w="127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fr-FR" sz="18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1800" i="1" dirty="0"/>
                        </a:p>
                      </a:txBody>
                      <a:tcPr anchor="ctr">
                        <a:lnB w="127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1800" i="1" dirty="0"/>
                        </a:p>
                      </a:txBody>
                      <a:tcPr marL="9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7345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Espace réservé du contenu 3">
                <a:extLst>
                  <a:ext uri="{FF2B5EF4-FFF2-40B4-BE49-F238E27FC236}">
                    <a16:creationId xmlns:a16="http://schemas.microsoft.com/office/drawing/2014/main" id="{A7E5E497-05F6-8945-83DE-0BAD65C3B2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3581441"/>
                  </p:ext>
                </p:extLst>
              </p:nvPr>
            </p:nvGraphicFramePr>
            <p:xfrm>
              <a:off x="1145916" y="2645585"/>
              <a:ext cx="7235016" cy="19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0121">
                      <a:extLst>
                        <a:ext uri="{9D8B030D-6E8A-4147-A177-3AD203B41FA5}">
                          <a16:colId xmlns:a16="http://schemas.microsoft.com/office/drawing/2014/main" val="1623973082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000432141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909452795"/>
                        </a:ext>
                      </a:extLst>
                    </a:gridCol>
                    <a:gridCol w="1484965">
                      <a:extLst>
                        <a:ext uri="{9D8B030D-6E8A-4147-A177-3AD203B41FA5}">
                          <a16:colId xmlns:a16="http://schemas.microsoft.com/office/drawing/2014/main" val="1395452489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1319398153"/>
                        </a:ext>
                      </a:extLst>
                    </a:gridCol>
                  </a:tblGrid>
                  <a:tr h="74754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943" t="-1695" r="-437736" b="-16610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23060" t="-1695" b="-1661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808434"/>
                      </a:ext>
                    </a:extLst>
                  </a:tr>
                  <a:tr h="6202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sz="1800" dirty="0"/>
                            <a:t>État initial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1453" t="-122449" r="-296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1453" t="-122449" r="-196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1453" t="-122449" r="-96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310" t="-12244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67681"/>
                      </a:ext>
                    </a:extLst>
                  </a:tr>
                  <a:tr h="62026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943" t="-222449" r="-4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91453" t="-222449" r="-296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191453" t="-222449" r="-196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291453" t="-222449" r="-96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405310" t="-222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7345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87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C26BF3-C5E7-0D42-8357-A2D7DCB8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8262F4-543A-144D-AED2-C18BF5062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2" t="38117" r="37373" b="9149"/>
          <a:stretch/>
        </p:blipFill>
        <p:spPr>
          <a:xfrm>
            <a:off x="6316693" y="3734187"/>
            <a:ext cx="1285853" cy="13525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9DDA59B-4223-8641-9855-21B19A42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59" y="3262707"/>
            <a:ext cx="1285853" cy="47147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691133-43F3-FF49-AD03-670C4B5B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04594" y="3262707"/>
            <a:ext cx="1062023" cy="4714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C8A9620-6A56-014E-9491-AF6F3302722D}"/>
                  </a:ext>
                </a:extLst>
              </p:cNvPr>
              <p:cNvSpPr txBox="1"/>
              <p:nvPr/>
            </p:nvSpPr>
            <p:spPr>
              <a:xfrm>
                <a:off x="7204594" y="2877839"/>
                <a:ext cx="1118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C8A9620-6A56-014E-9491-AF6F3302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594" y="2877839"/>
                <a:ext cx="11188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AACA61D-A3DF-B34E-88F8-1BF37EDE2334}"/>
                  </a:ext>
                </a:extLst>
              </p:cNvPr>
              <p:cNvSpPr txBox="1"/>
              <p:nvPr/>
            </p:nvSpPr>
            <p:spPr>
              <a:xfrm>
                <a:off x="5940648" y="2932043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AACA61D-A3DF-B34E-88F8-1BF37EDE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648" y="2932043"/>
                <a:ext cx="4949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8D06620-E5FE-1749-9286-32D27AAB9E50}"/>
              </a:ext>
            </a:extLst>
          </p:cNvPr>
          <p:cNvCxnSpPr/>
          <p:nvPr/>
        </p:nvCxnSpPr>
        <p:spPr>
          <a:xfrm>
            <a:off x="6394842" y="4554278"/>
            <a:ext cx="11295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D4E2D8A-68D7-A44C-A118-D9B119178171}"/>
              </a:ext>
            </a:extLst>
          </p:cNvPr>
          <p:cNvSpPr txBox="1"/>
          <p:nvPr/>
        </p:nvSpPr>
        <p:spPr>
          <a:xfrm>
            <a:off x="7063826" y="471738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D9B3AD-453C-1E48-84E6-DF025A5DA130}"/>
                  </a:ext>
                </a:extLst>
              </p:cNvPr>
              <p:cNvSpPr/>
              <p:nvPr/>
            </p:nvSpPr>
            <p:spPr>
              <a:xfrm>
                <a:off x="4775240" y="5286052"/>
                <a:ext cx="4368760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</a:rPr>
                        <m:t> 2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D9B3AD-453C-1E48-84E6-DF025A5DA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40" y="5286052"/>
                <a:ext cx="4368760" cy="442942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986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{F26138B1-9451-DD48-90B9-50B16CD973AC}tf10001072</Template>
  <TotalTime>11268</TotalTime>
  <Words>213</Words>
  <Application>Microsoft Macintosh PowerPoint</Application>
  <PresentationFormat>Affichage à l'écran (4:3)</PresentationFormat>
  <Paragraphs>110</Paragraphs>
  <Slides>8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Leçon de Chimie n°08  Cinétique et catalyse</vt:lpstr>
      <vt:lpstr>Introduction</vt:lpstr>
      <vt:lpstr>Durée d’une réaction</vt:lpstr>
      <vt:lpstr>Durée d’une réaction</vt:lpstr>
      <vt:lpstr>Durée d’une réaction</vt:lpstr>
      <vt:lpstr>Conclusion</vt:lpstr>
      <vt:lpstr>ex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Ludivine Emeric</dc:creator>
  <cp:lastModifiedBy>Ludivine Emeric</cp:lastModifiedBy>
  <cp:revision>222</cp:revision>
  <dcterms:created xsi:type="dcterms:W3CDTF">2020-10-16T12:09:34Z</dcterms:created>
  <dcterms:modified xsi:type="dcterms:W3CDTF">2021-06-02T13:15:00Z</dcterms:modified>
</cp:coreProperties>
</file>