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9" r:id="rId1"/>
  </p:sldMasterIdLst>
  <p:notesMasterIdLst>
    <p:notesMasterId r:id="rId6"/>
  </p:notesMasterIdLst>
  <p:sldIdLst>
    <p:sldId id="256" r:id="rId2"/>
    <p:sldId id="281" r:id="rId3"/>
    <p:sldId id="282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4629"/>
  </p:normalViewPr>
  <p:slideViewPr>
    <p:cSldViewPr snapToGrid="0" snapToObjects="1">
      <p:cViewPr>
        <p:scale>
          <a:sx n="106" d="100"/>
          <a:sy n="106" d="100"/>
        </p:scale>
        <p:origin x="26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E04D-7162-A54F-B4A5-1A6967D23D14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FBFB6-2290-AA4D-854A-E2F7ABF84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5574-C6D7-6249-837F-B7F526C274B4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5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3FAD-B6EF-9D44-8D4B-843A270295AC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107-F418-B147-BF8C-30D5E789191F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09E0-2303-874F-A9A1-5413F3A9542B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8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4-9D98-9043-84DB-DC7F708EB80D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96-2CA3-2045-88B1-969F2A722F02}" type="datetime1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90A-96F8-8D48-AA8D-0F88B3E86DED}" type="datetime1">
              <a:rPr lang="fr-FR" smtClean="0"/>
              <a:t>18/04/2021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DA9D8E-1F26-474C-82B5-56BCB813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0BB2-E14E-0F4F-B60F-54B548351628}" type="datetime1">
              <a:rPr lang="fr-FR" smtClean="0"/>
              <a:t>18/04/2021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5057-8652-3640-AE45-29C53B466D50}" type="datetime1">
              <a:rPr lang="fr-FR" smtClean="0"/>
              <a:t>18/04/2021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AF9-A9E5-7D40-810A-D2C9B8FC8C64}" type="datetime1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C22D-68E8-4E4D-8CF0-69BEC554656C}" type="datetime1">
              <a:rPr lang="fr-FR" smtClean="0"/>
              <a:t>18/04/2021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2B4-C5CA-5947-8B58-14C1F488FFBF}" type="datetime1">
              <a:rPr lang="fr-FR" smtClean="0"/>
              <a:t>18/04/2021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855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16359B2D-697F-E742-9896-870A7F0B845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B55B4-EBAA-FB47-B734-7D476417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8815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sz="4400" b="0" dirty="0"/>
              <a:t>Leçon de Chimie n°20</a:t>
            </a:r>
            <a:br>
              <a:rPr lang="fr-FR" sz="4800" b="0" dirty="0"/>
            </a:br>
            <a:br>
              <a:rPr lang="fr-FR" b="0" dirty="0"/>
            </a:br>
            <a:r>
              <a:rPr lang="fr-FR" sz="4400" dirty="0"/>
              <a:t>Détermination de constantes d’équilibre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4CEA4B-9BDE-9241-9703-61A87B07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318" y="5569843"/>
            <a:ext cx="8511363" cy="2862557"/>
          </a:xfrm>
        </p:spPr>
        <p:txBody>
          <a:bodyPr>
            <a:normAutofit/>
          </a:bodyPr>
          <a:lstStyle/>
          <a:p>
            <a:endParaRPr lang="fr-FR" sz="4000" dirty="0">
              <a:latin typeface="+mj-lt"/>
            </a:endParaRPr>
          </a:p>
          <a:p>
            <a:r>
              <a:rPr lang="fr-FR" sz="3200" dirty="0">
                <a:solidFill>
                  <a:schemeClr val="tx2"/>
                </a:solidFill>
                <a:latin typeface="+mj-lt"/>
              </a:rPr>
              <a:t>Ludivine Emeric</a:t>
            </a:r>
          </a:p>
        </p:txBody>
      </p:sp>
    </p:spTree>
    <p:extLst>
      <p:ext uri="{BB962C8B-B14F-4D97-AF65-F5344CB8AC3E}">
        <p14:creationId xmlns:p14="http://schemas.microsoft.com/office/powerpoint/2010/main" val="26598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BFCA3-6A88-6448-9A16-C84588EF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thermodynamique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FD9F15-363C-224D-A2F5-048F94B8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A4D6F8E-D333-904D-A67A-6C51BDE4EFBB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Rappels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ABD2BB73-A079-0D43-8B42-53AB04724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°=−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Espace réservé du contenu 10">
                <a:extLst>
                  <a:ext uri="{FF2B5EF4-FFF2-40B4-BE49-F238E27FC236}">
                    <a16:creationId xmlns:a16="http://schemas.microsoft.com/office/drawing/2014/main" id="{ABD2BB73-A079-0D43-8B42-53AB04724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7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1FE241-C435-1344-B2C3-6D6026591D49}"/>
                  </a:ext>
                </a:extLst>
              </p:cNvPr>
              <p:cNvSpPr/>
              <p:nvPr/>
            </p:nvSpPr>
            <p:spPr>
              <a:xfrm>
                <a:off x="-4476765" y="1520157"/>
                <a:ext cx="358142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°+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1FE241-C435-1344-B2C3-6D6026591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6765" y="1520157"/>
                <a:ext cx="3581429" cy="610936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7BFCA3-6A88-6448-9A16-C84588EF9F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fr-FR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b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E57BFCA3-6A88-6448-9A16-C84588EF9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1" t="-25000" b="-35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FD9F15-363C-224D-A2F5-048F94B8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A4D6F8E-D333-904D-A67A-6C51BDE4EFBB}"/>
              </a:ext>
            </a:extLst>
          </p:cNvPr>
          <p:cNvSpPr txBox="1">
            <a:spLocks/>
          </p:cNvSpPr>
          <p:nvPr/>
        </p:nvSpPr>
        <p:spPr>
          <a:xfrm>
            <a:off x="628650" y="8432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B8F58E-059D-A64C-A0FD-AF8A74D78DD5}"/>
              </a:ext>
            </a:extLst>
          </p:cNvPr>
          <p:cNvSpPr txBox="1">
            <a:spLocks/>
          </p:cNvSpPr>
          <p:nvPr/>
        </p:nvSpPr>
        <p:spPr>
          <a:xfrm>
            <a:off x="781050" y="995615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0" dirty="0"/>
              <a:t>Pile Daniell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5ED736-AB53-6C4C-9D4E-09D7B48688FA}"/>
              </a:ext>
            </a:extLst>
          </p:cNvPr>
          <p:cNvGrpSpPr>
            <a:grpSpLocks noChangeAspect="1"/>
          </p:cNvGrpSpPr>
          <p:nvPr/>
        </p:nvGrpSpPr>
        <p:grpSpPr>
          <a:xfrm>
            <a:off x="2519898" y="2365009"/>
            <a:ext cx="4104204" cy="3331377"/>
            <a:chOff x="2346292" y="2782290"/>
            <a:chExt cx="3592162" cy="2915753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D41D341-9E95-2640-86AD-A2C684956403}"/>
                </a:ext>
              </a:extLst>
            </p:cNvPr>
            <p:cNvGrpSpPr/>
            <p:nvPr/>
          </p:nvGrpSpPr>
          <p:grpSpPr>
            <a:xfrm>
              <a:off x="2346292" y="4333026"/>
              <a:ext cx="1204623" cy="1363581"/>
              <a:chOff x="2325212" y="3901662"/>
              <a:chExt cx="1204623" cy="1363581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EF6DD6A-938C-0E43-AC0D-5C459447B1A5}"/>
                  </a:ext>
                </a:extLst>
              </p:cNvPr>
              <p:cNvGrpSpPr/>
              <p:nvPr/>
            </p:nvGrpSpPr>
            <p:grpSpPr>
              <a:xfrm>
                <a:off x="2325212" y="3901662"/>
                <a:ext cx="1204623" cy="1363581"/>
                <a:chOff x="2325212" y="3901662"/>
                <a:chExt cx="1204623" cy="1363581"/>
              </a:xfrm>
            </p:grpSpPr>
            <p:sp>
              <p:nvSpPr>
                <p:cNvPr id="29" name="Arrondir un rectangle avec un coin du même côté 6">
                  <a:extLst>
                    <a:ext uri="{FF2B5EF4-FFF2-40B4-BE49-F238E27FC236}">
                      <a16:creationId xmlns:a16="http://schemas.microsoft.com/office/drawing/2014/main" id="{B2B87F87-D53D-1746-80B5-5654737A35F3}"/>
                    </a:ext>
                  </a:extLst>
                </p:cNvPr>
                <p:cNvSpPr/>
                <p:nvPr/>
              </p:nvSpPr>
              <p:spPr>
                <a:xfrm rot="10800000">
                  <a:off x="2341354" y="3937211"/>
                  <a:ext cx="1177688" cy="1328032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7CFBE8C-3C40-E244-94A5-DE92F510AAE9}"/>
                    </a:ext>
                  </a:extLst>
                </p:cNvPr>
                <p:cNvSpPr/>
                <p:nvPr/>
              </p:nvSpPr>
              <p:spPr>
                <a:xfrm flipV="1">
                  <a:off x="2325212" y="3901662"/>
                  <a:ext cx="1204623" cy="66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7DF51970-02BB-8D4E-9281-3179B42D8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1353" y="4121373"/>
                <a:ext cx="1177689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Arc plein 10">
              <a:extLst>
                <a:ext uri="{FF2B5EF4-FFF2-40B4-BE49-F238E27FC236}">
                  <a16:creationId xmlns:a16="http://schemas.microsoft.com/office/drawing/2014/main" id="{56180EEB-F95C-E947-B44E-190FF359FE23}"/>
                </a:ext>
              </a:extLst>
            </p:cNvPr>
            <p:cNvSpPr/>
            <p:nvPr/>
          </p:nvSpPr>
          <p:spPr>
            <a:xfrm>
              <a:off x="2679429" y="3092170"/>
              <a:ext cx="2923961" cy="2127290"/>
            </a:xfrm>
            <a:prstGeom prst="blockArc">
              <a:avLst>
                <a:gd name="adj1" fmla="val 11006498"/>
                <a:gd name="adj2" fmla="val 21359942"/>
                <a:gd name="adj3" fmla="val 59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/>
                <a:t>=</a:t>
              </a:r>
            </a:p>
          </p:txBody>
        </p:sp>
        <p:grpSp>
          <p:nvGrpSpPr>
            <p:cNvPr id="12" name="Grouper 71">
              <a:extLst>
                <a:ext uri="{FF2B5EF4-FFF2-40B4-BE49-F238E27FC236}">
                  <a16:creationId xmlns:a16="http://schemas.microsoft.com/office/drawing/2014/main" id="{2E7EE7D2-A875-F64B-A0F8-6A2E1054C8D8}"/>
                </a:ext>
              </a:extLst>
            </p:cNvPr>
            <p:cNvGrpSpPr/>
            <p:nvPr/>
          </p:nvGrpSpPr>
          <p:grpSpPr>
            <a:xfrm>
              <a:off x="3858834" y="2782290"/>
              <a:ext cx="565150" cy="619760"/>
              <a:chOff x="0" y="0"/>
              <a:chExt cx="565150" cy="61976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CE2D7CD0-EF43-9E43-A8B6-F79323FE3D1B}"/>
                  </a:ext>
                </a:extLst>
              </p:cNvPr>
              <p:cNvSpPr/>
              <p:nvPr/>
            </p:nvSpPr>
            <p:spPr>
              <a:xfrm>
                <a:off x="0" y="0"/>
                <a:ext cx="565150" cy="619760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6" name="Zone de texte 70">
                <a:extLst>
                  <a:ext uri="{FF2B5EF4-FFF2-40B4-BE49-F238E27FC236}">
                    <a16:creationId xmlns:a16="http://schemas.microsoft.com/office/drawing/2014/main" id="{5E331423-867D-1646-83C9-3312795DFA83}"/>
                  </a:ext>
                </a:extLst>
              </p:cNvPr>
              <p:cNvSpPr txBox="1"/>
              <p:nvPr/>
            </p:nvSpPr>
            <p:spPr>
              <a:xfrm>
                <a:off x="111125" y="109220"/>
                <a:ext cx="336550" cy="410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2000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endParaRPr lang="fr-FR" sz="12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Arrondir un rectangle avec un coin du même côté 9">
              <a:extLst>
                <a:ext uri="{FF2B5EF4-FFF2-40B4-BE49-F238E27FC236}">
                  <a16:creationId xmlns:a16="http://schemas.microsoft.com/office/drawing/2014/main" id="{2EBEBC84-9B67-784E-B972-9A2A09817081}"/>
                </a:ext>
              </a:extLst>
            </p:cNvPr>
            <p:cNvSpPr/>
            <p:nvPr/>
          </p:nvSpPr>
          <p:spPr>
            <a:xfrm rot="10800000">
              <a:off x="4751071" y="4535040"/>
              <a:ext cx="1176590" cy="1142365"/>
            </a:xfrm>
            <a:prstGeom prst="round2Same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FFCC749-1B71-854A-BC67-205FFCA3E5D3}"/>
                </a:ext>
              </a:extLst>
            </p:cNvPr>
            <p:cNvGrpSpPr/>
            <p:nvPr/>
          </p:nvGrpSpPr>
          <p:grpSpPr>
            <a:xfrm>
              <a:off x="4733831" y="4316353"/>
              <a:ext cx="1204623" cy="1363581"/>
              <a:chOff x="2325212" y="3901662"/>
              <a:chExt cx="1204623" cy="1363581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BF9DFC-50E0-F144-84A7-76B58A8CE264}"/>
                  </a:ext>
                </a:extLst>
              </p:cNvPr>
              <p:cNvGrpSpPr/>
              <p:nvPr/>
            </p:nvGrpSpPr>
            <p:grpSpPr>
              <a:xfrm>
                <a:off x="2325212" y="3901662"/>
                <a:ext cx="1204623" cy="1363581"/>
                <a:chOff x="2325212" y="3901662"/>
                <a:chExt cx="1204623" cy="1363581"/>
              </a:xfrm>
            </p:grpSpPr>
            <p:sp>
              <p:nvSpPr>
                <p:cNvPr id="23" name="Arrondir un rectangle avec un coin du même côté 6">
                  <a:extLst>
                    <a:ext uri="{FF2B5EF4-FFF2-40B4-BE49-F238E27FC236}">
                      <a16:creationId xmlns:a16="http://schemas.microsoft.com/office/drawing/2014/main" id="{09DDAC37-D044-F94B-8855-AA7CCBED33B8}"/>
                    </a:ext>
                  </a:extLst>
                </p:cNvPr>
                <p:cNvSpPr/>
                <p:nvPr/>
              </p:nvSpPr>
              <p:spPr>
                <a:xfrm rot="10800000">
                  <a:off x="2341354" y="3937211"/>
                  <a:ext cx="1177688" cy="1328032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8431FE6-3044-7743-99BC-5C3D85C1ADDA}"/>
                    </a:ext>
                  </a:extLst>
                </p:cNvPr>
                <p:cNvSpPr/>
                <p:nvPr/>
              </p:nvSpPr>
              <p:spPr>
                <a:xfrm flipV="1">
                  <a:off x="2325212" y="3901662"/>
                  <a:ext cx="1204623" cy="662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07339C0D-43E4-2040-A527-EBE004034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1353" y="4121373"/>
                <a:ext cx="1177689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5EF347-BAA3-204E-9370-622BD6537270}"/>
                </a:ext>
              </a:extLst>
            </p:cNvPr>
            <p:cNvSpPr/>
            <p:nvPr/>
          </p:nvSpPr>
          <p:spPr>
            <a:xfrm>
              <a:off x="5392085" y="4050054"/>
              <a:ext cx="259604" cy="13326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Arrondir un rectangle avec un coin du même côté 9">
              <a:extLst>
                <a:ext uri="{FF2B5EF4-FFF2-40B4-BE49-F238E27FC236}">
                  <a16:creationId xmlns:a16="http://schemas.microsoft.com/office/drawing/2014/main" id="{9DE880F9-F6E6-EF45-AE27-1DF02D13ADE8}"/>
                </a:ext>
              </a:extLst>
            </p:cNvPr>
            <p:cNvSpPr/>
            <p:nvPr/>
          </p:nvSpPr>
          <p:spPr>
            <a:xfrm rot="10800000">
              <a:off x="2368919" y="4555678"/>
              <a:ext cx="1176590" cy="1142365"/>
            </a:xfrm>
            <a:prstGeom prst="round2Same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3383D8-5080-C84E-B126-651C4DCED0F2}"/>
                </a:ext>
              </a:extLst>
            </p:cNvPr>
            <p:cNvSpPr/>
            <p:nvPr/>
          </p:nvSpPr>
          <p:spPr>
            <a:xfrm>
              <a:off x="2598910" y="4050054"/>
              <a:ext cx="259604" cy="13326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3E96499-B0CC-5043-BF4C-7300F46A1C87}"/>
                </a:ext>
              </a:extLst>
            </p:cNvPr>
            <p:cNvGrpSpPr/>
            <p:nvPr/>
          </p:nvGrpSpPr>
          <p:grpSpPr>
            <a:xfrm>
              <a:off x="3233186" y="4236613"/>
              <a:ext cx="1701189" cy="710477"/>
              <a:chOff x="3212106" y="3805249"/>
              <a:chExt cx="1701189" cy="710477"/>
            </a:xfrm>
          </p:grpSpPr>
          <p:sp>
            <p:nvSpPr>
              <p:cNvPr id="19" name="Parenthèse ouvrante 18">
                <a:extLst>
                  <a:ext uri="{FF2B5EF4-FFF2-40B4-BE49-F238E27FC236}">
                    <a16:creationId xmlns:a16="http://schemas.microsoft.com/office/drawing/2014/main" id="{C11CD455-3B44-EC42-8D2C-5015BD9B1133}"/>
                  </a:ext>
                </a:extLst>
              </p:cNvPr>
              <p:cNvSpPr/>
              <p:nvPr/>
            </p:nvSpPr>
            <p:spPr>
              <a:xfrm rot="5400000">
                <a:off x="3708689" y="3311120"/>
                <a:ext cx="708025" cy="1701187"/>
              </a:xfrm>
              <a:prstGeom prst="leftBracket">
                <a:avLst>
                  <a:gd name="adj" fmla="val 28319"/>
                </a:avLst>
              </a:prstGeom>
              <a:ln w="7620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Parenthèse ouvrante 19">
                <a:extLst>
                  <a:ext uri="{FF2B5EF4-FFF2-40B4-BE49-F238E27FC236}">
                    <a16:creationId xmlns:a16="http://schemas.microsoft.com/office/drawing/2014/main" id="{F9DE289D-2DEA-8E47-96EE-C26F3C7AC83B}"/>
                  </a:ext>
                </a:extLst>
              </p:cNvPr>
              <p:cNvSpPr/>
              <p:nvPr/>
            </p:nvSpPr>
            <p:spPr>
              <a:xfrm rot="5400000">
                <a:off x="3708688" y="3308667"/>
                <a:ext cx="708024" cy="1701187"/>
              </a:xfrm>
              <a:prstGeom prst="leftBracket">
                <a:avLst>
                  <a:gd name="adj" fmla="val 29537"/>
                </a:avLst>
              </a:prstGeom>
              <a:noFill/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D146784B-3C98-B941-8223-341F8E9611AE}"/>
              </a:ext>
            </a:extLst>
          </p:cNvPr>
          <p:cNvSpPr txBox="1"/>
          <p:nvPr/>
        </p:nvSpPr>
        <p:spPr>
          <a:xfrm>
            <a:off x="1977474" y="5735362"/>
            <a:ext cx="246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Oxydation du zinc solide</a:t>
            </a:r>
          </a:p>
          <a:p>
            <a:pPr algn="ctr"/>
            <a:r>
              <a:rPr lang="fr-FR" dirty="0"/>
              <a:t>Anode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3F7F0F-EAB4-1245-B0F1-FA404060EE7C}"/>
              </a:ext>
            </a:extLst>
          </p:cNvPr>
          <p:cNvSpPr txBox="1"/>
          <p:nvPr/>
        </p:nvSpPr>
        <p:spPr>
          <a:xfrm>
            <a:off x="4650060" y="5754120"/>
            <a:ext cx="266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Réduction du cuivre solide</a:t>
            </a:r>
          </a:p>
          <a:p>
            <a:pPr algn="ctr"/>
            <a:r>
              <a:rPr lang="fr-FR" dirty="0"/>
              <a:t>Cathode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4DE524C-FB14-3448-B475-F1EC6195C221}"/>
                  </a:ext>
                </a:extLst>
              </p:cNvPr>
              <p:cNvSpPr txBox="1"/>
              <p:nvPr/>
            </p:nvSpPr>
            <p:spPr>
              <a:xfrm>
                <a:off x="3319595" y="5068726"/>
                <a:ext cx="631070" cy="3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Z</m:t>
                      </m:r>
                      <m:sSubSup>
                        <m:sSub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4DE524C-FB14-3448-B475-F1EC6195C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95" y="5068726"/>
                <a:ext cx="631070" cy="313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5D153F3-CC4C-F444-B571-69EEE7F6C520}"/>
                  </a:ext>
                </a:extLst>
              </p:cNvPr>
              <p:cNvSpPr txBox="1"/>
              <p:nvPr/>
            </p:nvSpPr>
            <p:spPr>
              <a:xfrm>
                <a:off x="2695762" y="4843559"/>
                <a:ext cx="530915" cy="328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Z</m:t>
                      </m:r>
                      <m:sSubSup>
                        <m:sSub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5D153F3-CC4C-F444-B571-69EEE7F6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62" y="4843559"/>
                <a:ext cx="530915" cy="32893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F288846-A193-0844-A92D-8CEF2180F900}"/>
                  </a:ext>
                </a:extLst>
              </p:cNvPr>
              <p:cNvSpPr txBox="1"/>
              <p:nvPr/>
            </p:nvSpPr>
            <p:spPr>
              <a:xfrm>
                <a:off x="5205600" y="5043554"/>
                <a:ext cx="607859" cy="3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b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F288846-A193-0844-A92D-8CEF2180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00" y="5043554"/>
                <a:ext cx="607859" cy="3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5316E40-B348-654F-B118-079BD657A727}"/>
                  </a:ext>
                </a:extLst>
              </p:cNvPr>
              <p:cNvSpPr txBox="1"/>
              <p:nvPr/>
            </p:nvSpPr>
            <p:spPr>
              <a:xfrm>
                <a:off x="5904400" y="4838494"/>
                <a:ext cx="530915" cy="328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b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5316E40-B348-654F-B118-079BD657A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00" y="4838494"/>
                <a:ext cx="530915" cy="328936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FF126CD-92F9-194A-92C6-83140DC203D7}"/>
                  </a:ext>
                </a:extLst>
              </p:cNvPr>
              <p:cNvSpPr/>
              <p:nvPr/>
            </p:nvSpPr>
            <p:spPr>
              <a:xfrm>
                <a:off x="2337824" y="1565687"/>
                <a:ext cx="4693401" cy="472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0" smtClean="0">
                          <a:latin typeface="Cambria Math" panose="02040503050406030204" pitchFamily="18" charset="0"/>
                        </a:rPr>
                        <m:t>Z</m:t>
                      </m:r>
                      <m:sSubSup>
                        <m:sSubSup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|</m:t>
                      </m:r>
                      <m:r>
                        <m:rPr>
                          <m:nor/>
                        </m:rPr>
                        <a:rPr lang="fr-FR" b="0" i="0" smtClean="0"/>
                        <m:t> 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Z</m:t>
                      </m:r>
                      <m:sSubSup>
                        <m:sSubSup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fr-FR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Sup>
                        <m:sSubSup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fr-F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|</m:t>
                      </m:r>
                      <m:sSubSup>
                        <m:sSubSupPr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FF126CD-92F9-194A-92C6-83140DC20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24" y="1565687"/>
                <a:ext cx="4693401" cy="472630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orme libre 37">
            <a:extLst>
              <a:ext uri="{FF2B5EF4-FFF2-40B4-BE49-F238E27FC236}">
                <a16:creationId xmlns:a16="http://schemas.microsoft.com/office/drawing/2014/main" id="{79384ED3-C47D-A746-9CDE-9777322DF837}"/>
              </a:ext>
            </a:extLst>
          </p:cNvPr>
          <p:cNvSpPr/>
          <p:nvPr/>
        </p:nvSpPr>
        <p:spPr>
          <a:xfrm rot="19517492" flipH="1">
            <a:off x="2857617" y="4608415"/>
            <a:ext cx="178766" cy="255262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6178 w 295039"/>
              <a:gd name="connsiteY0" fmla="*/ 0 h 405729"/>
              <a:gd name="connsiteX1" fmla="*/ 295039 w 295039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861" h="405729">
                <a:moveTo>
                  <a:pt x="0" y="0"/>
                </a:moveTo>
                <a:cubicBezTo>
                  <a:pt x="291916" y="405232"/>
                  <a:pt x="9456" y="13665"/>
                  <a:pt x="288861" y="405729"/>
                </a:cubicBezTo>
              </a:path>
            </a:pathLst>
          </a:custGeom>
          <a:noFill/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F5B9554-8DCB-4247-8D8C-60A9C925114C}"/>
                  </a:ext>
                </a:extLst>
              </p:cNvPr>
              <p:cNvSpPr txBox="1"/>
              <p:nvPr/>
            </p:nvSpPr>
            <p:spPr>
              <a:xfrm>
                <a:off x="3242707" y="2543908"/>
                <a:ext cx="432041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16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600" baseline="30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F5B9554-8DCB-4247-8D8C-60A9C9251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07" y="2543908"/>
                <a:ext cx="432041" cy="332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6352AF47-99CE-E94E-9036-597ACE95A3FB}"/>
                  </a:ext>
                </a:extLst>
              </p:cNvPr>
              <p:cNvSpPr txBox="1"/>
              <p:nvPr/>
            </p:nvSpPr>
            <p:spPr>
              <a:xfrm>
                <a:off x="5509529" y="2537745"/>
                <a:ext cx="28738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sz="1600" i="1" baseline="30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6352AF47-99CE-E94E-9036-597ACE95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529" y="2537745"/>
                <a:ext cx="287386" cy="3329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703BE75-3D65-C347-B2EC-CC401E105FDF}"/>
                  </a:ext>
                </a:extLst>
              </p:cNvPr>
              <p:cNvSpPr txBox="1"/>
              <p:nvPr/>
            </p:nvSpPr>
            <p:spPr>
              <a:xfrm>
                <a:off x="2729042" y="4297951"/>
                <a:ext cx="455574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703BE75-3D65-C347-B2EC-CC401E10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42" y="4297951"/>
                <a:ext cx="455574" cy="272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e libre 41">
            <a:extLst>
              <a:ext uri="{FF2B5EF4-FFF2-40B4-BE49-F238E27FC236}">
                <a16:creationId xmlns:a16="http://schemas.microsoft.com/office/drawing/2014/main" id="{8585E1A8-C2AB-6F41-A351-D08A27D59C2A}"/>
              </a:ext>
            </a:extLst>
          </p:cNvPr>
          <p:cNvSpPr/>
          <p:nvPr/>
        </p:nvSpPr>
        <p:spPr>
          <a:xfrm rot="2082508" flipH="1" flipV="1">
            <a:off x="6057098" y="4603888"/>
            <a:ext cx="178766" cy="255262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6178 w 295039"/>
              <a:gd name="connsiteY0" fmla="*/ 0 h 405729"/>
              <a:gd name="connsiteX1" fmla="*/ 295039 w 295039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861" h="405729">
                <a:moveTo>
                  <a:pt x="0" y="0"/>
                </a:moveTo>
                <a:cubicBezTo>
                  <a:pt x="291916" y="405232"/>
                  <a:pt x="9456" y="13665"/>
                  <a:pt x="288861" y="405729"/>
                </a:cubicBezTo>
              </a:path>
            </a:pathLst>
          </a:custGeom>
          <a:noFill/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EA8A6C2-CEE1-B84C-91AC-55BDEDDA3ABA}"/>
                  </a:ext>
                </a:extLst>
              </p:cNvPr>
              <p:cNvSpPr txBox="1"/>
              <p:nvPr/>
            </p:nvSpPr>
            <p:spPr>
              <a:xfrm>
                <a:off x="5928523" y="4293424"/>
                <a:ext cx="455574" cy="272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fr-FR" sz="1200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200" baseline="300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EA8A6C2-CEE1-B84C-91AC-55BDEDDA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23" y="4293424"/>
                <a:ext cx="455574" cy="272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e libre 43">
            <a:extLst>
              <a:ext uri="{FF2B5EF4-FFF2-40B4-BE49-F238E27FC236}">
                <a16:creationId xmlns:a16="http://schemas.microsoft.com/office/drawing/2014/main" id="{8D5535CD-6881-AE4D-A053-6F2BC8F436EC}"/>
              </a:ext>
            </a:extLst>
          </p:cNvPr>
          <p:cNvSpPr/>
          <p:nvPr/>
        </p:nvSpPr>
        <p:spPr>
          <a:xfrm rot="17485769">
            <a:off x="5652029" y="4708864"/>
            <a:ext cx="514950" cy="394782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3386 w 720993"/>
              <a:gd name="connsiteY0" fmla="*/ 0 h 231461"/>
              <a:gd name="connsiteX1" fmla="*/ 720993 w 720993"/>
              <a:gd name="connsiteY1" fmla="*/ 231461 h 231461"/>
              <a:gd name="connsiteX0" fmla="*/ 2009 w 736563"/>
              <a:gd name="connsiteY0" fmla="*/ 0 h 231461"/>
              <a:gd name="connsiteX1" fmla="*/ 719616 w 736563"/>
              <a:gd name="connsiteY1" fmla="*/ 231461 h 231461"/>
              <a:gd name="connsiteX0" fmla="*/ 2637 w 515507"/>
              <a:gd name="connsiteY0" fmla="*/ 0 h 356307"/>
              <a:gd name="connsiteX1" fmla="*/ 493719 w 515507"/>
              <a:gd name="connsiteY1" fmla="*/ 356307 h 356307"/>
              <a:gd name="connsiteX0" fmla="*/ 0 w 525570"/>
              <a:gd name="connsiteY0" fmla="*/ 29036 h 385343"/>
              <a:gd name="connsiteX1" fmla="*/ 491082 w 525570"/>
              <a:gd name="connsiteY1" fmla="*/ 385343 h 385343"/>
              <a:gd name="connsiteX0" fmla="*/ 0 w 512032"/>
              <a:gd name="connsiteY0" fmla="*/ 27753 h 393400"/>
              <a:gd name="connsiteX1" fmla="*/ 476556 w 512032"/>
              <a:gd name="connsiteY1" fmla="*/ 393400 h 393400"/>
              <a:gd name="connsiteX0" fmla="*/ 0 w 508819"/>
              <a:gd name="connsiteY0" fmla="*/ 13440 h 379087"/>
              <a:gd name="connsiteX1" fmla="*/ 476556 w 508819"/>
              <a:gd name="connsiteY1" fmla="*/ 379087 h 379087"/>
              <a:gd name="connsiteX0" fmla="*/ 0 w 529941"/>
              <a:gd name="connsiteY0" fmla="*/ 0 h 365647"/>
              <a:gd name="connsiteX1" fmla="*/ 476556 w 529941"/>
              <a:gd name="connsiteY1" fmla="*/ 365647 h 365647"/>
              <a:gd name="connsiteX0" fmla="*/ 0 w 546482"/>
              <a:gd name="connsiteY0" fmla="*/ 0 h 365647"/>
              <a:gd name="connsiteX1" fmla="*/ 476556 w 546482"/>
              <a:gd name="connsiteY1" fmla="*/ 365647 h 365647"/>
              <a:gd name="connsiteX0" fmla="*/ 0 w 513873"/>
              <a:gd name="connsiteY0" fmla="*/ 0 h 384884"/>
              <a:gd name="connsiteX1" fmla="*/ 436810 w 513873"/>
              <a:gd name="connsiteY1" fmla="*/ 384884 h 384884"/>
              <a:gd name="connsiteX0" fmla="*/ 0 w 493789"/>
              <a:gd name="connsiteY0" fmla="*/ 0 h 394782"/>
              <a:gd name="connsiteX1" fmla="*/ 411589 w 493789"/>
              <a:gd name="connsiteY1" fmla="*/ 394782 h 394782"/>
              <a:gd name="connsiteX0" fmla="*/ 0 w 514950"/>
              <a:gd name="connsiteY0" fmla="*/ 0 h 394782"/>
              <a:gd name="connsiteX1" fmla="*/ 411589 w 514950"/>
              <a:gd name="connsiteY1" fmla="*/ 394782 h 39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950" h="394782">
                <a:moveTo>
                  <a:pt x="0" y="0"/>
                </a:moveTo>
                <a:cubicBezTo>
                  <a:pt x="482105" y="15760"/>
                  <a:pt x="640922" y="300873"/>
                  <a:pt x="411589" y="394782"/>
                </a:cubicBezTo>
              </a:path>
            </a:pathLst>
          </a:custGeom>
          <a:noFill/>
          <a:ln w="15875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57FF077E-A191-1841-BF72-34E467D14E1F}"/>
              </a:ext>
            </a:extLst>
          </p:cNvPr>
          <p:cNvSpPr/>
          <p:nvPr/>
        </p:nvSpPr>
        <p:spPr>
          <a:xfrm rot="4114231" flipH="1">
            <a:off x="2931250" y="4738988"/>
            <a:ext cx="514950" cy="394782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3386 w 720993"/>
              <a:gd name="connsiteY0" fmla="*/ 0 h 231461"/>
              <a:gd name="connsiteX1" fmla="*/ 720993 w 720993"/>
              <a:gd name="connsiteY1" fmla="*/ 231461 h 231461"/>
              <a:gd name="connsiteX0" fmla="*/ 2009 w 736563"/>
              <a:gd name="connsiteY0" fmla="*/ 0 h 231461"/>
              <a:gd name="connsiteX1" fmla="*/ 719616 w 736563"/>
              <a:gd name="connsiteY1" fmla="*/ 231461 h 231461"/>
              <a:gd name="connsiteX0" fmla="*/ 2637 w 515507"/>
              <a:gd name="connsiteY0" fmla="*/ 0 h 356307"/>
              <a:gd name="connsiteX1" fmla="*/ 493719 w 515507"/>
              <a:gd name="connsiteY1" fmla="*/ 356307 h 356307"/>
              <a:gd name="connsiteX0" fmla="*/ 0 w 525570"/>
              <a:gd name="connsiteY0" fmla="*/ 29036 h 385343"/>
              <a:gd name="connsiteX1" fmla="*/ 491082 w 525570"/>
              <a:gd name="connsiteY1" fmla="*/ 385343 h 385343"/>
              <a:gd name="connsiteX0" fmla="*/ 0 w 512032"/>
              <a:gd name="connsiteY0" fmla="*/ 27753 h 393400"/>
              <a:gd name="connsiteX1" fmla="*/ 476556 w 512032"/>
              <a:gd name="connsiteY1" fmla="*/ 393400 h 393400"/>
              <a:gd name="connsiteX0" fmla="*/ 0 w 508819"/>
              <a:gd name="connsiteY0" fmla="*/ 13440 h 379087"/>
              <a:gd name="connsiteX1" fmla="*/ 476556 w 508819"/>
              <a:gd name="connsiteY1" fmla="*/ 379087 h 379087"/>
              <a:gd name="connsiteX0" fmla="*/ 0 w 529941"/>
              <a:gd name="connsiteY0" fmla="*/ 0 h 365647"/>
              <a:gd name="connsiteX1" fmla="*/ 476556 w 529941"/>
              <a:gd name="connsiteY1" fmla="*/ 365647 h 365647"/>
              <a:gd name="connsiteX0" fmla="*/ 0 w 546482"/>
              <a:gd name="connsiteY0" fmla="*/ 0 h 365647"/>
              <a:gd name="connsiteX1" fmla="*/ 476556 w 546482"/>
              <a:gd name="connsiteY1" fmla="*/ 365647 h 365647"/>
              <a:gd name="connsiteX0" fmla="*/ 0 w 513873"/>
              <a:gd name="connsiteY0" fmla="*/ 0 h 384884"/>
              <a:gd name="connsiteX1" fmla="*/ 436810 w 513873"/>
              <a:gd name="connsiteY1" fmla="*/ 384884 h 384884"/>
              <a:gd name="connsiteX0" fmla="*/ 0 w 493789"/>
              <a:gd name="connsiteY0" fmla="*/ 0 h 394782"/>
              <a:gd name="connsiteX1" fmla="*/ 411589 w 493789"/>
              <a:gd name="connsiteY1" fmla="*/ 394782 h 394782"/>
              <a:gd name="connsiteX0" fmla="*/ 0 w 514950"/>
              <a:gd name="connsiteY0" fmla="*/ 0 h 394782"/>
              <a:gd name="connsiteX1" fmla="*/ 411589 w 514950"/>
              <a:gd name="connsiteY1" fmla="*/ 394782 h 39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950" h="394782">
                <a:moveTo>
                  <a:pt x="0" y="0"/>
                </a:moveTo>
                <a:cubicBezTo>
                  <a:pt x="482105" y="15760"/>
                  <a:pt x="640922" y="300873"/>
                  <a:pt x="411589" y="394782"/>
                </a:cubicBezTo>
              </a:path>
            </a:pathLst>
          </a:custGeom>
          <a:noFill/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57049B1D-8276-9F45-9024-B19E3382FE37}"/>
              </a:ext>
            </a:extLst>
          </p:cNvPr>
          <p:cNvSpPr/>
          <p:nvPr/>
        </p:nvSpPr>
        <p:spPr>
          <a:xfrm rot="443535" flipH="1">
            <a:off x="3674131" y="2877103"/>
            <a:ext cx="66817" cy="45719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6178 w 295039"/>
              <a:gd name="connsiteY0" fmla="*/ 0 h 405729"/>
              <a:gd name="connsiteX1" fmla="*/ 295039 w 295039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861" h="405729">
                <a:moveTo>
                  <a:pt x="0" y="0"/>
                </a:moveTo>
                <a:cubicBezTo>
                  <a:pt x="291916" y="405232"/>
                  <a:pt x="9456" y="13665"/>
                  <a:pt x="288861" y="405729"/>
                </a:cubicBezTo>
              </a:path>
            </a:pathLst>
          </a:custGeom>
          <a:noFill/>
          <a:ln w="34925">
            <a:solidFill>
              <a:srgbClr val="C00000"/>
            </a:solidFill>
            <a:headEnd type="stealth" w="lg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52602F30-91BA-3946-A903-35D9E60159F9}"/>
              </a:ext>
            </a:extLst>
          </p:cNvPr>
          <p:cNvSpPr/>
          <p:nvPr/>
        </p:nvSpPr>
        <p:spPr>
          <a:xfrm rot="21156465">
            <a:off x="5400849" y="2886087"/>
            <a:ext cx="66817" cy="45719"/>
          </a:xfrm>
          <a:custGeom>
            <a:avLst/>
            <a:gdLst>
              <a:gd name="connsiteX0" fmla="*/ 0 w 678192"/>
              <a:gd name="connsiteY0" fmla="*/ 0 h 1076240"/>
              <a:gd name="connsiteX1" fmla="*/ 663546 w 678192"/>
              <a:gd name="connsiteY1" fmla="*/ 570488 h 1076240"/>
              <a:gd name="connsiteX2" fmla="*/ 530028 w 678192"/>
              <a:gd name="connsiteY2" fmla="*/ 1076240 h 1076240"/>
              <a:gd name="connsiteX0" fmla="*/ 0 w 678657"/>
              <a:gd name="connsiteY0" fmla="*/ 0 h 1084333"/>
              <a:gd name="connsiteX1" fmla="*/ 663546 w 678657"/>
              <a:gd name="connsiteY1" fmla="*/ 570488 h 1084333"/>
              <a:gd name="connsiteX2" fmla="*/ 542166 w 678657"/>
              <a:gd name="connsiteY2" fmla="*/ 1084333 h 1084333"/>
              <a:gd name="connsiteX0" fmla="*/ 0 w 727396"/>
              <a:gd name="connsiteY0" fmla="*/ 0 h 1084333"/>
              <a:gd name="connsiteX1" fmla="*/ 663546 w 727396"/>
              <a:gd name="connsiteY1" fmla="*/ 570488 h 1084333"/>
              <a:gd name="connsiteX2" fmla="*/ 542166 w 727396"/>
              <a:gd name="connsiteY2" fmla="*/ 1084333 h 1084333"/>
              <a:gd name="connsiteX0" fmla="*/ 0 w 645158"/>
              <a:gd name="connsiteY0" fmla="*/ 0 h 1084333"/>
              <a:gd name="connsiteX1" fmla="*/ 457200 w 645158"/>
              <a:gd name="connsiteY1" fmla="*/ 331773 h 1084333"/>
              <a:gd name="connsiteX2" fmla="*/ 542166 w 645158"/>
              <a:gd name="connsiteY2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0 w 542166"/>
              <a:gd name="connsiteY0" fmla="*/ 0 h 1084333"/>
              <a:gd name="connsiteX1" fmla="*/ 542166 w 542166"/>
              <a:gd name="connsiteY1" fmla="*/ 1084333 h 1084333"/>
              <a:gd name="connsiteX0" fmla="*/ 14031 w 556197"/>
              <a:gd name="connsiteY0" fmla="*/ 0 h 1084333"/>
              <a:gd name="connsiteX1" fmla="*/ 556197 w 556197"/>
              <a:gd name="connsiteY1" fmla="*/ 1084333 h 1084333"/>
              <a:gd name="connsiteX0" fmla="*/ 74058 w 362919"/>
              <a:gd name="connsiteY0" fmla="*/ 0 h 405729"/>
              <a:gd name="connsiteX1" fmla="*/ 362919 w 362919"/>
              <a:gd name="connsiteY1" fmla="*/ 405729 h 405729"/>
              <a:gd name="connsiteX0" fmla="*/ 12861 w 301722"/>
              <a:gd name="connsiteY0" fmla="*/ 0 h 405729"/>
              <a:gd name="connsiteX1" fmla="*/ 301722 w 301722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6178 w 295039"/>
              <a:gd name="connsiteY0" fmla="*/ 0 h 405729"/>
              <a:gd name="connsiteX1" fmla="*/ 295039 w 295039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  <a:gd name="connsiteX0" fmla="*/ 0 w 288861"/>
              <a:gd name="connsiteY0" fmla="*/ 0 h 405729"/>
              <a:gd name="connsiteX1" fmla="*/ 288861 w 288861"/>
              <a:gd name="connsiteY1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861" h="405729">
                <a:moveTo>
                  <a:pt x="0" y="0"/>
                </a:moveTo>
                <a:cubicBezTo>
                  <a:pt x="291916" y="405232"/>
                  <a:pt x="9456" y="13665"/>
                  <a:pt x="288861" y="405729"/>
                </a:cubicBezTo>
              </a:path>
            </a:pathLst>
          </a:custGeom>
          <a:noFill/>
          <a:ln w="34925">
            <a:solidFill>
              <a:srgbClr val="00B050"/>
            </a:solidFill>
            <a:headEnd type="stealth" w="lg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D204D-3B0B-354A-B926-322533E7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Conclusion</a:t>
            </a:r>
            <a:endParaRPr lang="fr-FR" sz="40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A68AE-FC16-3045-95A3-EB8DD60C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9B2D-697F-E742-9896-870A7F0B84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7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{F26138B1-9451-DD48-90B9-50B16CD973AC}tf10001072</Template>
  <TotalTime>16380</TotalTime>
  <Words>89</Words>
  <Application>Microsoft Macintosh PowerPoint</Application>
  <PresentationFormat>Affichage à l'écran (4:3)</PresentationFormat>
  <Paragraphs>30</Paragraphs>
  <Slides>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Leçon de Chimie n°20  Détermination de constantes d’équilibre</vt:lpstr>
      <vt:lpstr>Définition thermodynamique</vt:lpstr>
      <vt:lpstr>Mesure de Δ_r G°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Ludivine Emeric</dc:creator>
  <cp:lastModifiedBy>Ludivine Emeric</cp:lastModifiedBy>
  <cp:revision>191</cp:revision>
  <dcterms:created xsi:type="dcterms:W3CDTF">2020-10-16T12:09:34Z</dcterms:created>
  <dcterms:modified xsi:type="dcterms:W3CDTF">2021-04-18T18:45:30Z</dcterms:modified>
</cp:coreProperties>
</file>