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CECILE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873ab9c9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873ab9c9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LUDIVINE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de1253f1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de1253f1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CECILE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04ce63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04ce63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CECILE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d4b569b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d4b569b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CECILE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eafe6cf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eafe6cf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CHANOUDOM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11653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511653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CHANOUDOM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4ce636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4ce636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04ce636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04ce636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Ludivine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7873ab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7873ab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LUDIVINE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595296" y="48451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61" name="Google Shape;161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67" name="Google Shape;16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78" name="Google Shape;17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38" name="Google Shape;238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53" name="Google Shape;253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58" name="Google Shape;258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68" name="Google Shape;268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" name="Google Shape;272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73" name="Google Shape;273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78" name="Google Shape;278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82" name="Google Shape;282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11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6,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170951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27,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6,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6,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6" name="Google Shape;116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6,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27" name="Google Shape;12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31" name="Google Shape;13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35" name="Google Shape;13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" name="Google Shape;13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1" name="Google Shape;14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6,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52" name="Google Shape;152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M2 NLP - Software Project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3048000" y="4961000"/>
            <a:ext cx="3048000" cy="182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Nunito"/>
                <a:ea typeface="Nunito"/>
                <a:cs typeface="Nunito"/>
                <a:sym typeface="Nunito"/>
              </a:rPr>
              <a:t>Multilingual Text-to-Speech system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096000" y="4961000"/>
            <a:ext cx="3048000" cy="18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October 6, 2020</a:t>
            </a:r>
            <a:endParaRPr sz="800"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ctrTitle"/>
          </p:nvPr>
        </p:nvSpPr>
        <p:spPr>
          <a:xfrm>
            <a:off x="824000" y="1855775"/>
            <a:ext cx="800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Software Project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</a:rPr>
              <a:t>MULTILINGUAL TEXT-TO-SPEECH SYSTEM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 txBox="1"/>
          <p:nvPr>
            <p:ph idx="1" type="subTitle"/>
          </p:nvPr>
        </p:nvSpPr>
        <p:spPr>
          <a:xfrm>
            <a:off x="824000" y="337325"/>
            <a:ext cx="42555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Alena YAKAVETS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Cécile MACAIRE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Chanoudom PRACH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Ludivine ROBERT</a:t>
            </a:r>
            <a:endParaRPr/>
          </a:p>
        </p:txBody>
      </p:sp>
      <p:sp>
        <p:nvSpPr>
          <p:cNvPr id="300" name="Google Shape;300;p13"/>
          <p:cNvSpPr txBox="1"/>
          <p:nvPr>
            <p:ph idx="1" type="subTitle"/>
          </p:nvPr>
        </p:nvSpPr>
        <p:spPr>
          <a:xfrm>
            <a:off x="824000" y="4380500"/>
            <a:ext cx="3949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M2 NLP 2020-2021</a:t>
            </a:r>
            <a:endParaRPr/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5079500" y="4414400"/>
            <a:ext cx="2036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October 27, 2020</a:t>
            </a:r>
            <a:endParaRPr/>
          </a:p>
        </p:txBody>
      </p: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8595296" y="48451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1333525" y="12319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Thank you for your attention!</a:t>
            </a:r>
            <a:endParaRPr sz="3600"/>
          </a:p>
        </p:txBody>
      </p:sp>
      <p:sp>
        <p:nvSpPr>
          <p:cNvPr id="420" name="Google Shape;420;p22"/>
          <p:cNvSpPr txBox="1"/>
          <p:nvPr>
            <p:ph idx="1" type="body"/>
          </p:nvPr>
        </p:nvSpPr>
        <p:spPr>
          <a:xfrm>
            <a:off x="1388625" y="3269800"/>
            <a:ext cx="6366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DO YOU HAVE ANY QUESTIONS?</a:t>
            </a:r>
            <a:endParaRPr/>
          </a:p>
        </p:txBody>
      </p:sp>
      <p:sp>
        <p:nvSpPr>
          <p:cNvPr id="421" name="Google Shape;421;p22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Overview</a:t>
            </a:r>
            <a:endParaRPr/>
          </a:p>
        </p:txBody>
      </p:sp>
      <p:sp>
        <p:nvSpPr>
          <p:cNvPr id="308" name="Google Shape;308;p14"/>
          <p:cNvSpPr txBox="1"/>
          <p:nvPr>
            <p:ph idx="1" type="body"/>
          </p:nvPr>
        </p:nvSpPr>
        <p:spPr>
          <a:xfrm>
            <a:off x="1303800" y="1469450"/>
            <a:ext cx="70305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Quick project recap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Done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In progress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To do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Timeline</a:t>
            </a:r>
            <a:endParaRPr sz="1700"/>
          </a:p>
        </p:txBody>
      </p:sp>
      <p:sp>
        <p:nvSpPr>
          <p:cNvPr id="309" name="Google Shape;309;p14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Recap</a:t>
            </a:r>
            <a:endParaRPr/>
          </a:p>
        </p:txBody>
      </p:sp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1303800" y="1222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Multilingual TTS, based on Tacotron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Tacotron: </a:t>
            </a:r>
            <a:r>
              <a:rPr lang="fr" sz="1500"/>
              <a:t>end-to-end generative TTS model based on the sequence-to-sequence with attention paradigm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Multilingual: able to generate speech according to a selected language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Speech generation + emotional contour transfer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Language/Corpus: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English</a:t>
            </a:r>
            <a:r>
              <a:rPr lang="fr" sz="1500"/>
              <a:t>: </a:t>
            </a:r>
            <a:r>
              <a:rPr lang="fr" sz="1500"/>
              <a:t>EmoV-DB, </a:t>
            </a:r>
            <a:r>
              <a:rPr lang="fr" sz="1500">
                <a:solidFill>
                  <a:schemeClr val="accent3"/>
                </a:solidFill>
              </a:rPr>
              <a:t>LJSpeech </a:t>
            </a:r>
            <a:r>
              <a:rPr i="1" lang="fr" sz="1500">
                <a:solidFill>
                  <a:schemeClr val="accent3"/>
                </a:solidFill>
              </a:rPr>
              <a:t>(new!)</a:t>
            </a:r>
            <a:endParaRPr i="1" sz="1500">
              <a:solidFill>
                <a:schemeClr val="accent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Fre</a:t>
            </a:r>
            <a:r>
              <a:rPr lang="fr" sz="1500"/>
              <a:t>nch: </a:t>
            </a:r>
            <a:r>
              <a:rPr lang="fr" sz="1500"/>
              <a:t>SIWIS</a:t>
            </a:r>
            <a:endParaRPr sz="1500"/>
          </a:p>
        </p:txBody>
      </p:sp>
      <p:sp>
        <p:nvSpPr>
          <p:cNvPr id="316" name="Google Shape;316;p15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6647275" y="3419075"/>
            <a:ext cx="177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type="title"/>
          </p:nvPr>
        </p:nvSpPr>
        <p:spPr>
          <a:xfrm>
            <a:off x="1303800" y="470150"/>
            <a:ext cx="7030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Items Done</a:t>
            </a:r>
            <a:endParaRPr/>
          </a:p>
        </p:txBody>
      </p:sp>
      <p:sp>
        <p:nvSpPr>
          <p:cNvPr id="323" name="Google Shape;323;p16"/>
          <p:cNvSpPr txBox="1"/>
          <p:nvPr>
            <p:ph idx="1" type="body"/>
          </p:nvPr>
        </p:nvSpPr>
        <p:spPr>
          <a:xfrm>
            <a:off x="1393325" y="1237725"/>
            <a:ext cx="75807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Corpora pre-processing</a:t>
            </a:r>
            <a:endParaRPr sz="17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New English corpus: graphemes &gt; phonemes &gt; phoneme ID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Metadata file created – ready for model training!</a:t>
            </a:r>
            <a:endParaRPr sz="1500"/>
          </a:p>
        </p:txBody>
      </p:sp>
      <p:sp>
        <p:nvSpPr>
          <p:cNvPr id="324" name="Google Shape;324;p16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5" name="Google Shape;3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150" y="2246000"/>
            <a:ext cx="4675201" cy="11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/>
          <p:nvPr/>
        </p:nvSpPr>
        <p:spPr>
          <a:xfrm>
            <a:off x="2415150" y="3528450"/>
            <a:ext cx="562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fr" sz="13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&lt;filepath wav&gt;|&lt;phonemesid&gt;|&lt;speakerid&gt;|&lt;emotions&gt;|&lt;languageid&gt;</a:t>
            </a:r>
            <a:endParaRPr i="1" sz="11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1622350" y="3963250"/>
            <a:ext cx="697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fr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Subjective e</a:t>
            </a:r>
            <a:r>
              <a:rPr lang="fr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valuation tests of French speech samples, produced by the base model </a:t>
            </a:r>
            <a:r>
              <a:rPr i="1"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(thanks for your participation!)</a:t>
            </a:r>
            <a:endParaRPr i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type="title"/>
          </p:nvPr>
        </p:nvSpPr>
        <p:spPr>
          <a:xfrm>
            <a:off x="1303800" y="470150"/>
            <a:ext cx="70305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Items Done</a:t>
            </a:r>
            <a:endParaRPr/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1352125" y="1114100"/>
            <a:ext cx="7580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Website draft for further evaluation tests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334" name="Google Shape;334;p17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25" y="1781599"/>
            <a:ext cx="4266624" cy="236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000" y="2361275"/>
            <a:ext cx="4364373" cy="24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800" y="1221949"/>
            <a:ext cx="7720422" cy="348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</a:t>
            </a:r>
            <a:endParaRPr/>
          </a:p>
        </p:txBody>
      </p:sp>
      <p:sp>
        <p:nvSpPr>
          <p:cNvPr id="343" name="Google Shape;343;p18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4" name="Google Shape;3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1649650"/>
            <a:ext cx="2559126" cy="13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550" y="1902687"/>
            <a:ext cx="3034301" cy="8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7800" y="3031574"/>
            <a:ext cx="3118300" cy="13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7525" y="1764338"/>
            <a:ext cx="2198550" cy="10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Items In Progress</a:t>
            </a:r>
            <a:endParaRPr/>
          </a:p>
        </p:txBody>
      </p:sp>
      <p:sp>
        <p:nvSpPr>
          <p:cNvPr id="353" name="Google Shape;353;p19"/>
          <p:cNvSpPr txBox="1"/>
          <p:nvPr>
            <p:ph idx="1" type="body"/>
          </p:nvPr>
        </p:nvSpPr>
        <p:spPr>
          <a:xfrm>
            <a:off x="1180650" y="914150"/>
            <a:ext cx="76374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TTS-related reading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Grid5000 account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Access to </a:t>
            </a:r>
            <a:r>
              <a:rPr lang="fr" sz="1500"/>
              <a:t>a</a:t>
            </a:r>
            <a:r>
              <a:rPr lang="fr" sz="1500"/>
              <a:t> large-scale and flexible testbed for experiment-driven research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Has computational resource to train the neural network models for TTS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fr" sz="1700"/>
              <a:t>Evaluation approach: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Type: </a:t>
            </a:r>
            <a:r>
              <a:rPr lang="fr" sz="1500"/>
              <a:t>subjective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Participants: target min 12 people per lg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Languages: EN, FR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Modules to evaluate: </a:t>
            </a:r>
            <a:r>
              <a:rPr lang="fr" sz="1400"/>
              <a:t>speech generation, emotional contour transfer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500"/>
              <a:t>Subtitles: yes for speech generation module</a:t>
            </a:r>
            <a:endParaRPr sz="14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Evaluation metrics: MOS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Models to evaluate: 2-3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Time estimation: 20 min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idx="1" type="body"/>
          </p:nvPr>
        </p:nvSpPr>
        <p:spPr>
          <a:xfrm>
            <a:off x="1249025" y="1058275"/>
            <a:ext cx="703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Run Mellotron locally with pre-trained model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Get acquainted with the new library and the source code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Add multilingual module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Train model</a:t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fr" sz="1700"/>
              <a:t>Evaluate synthesized speech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Results analysis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Writing</a:t>
            </a:r>
            <a:endParaRPr sz="17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Project report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Paper for Interspeech conference</a:t>
            </a:r>
            <a:endParaRPr sz="1500"/>
          </a:p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Items To Do</a:t>
            </a:r>
            <a:endParaRPr/>
          </a:p>
        </p:txBody>
      </p:sp>
      <p:sp>
        <p:nvSpPr>
          <p:cNvPr id="361" name="Google Shape;361;p20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1303800" y="47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Timeline</a:t>
            </a:r>
            <a:endParaRPr/>
          </a:p>
        </p:txBody>
      </p:sp>
      <p:sp>
        <p:nvSpPr>
          <p:cNvPr id="367" name="Google Shape;367;p21"/>
          <p:cNvSpPr txBox="1"/>
          <p:nvPr>
            <p:ph idx="12" type="sldNum"/>
          </p:nvPr>
        </p:nvSpPr>
        <p:spPr>
          <a:xfrm>
            <a:off x="8595296" y="48654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515125" y="2716950"/>
            <a:ext cx="8080200" cy="7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1"/>
          <p:cNvGrpSpPr/>
          <p:nvPr/>
        </p:nvGrpSpPr>
        <p:grpSpPr>
          <a:xfrm>
            <a:off x="1209775" y="2365725"/>
            <a:ext cx="140400" cy="522925"/>
            <a:chOff x="1209775" y="1756125"/>
            <a:chExt cx="140400" cy="522925"/>
          </a:xfrm>
        </p:grpSpPr>
        <p:cxnSp>
          <p:nvCxnSpPr>
            <p:cNvPr id="370" name="Google Shape;370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2353400" y="2365725"/>
            <a:ext cx="140400" cy="522925"/>
            <a:chOff x="1209775" y="1756125"/>
            <a:chExt cx="140400" cy="522925"/>
          </a:xfrm>
        </p:grpSpPr>
        <p:cxnSp>
          <p:nvCxnSpPr>
            <p:cNvPr id="373" name="Google Shape;373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4" name="Google Shape;374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1"/>
          <p:cNvGrpSpPr/>
          <p:nvPr/>
        </p:nvGrpSpPr>
        <p:grpSpPr>
          <a:xfrm rot="10800000">
            <a:off x="2272852" y="3259643"/>
            <a:ext cx="140400" cy="522925"/>
            <a:chOff x="1209775" y="1756125"/>
            <a:chExt cx="140400" cy="522925"/>
          </a:xfrm>
        </p:grpSpPr>
        <p:cxnSp>
          <p:nvCxnSpPr>
            <p:cNvPr id="376" name="Google Shape;376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1"/>
          <p:cNvSpPr txBox="1"/>
          <p:nvPr/>
        </p:nvSpPr>
        <p:spPr>
          <a:xfrm>
            <a:off x="386350" y="1655500"/>
            <a:ext cx="156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Data preprocessing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1773575" y="1868775"/>
            <a:ext cx="206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unito"/>
              <a:buChar char="●"/>
            </a:pPr>
            <a:r>
              <a:rPr lang="fr" sz="1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Library ready</a:t>
            </a:r>
            <a:endParaRPr sz="1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unito"/>
              <a:buChar char="●"/>
            </a:pPr>
            <a:r>
              <a:rPr lang="fr" sz="1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Access to source code</a:t>
            </a:r>
            <a:endParaRPr sz="1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1558700" y="3836775"/>
            <a:ext cx="156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Draft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webpage for 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evaluation survey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1906750" y="1394425"/>
            <a:ext cx="1523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Knowledge build-up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2" name="Google Shape;382;p21"/>
          <p:cNvGrpSpPr/>
          <p:nvPr/>
        </p:nvGrpSpPr>
        <p:grpSpPr>
          <a:xfrm rot="10800000">
            <a:off x="4830527" y="3259643"/>
            <a:ext cx="140400" cy="522925"/>
            <a:chOff x="1209775" y="1756125"/>
            <a:chExt cx="140400" cy="522925"/>
          </a:xfrm>
        </p:grpSpPr>
        <p:cxnSp>
          <p:nvCxnSpPr>
            <p:cNvPr id="383" name="Google Shape;383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Google Shape;384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1"/>
          <p:cNvSpPr txBox="1"/>
          <p:nvPr/>
        </p:nvSpPr>
        <p:spPr>
          <a:xfrm>
            <a:off x="4294350" y="3862100"/>
            <a:ext cx="104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Model training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6" name="Google Shape;386;p21"/>
          <p:cNvGrpSpPr/>
          <p:nvPr/>
        </p:nvGrpSpPr>
        <p:grpSpPr>
          <a:xfrm>
            <a:off x="5049000" y="2365725"/>
            <a:ext cx="140400" cy="522925"/>
            <a:chOff x="1209775" y="1756125"/>
            <a:chExt cx="140400" cy="522925"/>
          </a:xfrm>
        </p:grpSpPr>
        <p:cxnSp>
          <p:nvCxnSpPr>
            <p:cNvPr id="387" name="Google Shape;387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8" name="Google Shape;388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1"/>
          <p:cNvSpPr txBox="1"/>
          <p:nvPr/>
        </p:nvSpPr>
        <p:spPr>
          <a:xfrm>
            <a:off x="4700700" y="1655500"/>
            <a:ext cx="109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Synthesis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0" name="Google Shape;390;p21"/>
          <p:cNvGrpSpPr/>
          <p:nvPr/>
        </p:nvGrpSpPr>
        <p:grpSpPr>
          <a:xfrm rot="10800000">
            <a:off x="6007327" y="3259643"/>
            <a:ext cx="140400" cy="522925"/>
            <a:chOff x="1209775" y="1756125"/>
            <a:chExt cx="140400" cy="522925"/>
          </a:xfrm>
        </p:grpSpPr>
        <p:cxnSp>
          <p:nvCxnSpPr>
            <p:cNvPr id="391" name="Google Shape;391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21"/>
          <p:cNvSpPr txBox="1"/>
          <p:nvPr/>
        </p:nvSpPr>
        <p:spPr>
          <a:xfrm>
            <a:off x="5615163" y="3862100"/>
            <a:ext cx="111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Models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evaluation,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results analysis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4" name="Google Shape;394;p21"/>
          <p:cNvGrpSpPr/>
          <p:nvPr/>
        </p:nvGrpSpPr>
        <p:grpSpPr>
          <a:xfrm>
            <a:off x="6559675" y="2365725"/>
            <a:ext cx="140400" cy="522925"/>
            <a:chOff x="1209775" y="1756125"/>
            <a:chExt cx="140400" cy="522925"/>
          </a:xfrm>
        </p:grpSpPr>
        <p:cxnSp>
          <p:nvCxnSpPr>
            <p:cNvPr id="395" name="Google Shape;395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Google Shape;396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1"/>
          <p:cNvSpPr txBox="1"/>
          <p:nvPr/>
        </p:nvSpPr>
        <p:spPr>
          <a:xfrm>
            <a:off x="5890950" y="1896400"/>
            <a:ext cx="156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Report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98" name="Google Shape;398;p21"/>
          <p:cNvGrpSpPr/>
          <p:nvPr/>
        </p:nvGrpSpPr>
        <p:grpSpPr>
          <a:xfrm>
            <a:off x="3884725" y="2365725"/>
            <a:ext cx="140400" cy="522925"/>
            <a:chOff x="1209775" y="1756125"/>
            <a:chExt cx="140400" cy="522925"/>
          </a:xfrm>
        </p:grpSpPr>
        <p:cxnSp>
          <p:nvCxnSpPr>
            <p:cNvPr id="399" name="Google Shape;399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0" name="Google Shape;400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1"/>
          <p:cNvSpPr txBox="1"/>
          <p:nvPr/>
        </p:nvSpPr>
        <p:spPr>
          <a:xfrm>
            <a:off x="3507575" y="1758850"/>
            <a:ext cx="111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Multilingual module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1257050" y="2620325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1/10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2413250" y="2616713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25</a:t>
            </a: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/10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2360350" y="3226750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15/10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6641600" y="2600013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15/12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4908875" y="3264863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23</a:t>
            </a: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/11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6083575" y="3264850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/12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5143450" y="2600075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27</a:t>
            </a: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/11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3949325" y="2600013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/11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0" name="Google Shape;410;p21"/>
          <p:cNvGrpSpPr/>
          <p:nvPr/>
        </p:nvGrpSpPr>
        <p:grpSpPr>
          <a:xfrm rot="10800000">
            <a:off x="7302727" y="3259643"/>
            <a:ext cx="140400" cy="522925"/>
            <a:chOff x="1209775" y="1756125"/>
            <a:chExt cx="140400" cy="522925"/>
          </a:xfrm>
        </p:grpSpPr>
        <p:cxnSp>
          <p:nvCxnSpPr>
            <p:cNvPr id="411" name="Google Shape;411;p21"/>
            <p:cNvCxnSpPr/>
            <p:nvPr/>
          </p:nvCxnSpPr>
          <p:spPr>
            <a:xfrm rot="10800000">
              <a:off x="1280025" y="1865350"/>
              <a:ext cx="7800" cy="41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21"/>
            <p:cNvSpPr/>
            <p:nvPr/>
          </p:nvSpPr>
          <p:spPr>
            <a:xfrm>
              <a:off x="1209775" y="1756125"/>
              <a:ext cx="140400" cy="14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1"/>
          <p:cNvSpPr txBox="1"/>
          <p:nvPr/>
        </p:nvSpPr>
        <p:spPr>
          <a:xfrm>
            <a:off x="7002575" y="3862100"/>
            <a:ext cx="104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Defense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1"/>
          <p:cNvSpPr txBox="1"/>
          <p:nvPr/>
        </p:nvSpPr>
        <p:spPr>
          <a:xfrm>
            <a:off x="7378975" y="3264850"/>
            <a:ext cx="6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fr" sz="1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5/01</a:t>
            </a:r>
            <a:endParaRPr sz="1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