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7" r:id="rId13"/>
    <p:sldId id="268" r:id="rId14"/>
    <p:sldId id="264" r:id="rId15"/>
    <p:sldId id="266" r:id="rId16"/>
    <p:sldId id="265" r:id="rId17"/>
    <p:sldId id="269" r:id="rId18"/>
    <p:sldId id="270" r:id="rId19"/>
    <p:sldId id="271" r:id="rId20"/>
    <p:sldId id="279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39E29-9153-4257-99EC-06D471BE2F4F}" v="231" dt="2023-12-18T07:59:4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73" d="100"/>
          <a:sy n="73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Edwards" userId="4775ba24-b2dd-4d0b-82ee-c8a39064d2c9" providerId="ADAL" clId="{7E039E29-9153-4257-99EC-06D471BE2F4F}"/>
    <pc:docChg chg="addSld modSld">
      <pc:chgData name="Dave Edwards" userId="4775ba24-b2dd-4d0b-82ee-c8a39064d2c9" providerId="ADAL" clId="{7E039E29-9153-4257-99EC-06D471BE2F4F}" dt="2023-12-18T07:59:46.012" v="235" actId="15"/>
      <pc:docMkLst>
        <pc:docMk/>
      </pc:docMkLst>
      <pc:sldChg chg="modSp modAnim">
        <pc:chgData name="Dave Edwards" userId="4775ba24-b2dd-4d0b-82ee-c8a39064d2c9" providerId="ADAL" clId="{7E039E29-9153-4257-99EC-06D471BE2F4F}" dt="2023-12-18T07:52:40.312" v="42" actId="20577"/>
        <pc:sldMkLst>
          <pc:docMk/>
          <pc:sldMk cId="3535928362" sldId="265"/>
        </pc:sldMkLst>
        <pc:spChg chg="mod">
          <ac:chgData name="Dave Edwards" userId="4775ba24-b2dd-4d0b-82ee-c8a39064d2c9" providerId="ADAL" clId="{7E039E29-9153-4257-99EC-06D471BE2F4F}" dt="2023-12-18T07:52:40.312" v="42" actId="20577"/>
          <ac:spMkLst>
            <pc:docMk/>
            <pc:sldMk cId="3535928362" sldId="265"/>
            <ac:spMk id="6" creationId="{FB11CD63-6C85-4165-9D8E-09420EFCE30D}"/>
          </ac:spMkLst>
        </pc:spChg>
      </pc:sldChg>
      <pc:sldChg chg="modSp add mod modAnim">
        <pc:chgData name="Dave Edwards" userId="4775ba24-b2dd-4d0b-82ee-c8a39064d2c9" providerId="ADAL" clId="{7E039E29-9153-4257-99EC-06D471BE2F4F}" dt="2023-12-18T07:59:46.012" v="235" actId="15"/>
        <pc:sldMkLst>
          <pc:docMk/>
          <pc:sldMk cId="1635717578" sldId="279"/>
        </pc:sldMkLst>
        <pc:spChg chg="mod">
          <ac:chgData name="Dave Edwards" userId="4775ba24-b2dd-4d0b-82ee-c8a39064d2c9" providerId="ADAL" clId="{7E039E29-9153-4257-99EC-06D471BE2F4F}" dt="2023-12-18T07:57:33.269" v="48" actId="20577"/>
          <ac:spMkLst>
            <pc:docMk/>
            <pc:sldMk cId="1635717578" sldId="279"/>
            <ac:spMk id="2" creationId="{3B4FCC13-C37A-4B82-8243-910B581DAF9E}"/>
          </ac:spMkLst>
        </pc:spChg>
        <pc:spChg chg="mod">
          <ac:chgData name="Dave Edwards" userId="4775ba24-b2dd-4d0b-82ee-c8a39064d2c9" providerId="ADAL" clId="{7E039E29-9153-4257-99EC-06D471BE2F4F}" dt="2023-12-18T07:59:46.012" v="235" actId="15"/>
          <ac:spMkLst>
            <pc:docMk/>
            <pc:sldMk cId="1635717578" sldId="279"/>
            <ac:spMk id="6" creationId="{FB11CD63-6C85-4165-9D8E-09420EFCE3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62E06-D5A8-4F20-83C4-5301D809BDC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3F0D-B95D-4FAF-988D-D98310FAD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8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8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9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3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4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2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2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quick slideshow of some applications to stimulate imaginations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7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060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0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9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7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4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0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5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1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1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F3F0D-B95D-4FAF-988D-D98310FADBC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2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7E24-E002-49C0-BC65-D98989EA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E0B57-5C9C-4D9E-AA8E-5223F7C9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EFC9-3606-4C97-9B9D-2816786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52B1-CE7D-4860-9D1B-0A22D876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D143-7F62-40A9-8ADB-D858EC55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BB0B-BC9B-4FCE-BB58-E344FC2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C15-1142-4A13-96B9-A5F0799B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89-BD2C-49E5-A677-0394EF4C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A375-583F-4362-8EFB-D74A2D2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3E0E-6961-4B09-A23E-972D3C4B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4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120EA-D7FA-4021-83F6-3F0CB4DBA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79237-75F9-4F94-8F86-91887A32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C015-CA91-4AE0-88AB-E5E839F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9E5A-A5C5-47FD-AE30-1D2F120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3C24-2CF5-4E88-AAD4-48B8A270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4C34-ECB1-4D7C-9CEA-AB61927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A60-8BE4-4272-B00C-ED9354F0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E8DC-5923-4209-AA37-680A122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3969-B26A-47F5-84FC-4D69D25F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0AB6-251B-447A-B6C8-069EF7D2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27D5-C349-4BAD-A3BD-9AB7C669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0525-C43A-4173-8CA0-87CC35B9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5384-D0B7-4CFF-8B4D-01E9C20E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25D-66E1-453F-91C1-207DFFB9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6DAF-9D6F-4AAC-9289-9A99229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CA53-7953-4232-8BCE-90CFA25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DBC4-06F6-4737-AE68-596A34EDB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4335-C94C-48BB-8B8F-3B515FAD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18DF7-3532-403E-8D86-0380A59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79825-7782-4DF8-9F94-23067BD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8AF5-619F-4272-ADA1-177DDD0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B371-D85B-48F4-B64D-F6044535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C54D-7249-4D1A-80EC-0F2C01C6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BD64-6CBF-4161-B7B5-28112B9A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43FA-9E87-467C-825B-23AF1D75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0D314-CEBD-4A14-B416-FEA4FD04D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7EC5B-8828-4FFC-9950-1534119A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B0A0E-40FF-41E0-8C59-9C7898E6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7496-B821-45CA-8DF9-AF35D88A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09D-ED5B-42E7-9D47-72A697F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6FCA4-CB3F-4AE5-8B8A-17C6F64A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FEF2-7EB7-4D87-8481-341BD70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2FDC9-5411-4275-A400-D64CA89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0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56922-EBCB-4718-9437-ED303EA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77258-751E-434E-84A7-99663BF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934B-AF26-41BA-A8EA-BF01C75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DB2B-88E5-41AD-A9A0-C3DB075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8A3-60B3-421E-A335-B2266F06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22CB-FBE9-4D50-8430-B3F5DFC2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250F-A0D2-410F-8CFE-D9F066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874A-6343-43C9-9512-0D73C15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9B0C-FA8C-44B2-8A31-821DF70A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8C3-837D-4046-92A7-70122A64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3541C-B6B3-4E33-984D-51682A8C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EC5E-7616-41FA-BF04-468F85EE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730B-D926-4FC5-BD5A-3D7335D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395A-B46D-450D-B93C-F336AB2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F10A-0966-4D5D-8C28-3051B2D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2EBD3-D606-47BC-9703-7CFDF7A5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30DA-1B8B-488C-8466-7C5D2F91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07B2-DAB8-4D92-B143-DFEB69E1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7A9-9CEA-475F-82EE-78ECD94FFD9A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1279-D1E4-4359-9F8A-BFC862BD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B41B-CB53-400E-A38C-651C0BC5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82AE-1873-4B55-A708-FFD5887B4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E7374-3AD4-4F2A-8F0E-344EC07C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Graphs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F89E-ADF1-4743-B1A5-ED5B093A3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1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C570B-DFE6-49FA-85BB-97DAC1280852}"/>
              </a:ext>
            </a:extLst>
          </p:cNvPr>
          <p:cNvSpPr txBox="1"/>
          <p:nvPr/>
        </p:nvSpPr>
        <p:spPr>
          <a:xfrm>
            <a:off x="1714831" y="2989690"/>
            <a:ext cx="876233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Please complete the questions on graphs on </a:t>
            </a:r>
          </a:p>
          <a:p>
            <a:r>
              <a:rPr lang="en-GB" sz="2800" dirty="0"/>
              <a:t>your handout…</a:t>
            </a:r>
          </a:p>
          <a:p>
            <a:endParaRPr lang="en-GB" sz="2800" dirty="0"/>
          </a:p>
          <a:p>
            <a:r>
              <a:rPr lang="en-GB" sz="2800" dirty="0"/>
              <a:t>Time: 6 ½ minutes</a:t>
            </a:r>
          </a:p>
        </p:txBody>
      </p:sp>
    </p:spTree>
    <p:extLst>
      <p:ext uri="{BB962C8B-B14F-4D97-AF65-F5344CB8AC3E}">
        <p14:creationId xmlns:p14="http://schemas.microsoft.com/office/powerpoint/2010/main" val="17628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special graph…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26720" y="1808480"/>
            <a:ext cx="60429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This graph can be called a </a:t>
            </a:r>
            <a:r>
              <a:rPr lang="en-GB" sz="3200" b="1" dirty="0"/>
              <a:t>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but why also a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Root/branch/leaf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/>
              <a:t>Parent/child/sibling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 tree has </a:t>
            </a:r>
            <a:r>
              <a:rPr lang="en-GB" sz="3200" b="1" dirty="0"/>
              <a:t>hierarchy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i.e. is hierarchical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Has </a:t>
            </a:r>
            <a:r>
              <a:rPr lang="en-GB" sz="3200" b="1" dirty="0"/>
              <a:t>no cycles </a:t>
            </a:r>
            <a:r>
              <a:rPr lang="en-GB" sz="3200" dirty="0"/>
              <a:t>in 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1" dirty="0"/>
          </a:p>
          <a:p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F2DF7-E14A-4611-B85B-9BDE1046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831477" y="0"/>
            <a:ext cx="6692582" cy="66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A090-D06C-487A-8786-A40CD812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120" y="2643093"/>
            <a:ext cx="10515600" cy="4351338"/>
          </a:xfrm>
        </p:spPr>
        <p:txBody>
          <a:bodyPr/>
          <a:lstStyle/>
          <a:p>
            <a:r>
              <a:rPr lang="en-GB" dirty="0"/>
              <a:t>NO</a:t>
            </a:r>
          </a:p>
        </p:txBody>
      </p:sp>
      <p:pic>
        <p:nvPicPr>
          <p:cNvPr id="7170" name="Picture 2" descr="A cycle within a tree... you thought that was impossible? :  r/ProgrammerHumor">
            <a:extLst>
              <a:ext uri="{FF2B5EF4-FFF2-40B4-BE49-F238E27FC236}">
                <a16:creationId xmlns:a16="http://schemas.microsoft.com/office/drawing/2014/main" id="{65949839-50F6-4958-B5CA-979E9C15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47"/>
            <a:ext cx="9257665" cy="66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A3B0B-44D8-49B9-A236-365A67E121AA}"/>
              </a:ext>
            </a:extLst>
          </p:cNvPr>
          <p:cNvSpPr txBox="1"/>
          <p:nvPr/>
        </p:nvSpPr>
        <p:spPr>
          <a:xfrm>
            <a:off x="9525000" y="21087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not OK</a:t>
            </a:r>
          </a:p>
        </p:txBody>
      </p:sp>
    </p:spTree>
    <p:extLst>
      <p:ext uri="{BB962C8B-B14F-4D97-AF65-F5344CB8AC3E}">
        <p14:creationId xmlns:p14="http://schemas.microsoft.com/office/powerpoint/2010/main" val="396452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6750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leaf node has no…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root node has no…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Draw the tree and then answer these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State any root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State any leaf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Why can there be no branch between 4 and 8?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Can we write an algorithm to navigate to the root node from </a:t>
            </a:r>
            <a:r>
              <a:rPr lang="en-GB" sz="2400" dirty="0" err="1"/>
              <a:t>currentNode</a:t>
            </a:r>
            <a:r>
              <a:rPr lang="en-GB" sz="24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Now please complete the trees section of the handout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Traversals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8789" y="447268"/>
            <a:ext cx="4698091" cy="6045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6750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traversal just means exploring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are different algorithms to do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Breadth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Depth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a tree we always start at the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(In other graphs you’ll be given a start 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different traversals just say which routes </a:t>
            </a:r>
            <a:r>
              <a:rPr lang="en-GB" sz="2400"/>
              <a:t>to explore </a:t>
            </a:r>
            <a:r>
              <a:rPr lang="en-GB" sz="2400" i="1"/>
              <a:t>first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/>
              <a:t>Breadth-first 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786" y="447268"/>
            <a:ext cx="4404094" cy="5667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8" y="1152939"/>
            <a:ext cx="719858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algorithm: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Do:</a:t>
            </a:r>
          </a:p>
          <a:p>
            <a:pPr lvl="1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Output(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lvl="1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each child of current node</a:t>
            </a:r>
          </a:p>
          <a:p>
            <a:pPr lvl="2"/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Enqueue to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needingVisiting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//*TRACE POINT</a:t>
            </a:r>
          </a:p>
          <a:p>
            <a:pPr lvl="1"/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dequeue 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needingVisiting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Until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== null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effect: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move one generation further from start node each time and list all the nodes at that search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With a tree it’s like reading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FYI these traversals also work on graphs, with slight tweaks of language. Extension: write algos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Depth-first 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3768" y="447269"/>
            <a:ext cx="4163112" cy="5357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7" y="1152939"/>
            <a:ext cx="74132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stack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 stack not empty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has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next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//backtrack</a:t>
            </a: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stack.pop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stack.peek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continue</a:t>
            </a:r>
          </a:p>
          <a:p>
            <a:pPr lvl="1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stack.push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Outputting nodes as you first visit them, traverse down unvisited nodes until you hit a leaf, then backtrack until you can find another unvisited route downwards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Assume left branch comes before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BACKTRACK WHEN YOU CAN’T GO DOWN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9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13-C37A-4B82-8243-910B581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3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AA74-B339-4621-8C4D-DAB30624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3768" y="447269"/>
            <a:ext cx="4163112" cy="5357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CD63-6C85-4165-9D8E-09420EFCE30D}"/>
              </a:ext>
            </a:extLst>
          </p:cNvPr>
          <p:cNvSpPr txBox="1"/>
          <p:nvPr/>
        </p:nvSpPr>
        <p:spPr>
          <a:xfrm>
            <a:off x="418767" y="1152939"/>
            <a:ext cx="74132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stack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 stack not empty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has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next unvisited child</a:t>
            </a: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pPr lvl="2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//backtrack</a:t>
            </a: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stack.pop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stack.peek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continue</a:t>
            </a:r>
          </a:p>
          <a:p>
            <a:pPr lvl="1"/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stack.push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currentNode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a go at the tree traversals practice activity (9 mins)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Then we’ll go over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Next is the breadth-first algorithm </a:t>
            </a:r>
            <a:r>
              <a:rPr lang="en-GB" sz="2400"/>
              <a:t>training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7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2C50-4935-41A5-98C6-F558FD7C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trees</a:t>
            </a:r>
          </a:p>
        </p:txBody>
      </p:sp>
      <p:pic>
        <p:nvPicPr>
          <p:cNvPr id="11266" name="Picture 2" descr="Trees">
            <a:extLst>
              <a:ext uri="{FF2B5EF4-FFF2-40B4-BE49-F238E27FC236}">
                <a16:creationId xmlns:a16="http://schemas.microsoft.com/office/drawing/2014/main" id="{6ECBD310-E974-43BD-B674-0D7651E56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92" y="1365646"/>
            <a:ext cx="5965036" cy="44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3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B62F-0FBF-45EC-96E6-C1634DC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DE7A-0BA3-48C1-A988-74BF9D67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 descr="Complex sentence&amp;amp;#39;s tree diagram | Download Scientific Diagram">
            <a:extLst>
              <a:ext uri="{FF2B5EF4-FFF2-40B4-BE49-F238E27FC236}">
                <a16:creationId xmlns:a16="http://schemas.microsoft.com/office/drawing/2014/main" id="{ADBFB0C5-3153-48E0-B461-505FAFF6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273685"/>
            <a:ext cx="11508862" cy="54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CA73-9D35-40DF-83E7-A5BA470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DD4B-D2E4-4472-B8CF-864016A6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Improve your ability to choose and justify a great data structure by:</a:t>
            </a:r>
          </a:p>
          <a:p>
            <a:r>
              <a:rPr lang="en-GB" sz="2000" dirty="0"/>
              <a:t>Describing graph and tree abstract data types accurately in terms of key terminology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Explaining what is special about trees compared to graphs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Implementing and describing traversal algorithms for graphs and trees</a:t>
            </a:r>
          </a:p>
          <a:p>
            <a:endParaRPr lang="en-GB" sz="2000" dirty="0"/>
          </a:p>
          <a:p>
            <a:r>
              <a:rPr lang="en-GB" sz="2000" dirty="0"/>
              <a:t>Recommending a graph or a tree for a given scenario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41C9-5827-42E5-857E-3FBAE0AC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B37BD50-1B6E-4C54-804E-12A5CAAB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9813"/>
            <a:ext cx="12192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9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1521-BDC1-4F52-8F01-706D0AA9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275-3E6D-40E6-829A-2083A887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 descr="Tree Data Structure in JavaScript | by Daniel Micher | Medium">
            <a:extLst>
              <a:ext uri="{FF2B5EF4-FFF2-40B4-BE49-F238E27FC236}">
                <a16:creationId xmlns:a16="http://schemas.microsoft.com/office/drawing/2014/main" id="{2D168D29-EAE7-43B9-94D1-6F2299D6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8" y="-304800"/>
            <a:ext cx="11587182" cy="73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5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3FCC-8FAB-4CEA-BB0A-B21B43C6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0AEA-755A-484E-AA7F-FAA857DD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Binary tree-inspired digital dendrimer | Nature Communications">
            <a:extLst>
              <a:ext uri="{FF2B5EF4-FFF2-40B4-BE49-F238E27FC236}">
                <a16:creationId xmlns:a16="http://schemas.microsoft.com/office/drawing/2014/main" id="{1FACCF2E-FD86-44D4-BD4A-C666993D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" y="467043"/>
            <a:ext cx="11710465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6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CD13-6440-4190-912B-68158502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0D37-BBE8-4BFB-AD77-48D6174A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 descr="Everything you need to know about Graph Theory for Deep Learning | by  Flawnson Tong | Towards Data Science">
            <a:extLst>
              <a:ext uri="{FF2B5EF4-FFF2-40B4-BE49-F238E27FC236}">
                <a16:creationId xmlns:a16="http://schemas.microsoft.com/office/drawing/2014/main" id="{BEABB1F3-BEF0-4BE4-AA1F-40FCB58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0"/>
            <a:ext cx="1172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7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8852-E310-4E2B-8AD8-6283EE9E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2" name="Picture 4" descr="CS221">
            <a:extLst>
              <a:ext uri="{FF2B5EF4-FFF2-40B4-BE49-F238E27FC236}">
                <a16:creationId xmlns:a16="http://schemas.microsoft.com/office/drawing/2014/main" id="{EFF06487-9A8C-47E2-9CD0-E7E6E978CD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073" y="152400"/>
            <a:ext cx="15405686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F892-CCB7-4EFA-818C-168CFB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Visualisation of some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375FD-E81D-4ABF-9CDB-EB052AC8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3003629"/>
            <a:ext cx="11496821" cy="284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33465-4425-45EC-859F-5642EAE1D8B3}"/>
              </a:ext>
            </a:extLst>
          </p:cNvPr>
          <p:cNvSpPr txBox="1"/>
          <p:nvPr/>
        </p:nvSpPr>
        <p:spPr>
          <a:xfrm>
            <a:off x="1017767" y="5780598"/>
            <a:ext cx="651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Could be represented in a program in more than one way. Such as…</a:t>
            </a:r>
          </a:p>
        </p:txBody>
      </p:sp>
    </p:spTree>
    <p:extLst>
      <p:ext uri="{BB962C8B-B14F-4D97-AF65-F5344CB8AC3E}">
        <p14:creationId xmlns:p14="http://schemas.microsoft.com/office/powerpoint/2010/main" val="10180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AF892-CCB7-4EFA-818C-168CFB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Visualisation of some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375FD-E81D-4ABF-9CDB-EB052AC8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3003629"/>
            <a:ext cx="11496821" cy="2845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33465-4425-45EC-859F-5642EAE1D8B3}"/>
              </a:ext>
            </a:extLst>
          </p:cNvPr>
          <p:cNvSpPr txBox="1"/>
          <p:nvPr/>
        </p:nvSpPr>
        <p:spPr>
          <a:xfrm>
            <a:off x="1017767" y="5780598"/>
            <a:ext cx="28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influences our choice?</a:t>
            </a:r>
          </a:p>
        </p:txBody>
      </p:sp>
    </p:spTree>
    <p:extLst>
      <p:ext uri="{BB962C8B-B14F-4D97-AF65-F5344CB8AC3E}">
        <p14:creationId xmlns:p14="http://schemas.microsoft.com/office/powerpoint/2010/main" val="12810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62C6-278B-4267-B307-D5531A48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1A23FD-2B76-42D2-B878-C7AB5E76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902" y="1243938"/>
            <a:ext cx="7328443" cy="502753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E52430-4BE0-499E-B0B0-90E9C0869AAA}"/>
              </a:ext>
            </a:extLst>
          </p:cNvPr>
          <p:cNvSpPr txBox="1"/>
          <p:nvPr/>
        </p:nvSpPr>
        <p:spPr>
          <a:xfrm>
            <a:off x="954157" y="2099144"/>
            <a:ext cx="50252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Draw this </a:t>
            </a:r>
            <a:r>
              <a:rPr lang="en-GB" b="1" dirty="0"/>
              <a:t>graph</a:t>
            </a:r>
            <a:r>
              <a:rPr lang="en-GB" dirty="0"/>
              <a:t> on some paper.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Label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edges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many nodes?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many edges?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graph is quite sparsely </a:t>
            </a:r>
            <a:r>
              <a:rPr lang="en-GB" b="1" dirty="0"/>
              <a:t>connected</a:t>
            </a:r>
            <a:r>
              <a:rPr lang="en-GB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Add a new edge connecting A and C directly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 a new node, E, </a:t>
            </a:r>
            <a:r>
              <a:rPr lang="en-GB" b="1" dirty="0"/>
              <a:t>adjacent</a:t>
            </a:r>
            <a:r>
              <a:rPr lang="en-GB" dirty="0"/>
              <a:t> to D and with D as its only </a:t>
            </a:r>
            <a:r>
              <a:rPr lang="en-GB" b="1" dirty="0"/>
              <a:t>neighbour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248D-E3AF-42A5-88ED-30D90BC4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connectedness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872A-2585-4C31-9BB5-9626897B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804" y="807858"/>
            <a:ext cx="621725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Disconnected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Connected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Fully connected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3B557-E13E-48E9-8A3A-574B9DB0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69" y="2205116"/>
            <a:ext cx="2807632" cy="1776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6FDF6-4C81-457B-9142-AF82C76A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9" y="202302"/>
            <a:ext cx="2279790" cy="1776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928CB-FF9F-497B-BF8D-2038336C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369" y="4135516"/>
            <a:ext cx="2807632" cy="17761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BD0B5C-5A64-4293-8CB8-FDE5665A1B8C}"/>
              </a:ext>
            </a:extLst>
          </p:cNvPr>
          <p:cNvCxnSpPr/>
          <p:nvPr/>
        </p:nvCxnSpPr>
        <p:spPr>
          <a:xfrm>
            <a:off x="8347075" y="5483225"/>
            <a:ext cx="1377950" cy="6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26A411-5319-4298-9ABE-1F2182D26749}"/>
              </a:ext>
            </a:extLst>
          </p:cNvPr>
          <p:cNvCxnSpPr>
            <a:cxnSpLocks/>
          </p:cNvCxnSpPr>
          <p:nvPr/>
        </p:nvCxnSpPr>
        <p:spPr>
          <a:xfrm>
            <a:off x="7743825" y="4629150"/>
            <a:ext cx="2019731" cy="87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248D-E3AF-42A5-88ED-30D90BC4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connectedness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1…</a:t>
            </a:r>
          </a:p>
        </p:txBody>
      </p:sp>
      <p:pic>
        <p:nvPicPr>
          <p:cNvPr id="3074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B668E799-B45A-442F-B6D7-E23A71BF25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19512"/>
            <a:ext cx="6780700" cy="46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9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EC5-457F-4CAB-881C-C09915C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D76-D88F-4064-A1EB-04503113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Tube Map">
            <a:extLst>
              <a:ext uri="{FF2B5EF4-FFF2-40B4-BE49-F238E27FC236}">
                <a16:creationId xmlns:a16="http://schemas.microsoft.com/office/drawing/2014/main" id="{0C1BCB28-5260-48F2-AD47-319DA58E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" y="-1145051"/>
            <a:ext cx="11978640" cy="800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35A26-75B3-4036-A14F-74D94E27BE6F}"/>
              </a:ext>
            </a:extLst>
          </p:cNvPr>
          <p:cNvSpPr txBox="1"/>
          <p:nvPr/>
        </p:nvSpPr>
        <p:spPr>
          <a:xfrm>
            <a:off x="81281" y="97116"/>
            <a:ext cx="5624223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More </a:t>
            </a:r>
            <a:r>
              <a:rPr lang="en-GB" sz="2400" b="1" dirty="0"/>
              <a:t>densely</a:t>
            </a:r>
            <a:r>
              <a:rPr lang="en-GB" sz="2400" dirty="0"/>
              <a:t> </a:t>
            </a:r>
            <a:r>
              <a:rPr lang="en-GB" sz="2400" b="1" dirty="0"/>
              <a:t>connected </a:t>
            </a:r>
            <a:r>
              <a:rPr lang="en-GB" sz="2400" dirty="0"/>
              <a:t>graphs have more </a:t>
            </a:r>
            <a:r>
              <a:rPr lang="en-GB" sz="2400" b="1" dirty="0"/>
              <a:t>paths</a:t>
            </a:r>
            <a:r>
              <a:rPr lang="en-GB" sz="2400" dirty="0"/>
              <a:t> between pairs of nodes.</a:t>
            </a:r>
          </a:p>
          <a:p>
            <a:endParaRPr lang="en-GB" sz="2400" b="1" dirty="0"/>
          </a:p>
          <a:p>
            <a:r>
              <a:rPr lang="en-GB" sz="2400" dirty="0"/>
              <a:t>Parts of central London are quite densely connected by the tube. </a:t>
            </a:r>
          </a:p>
          <a:p>
            <a:endParaRPr lang="en-GB" sz="2400" dirty="0"/>
          </a:p>
          <a:p>
            <a:r>
              <a:rPr lang="en-GB" sz="2400" dirty="0"/>
              <a:t>That’s why you can take various paths between Euston and Oxford Circus.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95E2-66EA-454B-8EBF-7D20EDA496DD}"/>
              </a:ext>
            </a:extLst>
          </p:cNvPr>
          <p:cNvSpPr txBox="1"/>
          <p:nvPr/>
        </p:nvSpPr>
        <p:spPr>
          <a:xfrm>
            <a:off x="1089329" y="5470498"/>
            <a:ext cx="914399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In infrastructure such as the tube or the internet, what would be one advantage and one disadvantage of being more densely connected?</a:t>
            </a:r>
          </a:p>
        </p:txBody>
      </p:sp>
    </p:spTree>
    <p:extLst>
      <p:ext uri="{BB962C8B-B14F-4D97-AF65-F5344CB8AC3E}">
        <p14:creationId xmlns:p14="http://schemas.microsoft.com/office/powerpoint/2010/main" val="301288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EC5-457F-4CAB-881C-C09915C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9D76-D88F-4064-A1EB-04503113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Tube Map">
            <a:extLst>
              <a:ext uri="{FF2B5EF4-FFF2-40B4-BE49-F238E27FC236}">
                <a16:creationId xmlns:a16="http://schemas.microsoft.com/office/drawing/2014/main" id="{0C1BCB28-5260-48F2-AD47-319DA58E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" y="-1145051"/>
            <a:ext cx="11978640" cy="800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4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A08828069994BB639F58EEDED9F62" ma:contentTypeVersion="14" ma:contentTypeDescription="Create a new document." ma:contentTypeScope="" ma:versionID="c888f5eac9200f442a907ae63c611f5e">
  <xsd:schema xmlns:xsd="http://www.w3.org/2001/XMLSchema" xmlns:xs="http://www.w3.org/2001/XMLSchema" xmlns:p="http://schemas.microsoft.com/office/2006/metadata/properties" xmlns:ns2="f41b2ec3-d44e-4fa3-8194-9f081a4cd799" xmlns:ns3="e9e26fd9-9d40-4ff9-bfae-c203b4a0b89f" targetNamespace="http://schemas.microsoft.com/office/2006/metadata/properties" ma:root="true" ma:fieldsID="c69a9638af8ccc51165d27b293123780" ns2:_="" ns3:_="">
    <xsd:import namespace="f41b2ec3-d44e-4fa3-8194-9f081a4cd799"/>
    <xsd:import namespace="e9e26fd9-9d40-4ff9-bfae-c203b4a0b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b2ec3-d44e-4fa3-8194-9f081a4cd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b2cfea9-9050-4603-adff-9bdd9a393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26fd9-9d40-4ff9-bfae-c203b4a0b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cedf3f3-44f2-4659-8e7a-edd4fc987340}" ma:internalName="TaxCatchAll" ma:showField="CatchAllData" ma:web="e9e26fd9-9d40-4ff9-bfae-c203b4a0b8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1b2ec3-d44e-4fa3-8194-9f081a4cd799">
      <Terms xmlns="http://schemas.microsoft.com/office/infopath/2007/PartnerControls"/>
    </lcf76f155ced4ddcb4097134ff3c332f>
    <TaxCatchAll xmlns="e9e26fd9-9d40-4ff9-bfae-c203b4a0b89f" xsi:nil="true"/>
  </documentManagement>
</p:properties>
</file>

<file path=customXml/itemProps1.xml><?xml version="1.0" encoding="utf-8"?>
<ds:datastoreItem xmlns:ds="http://schemas.openxmlformats.org/officeDocument/2006/customXml" ds:itemID="{F14EE625-C044-4E7F-BC3C-949EE3E36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b2ec3-d44e-4fa3-8194-9f081a4cd799"/>
    <ds:schemaRef ds:uri="e9e26fd9-9d40-4ff9-bfae-c203b4a0b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FC9E3-696D-4D2E-8F30-1F13D96005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1D78F-0289-4327-B185-66389D05E563}">
  <ds:schemaRefs>
    <ds:schemaRef ds:uri="f0e36129-6cc5-40d3-9e71-9f0d6fe3d16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3326e12-defd-49a1-8fd7-d047e9180046"/>
    <ds:schemaRef ds:uri="http://www.w3.org/XML/1998/namespace"/>
    <ds:schemaRef ds:uri="f41b2ec3-d44e-4fa3-8194-9f081a4cd799"/>
    <ds:schemaRef ds:uri="e9e26fd9-9d40-4ff9-bfae-c203b4a0b8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670</Words>
  <Application>Microsoft Office PowerPoint</Application>
  <PresentationFormat>Widescreen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Graphs and Trees</vt:lpstr>
      <vt:lpstr>Objectives for today</vt:lpstr>
      <vt:lpstr>Visualisation of some data</vt:lpstr>
      <vt:lpstr>Visualisation of some data</vt:lpstr>
      <vt:lpstr>A graph</vt:lpstr>
      <vt:lpstr>Levels of connectedness</vt:lpstr>
      <vt:lpstr>Levels of connectedness Example 1…</vt:lpstr>
      <vt:lpstr>PowerPoint Presentation</vt:lpstr>
      <vt:lpstr>PowerPoint Presentation</vt:lpstr>
      <vt:lpstr>PowerPoint Presentation</vt:lpstr>
      <vt:lpstr>A special graph…</vt:lpstr>
      <vt:lpstr>PowerPoint Presentation</vt:lpstr>
      <vt:lpstr>Trees</vt:lpstr>
      <vt:lpstr>Traversals</vt:lpstr>
      <vt:lpstr>Breadth-first traversal</vt:lpstr>
      <vt:lpstr>Depth-first traversal</vt:lpstr>
      <vt:lpstr>Tasks</vt:lpstr>
      <vt:lpstr>Applications of trees</vt:lpstr>
      <vt:lpstr>PowerPoint Presentation</vt:lpstr>
      <vt:lpstr>Filesystem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creator>Dave Edwards</dc:creator>
  <cp:lastModifiedBy>Dave Edwards</cp:lastModifiedBy>
  <cp:revision>5</cp:revision>
  <cp:lastPrinted>2022-03-02T08:03:46Z</cp:lastPrinted>
  <dcterms:created xsi:type="dcterms:W3CDTF">2022-03-01T22:47:10Z</dcterms:created>
  <dcterms:modified xsi:type="dcterms:W3CDTF">2023-12-18T07:59:50Z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0x0101004C0A08828069994BB639F58EEDED9F62</vt:lpwstr>
  </property>
</Properties>
</file>