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Maven Pro"/>
      <p:regular r:id="rId20"/>
      <p:bold r:id="rId21"/>
    </p:embeddedFont>
    <p:embeddedFont>
      <p:font typeface="Hind Guntur"/>
      <p:regular r:id="rId22"/>
      <p:bold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gb3+BE7K9IwL+u5zdDwqfUxBLV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HindGuntur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HindGuntu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customschemas.google.com/relationships/presentationmetadata" Target="meta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41d93c98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a41d93c98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41d93c98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a41d93c989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41d93c989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a41d93c989_4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41d93c98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a41d93c989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41d93c989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a41d93c989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41d93c989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a41d93c989_4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hyperlink" Target="https://www.kaggle.com/datasets/vipoooool/new-plant-diseases-dataset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hyperlink" Target="https://www.kaggle.com/code/ahmedmsaber/plant-disease-classification-resnet-99-2" TargetMode="External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302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27000"/>
          </a:blip>
          <a:srcRect b="12500" l="0" r="0" t="1250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-287425" y="3979025"/>
            <a:ext cx="18685200" cy="16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8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15">
                <a:solidFill>
                  <a:srgbClr val="F6F0DF"/>
                </a:solidFill>
                <a:latin typeface="Impact"/>
                <a:ea typeface="Impact"/>
                <a:cs typeface="Impact"/>
                <a:sym typeface="Impact"/>
              </a:rPr>
              <a:t>CLASSIFICAÇÃO </a:t>
            </a:r>
            <a:r>
              <a:rPr i="0" lang="en-US" sz="12515" u="none" cap="none" strike="noStrike">
                <a:solidFill>
                  <a:srgbClr val="F6F0DF"/>
                </a:solidFill>
                <a:latin typeface="Impact"/>
                <a:ea typeface="Impact"/>
                <a:cs typeface="Impact"/>
                <a:sym typeface="Impact"/>
              </a:rPr>
              <a:t>DE PLANTAS</a:t>
            </a:r>
            <a:endParaRPr sz="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973859" y="9163050"/>
            <a:ext cx="4340281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345171" y="378586"/>
            <a:ext cx="5541877" cy="64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41d93c989_4_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06" l="0" r="0" t="-68516"/>
            </a:stretch>
          </a:blipFill>
          <a:ln>
            <a:noFill/>
          </a:ln>
        </p:spPr>
      </p:sp>
      <p:sp>
        <p:nvSpPr>
          <p:cNvPr id="231" name="Google Shape;231;g2a41d93c989_4_0"/>
          <p:cNvSpPr/>
          <p:nvPr/>
        </p:nvSpPr>
        <p:spPr>
          <a:xfrm>
            <a:off x="1167996" y="928485"/>
            <a:ext cx="16230853" cy="8229727"/>
          </a:xfrm>
          <a:custGeom>
            <a:rect b="b" l="l" r="r" t="t"/>
            <a:pathLst>
              <a:path extrusionOk="0" h="1913890" w="3774617">
                <a:moveTo>
                  <a:pt x="0" y="0"/>
                </a:moveTo>
                <a:lnTo>
                  <a:pt x="3774617" y="0"/>
                </a:lnTo>
                <a:lnTo>
                  <a:pt x="3774617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2C25">
              <a:alpha val="69800"/>
            </a:srgbClr>
          </a:solidFill>
          <a:ln>
            <a:noFill/>
          </a:ln>
        </p:spPr>
      </p:sp>
      <p:sp>
        <p:nvSpPr>
          <p:cNvPr id="232" name="Google Shape;232;g2a41d93c989_4_0"/>
          <p:cNvSpPr/>
          <p:nvPr/>
        </p:nvSpPr>
        <p:spPr>
          <a:xfrm>
            <a:off x="-848613" y="7241691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a41d93c989_4_0"/>
          <p:cNvSpPr/>
          <p:nvPr/>
        </p:nvSpPr>
        <p:spPr>
          <a:xfrm>
            <a:off x="15103395" y="-987909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a41d93c989_4_0"/>
          <p:cNvSpPr/>
          <p:nvPr/>
        </p:nvSpPr>
        <p:spPr>
          <a:xfrm>
            <a:off x="14876763" y="1817931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a41d93c989_4_0"/>
          <p:cNvSpPr/>
          <p:nvPr/>
        </p:nvSpPr>
        <p:spPr>
          <a:xfrm>
            <a:off x="1817931" y="6875763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a41d93c989_4_0"/>
          <p:cNvSpPr/>
          <p:nvPr/>
        </p:nvSpPr>
        <p:spPr>
          <a:xfrm rot="5400000">
            <a:off x="17193074" y="8153849"/>
            <a:ext cx="1472602" cy="736301"/>
          </a:xfrm>
          <a:custGeom>
            <a:rect b="b" l="l" r="r" t="t"/>
            <a:pathLst>
              <a:path extrusionOk="0" h="736301" w="1472602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g2a41d93c989_4_0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g2a41d93c989_4_0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g2a41d93c989_4_0"/>
          <p:cNvSpPr txBox="1"/>
          <p:nvPr/>
        </p:nvSpPr>
        <p:spPr>
          <a:xfrm>
            <a:off x="1345171" y="388111"/>
            <a:ext cx="5541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g2a41d93c989_4_0"/>
          <p:cNvSpPr txBox="1"/>
          <p:nvPr/>
        </p:nvSpPr>
        <p:spPr>
          <a:xfrm>
            <a:off x="4748021" y="957344"/>
            <a:ext cx="8593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</a:t>
            </a:r>
            <a:endParaRPr/>
          </a:p>
        </p:txBody>
      </p:sp>
      <p:sp>
        <p:nvSpPr>
          <p:cNvPr id="241" name="Google Shape;241;g2a41d93c989_4_0"/>
          <p:cNvSpPr/>
          <p:nvPr/>
        </p:nvSpPr>
        <p:spPr>
          <a:xfrm>
            <a:off x="855036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a41d93c989_4_0"/>
          <p:cNvSpPr/>
          <p:nvPr/>
        </p:nvSpPr>
        <p:spPr>
          <a:xfrm>
            <a:off x="8896716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a41d93c989_4_0"/>
          <p:cNvSpPr/>
          <p:nvPr/>
        </p:nvSpPr>
        <p:spPr>
          <a:xfrm>
            <a:off x="924307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a41d93c989_4_0"/>
          <p:cNvSpPr txBox="1"/>
          <p:nvPr/>
        </p:nvSpPr>
        <p:spPr>
          <a:xfrm>
            <a:off x="1284098" y="2852834"/>
            <a:ext cx="15951900" cy="6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0194" lvl="1" marL="974316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Char char="•"/>
            </a:pP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Uso do </a:t>
            </a:r>
            <a:r>
              <a:rPr b="1"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colab</a:t>
            </a: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para os resultados preliminares;</a:t>
            </a:r>
            <a:endParaRPr sz="3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0194" lvl="1" marL="974316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Char char="•"/>
            </a:pP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Repositório com o código: </a:t>
            </a:r>
            <a:r>
              <a:rPr b="1"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github</a:t>
            </a: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.com/ermeson-alves/</a:t>
            </a:r>
            <a:r>
              <a:rPr b="1"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BootcampAvanti-Equipe-2 </a:t>
            </a:r>
            <a:endParaRPr b="1" sz="3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0194" lvl="1" marL="974316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aven Pro"/>
              <a:buChar char="•"/>
            </a:pP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Comentários nos códigos das implementações encontradas e adaptação;</a:t>
            </a:r>
            <a:endParaRPr sz="3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0194" lvl="1" marL="974316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aven Pro"/>
              <a:buChar char="•"/>
            </a:pP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Normalização dos dados;</a:t>
            </a:r>
            <a:endParaRPr sz="3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0194" lvl="1" marL="974316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aven Pro"/>
              <a:buChar char="•"/>
            </a:pP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Embasamento na</a:t>
            </a:r>
            <a:r>
              <a:rPr b="1"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solução com ResNet e 99,2% de acurácia</a:t>
            </a: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e no tutorial </a:t>
            </a:r>
            <a:r>
              <a:rPr lang="en-US" sz="33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TRANSFER LEARNING FOR COMPUTER VISION TUTORIAL</a:t>
            </a: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, do </a:t>
            </a:r>
            <a:r>
              <a:rPr b="1"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Pytorch</a:t>
            </a: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;</a:t>
            </a:r>
            <a:endParaRPr sz="3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0194" lvl="1" marL="974316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aven Pro"/>
              <a:buChar char="•"/>
            </a:pP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Estratégia de treino com </a:t>
            </a:r>
            <a:r>
              <a:rPr b="1"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transfer learning</a:t>
            </a: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para os resultados iniciais;</a:t>
            </a:r>
            <a:endParaRPr sz="3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0194" lvl="1" marL="974316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aven Pro"/>
              <a:buChar char="•"/>
            </a:pPr>
            <a:r>
              <a:rPr lang="en-US" sz="3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Função de perda Cross-entropy-Loss, baseada nas aulas;</a:t>
            </a:r>
            <a:endParaRPr sz="6826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17" l="0" r="0" t="-68517"/>
            </a:stretch>
          </a:blipFill>
          <a:ln>
            <a:noFill/>
          </a:ln>
        </p:spPr>
      </p:sp>
      <p:sp>
        <p:nvSpPr>
          <p:cNvPr id="250" name="Google Shape;250;p6"/>
          <p:cNvSpPr/>
          <p:nvPr/>
        </p:nvSpPr>
        <p:spPr>
          <a:xfrm>
            <a:off x="1167996" y="928485"/>
            <a:ext cx="16230853" cy="8229727"/>
          </a:xfrm>
          <a:custGeom>
            <a:rect b="b" l="l" r="r" t="t"/>
            <a:pathLst>
              <a:path extrusionOk="0" h="1913890" w="3774617">
                <a:moveTo>
                  <a:pt x="0" y="0"/>
                </a:moveTo>
                <a:lnTo>
                  <a:pt x="3774617" y="0"/>
                </a:lnTo>
                <a:lnTo>
                  <a:pt x="3774617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2C25">
              <a:alpha val="69803"/>
            </a:srgbClr>
          </a:solidFill>
          <a:ln>
            <a:noFill/>
          </a:ln>
        </p:spPr>
      </p:sp>
      <p:sp>
        <p:nvSpPr>
          <p:cNvPr id="251" name="Google Shape;251;p6"/>
          <p:cNvSpPr/>
          <p:nvPr/>
        </p:nvSpPr>
        <p:spPr>
          <a:xfrm>
            <a:off x="3608825" y="8545200"/>
            <a:ext cx="1593300" cy="713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C8F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-848613" y="7241691"/>
            <a:ext cx="4033217" cy="403321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15103395" y="-987909"/>
            <a:ext cx="4033217" cy="403321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"/>
          <p:cNvSpPr/>
          <p:nvPr/>
        </p:nvSpPr>
        <p:spPr>
          <a:xfrm>
            <a:off x="14876763" y="1817931"/>
            <a:ext cx="1593306" cy="159330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"/>
          <p:cNvSpPr/>
          <p:nvPr/>
        </p:nvSpPr>
        <p:spPr>
          <a:xfrm>
            <a:off x="1817931" y="6875763"/>
            <a:ext cx="1593306" cy="159330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6"/>
          <p:cNvSpPr/>
          <p:nvPr/>
        </p:nvSpPr>
        <p:spPr>
          <a:xfrm rot="5400000">
            <a:off x="17193074" y="8153849"/>
            <a:ext cx="1472602" cy="736301"/>
          </a:xfrm>
          <a:custGeom>
            <a:rect b="b" l="l" r="r" t="t"/>
            <a:pathLst>
              <a:path extrusionOk="0" h="736301" w="1472602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6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6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6"/>
          <p:cNvSpPr txBox="1"/>
          <p:nvPr/>
        </p:nvSpPr>
        <p:spPr>
          <a:xfrm>
            <a:off x="1345171" y="388111"/>
            <a:ext cx="5541877" cy="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4748021" y="957344"/>
            <a:ext cx="859381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</a:t>
            </a:r>
            <a:endParaRPr/>
          </a:p>
        </p:txBody>
      </p:sp>
      <p:sp>
        <p:nvSpPr>
          <p:cNvPr id="261" name="Google Shape;261;p6"/>
          <p:cNvSpPr/>
          <p:nvPr/>
        </p:nvSpPr>
        <p:spPr>
          <a:xfrm>
            <a:off x="8550361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"/>
          <p:cNvSpPr/>
          <p:nvPr/>
        </p:nvSpPr>
        <p:spPr>
          <a:xfrm>
            <a:off x="8896716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"/>
          <p:cNvSpPr/>
          <p:nvPr/>
        </p:nvSpPr>
        <p:spPr>
          <a:xfrm>
            <a:off x="9243071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"/>
          <p:cNvSpPr txBox="1"/>
          <p:nvPr/>
        </p:nvSpPr>
        <p:spPr>
          <a:xfrm>
            <a:off x="1345175" y="2493100"/>
            <a:ext cx="5025000" cy="6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Epoch 0/3 </a:t>
            </a:r>
            <a:r>
              <a:rPr lang="en-US" sz="2000">
                <a:solidFill>
                  <a:schemeClr val="lt1"/>
                </a:solidFill>
              </a:rPr>
              <a:t>----------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train Loss: 0.5550 Acc: 0.8868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valid Loss: 0.0504 Acc: 0.9862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Epoch </a:t>
            </a:r>
            <a:r>
              <a:rPr lang="en-US" sz="2000">
                <a:solidFill>
                  <a:srgbClr val="FFFFFF"/>
                </a:solidFill>
              </a:rPr>
              <a:t>1/3</a:t>
            </a:r>
            <a:r>
              <a:rPr lang="en-US" sz="2000">
                <a:solidFill>
                  <a:srgbClr val="FFFFFF"/>
                </a:solidFill>
              </a:rPr>
              <a:t>  </a:t>
            </a:r>
            <a:r>
              <a:rPr lang="en-US" sz="2000">
                <a:solidFill>
                  <a:schemeClr val="lt1"/>
                </a:solidFill>
              </a:rPr>
              <a:t>----------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train Loss: 0.0499 Acc: 0.9865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valid Loss: 0.0246 Acc: 0.9923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Epoch </a:t>
            </a:r>
            <a:r>
              <a:rPr lang="en-US" sz="2000">
                <a:solidFill>
                  <a:srgbClr val="FFFFFF"/>
                </a:solidFill>
              </a:rPr>
              <a:t>2/3</a:t>
            </a:r>
            <a:r>
              <a:rPr lang="en-US" sz="2000">
                <a:solidFill>
                  <a:srgbClr val="FFFFFF"/>
                </a:solidFill>
              </a:rPr>
              <a:t>  </a:t>
            </a:r>
            <a:r>
              <a:rPr lang="en-US" sz="2000">
                <a:solidFill>
                  <a:schemeClr val="lt1"/>
                </a:solidFill>
              </a:rPr>
              <a:t>----------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train Loss: 0.0250 Acc: 0.9940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valid Loss: 0.0188 Acc: 0.9945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Epoch 3/3 </a:t>
            </a:r>
            <a:r>
              <a:rPr lang="en-US" sz="2000">
                <a:solidFill>
                  <a:schemeClr val="lt1"/>
                </a:solidFill>
              </a:rPr>
              <a:t>----------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train Loss: 0.0164 Acc: 0.9961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valid Loss: 0.0130 Acc: 0.9963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</a:rPr>
              <a:t>Training complete in 37m 48s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700">
                <a:solidFill>
                  <a:srgbClr val="FFFFFF"/>
                </a:solidFill>
              </a:rPr>
              <a:t>Best val Acc:  0.996301</a:t>
            </a:r>
            <a:endParaRPr sz="2300">
              <a:solidFill>
                <a:srgbClr val="FFFFFF"/>
              </a:solidFill>
            </a:endParaRPr>
          </a:p>
        </p:txBody>
      </p:sp>
      <p:pic>
        <p:nvPicPr>
          <p:cNvPr id="265" name="Google Shape;265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7575" y="2398050"/>
            <a:ext cx="3046816" cy="676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54800" y="2360700"/>
            <a:ext cx="4421150" cy="67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139480" y="2398055"/>
            <a:ext cx="3252904" cy="67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41d93c989_1_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06" l="0" r="0" t="-68516"/>
            </a:stretch>
          </a:blipFill>
          <a:ln>
            <a:noFill/>
          </a:ln>
        </p:spPr>
      </p:sp>
      <p:sp>
        <p:nvSpPr>
          <p:cNvPr id="273" name="Google Shape;273;g2a41d93c989_1_6"/>
          <p:cNvSpPr/>
          <p:nvPr/>
        </p:nvSpPr>
        <p:spPr>
          <a:xfrm>
            <a:off x="1167996" y="928485"/>
            <a:ext cx="16230853" cy="8229727"/>
          </a:xfrm>
          <a:custGeom>
            <a:rect b="b" l="l" r="r" t="t"/>
            <a:pathLst>
              <a:path extrusionOk="0" h="1913890" w="3774617">
                <a:moveTo>
                  <a:pt x="0" y="0"/>
                </a:moveTo>
                <a:lnTo>
                  <a:pt x="3774617" y="0"/>
                </a:lnTo>
                <a:lnTo>
                  <a:pt x="3774617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2C25">
              <a:alpha val="69800"/>
            </a:srgbClr>
          </a:solidFill>
          <a:ln>
            <a:noFill/>
          </a:ln>
        </p:spPr>
      </p:sp>
      <p:sp>
        <p:nvSpPr>
          <p:cNvPr id="274" name="Google Shape;274;g2a41d93c989_1_6"/>
          <p:cNvSpPr/>
          <p:nvPr/>
        </p:nvSpPr>
        <p:spPr>
          <a:xfrm>
            <a:off x="-848613" y="7241691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a41d93c989_1_6"/>
          <p:cNvSpPr/>
          <p:nvPr/>
        </p:nvSpPr>
        <p:spPr>
          <a:xfrm>
            <a:off x="15103395" y="-987909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a41d93c989_1_6"/>
          <p:cNvSpPr/>
          <p:nvPr/>
        </p:nvSpPr>
        <p:spPr>
          <a:xfrm>
            <a:off x="14876763" y="1817931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a41d93c989_1_6"/>
          <p:cNvSpPr/>
          <p:nvPr/>
        </p:nvSpPr>
        <p:spPr>
          <a:xfrm>
            <a:off x="1817931" y="6875763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a41d93c989_1_6"/>
          <p:cNvSpPr/>
          <p:nvPr/>
        </p:nvSpPr>
        <p:spPr>
          <a:xfrm rot="5400000">
            <a:off x="17193074" y="8153849"/>
            <a:ext cx="1472602" cy="736301"/>
          </a:xfrm>
          <a:custGeom>
            <a:rect b="b" l="l" r="r" t="t"/>
            <a:pathLst>
              <a:path extrusionOk="0" h="736301" w="1472602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g2a41d93c989_1_6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g2a41d93c989_1_6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g2a41d93c989_1_6"/>
          <p:cNvSpPr txBox="1"/>
          <p:nvPr/>
        </p:nvSpPr>
        <p:spPr>
          <a:xfrm>
            <a:off x="1345171" y="388111"/>
            <a:ext cx="5541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g2a41d93c989_1_6"/>
          <p:cNvSpPr txBox="1"/>
          <p:nvPr/>
        </p:nvSpPr>
        <p:spPr>
          <a:xfrm>
            <a:off x="4748021" y="957344"/>
            <a:ext cx="8593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</a:t>
            </a:r>
            <a:endParaRPr/>
          </a:p>
        </p:txBody>
      </p:sp>
      <p:sp>
        <p:nvSpPr>
          <p:cNvPr id="283" name="Google Shape;283;g2a41d93c989_1_6"/>
          <p:cNvSpPr/>
          <p:nvPr/>
        </p:nvSpPr>
        <p:spPr>
          <a:xfrm>
            <a:off x="855036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a41d93c989_1_6"/>
          <p:cNvSpPr/>
          <p:nvPr/>
        </p:nvSpPr>
        <p:spPr>
          <a:xfrm>
            <a:off x="8896716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a41d93c989_1_6"/>
          <p:cNvSpPr/>
          <p:nvPr/>
        </p:nvSpPr>
        <p:spPr>
          <a:xfrm>
            <a:off x="924307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g2a41d93c989_1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5175" y="2360705"/>
            <a:ext cx="3078880" cy="67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a41d93c989_1_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4625" y="2347550"/>
            <a:ext cx="3252900" cy="68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a41d93c989_1_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78100" y="2319025"/>
            <a:ext cx="5217000" cy="691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a41d93c989_1_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171300" y="2319025"/>
            <a:ext cx="3585140" cy="69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17" l="0" r="0" t="-68517"/>
            </a:stretch>
          </a:blipFill>
          <a:ln>
            <a:noFill/>
          </a:ln>
        </p:spPr>
      </p:sp>
      <p:sp>
        <p:nvSpPr>
          <p:cNvPr id="295" name="Google Shape;295;p7"/>
          <p:cNvSpPr/>
          <p:nvPr/>
        </p:nvSpPr>
        <p:spPr>
          <a:xfrm>
            <a:off x="1167996" y="928485"/>
            <a:ext cx="16230604" cy="8229600"/>
          </a:xfrm>
          <a:custGeom>
            <a:rect b="b" l="l" r="r" t="t"/>
            <a:pathLst>
              <a:path extrusionOk="0" h="1913890" w="3774617">
                <a:moveTo>
                  <a:pt x="0" y="0"/>
                </a:moveTo>
                <a:lnTo>
                  <a:pt x="3774617" y="0"/>
                </a:lnTo>
                <a:lnTo>
                  <a:pt x="3774617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2C25">
              <a:alpha val="69803"/>
            </a:srgbClr>
          </a:solidFill>
          <a:ln>
            <a:noFill/>
          </a:ln>
        </p:spPr>
      </p:sp>
      <p:sp>
        <p:nvSpPr>
          <p:cNvPr id="296" name="Google Shape;296;p7"/>
          <p:cNvSpPr/>
          <p:nvPr/>
        </p:nvSpPr>
        <p:spPr>
          <a:xfrm>
            <a:off x="-848613" y="7241691"/>
            <a:ext cx="4033217" cy="403321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7"/>
          <p:cNvSpPr/>
          <p:nvPr/>
        </p:nvSpPr>
        <p:spPr>
          <a:xfrm>
            <a:off x="15103395" y="-987909"/>
            <a:ext cx="4033217" cy="403321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"/>
          <p:cNvSpPr/>
          <p:nvPr/>
        </p:nvSpPr>
        <p:spPr>
          <a:xfrm>
            <a:off x="14876763" y="1817931"/>
            <a:ext cx="1593306" cy="159330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1817931" y="6875763"/>
            <a:ext cx="1593306" cy="159330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"/>
          <p:cNvSpPr/>
          <p:nvPr/>
        </p:nvSpPr>
        <p:spPr>
          <a:xfrm rot="5400000">
            <a:off x="17193074" y="8153849"/>
            <a:ext cx="1472602" cy="736301"/>
          </a:xfrm>
          <a:custGeom>
            <a:rect b="b" l="l" r="r" t="t"/>
            <a:pathLst>
              <a:path extrusionOk="0" h="736301" w="1472602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7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7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p7"/>
          <p:cNvSpPr txBox="1"/>
          <p:nvPr/>
        </p:nvSpPr>
        <p:spPr>
          <a:xfrm>
            <a:off x="1345171" y="388111"/>
            <a:ext cx="5541877" cy="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7"/>
          <p:cNvSpPr txBox="1"/>
          <p:nvPr/>
        </p:nvSpPr>
        <p:spPr>
          <a:xfrm>
            <a:off x="4748021" y="957344"/>
            <a:ext cx="859381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CONCLUSÃO</a:t>
            </a:r>
            <a:endParaRPr/>
          </a:p>
        </p:txBody>
      </p:sp>
      <p:sp>
        <p:nvSpPr>
          <p:cNvPr id="305" name="Google Shape;305;p7"/>
          <p:cNvSpPr/>
          <p:nvPr/>
        </p:nvSpPr>
        <p:spPr>
          <a:xfrm>
            <a:off x="8550361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7"/>
          <p:cNvSpPr/>
          <p:nvPr/>
        </p:nvSpPr>
        <p:spPr>
          <a:xfrm>
            <a:off x="8896716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7"/>
          <p:cNvSpPr/>
          <p:nvPr/>
        </p:nvSpPr>
        <p:spPr>
          <a:xfrm>
            <a:off x="9243071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"/>
          <p:cNvSpPr txBox="1"/>
          <p:nvPr/>
        </p:nvSpPr>
        <p:spPr>
          <a:xfrm>
            <a:off x="1068971" y="2954216"/>
            <a:ext cx="15951900" cy="6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27">
                <a:solidFill>
                  <a:srgbClr val="FFFFFF"/>
                </a:solidFill>
              </a:rPr>
              <a:t>Utilizando uma variante mais simples da ResNet </a:t>
            </a:r>
            <a:r>
              <a:rPr lang="en-US" sz="4427">
                <a:solidFill>
                  <a:schemeClr val="lt1"/>
                </a:solidFill>
              </a:rPr>
              <a:t>como arquitetura</a:t>
            </a:r>
            <a:r>
              <a:rPr lang="en-US" sz="4427">
                <a:solidFill>
                  <a:srgbClr val="FFFFFF"/>
                </a:solidFill>
              </a:rPr>
              <a:t>, </a:t>
            </a:r>
            <a:r>
              <a:rPr lang="en-US" sz="4427">
                <a:solidFill>
                  <a:schemeClr val="lt1"/>
                </a:solidFill>
              </a:rPr>
              <a:t>foi possível obter</a:t>
            </a:r>
            <a:r>
              <a:rPr lang="en-US" sz="4427">
                <a:solidFill>
                  <a:schemeClr val="lt1"/>
                </a:solidFill>
              </a:rPr>
              <a:t> ganho na perda e na acuracidade de treinamento.</a:t>
            </a:r>
            <a:endParaRPr sz="4427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27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27">
                <a:solidFill>
                  <a:srgbClr val="FFFFFF"/>
                </a:solidFill>
              </a:rPr>
              <a:t>O tempo de treinamento foi de 37m 48s e a melhor acuracidade do modelo foi de 0.996301.</a:t>
            </a:r>
            <a:endParaRPr sz="4427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42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17" l="0" r="0" t="-68517"/>
            </a:stretch>
          </a:blipFill>
          <a:ln>
            <a:noFill/>
          </a:ln>
        </p:spPr>
      </p:sp>
      <p:sp>
        <p:nvSpPr>
          <p:cNvPr id="314" name="Google Shape;314;p8"/>
          <p:cNvSpPr/>
          <p:nvPr/>
        </p:nvSpPr>
        <p:spPr>
          <a:xfrm>
            <a:off x="1167996" y="928485"/>
            <a:ext cx="16230604" cy="8229600"/>
          </a:xfrm>
          <a:custGeom>
            <a:rect b="b" l="l" r="r" t="t"/>
            <a:pathLst>
              <a:path extrusionOk="0" h="1913890" w="3774617">
                <a:moveTo>
                  <a:pt x="0" y="0"/>
                </a:moveTo>
                <a:lnTo>
                  <a:pt x="3774617" y="0"/>
                </a:lnTo>
                <a:lnTo>
                  <a:pt x="3774617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2C25">
              <a:alpha val="69803"/>
            </a:srgbClr>
          </a:solidFill>
          <a:ln>
            <a:noFill/>
          </a:ln>
        </p:spPr>
      </p:sp>
      <p:sp>
        <p:nvSpPr>
          <p:cNvPr id="315" name="Google Shape;315;p8"/>
          <p:cNvSpPr/>
          <p:nvPr/>
        </p:nvSpPr>
        <p:spPr>
          <a:xfrm>
            <a:off x="-848613" y="7241691"/>
            <a:ext cx="4033217" cy="403321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"/>
          <p:cNvSpPr/>
          <p:nvPr/>
        </p:nvSpPr>
        <p:spPr>
          <a:xfrm>
            <a:off x="15103395" y="-987909"/>
            <a:ext cx="4033217" cy="403321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"/>
          <p:cNvSpPr/>
          <p:nvPr/>
        </p:nvSpPr>
        <p:spPr>
          <a:xfrm>
            <a:off x="14876763" y="1817931"/>
            <a:ext cx="1593306" cy="159330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8"/>
          <p:cNvSpPr/>
          <p:nvPr/>
        </p:nvSpPr>
        <p:spPr>
          <a:xfrm>
            <a:off x="1817931" y="6875763"/>
            <a:ext cx="1593306" cy="159330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"/>
          <p:cNvSpPr/>
          <p:nvPr/>
        </p:nvSpPr>
        <p:spPr>
          <a:xfrm rot="5400000">
            <a:off x="17193074" y="8153849"/>
            <a:ext cx="1472602" cy="736301"/>
          </a:xfrm>
          <a:custGeom>
            <a:rect b="b" l="l" r="r" t="t"/>
            <a:pathLst>
              <a:path extrusionOk="0" h="736301" w="1472602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0" name="Google Shape;320;p8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1" name="Google Shape;321;p8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p8"/>
          <p:cNvSpPr txBox="1"/>
          <p:nvPr/>
        </p:nvSpPr>
        <p:spPr>
          <a:xfrm>
            <a:off x="1345171" y="388111"/>
            <a:ext cx="5541877" cy="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2717815" y="1152465"/>
            <a:ext cx="13752254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REFERÊNCIAS BIBLIOGRÁFICAS</a:t>
            </a:r>
            <a:endParaRPr/>
          </a:p>
        </p:txBody>
      </p:sp>
      <p:sp>
        <p:nvSpPr>
          <p:cNvPr id="324" name="Google Shape;324;p8"/>
          <p:cNvSpPr/>
          <p:nvPr/>
        </p:nvSpPr>
        <p:spPr>
          <a:xfrm>
            <a:off x="8550361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8"/>
          <p:cNvSpPr/>
          <p:nvPr/>
        </p:nvSpPr>
        <p:spPr>
          <a:xfrm>
            <a:off x="8896716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8"/>
          <p:cNvSpPr/>
          <p:nvPr/>
        </p:nvSpPr>
        <p:spPr>
          <a:xfrm>
            <a:off x="9243071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"/>
          <p:cNvSpPr txBox="1"/>
          <p:nvPr/>
        </p:nvSpPr>
        <p:spPr>
          <a:xfrm>
            <a:off x="1167996" y="4629959"/>
            <a:ext cx="159519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[1] MUKTI, Ishrat Zahan; BISWAS, Dipayan. Transfer learning based plant diseases detection using ResNet50. In: 2019 4th International conference on electrical information and communication technology (EICT). IEEE, 2019. p. 1-6.</a:t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[2] "plantvillage_deeplearning_paper_dataset", GitHub repository, 2016, [online] Available: https://github.com/salathegroup/plantvillage_deeplearning_paper_dataset.</a:t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700">
                <a:solidFill>
                  <a:srgbClr val="FFFFFF"/>
                </a:solidFill>
              </a:rPr>
              <a:t>3</a:t>
            </a: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]”deep learnig book”,deeplearningbook, 2022, [online], https://www.deeplearningbook.com.br/</a:t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302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46012" l="0" r="0" t="39931"/>
          <a:stretch/>
        </p:blipFill>
        <p:spPr>
          <a:xfrm>
            <a:off x="0" y="7894109"/>
            <a:ext cx="18288000" cy="327971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4741709" y="540511"/>
            <a:ext cx="8804582" cy="1257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100" u="none" cap="none" strike="noStrike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EQUIPE 2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028700" y="2576624"/>
            <a:ext cx="5309700" cy="7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8886" lvl="0" marL="45720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6F0DF"/>
              </a:buClr>
              <a:buSzPts val="4099"/>
              <a:buFont typeface="Helvetica Neue"/>
              <a:buChar char="●"/>
            </a:pPr>
            <a:r>
              <a:rPr lang="en-US" sz="4099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Alisson Chaves</a:t>
            </a:r>
            <a:endParaRPr sz="4099">
              <a:solidFill>
                <a:srgbClr val="F6F0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886" lvl="0" marL="45720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6F0DF"/>
              </a:buClr>
              <a:buSzPts val="4099"/>
              <a:buFont typeface="Helvetica Neue"/>
              <a:buChar char="●"/>
            </a:pPr>
            <a:r>
              <a:rPr lang="en-US" sz="4099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Ermeson Alves</a:t>
            </a:r>
            <a:endParaRPr sz="4099">
              <a:solidFill>
                <a:srgbClr val="F6F0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886" lvl="0" marL="45720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6F0DF"/>
              </a:buClr>
              <a:buSzPts val="4099"/>
              <a:buFont typeface="Helvetica Neue"/>
              <a:buChar char="●"/>
            </a:pPr>
            <a:r>
              <a:rPr lang="en-US" sz="4099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Izaquiel da Silva</a:t>
            </a:r>
            <a:endParaRPr sz="4099">
              <a:solidFill>
                <a:srgbClr val="F6F0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886" lvl="0" marL="45720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6F0DF"/>
              </a:buClr>
              <a:buSzPts val="4099"/>
              <a:buFont typeface="Helvetica Neue"/>
              <a:buChar char="●"/>
            </a:pPr>
            <a:r>
              <a:rPr lang="en-US" sz="4099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Ludmila Shiratori</a:t>
            </a:r>
            <a:endParaRPr sz="4099">
              <a:solidFill>
                <a:srgbClr val="F6F0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886" lvl="0" marL="4572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6F0DF"/>
              </a:buClr>
              <a:buSzPts val="4099"/>
              <a:buFont typeface="Helvetica Neue"/>
              <a:buChar char="●"/>
            </a:pPr>
            <a:r>
              <a:rPr b="0" i="0" lang="en-US" sz="4099" u="none" cap="none" strike="noStrike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Mariana Morales </a:t>
            </a:r>
            <a:endParaRPr/>
          </a:p>
          <a:p>
            <a:pPr indent="0" lvl="0" marL="9144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6F0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6F0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6F0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2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2"/>
          <p:cNvSpPr txBox="1"/>
          <p:nvPr/>
        </p:nvSpPr>
        <p:spPr>
          <a:xfrm>
            <a:off x="1345171" y="388111"/>
            <a:ext cx="5541877" cy="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30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46012" l="0" r="0" t="39931"/>
          <a:stretch/>
        </p:blipFill>
        <p:spPr>
          <a:xfrm>
            <a:off x="0" y="7894109"/>
            <a:ext cx="18288000" cy="327971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4512585" y="266700"/>
            <a:ext cx="8804582" cy="1257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100" u="none" cap="none" strike="noStrike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SUMÁRIO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177875" y="2095738"/>
            <a:ext cx="13024200" cy="5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2590" lvl="1" marL="885181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6F0D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Introdução</a:t>
            </a:r>
            <a:endParaRPr/>
          </a:p>
          <a:p>
            <a:pPr indent="-442590" lvl="1" marL="885181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6F0D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Metodologia </a:t>
            </a:r>
            <a:endParaRPr/>
          </a:p>
          <a:p>
            <a:pPr indent="-442590" lvl="1" marL="885181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6F0D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 </a:t>
            </a:r>
            <a:endParaRPr/>
          </a:p>
          <a:p>
            <a:pPr indent="-442590" lvl="1" marL="885181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6F0D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Conclusão </a:t>
            </a:r>
            <a:endParaRPr/>
          </a:p>
          <a:p>
            <a:pPr indent="-442590" lvl="1" marL="885181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F6F0D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6F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Referências Bibliográficas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6F0D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3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3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3"/>
          <p:cNvSpPr txBox="1"/>
          <p:nvPr/>
        </p:nvSpPr>
        <p:spPr>
          <a:xfrm>
            <a:off x="1345171" y="388111"/>
            <a:ext cx="5541877" cy="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17" l="0" r="0" t="-68517"/>
            </a:stretch>
          </a:blipFill>
          <a:ln>
            <a:noFill/>
          </a:ln>
        </p:spPr>
      </p:sp>
      <p:sp>
        <p:nvSpPr>
          <p:cNvPr id="115" name="Google Shape;115;p4"/>
          <p:cNvSpPr/>
          <p:nvPr/>
        </p:nvSpPr>
        <p:spPr>
          <a:xfrm>
            <a:off x="1167996" y="928485"/>
            <a:ext cx="16230604" cy="8229600"/>
          </a:xfrm>
          <a:custGeom>
            <a:rect b="b" l="l" r="r" t="t"/>
            <a:pathLst>
              <a:path extrusionOk="0" h="1913890" w="3774617">
                <a:moveTo>
                  <a:pt x="0" y="0"/>
                </a:moveTo>
                <a:lnTo>
                  <a:pt x="3774617" y="0"/>
                </a:lnTo>
                <a:lnTo>
                  <a:pt x="3774617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2C25">
              <a:alpha val="69803"/>
            </a:srgbClr>
          </a:solidFill>
          <a:ln>
            <a:noFill/>
          </a:ln>
        </p:spPr>
      </p:sp>
      <p:sp>
        <p:nvSpPr>
          <p:cNvPr id="116" name="Google Shape;116;p4"/>
          <p:cNvSpPr/>
          <p:nvPr/>
        </p:nvSpPr>
        <p:spPr>
          <a:xfrm>
            <a:off x="-848613" y="7241691"/>
            <a:ext cx="4033217" cy="403321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15103395" y="-987909"/>
            <a:ext cx="4033217" cy="403321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14876763" y="1817931"/>
            <a:ext cx="1593306" cy="159330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817931" y="6875763"/>
            <a:ext cx="1593306" cy="159330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 rot="5400000">
            <a:off x="17193074" y="8153849"/>
            <a:ext cx="1472602" cy="736301"/>
          </a:xfrm>
          <a:custGeom>
            <a:rect b="b" l="l" r="r" t="t"/>
            <a:pathLst>
              <a:path extrusionOk="0" h="736301" w="1472602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1345171" y="388111"/>
            <a:ext cx="5541877" cy="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748021" y="957344"/>
            <a:ext cx="859381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INTRODUÇÃO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8550361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8896716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9243071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1307346" y="3217209"/>
            <a:ext cx="159519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12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 problema em questão trata da classificação de imagens das folhas de diferentes culturas em 38 classes distintas. Essa tarefa é importante porque “as doenças das plantas são a principal ameaça a segurança de alimentos” [1]. O problema representa também um dos maiores desafios nos setores agrícolas. </a:t>
            </a:r>
            <a:endParaRPr sz="3812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812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US" sz="3812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 conjunto de dados utilizado por nossa equipe é o </a:t>
            </a:r>
            <a:r>
              <a:rPr lang="en-US" sz="3812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 Plant Diseases Dataset</a:t>
            </a:r>
            <a:r>
              <a:rPr lang="en-US" sz="3812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uma recriação do </a:t>
            </a:r>
            <a:r>
              <a:rPr b="1" lang="en-US" sz="3812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PlantVillage-Dataset </a:t>
            </a:r>
            <a:r>
              <a:rPr lang="en-US" sz="3812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[2]</a:t>
            </a:r>
            <a:endParaRPr sz="5927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17" l="0" r="0" t="-68517"/>
            </a:stretch>
          </a:blipFill>
          <a:ln>
            <a:noFill/>
          </a:ln>
        </p:spPr>
      </p:sp>
      <p:sp>
        <p:nvSpPr>
          <p:cNvPr id="134" name="Google Shape;134;p5"/>
          <p:cNvSpPr/>
          <p:nvPr/>
        </p:nvSpPr>
        <p:spPr>
          <a:xfrm>
            <a:off x="1345171" y="947535"/>
            <a:ext cx="16230853" cy="8229727"/>
          </a:xfrm>
          <a:custGeom>
            <a:rect b="b" l="l" r="r" t="t"/>
            <a:pathLst>
              <a:path extrusionOk="0" h="1913890" w="3774617">
                <a:moveTo>
                  <a:pt x="0" y="0"/>
                </a:moveTo>
                <a:lnTo>
                  <a:pt x="3774617" y="0"/>
                </a:lnTo>
                <a:lnTo>
                  <a:pt x="3774617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2C25">
              <a:alpha val="69803"/>
            </a:srgbClr>
          </a:solidFill>
          <a:ln>
            <a:noFill/>
          </a:ln>
        </p:spPr>
      </p:sp>
      <p:sp>
        <p:nvSpPr>
          <p:cNvPr id="135" name="Google Shape;135;p5"/>
          <p:cNvSpPr/>
          <p:nvPr/>
        </p:nvSpPr>
        <p:spPr>
          <a:xfrm>
            <a:off x="-848613" y="7241691"/>
            <a:ext cx="4033217" cy="403321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15103395" y="-987909"/>
            <a:ext cx="4033217" cy="403321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4876763" y="1817931"/>
            <a:ext cx="1593306" cy="159330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817931" y="6875763"/>
            <a:ext cx="1593306" cy="159330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rot="5400000">
            <a:off x="17193074" y="8153849"/>
            <a:ext cx="1472602" cy="736301"/>
          </a:xfrm>
          <a:custGeom>
            <a:rect b="b" l="l" r="r" t="t"/>
            <a:pathLst>
              <a:path extrusionOk="0" h="736301" w="1472602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5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5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5"/>
          <p:cNvSpPr txBox="1"/>
          <p:nvPr/>
        </p:nvSpPr>
        <p:spPr>
          <a:xfrm>
            <a:off x="1345171" y="388111"/>
            <a:ext cx="5541877" cy="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748021" y="957344"/>
            <a:ext cx="859381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METODOLOGIA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8550361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8896716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9243071" y="2360694"/>
            <a:ext cx="494567" cy="49456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168000" y="3045305"/>
            <a:ext cx="15951900" cy="5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</a:rPr>
              <a:t>Para solução desse problema, nos focamos em utilizar o modelo onde foi obtido maior resultado, sendo o </a:t>
            </a:r>
            <a:r>
              <a:rPr b="1" lang="en-US" sz="3800">
                <a:solidFill>
                  <a:srgbClr val="FFFFFF"/>
                </a:solidFill>
              </a:rPr>
              <a:t>ResNet</a:t>
            </a:r>
            <a:r>
              <a:rPr lang="en-US" sz="3800">
                <a:solidFill>
                  <a:srgbClr val="FFFFFF"/>
                </a:solidFill>
              </a:rPr>
              <a:t> que </a:t>
            </a:r>
            <a:r>
              <a:rPr lang="en-US" sz="3800">
                <a:solidFill>
                  <a:srgbClr val="FFFFFF"/>
                </a:solidFill>
              </a:rPr>
              <a:t>evidencia</a:t>
            </a:r>
            <a:r>
              <a:rPr lang="en-US" sz="3800">
                <a:solidFill>
                  <a:srgbClr val="FFFFFF"/>
                </a:solidFill>
              </a:rPr>
              <a:t> resultados </a:t>
            </a:r>
            <a:r>
              <a:rPr lang="en-US" sz="3800">
                <a:solidFill>
                  <a:srgbClr val="FFFFFF"/>
                </a:solidFill>
              </a:rPr>
              <a:t>impressionantes</a:t>
            </a:r>
            <a:r>
              <a:rPr lang="en-US" sz="3800">
                <a:solidFill>
                  <a:srgbClr val="FFFFFF"/>
                </a:solidFill>
              </a:rPr>
              <a:t> de </a:t>
            </a:r>
            <a:r>
              <a:rPr b="1" lang="en-US" sz="3800">
                <a:solidFill>
                  <a:srgbClr val="FFFFFF"/>
                </a:solidFill>
              </a:rPr>
              <a:t>99.2</a:t>
            </a:r>
            <a:r>
              <a:rPr lang="en-US" sz="3800">
                <a:solidFill>
                  <a:srgbClr val="FFFFFF"/>
                </a:solidFill>
              </a:rPr>
              <a:t>%.</a:t>
            </a:r>
            <a:endParaRPr sz="3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</a:rPr>
              <a:t>Durante essa análise foi feita uma análise exploratória dos dados o que permitiu a </a:t>
            </a:r>
            <a:r>
              <a:rPr lang="en-US" sz="3800">
                <a:solidFill>
                  <a:srgbClr val="FFFFFF"/>
                </a:solidFill>
              </a:rPr>
              <a:t>compreensão</a:t>
            </a:r>
            <a:r>
              <a:rPr lang="en-US" sz="3800">
                <a:solidFill>
                  <a:srgbClr val="FFFFFF"/>
                </a:solidFill>
              </a:rPr>
              <a:t> da quantidade de plantas e variedades de doenças presentes no dataset.</a:t>
            </a:r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41d93c989_4_3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06" l="0" r="0" t="-68516"/>
            </a:stretch>
          </a:blipFill>
          <a:ln>
            <a:noFill/>
          </a:ln>
        </p:spPr>
      </p:sp>
      <p:sp>
        <p:nvSpPr>
          <p:cNvPr id="153" name="Google Shape;153;g2a41d93c989_4_38"/>
          <p:cNvSpPr/>
          <p:nvPr/>
        </p:nvSpPr>
        <p:spPr>
          <a:xfrm>
            <a:off x="1345171" y="947535"/>
            <a:ext cx="16230853" cy="8229727"/>
          </a:xfrm>
          <a:custGeom>
            <a:rect b="b" l="l" r="r" t="t"/>
            <a:pathLst>
              <a:path extrusionOk="0" h="1913890" w="3774617">
                <a:moveTo>
                  <a:pt x="0" y="0"/>
                </a:moveTo>
                <a:lnTo>
                  <a:pt x="3774617" y="0"/>
                </a:lnTo>
                <a:lnTo>
                  <a:pt x="3774617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2C25">
              <a:alpha val="69800"/>
            </a:srgbClr>
          </a:solidFill>
          <a:ln>
            <a:noFill/>
          </a:ln>
        </p:spPr>
      </p:sp>
      <p:sp>
        <p:nvSpPr>
          <p:cNvPr id="154" name="Google Shape;154;g2a41d93c989_4_38"/>
          <p:cNvSpPr/>
          <p:nvPr/>
        </p:nvSpPr>
        <p:spPr>
          <a:xfrm>
            <a:off x="-848613" y="7241691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a41d93c989_4_38"/>
          <p:cNvSpPr/>
          <p:nvPr/>
        </p:nvSpPr>
        <p:spPr>
          <a:xfrm>
            <a:off x="15103395" y="-987909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a41d93c989_4_38"/>
          <p:cNvSpPr/>
          <p:nvPr/>
        </p:nvSpPr>
        <p:spPr>
          <a:xfrm>
            <a:off x="14876763" y="1817931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a41d93c989_4_38"/>
          <p:cNvSpPr/>
          <p:nvPr/>
        </p:nvSpPr>
        <p:spPr>
          <a:xfrm>
            <a:off x="1817931" y="6875763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a41d93c989_4_38"/>
          <p:cNvSpPr/>
          <p:nvPr/>
        </p:nvSpPr>
        <p:spPr>
          <a:xfrm rot="5400000">
            <a:off x="17193074" y="8153849"/>
            <a:ext cx="1472602" cy="736301"/>
          </a:xfrm>
          <a:custGeom>
            <a:rect b="b" l="l" r="r" t="t"/>
            <a:pathLst>
              <a:path extrusionOk="0" h="736301" w="1472602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g2a41d93c989_4_38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g2a41d93c989_4_38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g2a41d93c989_4_38"/>
          <p:cNvSpPr txBox="1"/>
          <p:nvPr/>
        </p:nvSpPr>
        <p:spPr>
          <a:xfrm>
            <a:off x="1345171" y="388111"/>
            <a:ext cx="5541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g2a41d93c989_4_38"/>
          <p:cNvSpPr txBox="1"/>
          <p:nvPr/>
        </p:nvSpPr>
        <p:spPr>
          <a:xfrm>
            <a:off x="4748021" y="957344"/>
            <a:ext cx="8593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METODOLOGIA</a:t>
            </a:r>
            <a:endParaRPr/>
          </a:p>
        </p:txBody>
      </p:sp>
      <p:sp>
        <p:nvSpPr>
          <p:cNvPr id="163" name="Google Shape;163;g2a41d93c989_4_38"/>
          <p:cNvSpPr/>
          <p:nvPr/>
        </p:nvSpPr>
        <p:spPr>
          <a:xfrm>
            <a:off x="855036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a41d93c989_4_38"/>
          <p:cNvSpPr/>
          <p:nvPr/>
        </p:nvSpPr>
        <p:spPr>
          <a:xfrm>
            <a:off x="8896716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a41d93c989_4_38"/>
          <p:cNvSpPr/>
          <p:nvPr/>
        </p:nvSpPr>
        <p:spPr>
          <a:xfrm>
            <a:off x="924307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a41d93c989_4_38"/>
          <p:cNvSpPr txBox="1"/>
          <p:nvPr/>
        </p:nvSpPr>
        <p:spPr>
          <a:xfrm>
            <a:off x="1168000" y="3045312"/>
            <a:ext cx="15951900" cy="6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 u="sng">
                <a:solidFill>
                  <a:schemeClr val="lt1"/>
                </a:solidFill>
                <a:latin typeface="Hind Guntur"/>
                <a:ea typeface="Hind Guntur"/>
                <a:cs typeface="Hind Guntur"/>
                <a:sym typeface="Hind Guntur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Plant Disease Classification - ResNet- 99.2%</a:t>
            </a:r>
            <a:endParaRPr sz="6000">
              <a:solidFill>
                <a:schemeClr val="lt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Base de dados:</a:t>
            </a:r>
            <a:endParaRPr sz="4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58457" lvl="1" marL="931138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•"/>
            </a:pPr>
            <a:r>
              <a:rPr lang="en-US" sz="4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New Plant Diseases Dataset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Método: </a:t>
            </a:r>
            <a:r>
              <a:rPr b="1" lang="en-US" sz="4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ResNet </a:t>
            </a:r>
            <a:endParaRPr b="1" sz="4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Análise exploratória de dados utilizado para observar o número de plantas e o número de doenças. Biblioteca PyTorch utilizada. Classificação.</a:t>
            </a:r>
            <a:endParaRPr sz="3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</a:endParaRPr>
          </a:p>
        </p:txBody>
      </p:sp>
      <p:pic>
        <p:nvPicPr>
          <p:cNvPr id="167" name="Google Shape;167;g2a41d93c989_4_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55300" y="4657600"/>
            <a:ext cx="7503698" cy="18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41d93c989_1_3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06" l="0" r="0" t="-68516"/>
            </a:stretch>
          </a:blipFill>
          <a:ln>
            <a:noFill/>
          </a:ln>
        </p:spPr>
      </p:sp>
      <p:sp>
        <p:nvSpPr>
          <p:cNvPr id="173" name="Google Shape;173;g2a41d93c989_1_32"/>
          <p:cNvSpPr/>
          <p:nvPr/>
        </p:nvSpPr>
        <p:spPr>
          <a:xfrm>
            <a:off x="1345171" y="947535"/>
            <a:ext cx="16230853" cy="8229727"/>
          </a:xfrm>
          <a:custGeom>
            <a:rect b="b" l="l" r="r" t="t"/>
            <a:pathLst>
              <a:path extrusionOk="0" h="1913890" w="3774617">
                <a:moveTo>
                  <a:pt x="0" y="0"/>
                </a:moveTo>
                <a:lnTo>
                  <a:pt x="3774617" y="0"/>
                </a:lnTo>
                <a:lnTo>
                  <a:pt x="3774617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2C25">
              <a:alpha val="69800"/>
            </a:srgbClr>
          </a:solidFill>
          <a:ln>
            <a:noFill/>
          </a:ln>
        </p:spPr>
      </p:sp>
      <p:sp>
        <p:nvSpPr>
          <p:cNvPr id="174" name="Google Shape;174;g2a41d93c989_1_32"/>
          <p:cNvSpPr/>
          <p:nvPr/>
        </p:nvSpPr>
        <p:spPr>
          <a:xfrm>
            <a:off x="-848613" y="7241691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a41d93c989_1_32"/>
          <p:cNvSpPr/>
          <p:nvPr/>
        </p:nvSpPr>
        <p:spPr>
          <a:xfrm>
            <a:off x="15103395" y="-987909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a41d93c989_1_32"/>
          <p:cNvSpPr/>
          <p:nvPr/>
        </p:nvSpPr>
        <p:spPr>
          <a:xfrm>
            <a:off x="14876763" y="1817931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a41d93c989_1_32"/>
          <p:cNvSpPr/>
          <p:nvPr/>
        </p:nvSpPr>
        <p:spPr>
          <a:xfrm>
            <a:off x="1817931" y="6875763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a41d93c989_1_32"/>
          <p:cNvSpPr/>
          <p:nvPr/>
        </p:nvSpPr>
        <p:spPr>
          <a:xfrm rot="5400000">
            <a:off x="17193074" y="8153849"/>
            <a:ext cx="1472602" cy="736301"/>
          </a:xfrm>
          <a:custGeom>
            <a:rect b="b" l="l" r="r" t="t"/>
            <a:pathLst>
              <a:path extrusionOk="0" h="736301" w="1472602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g2a41d93c989_1_32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g2a41d93c989_1_32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g2a41d93c989_1_32"/>
          <p:cNvSpPr txBox="1"/>
          <p:nvPr/>
        </p:nvSpPr>
        <p:spPr>
          <a:xfrm>
            <a:off x="1345171" y="388111"/>
            <a:ext cx="5541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g2a41d93c989_1_32"/>
          <p:cNvSpPr txBox="1"/>
          <p:nvPr/>
        </p:nvSpPr>
        <p:spPr>
          <a:xfrm>
            <a:off x="4748021" y="957344"/>
            <a:ext cx="8593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METODOLOGIA</a:t>
            </a:r>
            <a:endParaRPr/>
          </a:p>
        </p:txBody>
      </p:sp>
      <p:sp>
        <p:nvSpPr>
          <p:cNvPr id="183" name="Google Shape;183;g2a41d93c989_1_32"/>
          <p:cNvSpPr/>
          <p:nvPr/>
        </p:nvSpPr>
        <p:spPr>
          <a:xfrm>
            <a:off x="855036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a41d93c989_1_32"/>
          <p:cNvSpPr/>
          <p:nvPr/>
        </p:nvSpPr>
        <p:spPr>
          <a:xfrm>
            <a:off x="8896716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a41d93c989_1_32"/>
          <p:cNvSpPr/>
          <p:nvPr/>
        </p:nvSpPr>
        <p:spPr>
          <a:xfrm>
            <a:off x="924307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a41d93c989_1_32"/>
          <p:cNvSpPr txBox="1"/>
          <p:nvPr/>
        </p:nvSpPr>
        <p:spPr>
          <a:xfrm>
            <a:off x="1168000" y="3045312"/>
            <a:ext cx="1595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</a:endParaRPr>
          </a:p>
        </p:txBody>
      </p:sp>
      <p:pic>
        <p:nvPicPr>
          <p:cNvPr id="187" name="Google Shape;187;g2a41d93c989_1_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0450" y="2105200"/>
            <a:ext cx="10881299" cy="32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a41d93c989_1_32"/>
          <p:cNvPicPr preferRelativeResize="0"/>
          <p:nvPr/>
        </p:nvPicPr>
        <p:blipFill rotWithShape="1">
          <a:blip r:embed="rId8">
            <a:alphaModFix/>
          </a:blip>
          <a:srcRect b="0" l="0" r="3119" t="0"/>
          <a:stretch/>
        </p:blipFill>
        <p:spPr>
          <a:xfrm>
            <a:off x="3700450" y="5609125"/>
            <a:ext cx="10881299" cy="38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41d93c989_5_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06" l="0" r="0" t="-68516"/>
            </a:stretch>
          </a:blipFill>
          <a:ln>
            <a:noFill/>
          </a:ln>
        </p:spPr>
      </p:sp>
      <p:sp>
        <p:nvSpPr>
          <p:cNvPr id="194" name="Google Shape;194;g2a41d93c989_5_1"/>
          <p:cNvSpPr/>
          <p:nvPr/>
        </p:nvSpPr>
        <p:spPr>
          <a:xfrm>
            <a:off x="1345171" y="947535"/>
            <a:ext cx="16230853" cy="8229727"/>
          </a:xfrm>
          <a:custGeom>
            <a:rect b="b" l="l" r="r" t="t"/>
            <a:pathLst>
              <a:path extrusionOk="0" h="1913890" w="3774617">
                <a:moveTo>
                  <a:pt x="0" y="0"/>
                </a:moveTo>
                <a:lnTo>
                  <a:pt x="3774617" y="0"/>
                </a:lnTo>
                <a:lnTo>
                  <a:pt x="3774617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1E2C25">
              <a:alpha val="69800"/>
            </a:srgbClr>
          </a:solidFill>
          <a:ln>
            <a:noFill/>
          </a:ln>
        </p:spPr>
      </p:sp>
      <p:sp>
        <p:nvSpPr>
          <p:cNvPr id="195" name="Google Shape;195;g2a41d93c989_5_1"/>
          <p:cNvSpPr/>
          <p:nvPr/>
        </p:nvSpPr>
        <p:spPr>
          <a:xfrm>
            <a:off x="-848613" y="7241691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a41d93c989_5_1"/>
          <p:cNvSpPr/>
          <p:nvPr/>
        </p:nvSpPr>
        <p:spPr>
          <a:xfrm>
            <a:off x="15103395" y="-987909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a41d93c989_5_1"/>
          <p:cNvSpPr/>
          <p:nvPr/>
        </p:nvSpPr>
        <p:spPr>
          <a:xfrm>
            <a:off x="14876763" y="1817931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a41d93c989_5_1"/>
          <p:cNvSpPr/>
          <p:nvPr/>
        </p:nvSpPr>
        <p:spPr>
          <a:xfrm>
            <a:off x="1817931" y="6875763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a41d93c989_5_1"/>
          <p:cNvSpPr/>
          <p:nvPr/>
        </p:nvSpPr>
        <p:spPr>
          <a:xfrm rot="5400000">
            <a:off x="17193074" y="8153849"/>
            <a:ext cx="1472602" cy="736301"/>
          </a:xfrm>
          <a:custGeom>
            <a:rect b="b" l="l" r="r" t="t"/>
            <a:pathLst>
              <a:path extrusionOk="0" h="736301" w="1472602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g2a41d93c989_5_1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g2a41d93c989_5_1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g2a41d93c989_5_1"/>
          <p:cNvSpPr txBox="1"/>
          <p:nvPr/>
        </p:nvSpPr>
        <p:spPr>
          <a:xfrm>
            <a:off x="1345171" y="388111"/>
            <a:ext cx="5541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g2a41d93c989_5_1"/>
          <p:cNvSpPr txBox="1"/>
          <p:nvPr/>
        </p:nvSpPr>
        <p:spPr>
          <a:xfrm>
            <a:off x="2331450" y="957350"/>
            <a:ext cx="13625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9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ALTERAÇÃO DE PARÂMETROS </a:t>
            </a:r>
            <a:endParaRPr/>
          </a:p>
        </p:txBody>
      </p:sp>
      <p:sp>
        <p:nvSpPr>
          <p:cNvPr id="204" name="Google Shape;204;g2a41d93c989_5_1"/>
          <p:cNvSpPr/>
          <p:nvPr/>
        </p:nvSpPr>
        <p:spPr>
          <a:xfrm>
            <a:off x="855036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a41d93c989_5_1"/>
          <p:cNvSpPr/>
          <p:nvPr/>
        </p:nvSpPr>
        <p:spPr>
          <a:xfrm>
            <a:off x="8896716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a41d93c989_5_1"/>
          <p:cNvSpPr/>
          <p:nvPr/>
        </p:nvSpPr>
        <p:spPr>
          <a:xfrm>
            <a:off x="924307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a41d93c989_5_1"/>
          <p:cNvSpPr txBox="1"/>
          <p:nvPr/>
        </p:nvSpPr>
        <p:spPr>
          <a:xfrm>
            <a:off x="1168000" y="3045312"/>
            <a:ext cx="15951900" cy="58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optmizer_ft: </a:t>
            </a:r>
            <a:r>
              <a:rPr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para uma taxa de aprendizado para 0,0001 por exemplo, e adicionar </a:t>
            </a:r>
            <a:r>
              <a:rPr b="1"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weight_decay=1e-4</a:t>
            </a:r>
            <a:r>
              <a:rPr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 para evitar que os pesos se tornem muito grandes durante o treinamento</a:t>
            </a:r>
            <a:endParaRPr sz="2800">
              <a:solidFill>
                <a:srgbClr val="FFFFFF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step_size:</a:t>
            </a:r>
            <a:r>
              <a:rPr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 a gente pode usar a teoria do numero </a:t>
            </a:r>
            <a:r>
              <a:rPr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magico</a:t>
            </a:r>
            <a:r>
              <a:rPr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 de </a:t>
            </a:r>
            <a:r>
              <a:rPr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Miller</a:t>
            </a:r>
            <a:r>
              <a:rPr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, nesse caso a teoria é </a:t>
            </a:r>
            <a:r>
              <a:rPr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7 + ou - 2, ou seja uma variação entre 5 ou 9. </a:t>
            </a:r>
            <a:r>
              <a:rPr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que é o padrão de aprendizagem.</a:t>
            </a:r>
            <a:endParaRPr sz="2800">
              <a:solidFill>
                <a:srgbClr val="FFFFFF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Segmentação baseada em limiarização:</a:t>
            </a:r>
            <a:endParaRPr b="1" sz="2800">
              <a:solidFill>
                <a:srgbClr val="FFFFFF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É uma técnica que busca a separação de objetos ou regiões em uma imagem com base em um valor de limiar (threshold) aplicado a um atributo da imagem, geralmente a intensidade dos pixels.</a:t>
            </a:r>
            <a:endParaRPr sz="2800">
              <a:solidFill>
                <a:srgbClr val="FFFFFF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41d93c989_4_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06" l="0" r="0" t="-68516"/>
            </a:stretch>
          </a:blipFill>
          <a:ln>
            <a:noFill/>
          </a:ln>
        </p:spPr>
      </p:sp>
      <p:sp>
        <p:nvSpPr>
          <p:cNvPr id="213" name="Google Shape;213;g2a41d93c989_4_18"/>
          <p:cNvSpPr/>
          <p:nvPr/>
        </p:nvSpPr>
        <p:spPr>
          <a:xfrm>
            <a:off x="-848613" y="7241691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a41d93c989_4_18"/>
          <p:cNvSpPr/>
          <p:nvPr/>
        </p:nvSpPr>
        <p:spPr>
          <a:xfrm>
            <a:off x="15103395" y="-987909"/>
            <a:ext cx="4032250" cy="4032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a41d93c989_4_18"/>
          <p:cNvSpPr/>
          <p:nvPr/>
        </p:nvSpPr>
        <p:spPr>
          <a:xfrm>
            <a:off x="14876763" y="1817931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a41d93c989_4_18"/>
          <p:cNvSpPr/>
          <p:nvPr/>
        </p:nvSpPr>
        <p:spPr>
          <a:xfrm>
            <a:off x="1817931" y="6875763"/>
            <a:ext cx="1587500" cy="1587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a41d93c989_4_18"/>
          <p:cNvSpPr/>
          <p:nvPr/>
        </p:nvSpPr>
        <p:spPr>
          <a:xfrm rot="5400000">
            <a:off x="17193074" y="8153849"/>
            <a:ext cx="1472602" cy="736301"/>
          </a:xfrm>
          <a:custGeom>
            <a:rect b="b" l="l" r="r" t="t"/>
            <a:pathLst>
              <a:path extrusionOk="0" h="736301" w="1472602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g2a41d93c989_4_18"/>
          <p:cNvSpPr/>
          <p:nvPr/>
        </p:nvSpPr>
        <p:spPr>
          <a:xfrm rot="10800000">
            <a:off x="0" y="0"/>
            <a:ext cx="1345171" cy="1345171"/>
          </a:xfrm>
          <a:custGeom>
            <a:rect b="b" l="l" r="r" t="t"/>
            <a:pathLst>
              <a:path extrusionOk="0" h="1345171" w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g2a41d93c989_4_18"/>
          <p:cNvSpPr/>
          <p:nvPr/>
        </p:nvSpPr>
        <p:spPr>
          <a:xfrm>
            <a:off x="349612" y="345969"/>
            <a:ext cx="502555" cy="476158"/>
          </a:xfrm>
          <a:custGeom>
            <a:rect b="b" l="l" r="r" t="t"/>
            <a:pathLst>
              <a:path extrusionOk="0" h="476158" w="502555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g2a41d93c989_4_18"/>
          <p:cNvSpPr txBox="1"/>
          <p:nvPr/>
        </p:nvSpPr>
        <p:spPr>
          <a:xfrm>
            <a:off x="1345171" y="388111"/>
            <a:ext cx="5541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LEARNING- ATLÂNTICO AVANTI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g2a41d93c989_4_18"/>
          <p:cNvSpPr/>
          <p:nvPr/>
        </p:nvSpPr>
        <p:spPr>
          <a:xfrm>
            <a:off x="855036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a41d93c989_4_18"/>
          <p:cNvSpPr/>
          <p:nvPr/>
        </p:nvSpPr>
        <p:spPr>
          <a:xfrm>
            <a:off x="8896716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a41d93c989_4_18"/>
          <p:cNvSpPr/>
          <p:nvPr/>
        </p:nvSpPr>
        <p:spPr>
          <a:xfrm>
            <a:off x="9243071" y="2360694"/>
            <a:ext cx="492125" cy="4921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C8F36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a41d93c989_4_18"/>
          <p:cNvSpPr txBox="1"/>
          <p:nvPr/>
        </p:nvSpPr>
        <p:spPr>
          <a:xfrm>
            <a:off x="1543073" y="1380830"/>
            <a:ext cx="1375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4600">
                <a:solidFill>
                  <a:srgbClr val="FFFFFF"/>
                </a:solidFill>
                <a:latin typeface="Hind Guntur"/>
                <a:ea typeface="Hind Guntur"/>
                <a:cs typeface="Hind Guntur"/>
                <a:sym typeface="Hind Guntur"/>
              </a:rPr>
              <a:t>Número de Imagens por classe de doença/saudável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2a41d93c989_4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244450"/>
            <a:ext cx="18288002" cy="800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