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25"/>
  </p:notesMasterIdLst>
  <p:sldIdLst>
    <p:sldId id="256" r:id="rId2"/>
    <p:sldId id="258" r:id="rId3"/>
    <p:sldId id="257" r:id="rId4"/>
    <p:sldId id="259" r:id="rId5"/>
    <p:sldId id="264" r:id="rId6"/>
    <p:sldId id="260" r:id="rId7"/>
    <p:sldId id="261"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63" r:id="rId23"/>
    <p:sldId id="262"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B525EF"/>
    <a:srgbClr val="FF66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04" autoAdjust="0"/>
    <p:restoredTop sz="94086" autoAdjust="0"/>
  </p:normalViewPr>
  <p:slideViewPr>
    <p:cSldViewPr snapToGrid="0">
      <p:cViewPr varScale="1">
        <p:scale>
          <a:sx n="69" d="100"/>
          <a:sy n="69" d="100"/>
        </p:scale>
        <p:origin x="-696"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2B8A6D-39CE-41B7-BC2A-C8D0CF7D615C}" type="datetimeFigureOut">
              <a:rPr lang="ru-RU" smtClean="0"/>
              <a:pPr/>
              <a:t>02.09.2022</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AEC233-CC8E-42D8-8F41-BD8CD77D38DA}" type="slidenum">
              <a:rPr lang="ru-RU" smtClean="0"/>
              <a:pPr/>
              <a:t>‹#›</a:t>
            </a:fld>
            <a:endParaRPr lang="ru-RU"/>
          </a:p>
        </p:txBody>
      </p:sp>
    </p:spTree>
    <p:extLst>
      <p:ext uri="{BB962C8B-B14F-4D97-AF65-F5344CB8AC3E}">
        <p14:creationId xmlns:p14="http://schemas.microsoft.com/office/powerpoint/2010/main" xmlns="" val="1610653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FDAEC233-CC8E-42D8-8F41-BD8CD77D38DA}" type="slidenum">
              <a:rPr lang="ru-RU" smtClean="0"/>
              <a:pPr/>
              <a:t>1</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Дата 29"/>
          <p:cNvSpPr>
            <a:spLocks noGrp="1"/>
          </p:cNvSpPr>
          <p:nvPr>
            <p:ph type="dt" sz="half" idx="10"/>
          </p:nvPr>
        </p:nvSpPr>
        <p:spPr/>
        <p:txBody>
          <a:bodyPr/>
          <a:lstStyle/>
          <a:p>
            <a:fld id="{350EFD44-B974-4E7D-9D83-EB1FA083C1FE}" type="datetimeFigureOut">
              <a:rPr lang="ru-RU" smtClean="0"/>
              <a:pPr/>
              <a:t>02.09.2022</a:t>
            </a:fld>
            <a:endParaRPr lang="ru-RU"/>
          </a:p>
        </p:txBody>
      </p:sp>
      <p:sp>
        <p:nvSpPr>
          <p:cNvPr id="19" name="Нижний колонтитул 18"/>
          <p:cNvSpPr>
            <a:spLocks noGrp="1"/>
          </p:cNvSpPr>
          <p:nvPr>
            <p:ph type="ftr" sz="quarter" idx="11"/>
          </p:nvPr>
        </p:nvSpPr>
        <p:spPr/>
        <p:txBody>
          <a:bodyPr/>
          <a:lstStyle/>
          <a:p>
            <a:endParaRPr lang="ru-RU"/>
          </a:p>
        </p:txBody>
      </p:sp>
      <p:sp>
        <p:nvSpPr>
          <p:cNvPr id="27" name="Номер слайда 26"/>
          <p:cNvSpPr>
            <a:spLocks noGrp="1"/>
          </p:cNvSpPr>
          <p:nvPr>
            <p:ph type="sldNum" sz="quarter" idx="12"/>
          </p:nvPr>
        </p:nvSpPr>
        <p:spPr/>
        <p:txBody>
          <a:bodyPr/>
          <a:lstStyle/>
          <a:p>
            <a:fld id="{C7A924D8-477D-47C2-819A-F96586BFB5C7}"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350EFD44-B974-4E7D-9D83-EB1FA083C1FE}" type="datetimeFigureOut">
              <a:rPr lang="ru-RU" smtClean="0"/>
              <a:pPr/>
              <a:t>02.09.2022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7A924D8-477D-47C2-819A-F96586BFB5C7}"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914402"/>
            <a:ext cx="2743200" cy="5211763"/>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609600" y="914402"/>
            <a:ext cx="8026400" cy="5211763"/>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350EFD44-B974-4E7D-9D83-EB1FA083C1FE}" type="datetimeFigureOut">
              <a:rPr lang="ru-RU" smtClean="0"/>
              <a:pPr/>
              <a:t>02.09.2022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7A924D8-477D-47C2-819A-F96586BFB5C7}"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350EFD44-B974-4E7D-9D83-EB1FA083C1FE}" type="datetimeFigureOut">
              <a:rPr lang="ru-RU" smtClean="0"/>
              <a:pPr/>
              <a:t>02.09.2022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7A924D8-477D-47C2-819A-F96586BFB5C7}"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350EFD44-B974-4E7D-9D83-EB1FA083C1FE}" type="datetimeFigureOut">
              <a:rPr lang="ru-RU" smtClean="0"/>
              <a:pPr/>
              <a:t>02.09.2022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7A924D8-477D-47C2-819A-F96586BFB5C7}"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704088"/>
            <a:ext cx="10972800" cy="1143000"/>
          </a:xfrm>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350EFD44-B974-4E7D-9D83-EB1FA083C1FE}" type="datetimeFigureOut">
              <a:rPr lang="ru-RU" smtClean="0"/>
              <a:pPr/>
              <a:t>02.09.2022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7A924D8-477D-47C2-819A-F96586BFB5C7}"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704088"/>
            <a:ext cx="10972800" cy="1143000"/>
          </a:xfrm>
        </p:spPr>
        <p:txBody>
          <a:bodyPr tIns="45720" anchor="b"/>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350EFD44-B974-4E7D-9D83-EB1FA083C1FE}" type="datetimeFigureOut">
              <a:rPr lang="ru-RU" smtClean="0"/>
              <a:pPr/>
              <a:t>02.09.2022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7A924D8-477D-47C2-819A-F96586BFB5C7}"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350EFD44-B974-4E7D-9D83-EB1FA083C1FE}" type="datetimeFigureOut">
              <a:rPr lang="ru-RU" smtClean="0"/>
              <a:pPr/>
              <a:t>02.09.2022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7A924D8-477D-47C2-819A-F96586BFB5C7}"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50EFD44-B974-4E7D-9D83-EB1FA083C1FE}" type="datetimeFigureOut">
              <a:rPr lang="ru-RU" smtClean="0"/>
              <a:pPr/>
              <a:t>02.09.2022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7A924D8-477D-47C2-819A-F96586BFB5C7}"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350EFD44-B974-4E7D-9D83-EB1FA083C1FE}" type="datetimeFigureOut">
              <a:rPr lang="ru-RU" smtClean="0"/>
              <a:pPr/>
              <a:t>02.09.2022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7A924D8-477D-47C2-819A-F96586BFB5C7}"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оугольник с одним вырезанным скругленным углом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ый треугольник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ru-RU" smtClean="0"/>
              <a:t>Образец заголовка</a:t>
            </a:r>
            <a:endParaRPr kumimoji="0" lang="en-US"/>
          </a:p>
        </p:txBody>
      </p:sp>
      <p:sp>
        <p:nvSpPr>
          <p:cNvPr id="4" name="Текст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350EFD44-B974-4E7D-9D83-EB1FA083C1FE}" type="datetimeFigureOut">
              <a:rPr lang="ru-RU" smtClean="0"/>
              <a:pPr/>
              <a:t>02.09.2022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10769600" y="6356351"/>
            <a:ext cx="812800" cy="365125"/>
          </a:xfrm>
        </p:spPr>
        <p:txBody>
          <a:bodyPr/>
          <a:lstStyle/>
          <a:p>
            <a:fld id="{C7A924D8-477D-47C2-819A-F96586BFB5C7}" type="slidenum">
              <a:rPr lang="ru-RU" smtClean="0"/>
              <a:pPr/>
              <a:t>‹#›</a:t>
            </a:fld>
            <a:endParaRPr lang="ru-RU"/>
          </a:p>
        </p:txBody>
      </p:sp>
      <p:sp>
        <p:nvSpPr>
          <p:cNvPr id="3" name="Рисунок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ru-RU" smtClean="0"/>
              <a:t>Вставка рисунка</a:t>
            </a:r>
            <a:endParaRPr kumimoji="0" lang="en-US" dirty="0"/>
          </a:p>
        </p:txBody>
      </p:sp>
      <p:sp>
        <p:nvSpPr>
          <p:cNvPr id="10" name="Полилиния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Полилиния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Полилиния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Полилиния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Заголовок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ru-RU" smtClean="0"/>
              <a:t>Образец заголовка</a:t>
            </a:r>
            <a:endParaRPr kumimoji="0" lang="en-US"/>
          </a:p>
        </p:txBody>
      </p:sp>
      <p:sp>
        <p:nvSpPr>
          <p:cNvPr id="30" name="Текст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50EFD44-B974-4E7D-9D83-EB1FA083C1FE}" type="datetimeFigureOut">
              <a:rPr lang="ru-RU" smtClean="0"/>
              <a:pPr/>
              <a:t>02.09.2022</a:t>
            </a:fld>
            <a:endParaRPr lang="ru-RU"/>
          </a:p>
        </p:txBody>
      </p:sp>
      <p:sp>
        <p:nvSpPr>
          <p:cNvPr id="22" name="Нижний колонтитул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ru-RU"/>
          </a:p>
        </p:txBody>
      </p:sp>
      <p:sp>
        <p:nvSpPr>
          <p:cNvPr id="18" name="Номер слайда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7A924D8-477D-47C2-819A-F96586BFB5C7}" type="slidenum">
              <a:rPr lang="ru-RU" smtClean="0"/>
              <a:pPr/>
              <a:t>‹#›</a:t>
            </a:fld>
            <a:endParaRPr lang="ru-RU"/>
          </a:p>
        </p:txBody>
      </p:sp>
      <p:grpSp>
        <p:nvGrpSpPr>
          <p:cNvPr id="2" name="Группа 1"/>
          <p:cNvGrpSpPr/>
          <p:nvPr/>
        </p:nvGrpSpPr>
        <p:grpSpPr>
          <a:xfrm>
            <a:off x="-25356" y="202408"/>
            <a:ext cx="12240731" cy="649224"/>
            <a:chOff x="-19045" y="216550"/>
            <a:chExt cx="9180548" cy="649224"/>
          </a:xfrm>
        </p:grpSpPr>
        <p:sp>
          <p:nvSpPr>
            <p:cNvPr id="12" name="Полилиния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Полилиния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github.com/Uhbifg/last_minute_xakaton/blob/main/Cancer_predict.ipynb"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xkcd.com/1838/"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62000"/>
            <a:lum/>
          </a:blip>
          <a:srcRect/>
          <a:stretch>
            <a:fillRect t="-9000" b="-9000"/>
          </a:stretch>
        </a:blipFill>
        <a:effectLst/>
      </p:bgPr>
    </p:bg>
    <p:spTree>
      <p:nvGrpSpPr>
        <p:cNvPr id="1" name=""/>
        <p:cNvGrpSpPr/>
        <p:nvPr/>
      </p:nvGrpSpPr>
      <p:grpSpPr>
        <a:xfrm>
          <a:off x="0" y="0"/>
          <a:ext cx="0" cy="0"/>
          <a:chOff x="0" y="0"/>
          <a:chExt cx="0" cy="0"/>
        </a:xfrm>
      </p:grpSpPr>
      <p:sp>
        <p:nvSpPr>
          <p:cNvPr id="4" name="Прямоугольник 3"/>
          <p:cNvSpPr/>
          <p:nvPr/>
        </p:nvSpPr>
        <p:spPr>
          <a:xfrm>
            <a:off x="0" y="4708842"/>
            <a:ext cx="3435928" cy="2149158"/>
          </a:xfrm>
          <a:prstGeom prst="rect">
            <a:avLst/>
          </a:prstGeom>
          <a:gradFill flip="none" rotWithShape="1">
            <a:gsLst>
              <a:gs pos="0">
                <a:schemeClr val="accent2">
                  <a:lumMod val="20000"/>
                  <a:lumOff val="80000"/>
                  <a:alpha val="13000"/>
                </a:schemeClr>
              </a:gs>
              <a:gs pos="7001">
                <a:srgbClr val="E6E6E6"/>
              </a:gs>
              <a:gs pos="32001">
                <a:srgbClr val="7D8496"/>
              </a:gs>
              <a:gs pos="47000">
                <a:srgbClr val="E6E6E6"/>
              </a:gs>
              <a:gs pos="85001">
                <a:srgbClr val="7D8496"/>
              </a:gs>
              <a:gs pos="100000">
                <a:srgbClr val="E6E6E6"/>
              </a:gs>
            </a:gsLst>
            <a:lin ang="2700000" scaled="1"/>
            <a:tileRect/>
          </a:gradFill>
          <a:ln w="381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2400" dirty="0" smtClean="0">
                <a:solidFill>
                  <a:schemeClr val="accent2">
                    <a:lumMod val="50000"/>
                  </a:schemeClr>
                </a:solidFill>
                <a:latin typeface="Mistral" pitchFamily="66" charset="0"/>
              </a:rPr>
              <a:t>Колесник Наталья (</a:t>
            </a:r>
            <a:r>
              <a:rPr lang="ru-RU" sz="2800" dirty="0" smtClean="0">
                <a:solidFill>
                  <a:schemeClr val="accent2">
                    <a:lumMod val="50000"/>
                  </a:schemeClr>
                </a:solidFill>
                <a:latin typeface="Mistral" pitchFamily="66" charset="0"/>
              </a:rPr>
              <a:t>капитан</a:t>
            </a:r>
            <a:r>
              <a:rPr lang="ru-RU" sz="2400" dirty="0" smtClean="0">
                <a:solidFill>
                  <a:schemeClr val="accent2">
                    <a:lumMod val="50000"/>
                  </a:schemeClr>
                </a:solidFill>
                <a:latin typeface="Mistral" pitchFamily="66" charset="0"/>
              </a:rPr>
              <a:t>)</a:t>
            </a:r>
          </a:p>
          <a:p>
            <a:r>
              <a:rPr lang="ru-RU" sz="2400" dirty="0" smtClean="0">
                <a:solidFill>
                  <a:schemeClr val="accent2">
                    <a:lumMod val="50000"/>
                  </a:schemeClr>
                </a:solidFill>
                <a:latin typeface="Mistral" pitchFamily="66" charset="0"/>
              </a:rPr>
              <a:t>Григорьева Людмила</a:t>
            </a:r>
          </a:p>
          <a:p>
            <a:r>
              <a:rPr lang="ru-RU" sz="2400" dirty="0" smtClean="0">
                <a:solidFill>
                  <a:schemeClr val="accent2">
                    <a:lumMod val="50000"/>
                  </a:schemeClr>
                </a:solidFill>
                <a:latin typeface="Mistral" pitchFamily="66" charset="0"/>
              </a:rPr>
              <a:t>Ямилова Алсу</a:t>
            </a:r>
          </a:p>
          <a:p>
            <a:r>
              <a:rPr lang="ru-RU" sz="2400" dirty="0" smtClean="0">
                <a:solidFill>
                  <a:schemeClr val="accent2">
                    <a:lumMod val="50000"/>
                  </a:schemeClr>
                </a:solidFill>
                <a:latin typeface="Mistral" pitchFamily="66" charset="0"/>
              </a:rPr>
              <a:t>Ковалева Надежда</a:t>
            </a:r>
          </a:p>
          <a:p>
            <a:r>
              <a:rPr lang="ru-RU" sz="2400" dirty="0" smtClean="0">
                <a:solidFill>
                  <a:schemeClr val="accent2">
                    <a:lumMod val="50000"/>
                  </a:schemeClr>
                </a:solidFill>
                <a:latin typeface="Mistral" pitchFamily="66" charset="0"/>
              </a:rPr>
              <a:t>Фараджзаде Руслан</a:t>
            </a:r>
          </a:p>
        </p:txBody>
      </p:sp>
      <p:sp>
        <p:nvSpPr>
          <p:cNvPr id="2" name="Заголовок 1"/>
          <p:cNvSpPr>
            <a:spLocks noGrp="1"/>
          </p:cNvSpPr>
          <p:nvPr>
            <p:ph type="ctrTitle"/>
          </p:nvPr>
        </p:nvSpPr>
        <p:spPr>
          <a:xfrm>
            <a:off x="2425965" y="1370087"/>
            <a:ext cx="8894618" cy="1996567"/>
          </a:xfrm>
          <a:gradFill>
            <a:gsLst>
              <a:gs pos="0">
                <a:schemeClr val="accent2">
                  <a:lumMod val="20000"/>
                  <a:lumOff val="80000"/>
                  <a:alpha val="13000"/>
                </a:schemeClr>
              </a:gs>
              <a:gs pos="7001">
                <a:srgbClr val="E6E6E6"/>
              </a:gs>
              <a:gs pos="32001">
                <a:srgbClr val="7D8496"/>
              </a:gs>
              <a:gs pos="47000">
                <a:srgbClr val="E6E6E6"/>
              </a:gs>
              <a:gs pos="85001">
                <a:srgbClr val="7D8496"/>
              </a:gs>
              <a:gs pos="100000">
                <a:srgbClr val="E6E6E6"/>
              </a:gs>
            </a:gsLst>
            <a:lin ang="5400000" scaled="0"/>
          </a:gradFill>
          <a:ln>
            <a:solidFill>
              <a:schemeClr val="bg2">
                <a:lumMod val="90000"/>
              </a:schemeClr>
            </a:solidFill>
          </a:ln>
          <a:scene3d>
            <a:camera prst="orthographicFront"/>
            <a:lightRig rig="threePt" dir="t"/>
          </a:scene3d>
          <a:sp3d>
            <a:bevelT/>
          </a:sp3d>
        </p:spPr>
        <p:style>
          <a:lnRef idx="1">
            <a:schemeClr val="accent3"/>
          </a:lnRef>
          <a:fillRef idx="2">
            <a:schemeClr val="accent3"/>
          </a:fillRef>
          <a:effectRef idx="1">
            <a:schemeClr val="accent3"/>
          </a:effectRef>
          <a:fontRef idx="minor">
            <a:schemeClr val="dk1"/>
          </a:fontRef>
        </p:style>
        <p:txBody>
          <a:bodyPr>
            <a:noAutofit/>
          </a:bodyPr>
          <a:lstStyle/>
          <a:p>
            <a:pPr algn="ctr"/>
            <a:r>
              <a:rPr lang="ru-RU" sz="4000" b="1" i="1" dirty="0" smtClean="0">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a:outerShdw blurRad="38100" dist="38100" dir="2700000" algn="tl">
                    <a:srgbClr val="000000">
                      <a:alpha val="43137"/>
                    </a:srgbClr>
                  </a:outerShdw>
                </a:effectLst>
                <a:latin typeface="Bahnschrift" panose="020B0502040204020203" pitchFamily="34" charset="0"/>
              </a:rPr>
              <a:t>Задача № 2 Бухгалтерская отчетность НКО </a:t>
            </a:r>
            <a:br>
              <a:rPr lang="ru-RU" sz="4000" b="1" i="1" dirty="0" smtClean="0">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a:outerShdw blurRad="38100" dist="38100" dir="2700000" algn="tl">
                    <a:srgbClr val="000000">
                      <a:alpha val="43137"/>
                    </a:srgbClr>
                  </a:outerShdw>
                </a:effectLst>
                <a:latin typeface="Bahnschrift" panose="020B0502040204020203" pitchFamily="34" charset="0"/>
              </a:rPr>
            </a:br>
            <a:r>
              <a:rPr lang="ru-RU" sz="4000" b="1" i="1" dirty="0" smtClean="0">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a:outerShdw blurRad="38100" dist="38100" dir="2700000" algn="tl">
                    <a:srgbClr val="000000">
                      <a:alpha val="43137"/>
                    </a:srgbClr>
                  </a:outerShdw>
                </a:effectLst>
                <a:latin typeface="Bahnschrift" panose="020B0502040204020203" pitchFamily="34" charset="0"/>
              </a:rPr>
              <a:t> команда </a:t>
            </a:r>
            <a:r>
              <a:rPr lang="en-US" sz="4000" b="1" i="1" dirty="0" smtClean="0">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a:outerShdw blurRad="38100" dist="38100" dir="2700000" algn="tl">
                    <a:srgbClr val="000000">
                      <a:alpha val="43137"/>
                    </a:srgbClr>
                  </a:outerShdw>
                </a:effectLst>
                <a:latin typeface="Bahnschrift" panose="020B0502040204020203" pitchFamily="34" charset="0"/>
              </a:rPr>
              <a:t>-1 </a:t>
            </a:r>
            <a:r>
              <a:rPr lang="en-US" sz="4800" b="1" i="1" dirty="0" smtClean="0">
                <a:gradFill flip="none" rotWithShape="1">
                  <a:gsLst>
                    <a:gs pos="84000">
                      <a:schemeClr val="accent4">
                        <a:lumMod val="75000"/>
                      </a:schemeClr>
                    </a:gs>
                    <a:gs pos="41000">
                      <a:srgbClr val="00B050"/>
                    </a:gs>
                  </a:gsLst>
                  <a:path path="circle">
                    <a:fillToRect l="50000" t="50000" r="50000" b="50000"/>
                  </a:path>
                  <a:tileRect/>
                </a:gradFill>
                <a:effectLst>
                  <a:outerShdw blurRad="38100" dist="38100" dir="2700000" algn="tl">
                    <a:srgbClr val="000000">
                      <a:alpha val="43137"/>
                    </a:srgbClr>
                  </a:outerShdw>
                </a:effectLst>
                <a:latin typeface="Bahnschrift" panose="020B0502040204020203" pitchFamily="34" charset="0"/>
              </a:rPr>
              <a:t>”Researchers”</a:t>
            </a:r>
            <a:endParaRPr lang="ru-RU" sz="4800" b="1" i="1" dirty="0">
              <a:gradFill flip="none" rotWithShape="1">
                <a:gsLst>
                  <a:gs pos="84000">
                    <a:schemeClr val="accent4">
                      <a:lumMod val="75000"/>
                    </a:schemeClr>
                  </a:gs>
                  <a:gs pos="41000">
                    <a:srgbClr val="00B050"/>
                  </a:gs>
                </a:gsLst>
                <a:path path="circle">
                  <a:fillToRect l="50000" t="50000" r="50000" b="50000"/>
                </a:path>
                <a:tileRect/>
              </a:gradFill>
              <a:effectLst>
                <a:outerShdw blurRad="38100" dist="38100" dir="2700000" algn="tl">
                  <a:srgbClr val="000000">
                    <a:alpha val="43137"/>
                  </a:srgbClr>
                </a:outerShdw>
              </a:effectLst>
              <a:latin typeface="Bahnschrift" panose="020B0502040204020203" pitchFamily="34" charset="0"/>
            </a:endParaRPr>
          </a:p>
        </p:txBody>
      </p:sp>
    </p:spTree>
    <p:extLst>
      <p:ext uri="{BB962C8B-B14F-4D97-AF65-F5344CB8AC3E}">
        <p14:creationId xmlns:p14="http://schemas.microsoft.com/office/powerpoint/2010/main" xmlns="" val="3118132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Выноска-облако 1"/>
          <p:cNvSpPr/>
          <p:nvPr/>
        </p:nvSpPr>
        <p:spPr>
          <a:xfrm>
            <a:off x="8174183" y="180110"/>
            <a:ext cx="3505200" cy="1219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bg1"/>
                </a:solidFill>
                <a:latin typeface="Comic Sans MS" pitchFamily="66" charset="0"/>
              </a:rPr>
              <a:t>и что же дальше…</a:t>
            </a:r>
            <a:endParaRPr lang="ru-RU" dirty="0">
              <a:solidFill>
                <a:schemeClr val="bg1"/>
              </a:solidFill>
              <a:latin typeface="Comic Sans MS" pitchFamily="66" charset="0"/>
            </a:endParaRPr>
          </a:p>
        </p:txBody>
      </p:sp>
      <p:sp>
        <p:nvSpPr>
          <p:cNvPr id="4" name="TextBox 3"/>
          <p:cNvSpPr txBox="1"/>
          <p:nvPr/>
        </p:nvSpPr>
        <p:spPr>
          <a:xfrm>
            <a:off x="1385454" y="1953491"/>
            <a:ext cx="6511637" cy="646331"/>
          </a:xfrm>
          <a:prstGeom prst="rect">
            <a:avLst/>
          </a:prstGeom>
          <a:noFill/>
        </p:spPr>
        <p:txBody>
          <a:bodyPr wrap="square" rtlCol="0">
            <a:spAutoFit/>
          </a:bodyPr>
          <a:lstStyle/>
          <a:p>
            <a:r>
              <a:rPr lang="ru-RU" dirty="0" smtClean="0">
                <a:solidFill>
                  <a:schemeClr val="accent5">
                    <a:lumMod val="50000"/>
                  </a:schemeClr>
                </a:solidFill>
              </a:rPr>
              <a:t>т.к. отчетность в РФ подается в тыс.рублях, все значения отчетности перевели из рублей в тысячи.</a:t>
            </a:r>
            <a:endParaRPr lang="ru-RU" dirty="0">
              <a:solidFill>
                <a:schemeClr val="accent5">
                  <a:lumMod val="50000"/>
                </a:schemeClr>
              </a:solidFill>
            </a:endParaRPr>
          </a:p>
        </p:txBody>
      </p:sp>
      <p:sp>
        <p:nvSpPr>
          <p:cNvPr id="5" name="TextBox 4"/>
          <p:cNvSpPr txBox="1"/>
          <p:nvPr/>
        </p:nvSpPr>
        <p:spPr>
          <a:xfrm>
            <a:off x="3505200" y="2618511"/>
            <a:ext cx="7509164" cy="3970318"/>
          </a:xfrm>
          <a:prstGeom prst="rect">
            <a:avLst/>
          </a:prstGeom>
          <a:noFill/>
          <a:scene3d>
            <a:camera prst="orthographicFront"/>
            <a:lightRig rig="threePt" dir="t"/>
          </a:scene3d>
          <a:sp3d>
            <a:bevelT prst="slope"/>
          </a:sp3d>
        </p:spPr>
        <p:txBody>
          <a:bodyPr wrap="square" rtlCol="0">
            <a:spAutoFit/>
          </a:bodyPr>
          <a:lstStyle/>
          <a:p>
            <a:r>
              <a:rPr lang="ru-RU" dirty="0" smtClean="0">
                <a:solidFill>
                  <a:schemeClr val="accent2">
                    <a:lumMod val="50000"/>
                  </a:schemeClr>
                </a:solidFill>
              </a:rPr>
              <a:t>Кроме устранения ранее </a:t>
            </a:r>
            <a:r>
              <a:rPr lang="ru-RU" i="1" dirty="0" smtClean="0">
                <a:solidFill>
                  <a:schemeClr val="accent2">
                    <a:lumMod val="50000"/>
                  </a:schemeClr>
                </a:solidFill>
              </a:rPr>
              <a:t>грубых ошибок в отчетности</a:t>
            </a:r>
            <a:r>
              <a:rPr lang="ru-RU" dirty="0" smtClean="0">
                <a:solidFill>
                  <a:schemeClr val="accent2">
                    <a:lumMod val="50000"/>
                  </a:schemeClr>
                </a:solidFill>
              </a:rPr>
              <a:t>, </a:t>
            </a:r>
            <a:r>
              <a:rPr lang="ru-RU" i="1" dirty="0" smtClean="0">
                <a:solidFill>
                  <a:schemeClr val="accent2">
                    <a:lumMod val="50000"/>
                  </a:schemeClr>
                </a:solidFill>
              </a:rPr>
              <a:t>показатели</a:t>
            </a:r>
            <a:r>
              <a:rPr lang="ru-RU" dirty="0" smtClean="0">
                <a:solidFill>
                  <a:schemeClr val="accent2">
                    <a:lumMod val="50000"/>
                  </a:schemeClr>
                </a:solidFill>
              </a:rPr>
              <a:t> в отчетности компаний </a:t>
            </a:r>
            <a:r>
              <a:rPr lang="ru-RU" i="1" dirty="0" smtClean="0">
                <a:solidFill>
                  <a:schemeClr val="accent2">
                    <a:lumMod val="50000"/>
                  </a:schemeClr>
                </a:solidFill>
              </a:rPr>
              <a:t>некорректны</a:t>
            </a:r>
            <a:r>
              <a:rPr lang="ru-RU" dirty="0" smtClean="0">
                <a:solidFill>
                  <a:schemeClr val="accent2">
                    <a:lumMod val="50000"/>
                  </a:schemeClr>
                </a:solidFill>
              </a:rPr>
              <a:t> из-за неправильного их составления </a:t>
            </a:r>
            <a:r>
              <a:rPr lang="ru-RU" i="1" dirty="0" smtClean="0">
                <a:solidFill>
                  <a:schemeClr val="accent2">
                    <a:lumMod val="50000"/>
                  </a:schemeClr>
                </a:solidFill>
              </a:rPr>
              <a:t>во всех формах </a:t>
            </a:r>
            <a:r>
              <a:rPr lang="ru-RU" dirty="0" smtClean="0">
                <a:solidFill>
                  <a:schemeClr val="accent2">
                    <a:lumMod val="50000"/>
                  </a:schemeClr>
                </a:solidFill>
              </a:rPr>
              <a:t>по некоторым организациям, т.к. </a:t>
            </a:r>
            <a:r>
              <a:rPr lang="ru-RU" b="1" i="1" dirty="0" smtClean="0">
                <a:solidFill>
                  <a:schemeClr val="accent2">
                    <a:lumMod val="50000"/>
                  </a:schemeClr>
                </a:solidFill>
              </a:rPr>
              <a:t>содержат пропуски в данных и не соблюдается баланс и стыковка показателей друг с другом.</a:t>
            </a:r>
            <a:r>
              <a:rPr lang="ru-RU" dirty="0" smtClean="0"/>
              <a:t/>
            </a:r>
            <a:br>
              <a:rPr lang="ru-RU" dirty="0" smtClean="0"/>
            </a:br>
            <a:r>
              <a:rPr lang="ru-RU" dirty="0" smtClean="0">
                <a:solidFill>
                  <a:schemeClr val="accent1">
                    <a:lumMod val="50000"/>
                  </a:schemeClr>
                </a:solidFill>
              </a:rPr>
              <a:t>Это будет является причиной некорректного расчета показателей финансово-экономической деятельности для дальнейшего анализа. Для устранения этой ошибки </a:t>
            </a:r>
            <a:r>
              <a:rPr lang="ru-RU" b="1" i="1" dirty="0" smtClean="0">
                <a:solidFill>
                  <a:schemeClr val="accent1">
                    <a:lumMod val="50000"/>
                  </a:schemeClr>
                </a:solidFill>
              </a:rPr>
              <a:t>сделали проверку корректности заполнения тех показателей отчетности, в которых пропущены значения</a:t>
            </a:r>
            <a:r>
              <a:rPr lang="ru-RU" dirty="0" smtClean="0">
                <a:solidFill>
                  <a:schemeClr val="accent1">
                    <a:lumMod val="50000"/>
                  </a:schemeClr>
                </a:solidFill>
              </a:rPr>
              <a:t>, </a:t>
            </a:r>
            <a:r>
              <a:rPr lang="ru-RU" b="1" i="1" dirty="0" smtClean="0">
                <a:solidFill>
                  <a:schemeClr val="accent1">
                    <a:lumMod val="50000"/>
                  </a:schemeClr>
                </a:solidFill>
              </a:rPr>
              <a:t>однако этот способ </a:t>
            </a:r>
            <a:r>
              <a:rPr lang="ru-RU" dirty="0" smtClean="0">
                <a:solidFill>
                  <a:schemeClr val="accent1">
                    <a:lumMod val="50000"/>
                  </a:schemeClr>
                </a:solidFill>
              </a:rPr>
              <a:t>без более детального рассмотрения некорректной отчетности </a:t>
            </a:r>
            <a:r>
              <a:rPr lang="ru-RU" b="1" i="1" dirty="0" smtClean="0">
                <a:solidFill>
                  <a:schemeClr val="accent1">
                    <a:lumMod val="50000"/>
                  </a:schemeClr>
                </a:solidFill>
              </a:rPr>
              <a:t>является чисто техническим и поверхностным</a:t>
            </a:r>
            <a:r>
              <a:rPr lang="ru-RU" dirty="0" smtClean="0">
                <a:solidFill>
                  <a:schemeClr val="accent1">
                    <a:lumMod val="50000"/>
                  </a:schemeClr>
                </a:solidFill>
              </a:rPr>
              <a:t> и возможно не даст должного эффекта и правильного заполнения пропущенных данных в отчетности</a:t>
            </a:r>
            <a:endParaRPr lang="ru-RU" dirty="0">
              <a:solidFill>
                <a:schemeClr val="accent1">
                  <a:lumMod val="50000"/>
                </a:schemeClr>
              </a:solidFill>
            </a:endParaRPr>
          </a:p>
        </p:txBody>
      </p:sp>
      <p:sp>
        <p:nvSpPr>
          <p:cNvPr id="6" name="TextBox 5"/>
          <p:cNvSpPr txBox="1"/>
          <p:nvPr/>
        </p:nvSpPr>
        <p:spPr>
          <a:xfrm>
            <a:off x="540327" y="1039092"/>
            <a:ext cx="1898072" cy="369332"/>
          </a:xfrm>
          <a:prstGeom prst="rect">
            <a:avLst/>
          </a:prstGeom>
          <a:solidFill>
            <a:schemeClr val="accent1">
              <a:lumMod val="20000"/>
              <a:lumOff val="80000"/>
            </a:schemeClr>
          </a:solidFill>
        </p:spPr>
        <p:txBody>
          <a:bodyPr wrap="square" rtlCol="0">
            <a:spAutoFit/>
          </a:bodyPr>
          <a:lstStyle/>
          <a:p>
            <a:r>
              <a:rPr lang="ru-RU" dirty="0" smtClean="0"/>
              <a:t>А дальше…, </a:t>
            </a:r>
          </a:p>
        </p:txBody>
      </p:sp>
      <p:sp>
        <p:nvSpPr>
          <p:cNvPr id="7" name="Выгнутая влево стрелка 6"/>
          <p:cNvSpPr/>
          <p:nvPr/>
        </p:nvSpPr>
        <p:spPr>
          <a:xfrm>
            <a:off x="498764" y="1482436"/>
            <a:ext cx="731520" cy="1216152"/>
          </a:xfrm>
          <a:prstGeom prst="curvedRightArrow">
            <a:avLst/>
          </a:prstGeom>
          <a:scene3d>
            <a:camera prst="perspectiveAbove"/>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8" name="Выгнутая влево стрелка 7"/>
          <p:cNvSpPr/>
          <p:nvPr/>
        </p:nvSpPr>
        <p:spPr>
          <a:xfrm>
            <a:off x="2050473" y="3602181"/>
            <a:ext cx="731520" cy="1216152"/>
          </a:xfrm>
          <a:prstGeom prst="curvedRightArrow">
            <a:avLst/>
          </a:prstGeom>
          <a:scene3d>
            <a:camera prst="perspectiveAbove"/>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pic>
        <p:nvPicPr>
          <p:cNvPr id="9" name="Рисунок 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430001" y="6176963"/>
            <a:ext cx="520626" cy="520626"/>
          </a:xfrm>
          <a:prstGeom prst="rect">
            <a:avLst/>
          </a:prstGeom>
        </p:spPr>
      </p:pic>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96291" y="704087"/>
            <a:ext cx="10266217" cy="1290967"/>
          </a:xfrm>
          <a:solidFill>
            <a:schemeClr val="accent1">
              <a:lumMod val="20000"/>
              <a:lumOff val="80000"/>
            </a:schemeClr>
          </a:solidFill>
        </p:spPr>
        <p:txBody>
          <a:bodyPr>
            <a:normAutofit fontScale="90000"/>
          </a:bodyPr>
          <a:lstStyle/>
          <a:p>
            <a:r>
              <a:rPr lang="ru-RU" sz="2000" dirty="0" smtClean="0">
                <a:latin typeface="+mn-lt"/>
              </a:rPr>
              <a:t>Сделали расчет показателей финансовой эффективности</a:t>
            </a:r>
            <a:br>
              <a:rPr lang="ru-RU" sz="2000" dirty="0" smtClean="0">
                <a:latin typeface="+mn-lt"/>
              </a:rPr>
            </a:br>
            <a:r>
              <a:rPr lang="ru-RU" sz="1600" dirty="0" smtClean="0">
                <a:latin typeface="+mn-lt"/>
              </a:rPr>
              <a:t> </a:t>
            </a:r>
            <a:r>
              <a:rPr lang="ru-RU" sz="1800" i="1" dirty="0" smtClean="0">
                <a:latin typeface="+mn-lt"/>
              </a:rPr>
              <a:t>Показатели финансовой эффективности позволяют выявлять те фонды, которые направляют большую долю ресурсов непосредственно на выполнение своей миссии, минимизируя расходы на поддержание деятельности фонда (персонал, банковское обслуживание, расходы на содержание офиса) и фандрайзинговую активность.</a:t>
            </a:r>
            <a:endParaRPr lang="ru-RU" sz="1800" i="1" dirty="0">
              <a:latin typeface="+mn-lt"/>
            </a:endParaRPr>
          </a:p>
        </p:txBody>
      </p:sp>
      <p:pic>
        <p:nvPicPr>
          <p:cNvPr id="4" name="Содержимое 3" descr="Снимок10.PNG"/>
          <p:cNvPicPr>
            <a:picLocks noGrp="1" noChangeAspect="1"/>
          </p:cNvPicPr>
          <p:nvPr>
            <p:ph idx="1"/>
          </p:nvPr>
        </p:nvPicPr>
        <p:blipFill>
          <a:blip r:embed="rId2" cstate="print"/>
          <a:stretch>
            <a:fillRect/>
          </a:stretch>
        </p:blipFill>
        <p:spPr>
          <a:xfrm>
            <a:off x="1650490" y="2142981"/>
            <a:ext cx="8974148" cy="4465638"/>
          </a:xfrm>
        </p:spPr>
      </p:pic>
      <p:sp>
        <p:nvSpPr>
          <p:cNvPr id="6" name="Выгнутая влево стрелка 5"/>
          <p:cNvSpPr/>
          <p:nvPr/>
        </p:nvSpPr>
        <p:spPr>
          <a:xfrm>
            <a:off x="332509" y="1025236"/>
            <a:ext cx="731520" cy="1216152"/>
          </a:xfrm>
          <a:prstGeom prst="curvedRightArrow">
            <a:avLst/>
          </a:prstGeom>
          <a:scene3d>
            <a:camera prst="perspectiveAbove"/>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pic>
        <p:nvPicPr>
          <p:cNvPr id="7" name="Объект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429899" y="6151418"/>
            <a:ext cx="540934" cy="540934"/>
          </a:xfrm>
          <a:prstGeom prst="rect">
            <a:avLst/>
          </a:prstGeom>
        </p:spPr>
      </p:pic>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900544"/>
            <a:ext cx="10972800" cy="946543"/>
          </a:xfrm>
          <a:solidFill>
            <a:schemeClr val="accent1">
              <a:lumMod val="20000"/>
              <a:lumOff val="80000"/>
            </a:schemeClr>
          </a:solidFill>
        </p:spPr>
        <p:txBody>
          <a:bodyPr>
            <a:normAutofit fontScale="90000"/>
          </a:bodyPr>
          <a:lstStyle/>
          <a:p>
            <a:r>
              <a:rPr lang="ru-RU" sz="2200" dirty="0" smtClean="0">
                <a:latin typeface="+mn-lt"/>
              </a:rPr>
              <a:t>И перешли к кластеризации данных, но перед этим построили в 2-м мерном пространстве 3 графика нашего датасета на 2-х признаках</a:t>
            </a:r>
            <a:r>
              <a:rPr lang="ru-RU" sz="2000" dirty="0" smtClean="0">
                <a:latin typeface="+mn-lt"/>
              </a:rPr>
              <a:t/>
            </a:r>
            <a:br>
              <a:rPr lang="ru-RU" sz="2000" dirty="0" smtClean="0">
                <a:latin typeface="+mn-lt"/>
              </a:rPr>
            </a:br>
            <a:endParaRPr lang="ru-RU" sz="2000" dirty="0">
              <a:latin typeface="+mn-lt"/>
            </a:endParaRPr>
          </a:p>
        </p:txBody>
      </p:sp>
      <p:pic>
        <p:nvPicPr>
          <p:cNvPr id="4" name="Объект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429899" y="6151418"/>
            <a:ext cx="540934" cy="540934"/>
          </a:xfrm>
          <a:prstGeom prst="rect">
            <a:avLst/>
          </a:prstGeom>
        </p:spPr>
      </p:pic>
      <p:pic>
        <p:nvPicPr>
          <p:cNvPr id="1026" name="Picture 2" descr="C:\Users\Ludmila\Notebooks (PY)\Соревнования\IT-волонтер2022\Task2\Снимок11.PNG"/>
          <p:cNvPicPr>
            <a:picLocks noGrp="1" noChangeAspect="1" noChangeArrowheads="1"/>
          </p:cNvPicPr>
          <p:nvPr>
            <p:ph idx="1"/>
          </p:nvPr>
        </p:nvPicPr>
        <p:blipFill>
          <a:blip r:embed="rId3" cstate="print"/>
          <a:srcRect/>
          <a:stretch>
            <a:fillRect/>
          </a:stretch>
        </p:blipFill>
        <p:spPr bwMode="auto">
          <a:xfrm>
            <a:off x="207819" y="1745673"/>
            <a:ext cx="5334000" cy="2244435"/>
          </a:xfrm>
          <a:prstGeom prst="rect">
            <a:avLst/>
          </a:prstGeom>
          <a:noFill/>
        </p:spPr>
      </p:pic>
      <p:pic>
        <p:nvPicPr>
          <p:cNvPr id="1027" name="Picture 3" descr="C:\Users\Ludmila\Notebooks (PY)\Соревнования\IT-волонтер2022\Task2\Снимок12.PNG"/>
          <p:cNvPicPr>
            <a:picLocks noChangeAspect="1" noChangeArrowheads="1"/>
          </p:cNvPicPr>
          <p:nvPr/>
        </p:nvPicPr>
        <p:blipFill>
          <a:blip r:embed="rId4" cstate="print"/>
          <a:srcRect/>
          <a:stretch>
            <a:fillRect/>
          </a:stretch>
        </p:blipFill>
        <p:spPr bwMode="auto">
          <a:xfrm>
            <a:off x="1745469" y="4133694"/>
            <a:ext cx="9116698" cy="2248214"/>
          </a:xfrm>
          <a:prstGeom prst="rect">
            <a:avLst/>
          </a:prstGeom>
          <a:noFill/>
        </p:spPr>
      </p:pic>
      <p:pic>
        <p:nvPicPr>
          <p:cNvPr id="1028" name="Picture 4" descr="C:\Users\Ludmila\Notebooks (PY)\Соревнования\IT-волонтер2022\Task2\Снимок13.PNG"/>
          <p:cNvPicPr>
            <a:picLocks noChangeAspect="1" noChangeArrowheads="1"/>
          </p:cNvPicPr>
          <p:nvPr/>
        </p:nvPicPr>
        <p:blipFill>
          <a:blip r:embed="rId5" cstate="print"/>
          <a:srcRect/>
          <a:stretch>
            <a:fillRect/>
          </a:stretch>
        </p:blipFill>
        <p:spPr bwMode="auto">
          <a:xfrm>
            <a:off x="5652655" y="1800496"/>
            <a:ext cx="6274551" cy="2314898"/>
          </a:xfrm>
          <a:prstGeom prst="rect">
            <a:avLst/>
          </a:prstGeom>
          <a:noFill/>
        </p:spPr>
      </p:pic>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775854"/>
            <a:ext cx="3657600" cy="900547"/>
          </a:xfrm>
          <a:solidFill>
            <a:schemeClr val="accent1">
              <a:lumMod val="20000"/>
              <a:lumOff val="80000"/>
            </a:schemeClr>
          </a:solidFill>
        </p:spPr>
        <p:txBody>
          <a:bodyPr/>
          <a:lstStyle/>
          <a:p>
            <a:r>
              <a:rPr lang="ru-RU" sz="1400" dirty="0" smtClean="0">
                <a:latin typeface="+mn-lt"/>
              </a:rPr>
              <a:t>Кластеризацию пробовали сделать 2-мя методами:</a:t>
            </a:r>
            <a:br>
              <a:rPr lang="ru-RU" sz="1400" dirty="0" smtClean="0">
                <a:latin typeface="+mn-lt"/>
              </a:rPr>
            </a:br>
            <a:r>
              <a:rPr lang="en-US" sz="1400" dirty="0" smtClean="0">
                <a:latin typeface="+mn-lt"/>
              </a:rPr>
              <a:t>* </a:t>
            </a:r>
            <a:r>
              <a:rPr lang="en-US" sz="1400" b="1" i="1" dirty="0" smtClean="0">
                <a:latin typeface="+mn-lt"/>
              </a:rPr>
              <a:t>K-means</a:t>
            </a:r>
            <a:r>
              <a:rPr lang="en-US" sz="1400" dirty="0" smtClean="0">
                <a:latin typeface="+mn-lt"/>
              </a:rPr>
              <a:t/>
            </a:r>
            <a:br>
              <a:rPr lang="en-US" sz="1400" dirty="0" smtClean="0">
                <a:latin typeface="+mn-lt"/>
              </a:rPr>
            </a:br>
            <a:r>
              <a:rPr lang="en-US" sz="1400" dirty="0" smtClean="0">
                <a:latin typeface="+mn-lt"/>
              </a:rPr>
              <a:t>* </a:t>
            </a:r>
            <a:r>
              <a:rPr lang="en-US" sz="1400" b="1" i="1" dirty="0" smtClean="0">
                <a:latin typeface="+mn-lt"/>
              </a:rPr>
              <a:t>DBSCAN</a:t>
            </a:r>
            <a:endParaRPr lang="ru-RU" sz="1400" b="1" i="1" dirty="0">
              <a:latin typeface="+mn-lt"/>
            </a:endParaRPr>
          </a:p>
        </p:txBody>
      </p:sp>
      <p:sp>
        <p:nvSpPr>
          <p:cNvPr id="3" name="Текст 2"/>
          <p:cNvSpPr>
            <a:spLocks noGrp="1"/>
          </p:cNvSpPr>
          <p:nvPr>
            <p:ph type="body" idx="2"/>
          </p:nvPr>
        </p:nvSpPr>
        <p:spPr/>
        <p:txBody>
          <a:bodyPr>
            <a:normAutofit fontScale="92500" lnSpcReduction="10000"/>
          </a:bodyPr>
          <a:lstStyle/>
          <a:p>
            <a:pPr marL="342900" indent="-342900" algn="just">
              <a:buAutoNum type="arabicPeriod"/>
            </a:pPr>
            <a:r>
              <a:rPr lang="ru-RU" sz="1600" dirty="0" smtClean="0"/>
              <a:t>Для </a:t>
            </a:r>
            <a:r>
              <a:rPr lang="en-US" sz="1600" dirty="0" smtClean="0"/>
              <a:t>K-means</a:t>
            </a:r>
            <a:r>
              <a:rPr lang="ru-RU" sz="1600" dirty="0" smtClean="0"/>
              <a:t> методом логтя определили необходимое число кластеров </a:t>
            </a:r>
            <a:r>
              <a:rPr lang="ru-RU" sz="1800" dirty="0" smtClean="0"/>
              <a:t>60</a:t>
            </a:r>
            <a:r>
              <a:rPr lang="ru-RU" sz="1600" dirty="0" smtClean="0"/>
              <a:t> для обучения модели. На следующем слайде картинки разбиения датасета этим методом.</a:t>
            </a:r>
          </a:p>
          <a:p>
            <a:pPr marL="342900" indent="-342900" algn="just">
              <a:buAutoNum type="arabicPeriod"/>
            </a:pPr>
            <a:r>
              <a:rPr lang="en-US" sz="1600" dirty="0" smtClean="0"/>
              <a:t>DBSCAN </a:t>
            </a:r>
            <a:r>
              <a:rPr lang="ru-RU" sz="1600" dirty="0" smtClean="0"/>
              <a:t>первоначально обучали на дефолтных параметрах по </a:t>
            </a:r>
            <a:r>
              <a:rPr lang="ru-RU" sz="1800" dirty="0" smtClean="0"/>
              <a:t>2</a:t>
            </a:r>
            <a:r>
              <a:rPr lang="ru-RU" sz="1600" dirty="0" smtClean="0"/>
              <a:t>-м парам признаков численности и финансовой эффективности, а также по всем признакам. На слайде дальше </a:t>
            </a:r>
            <a:r>
              <a:rPr lang="ru-RU" sz="1800" dirty="0" smtClean="0"/>
              <a:t>3 </a:t>
            </a:r>
            <a:r>
              <a:rPr lang="ru-RU" sz="1600" dirty="0" smtClean="0"/>
              <a:t>графика получившегося разбиения.</a:t>
            </a:r>
            <a:endParaRPr lang="en-US" sz="1600" dirty="0" smtClean="0"/>
          </a:p>
          <a:p>
            <a:pPr marL="342900" indent="-342900" algn="just">
              <a:buAutoNum type="arabicPeriod"/>
            </a:pPr>
            <a:r>
              <a:rPr lang="ru-RU" sz="1600" dirty="0" smtClean="0"/>
              <a:t>Алгоритмом поиска ближайших соседей попытались определить корректное число </a:t>
            </a:r>
            <a:r>
              <a:rPr lang="el-GR" sz="2000" dirty="0" smtClean="0"/>
              <a:t>ε</a:t>
            </a:r>
            <a:r>
              <a:rPr lang="ru-RU" sz="2000" dirty="0" smtClean="0"/>
              <a:t> </a:t>
            </a:r>
            <a:r>
              <a:rPr lang="ru-RU" sz="1600" dirty="0" smtClean="0"/>
              <a:t>для обучения. На слайде дальше </a:t>
            </a:r>
            <a:r>
              <a:rPr lang="ru-RU" sz="1800" dirty="0" smtClean="0"/>
              <a:t>3 </a:t>
            </a:r>
            <a:r>
              <a:rPr lang="ru-RU" sz="1600" dirty="0" smtClean="0"/>
              <a:t>графика получившегося разбиения.</a:t>
            </a:r>
          </a:p>
          <a:p>
            <a:pPr marL="342900" indent="-342900" algn="just"/>
            <a:r>
              <a:rPr lang="ru-RU" sz="1200" b="1" i="1" dirty="0" smtClean="0"/>
              <a:t>           На наш взгляд наилучшее разделение было методом DBSCAN на дефолтных параметрах по 2-м признакам "2017, СЧР_пред макс" и "2018, СЧР макс"</a:t>
            </a:r>
            <a:endParaRPr lang="ru-RU" sz="1200" dirty="0" smtClean="0"/>
          </a:p>
        </p:txBody>
      </p:sp>
      <p:pic>
        <p:nvPicPr>
          <p:cNvPr id="5" name="Содержимое 4" descr="Снимок14.PNG"/>
          <p:cNvPicPr>
            <a:picLocks noGrp="1" noChangeAspect="1"/>
          </p:cNvPicPr>
          <p:nvPr>
            <p:ph sz="half" idx="1"/>
          </p:nvPr>
        </p:nvPicPr>
        <p:blipFill>
          <a:blip r:embed="rId2" cstate="print"/>
          <a:stretch>
            <a:fillRect/>
          </a:stretch>
        </p:blipFill>
        <p:spPr>
          <a:xfrm>
            <a:off x="4831089" y="1842791"/>
            <a:ext cx="6687484" cy="4239217"/>
          </a:xfrm>
        </p:spPr>
      </p:pic>
      <p:pic>
        <p:nvPicPr>
          <p:cNvPr id="6" name="Рисунок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430001" y="6176963"/>
            <a:ext cx="520626" cy="520626"/>
          </a:xfrm>
          <a:prstGeom prst="rect">
            <a:avLst/>
          </a:prstGeom>
        </p:spPr>
      </p:pic>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C:\Users\Ludmila\Notebooks (PY)\Соревнования\IT-волонтер2022\Task2\Снимок15.PNG"/>
          <p:cNvPicPr>
            <a:picLocks noChangeAspect="1" noChangeArrowheads="1"/>
          </p:cNvPicPr>
          <p:nvPr/>
        </p:nvPicPr>
        <p:blipFill>
          <a:blip r:embed="rId2" cstate="print"/>
          <a:srcRect/>
          <a:stretch>
            <a:fillRect/>
          </a:stretch>
        </p:blipFill>
        <p:spPr bwMode="auto">
          <a:xfrm>
            <a:off x="1631589" y="667903"/>
            <a:ext cx="9244230" cy="2086266"/>
          </a:xfrm>
          <a:prstGeom prst="rect">
            <a:avLst/>
          </a:prstGeom>
          <a:noFill/>
        </p:spPr>
      </p:pic>
      <p:pic>
        <p:nvPicPr>
          <p:cNvPr id="2054" name="Picture 6" descr="C:\Users\Ludmila\Notebooks (PY)\Соревнования\IT-волонтер2022\Task2\Снимок16.PNG"/>
          <p:cNvPicPr>
            <a:picLocks noChangeAspect="1" noChangeArrowheads="1"/>
          </p:cNvPicPr>
          <p:nvPr/>
        </p:nvPicPr>
        <p:blipFill>
          <a:blip r:embed="rId3" cstate="print"/>
          <a:srcRect/>
          <a:stretch>
            <a:fillRect/>
          </a:stretch>
        </p:blipFill>
        <p:spPr bwMode="auto">
          <a:xfrm>
            <a:off x="1783574" y="2701497"/>
            <a:ext cx="9040487" cy="1981477"/>
          </a:xfrm>
          <a:prstGeom prst="rect">
            <a:avLst/>
          </a:prstGeom>
          <a:noFill/>
        </p:spPr>
      </p:pic>
      <p:pic>
        <p:nvPicPr>
          <p:cNvPr id="2055" name="Picture 7" descr="C:\Users\Ludmila\Notebooks (PY)\Соревнования\IT-волонтер2022\Task2\Снимок17.PNG"/>
          <p:cNvPicPr>
            <a:picLocks noChangeAspect="1" noChangeArrowheads="1"/>
          </p:cNvPicPr>
          <p:nvPr/>
        </p:nvPicPr>
        <p:blipFill>
          <a:blip r:embed="rId4" cstate="print"/>
          <a:srcRect/>
          <a:stretch>
            <a:fillRect/>
          </a:stretch>
        </p:blipFill>
        <p:spPr bwMode="auto">
          <a:xfrm>
            <a:off x="1911745" y="4622814"/>
            <a:ext cx="8811855" cy="1971950"/>
          </a:xfrm>
          <a:prstGeom prst="rect">
            <a:avLst/>
          </a:prstGeom>
          <a:noFill/>
        </p:spPr>
      </p:pic>
      <p:sp>
        <p:nvSpPr>
          <p:cNvPr id="13" name="TextBox 12"/>
          <p:cNvSpPr txBox="1"/>
          <p:nvPr/>
        </p:nvSpPr>
        <p:spPr>
          <a:xfrm>
            <a:off x="10875818" y="1122218"/>
            <a:ext cx="1122218" cy="369332"/>
          </a:xfrm>
          <a:prstGeom prst="rect">
            <a:avLst/>
          </a:prstGeom>
          <a:solidFill>
            <a:schemeClr val="accent1">
              <a:lumMod val="20000"/>
              <a:lumOff val="80000"/>
            </a:schemeClr>
          </a:solidFill>
        </p:spPr>
        <p:txBody>
          <a:bodyPr wrap="square" rtlCol="0">
            <a:spAutoFit/>
          </a:bodyPr>
          <a:lstStyle/>
          <a:p>
            <a:r>
              <a:rPr lang="en-US" dirty="0" smtClean="0"/>
              <a:t>K-means</a:t>
            </a:r>
            <a:endParaRPr lang="ru-RU" dirty="0"/>
          </a:p>
        </p:txBody>
      </p:sp>
      <p:pic>
        <p:nvPicPr>
          <p:cNvPr id="14" name="Объект 3"/>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11429899" y="6151418"/>
            <a:ext cx="540934" cy="540934"/>
          </a:xfrm>
          <a:prstGeom prst="rect">
            <a:avLst/>
          </a:prstGeom>
        </p:spPr>
      </p:pic>
      <p:sp>
        <p:nvSpPr>
          <p:cNvPr id="7" name="TextBox 6"/>
          <p:cNvSpPr txBox="1"/>
          <p:nvPr/>
        </p:nvSpPr>
        <p:spPr>
          <a:xfrm>
            <a:off x="0" y="1205346"/>
            <a:ext cx="1646476" cy="738664"/>
          </a:xfrm>
          <a:prstGeom prst="rect">
            <a:avLst/>
          </a:prstGeom>
          <a:noFill/>
        </p:spPr>
        <p:txBody>
          <a:bodyPr wrap="none" rtlCol="0">
            <a:spAutoFit/>
          </a:bodyPr>
          <a:lstStyle/>
          <a:p>
            <a:r>
              <a:rPr lang="ru-RU" sz="1400" dirty="0" smtClean="0"/>
              <a:t>целевые расходы/</a:t>
            </a:r>
          </a:p>
          <a:p>
            <a:r>
              <a:rPr lang="ru-RU" sz="1400" dirty="0" smtClean="0"/>
              <a:t>целевые</a:t>
            </a:r>
          </a:p>
          <a:p>
            <a:r>
              <a:rPr lang="ru-RU" sz="1400" dirty="0" smtClean="0"/>
              <a:t> поступления</a:t>
            </a:r>
            <a:endParaRPr lang="ru-RU" sz="1400" dirty="0"/>
          </a:p>
        </p:txBody>
      </p:sp>
      <p:sp>
        <p:nvSpPr>
          <p:cNvPr id="8" name="TextBox 7"/>
          <p:cNvSpPr txBox="1"/>
          <p:nvPr/>
        </p:nvSpPr>
        <p:spPr>
          <a:xfrm>
            <a:off x="180109" y="3255818"/>
            <a:ext cx="1136208" cy="307777"/>
          </a:xfrm>
          <a:prstGeom prst="rect">
            <a:avLst/>
          </a:prstGeom>
          <a:noFill/>
        </p:spPr>
        <p:txBody>
          <a:bodyPr wrap="none" rtlCol="0">
            <a:spAutoFit/>
          </a:bodyPr>
          <a:lstStyle/>
          <a:p>
            <a:r>
              <a:rPr lang="en-US" sz="1400" dirty="0" smtClean="0"/>
              <a:t>APEP/AAPE</a:t>
            </a:r>
            <a:endParaRPr lang="ru-RU" sz="1400" dirty="0"/>
          </a:p>
        </p:txBody>
      </p:sp>
      <p:sp>
        <p:nvSpPr>
          <p:cNvPr id="9" name="TextBox 8"/>
          <p:cNvSpPr txBox="1"/>
          <p:nvPr/>
        </p:nvSpPr>
        <p:spPr>
          <a:xfrm>
            <a:off x="207817" y="5153891"/>
            <a:ext cx="1436483" cy="523220"/>
          </a:xfrm>
          <a:prstGeom prst="rect">
            <a:avLst/>
          </a:prstGeom>
          <a:noFill/>
        </p:spPr>
        <p:txBody>
          <a:bodyPr wrap="none" rtlCol="0">
            <a:spAutoFit/>
          </a:bodyPr>
          <a:lstStyle/>
          <a:p>
            <a:r>
              <a:rPr lang="en-US" sz="1400" dirty="0" smtClean="0"/>
              <a:t>2017, </a:t>
            </a:r>
            <a:r>
              <a:rPr lang="ru-RU" sz="1400" dirty="0" smtClean="0"/>
              <a:t>СЧР макс/</a:t>
            </a:r>
          </a:p>
          <a:p>
            <a:r>
              <a:rPr lang="ru-RU" sz="1400" dirty="0" smtClean="0"/>
              <a:t>2018, СЧР макс</a:t>
            </a:r>
            <a:endParaRPr lang="ru-RU" sz="1400" dirty="0"/>
          </a:p>
        </p:txBody>
      </p:sp>
    </p:spTree>
  </p:cSld>
  <p:clrMapOvr>
    <a:masterClrMapping/>
  </p:clrMapOvr>
  <p:transition>
    <p:wipe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Ludmila\Notebooks (PY)\Соревнования\IT-волонтер2022\Task2\Снимок18.PNG"/>
          <p:cNvPicPr>
            <a:picLocks noChangeAspect="1" noChangeArrowheads="1"/>
          </p:cNvPicPr>
          <p:nvPr/>
        </p:nvPicPr>
        <p:blipFill>
          <a:blip r:embed="rId2" cstate="print"/>
          <a:srcRect/>
          <a:stretch>
            <a:fillRect/>
          </a:stretch>
        </p:blipFill>
        <p:spPr bwMode="auto">
          <a:xfrm>
            <a:off x="1341926" y="678873"/>
            <a:ext cx="9535857" cy="2069706"/>
          </a:xfrm>
          <a:prstGeom prst="rect">
            <a:avLst/>
          </a:prstGeom>
          <a:noFill/>
        </p:spPr>
      </p:pic>
      <p:pic>
        <p:nvPicPr>
          <p:cNvPr id="3075" name="Picture 3" descr="C:\Users\Ludmila\Notebooks (PY)\Соревнования\IT-волонтер2022\Task2\Снимок19.PNG"/>
          <p:cNvPicPr>
            <a:picLocks noChangeAspect="1" noChangeArrowheads="1"/>
          </p:cNvPicPr>
          <p:nvPr/>
        </p:nvPicPr>
        <p:blipFill>
          <a:blip r:embed="rId3" cstate="print"/>
          <a:srcRect/>
          <a:stretch>
            <a:fillRect/>
          </a:stretch>
        </p:blipFill>
        <p:spPr bwMode="auto">
          <a:xfrm>
            <a:off x="1299057" y="2743200"/>
            <a:ext cx="9621593" cy="2244436"/>
          </a:xfrm>
          <a:prstGeom prst="rect">
            <a:avLst/>
          </a:prstGeom>
          <a:noFill/>
        </p:spPr>
      </p:pic>
      <p:pic>
        <p:nvPicPr>
          <p:cNvPr id="3076" name="Picture 4" descr="C:\Users\Ludmila\Notebooks (PY)\Соревнования\IT-волонтер2022\Task2\Снимок20.PNG"/>
          <p:cNvPicPr>
            <a:picLocks noChangeAspect="1" noChangeArrowheads="1"/>
          </p:cNvPicPr>
          <p:nvPr/>
        </p:nvPicPr>
        <p:blipFill>
          <a:blip r:embed="rId4" cstate="print"/>
          <a:srcRect/>
          <a:stretch>
            <a:fillRect/>
          </a:stretch>
        </p:blipFill>
        <p:spPr bwMode="auto">
          <a:xfrm>
            <a:off x="1440873" y="4765964"/>
            <a:ext cx="9698181" cy="1793134"/>
          </a:xfrm>
          <a:prstGeom prst="rect">
            <a:avLst/>
          </a:prstGeom>
          <a:noFill/>
        </p:spPr>
      </p:pic>
      <p:pic>
        <p:nvPicPr>
          <p:cNvPr id="7" name="Объект 3"/>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11429899" y="6151418"/>
            <a:ext cx="540934" cy="540934"/>
          </a:xfrm>
          <a:prstGeom prst="rect">
            <a:avLst/>
          </a:prstGeom>
        </p:spPr>
      </p:pic>
      <p:sp>
        <p:nvSpPr>
          <p:cNvPr id="8" name="Прямоугольник 7"/>
          <p:cNvSpPr/>
          <p:nvPr/>
        </p:nvSpPr>
        <p:spPr>
          <a:xfrm>
            <a:off x="3068985" y="3228945"/>
            <a:ext cx="184731" cy="646331"/>
          </a:xfrm>
          <a:prstGeom prst="rect">
            <a:avLst/>
          </a:prstGeom>
        </p:spPr>
        <p:txBody>
          <a:bodyPr wrap="none">
            <a:spAutoFit/>
          </a:bodyPr>
          <a:lstStyle/>
          <a:p>
            <a:endParaRPr lang="ru-RU" dirty="0" smtClean="0"/>
          </a:p>
          <a:p>
            <a:endParaRPr lang="ru-RU" dirty="0"/>
          </a:p>
        </p:txBody>
      </p:sp>
      <p:sp>
        <p:nvSpPr>
          <p:cNvPr id="9" name="TextBox 8"/>
          <p:cNvSpPr txBox="1"/>
          <p:nvPr/>
        </p:nvSpPr>
        <p:spPr>
          <a:xfrm>
            <a:off x="10875818" y="1066797"/>
            <a:ext cx="1136074" cy="523220"/>
          </a:xfrm>
          <a:prstGeom prst="rect">
            <a:avLst/>
          </a:prstGeom>
          <a:noFill/>
        </p:spPr>
        <p:txBody>
          <a:bodyPr wrap="square" rtlCol="0">
            <a:spAutoFit/>
          </a:bodyPr>
          <a:lstStyle/>
          <a:p>
            <a:r>
              <a:rPr lang="ru-RU" sz="1400" dirty="0" smtClean="0"/>
              <a:t>Дефолтные параметры</a:t>
            </a:r>
            <a:endParaRPr lang="ru-RU" sz="1400" dirty="0"/>
          </a:p>
        </p:txBody>
      </p:sp>
    </p:spTree>
  </p:cSld>
  <p:clrMapOvr>
    <a:masterClrMapping/>
  </p:clrMapOvr>
  <p:transition>
    <p:wipe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429899" y="6151418"/>
            <a:ext cx="540934" cy="540934"/>
          </a:xfrm>
          <a:prstGeom prst="rect">
            <a:avLst/>
          </a:prstGeom>
        </p:spPr>
      </p:pic>
      <p:pic>
        <p:nvPicPr>
          <p:cNvPr id="4099" name="Picture 3" descr="C:\Users\Ludmila\Notebooks (PY)\Соревнования\IT-волонтер2022\Task2\Снимок22.PNG"/>
          <p:cNvPicPr>
            <a:picLocks noChangeAspect="1" noChangeArrowheads="1"/>
          </p:cNvPicPr>
          <p:nvPr/>
        </p:nvPicPr>
        <p:blipFill>
          <a:blip r:embed="rId3" cstate="print"/>
          <a:srcRect/>
          <a:stretch>
            <a:fillRect/>
          </a:stretch>
        </p:blipFill>
        <p:spPr bwMode="auto">
          <a:xfrm>
            <a:off x="1900044" y="2742605"/>
            <a:ext cx="8973803" cy="1884813"/>
          </a:xfrm>
          <a:prstGeom prst="rect">
            <a:avLst/>
          </a:prstGeom>
          <a:noFill/>
        </p:spPr>
      </p:pic>
      <p:pic>
        <p:nvPicPr>
          <p:cNvPr id="4100" name="Picture 4" descr="C:\Users\Ludmila\Notebooks (PY)\Соревнования\IT-волонтер2022\Task2\Снимок23.PNG"/>
          <p:cNvPicPr>
            <a:picLocks noChangeAspect="1" noChangeArrowheads="1"/>
          </p:cNvPicPr>
          <p:nvPr/>
        </p:nvPicPr>
        <p:blipFill>
          <a:blip r:embed="rId4" cstate="print"/>
          <a:srcRect/>
          <a:stretch>
            <a:fillRect/>
          </a:stretch>
        </p:blipFill>
        <p:spPr bwMode="auto">
          <a:xfrm>
            <a:off x="1825160" y="4835236"/>
            <a:ext cx="8735645" cy="1773382"/>
          </a:xfrm>
          <a:prstGeom prst="rect">
            <a:avLst/>
          </a:prstGeom>
          <a:noFill/>
        </p:spPr>
      </p:pic>
      <p:pic>
        <p:nvPicPr>
          <p:cNvPr id="4101" name="Picture 5" descr="C:\Users\Ludmila\Notebooks (PY)\Соревнования\IT-волонтер2022\Task2\Снимок21.PNG"/>
          <p:cNvPicPr>
            <a:picLocks noChangeAspect="1" noChangeArrowheads="1"/>
          </p:cNvPicPr>
          <p:nvPr/>
        </p:nvPicPr>
        <p:blipFill>
          <a:blip r:embed="rId5" cstate="print"/>
          <a:srcRect/>
          <a:stretch>
            <a:fillRect/>
          </a:stretch>
        </p:blipFill>
        <p:spPr bwMode="auto">
          <a:xfrm>
            <a:off x="1530257" y="964875"/>
            <a:ext cx="9602541" cy="1764471"/>
          </a:xfrm>
          <a:prstGeom prst="rect">
            <a:avLst/>
          </a:prstGeom>
          <a:noFill/>
        </p:spPr>
      </p:pic>
    </p:spTree>
  </p:cSld>
  <p:clrMapOvr>
    <a:masterClrMapping/>
  </p:clrMapOvr>
  <p:transition>
    <p:wipe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609600" y="969818"/>
            <a:ext cx="11074400" cy="720437"/>
          </a:xfrm>
          <a:solidFill>
            <a:schemeClr val="accent1">
              <a:lumMod val="40000"/>
              <a:lumOff val="60000"/>
            </a:schemeClr>
          </a:solidFill>
        </p:spPr>
        <p:txBody>
          <a:bodyPr>
            <a:normAutofit/>
          </a:bodyPr>
          <a:lstStyle/>
          <a:p>
            <a:pPr algn="ctr"/>
            <a:r>
              <a:rPr lang="ru-RU" sz="2000" dirty="0" smtClean="0">
                <a:latin typeface="+mn-lt"/>
              </a:rPr>
              <a:t>Добавили коэффициенты</a:t>
            </a:r>
            <a:br>
              <a:rPr lang="ru-RU" sz="2000" dirty="0" smtClean="0">
                <a:latin typeface="+mn-lt"/>
              </a:rPr>
            </a:br>
            <a:endParaRPr lang="ru-RU" sz="2000" dirty="0">
              <a:latin typeface="+mn-lt"/>
            </a:endParaRPr>
          </a:p>
        </p:txBody>
      </p:sp>
      <p:sp>
        <p:nvSpPr>
          <p:cNvPr id="5" name="TextBox 4"/>
          <p:cNvSpPr txBox="1"/>
          <p:nvPr/>
        </p:nvSpPr>
        <p:spPr>
          <a:xfrm>
            <a:off x="1551708" y="1995054"/>
            <a:ext cx="1662545" cy="523220"/>
          </a:xfrm>
          <a:prstGeom prst="rect">
            <a:avLst/>
          </a:prstGeom>
          <a:noFill/>
        </p:spPr>
        <p:txBody>
          <a:bodyPr wrap="square" rtlCol="0">
            <a:spAutoFit/>
          </a:bodyPr>
          <a:lstStyle/>
          <a:p>
            <a:r>
              <a:rPr lang="ru-RU" sz="1400" dirty="0" smtClean="0"/>
              <a:t>Коэф финансовой устойчивости</a:t>
            </a:r>
            <a:endParaRPr lang="ru-RU" sz="1400" dirty="0"/>
          </a:p>
        </p:txBody>
      </p:sp>
      <p:sp>
        <p:nvSpPr>
          <p:cNvPr id="6" name="TextBox 5"/>
          <p:cNvSpPr txBox="1"/>
          <p:nvPr/>
        </p:nvSpPr>
        <p:spPr>
          <a:xfrm>
            <a:off x="3934691" y="1801091"/>
            <a:ext cx="1739002" cy="307777"/>
          </a:xfrm>
          <a:prstGeom prst="rect">
            <a:avLst/>
          </a:prstGeom>
          <a:noFill/>
        </p:spPr>
        <p:txBody>
          <a:bodyPr wrap="none" rtlCol="0">
            <a:spAutoFit/>
          </a:bodyPr>
          <a:lstStyle/>
          <a:p>
            <a:r>
              <a:rPr lang="ru-RU" sz="1400" dirty="0" smtClean="0"/>
              <a:t>Капитал и резервы</a:t>
            </a:r>
            <a:endParaRPr lang="ru-RU" sz="1400" dirty="0"/>
          </a:p>
        </p:txBody>
      </p:sp>
      <p:sp>
        <p:nvSpPr>
          <p:cNvPr id="7" name="TextBox 6"/>
          <p:cNvSpPr txBox="1"/>
          <p:nvPr/>
        </p:nvSpPr>
        <p:spPr>
          <a:xfrm>
            <a:off x="4073235" y="2369127"/>
            <a:ext cx="1367041" cy="307777"/>
          </a:xfrm>
          <a:prstGeom prst="rect">
            <a:avLst/>
          </a:prstGeom>
          <a:noFill/>
        </p:spPr>
        <p:txBody>
          <a:bodyPr wrap="none" rtlCol="0">
            <a:spAutoFit/>
          </a:bodyPr>
          <a:lstStyle/>
          <a:p>
            <a:r>
              <a:rPr lang="ru-RU" sz="1400" dirty="0" smtClean="0"/>
              <a:t>Пассивы всего</a:t>
            </a:r>
            <a:endParaRPr lang="ru-RU" sz="1400" dirty="0"/>
          </a:p>
        </p:txBody>
      </p:sp>
      <p:sp>
        <p:nvSpPr>
          <p:cNvPr id="8" name="TextBox 7"/>
          <p:cNvSpPr txBox="1"/>
          <p:nvPr/>
        </p:nvSpPr>
        <p:spPr>
          <a:xfrm>
            <a:off x="1510146" y="3131127"/>
            <a:ext cx="1648690" cy="523220"/>
          </a:xfrm>
          <a:prstGeom prst="rect">
            <a:avLst/>
          </a:prstGeom>
          <a:noFill/>
        </p:spPr>
        <p:txBody>
          <a:bodyPr wrap="square" rtlCol="0">
            <a:spAutoFit/>
          </a:bodyPr>
          <a:lstStyle/>
          <a:p>
            <a:r>
              <a:rPr lang="ru-RU" sz="1400" dirty="0" smtClean="0"/>
              <a:t>Коэф финансовой </a:t>
            </a:r>
          </a:p>
          <a:p>
            <a:r>
              <a:rPr lang="ru-RU" sz="1400" dirty="0" smtClean="0"/>
              <a:t>независимости</a:t>
            </a:r>
            <a:endParaRPr lang="ru-RU" sz="1400" dirty="0"/>
          </a:p>
        </p:txBody>
      </p:sp>
      <p:sp>
        <p:nvSpPr>
          <p:cNvPr id="9" name="TextBox 8"/>
          <p:cNvSpPr txBox="1"/>
          <p:nvPr/>
        </p:nvSpPr>
        <p:spPr>
          <a:xfrm>
            <a:off x="4003964" y="2798619"/>
            <a:ext cx="1739002" cy="307777"/>
          </a:xfrm>
          <a:prstGeom prst="rect">
            <a:avLst/>
          </a:prstGeom>
          <a:noFill/>
        </p:spPr>
        <p:txBody>
          <a:bodyPr wrap="none" rtlCol="0">
            <a:spAutoFit/>
          </a:bodyPr>
          <a:lstStyle/>
          <a:p>
            <a:r>
              <a:rPr lang="ru-RU" sz="1400" dirty="0" smtClean="0"/>
              <a:t>Капитал и резервы</a:t>
            </a:r>
            <a:endParaRPr lang="ru-RU" sz="1400" dirty="0"/>
          </a:p>
        </p:txBody>
      </p:sp>
      <p:sp>
        <p:nvSpPr>
          <p:cNvPr id="10" name="TextBox 9"/>
          <p:cNvSpPr txBox="1"/>
          <p:nvPr/>
        </p:nvSpPr>
        <p:spPr>
          <a:xfrm>
            <a:off x="4031671" y="3394363"/>
            <a:ext cx="1650580" cy="523220"/>
          </a:xfrm>
          <a:prstGeom prst="rect">
            <a:avLst/>
          </a:prstGeom>
          <a:noFill/>
        </p:spPr>
        <p:txBody>
          <a:bodyPr wrap="none" rtlCol="0">
            <a:spAutoFit/>
          </a:bodyPr>
          <a:lstStyle/>
          <a:p>
            <a:r>
              <a:rPr lang="ru-RU" sz="1400" dirty="0" smtClean="0"/>
              <a:t>Заёмные средства</a:t>
            </a:r>
          </a:p>
          <a:p>
            <a:r>
              <a:rPr lang="ru-RU" sz="1400" dirty="0" smtClean="0"/>
              <a:t> (краткосрочные)</a:t>
            </a:r>
            <a:endParaRPr lang="ru-RU" sz="1400" dirty="0"/>
          </a:p>
        </p:txBody>
      </p:sp>
      <p:sp>
        <p:nvSpPr>
          <p:cNvPr id="11" name="TextBox 10"/>
          <p:cNvSpPr txBox="1"/>
          <p:nvPr/>
        </p:nvSpPr>
        <p:spPr>
          <a:xfrm>
            <a:off x="1537854" y="4128654"/>
            <a:ext cx="1376915" cy="523220"/>
          </a:xfrm>
          <a:prstGeom prst="rect">
            <a:avLst/>
          </a:prstGeom>
          <a:noFill/>
        </p:spPr>
        <p:txBody>
          <a:bodyPr wrap="none" rtlCol="0">
            <a:spAutoFit/>
          </a:bodyPr>
          <a:lstStyle/>
          <a:p>
            <a:r>
              <a:rPr lang="ru-RU" sz="1400" dirty="0" smtClean="0"/>
              <a:t>Коэф текущей </a:t>
            </a:r>
          </a:p>
          <a:p>
            <a:r>
              <a:rPr lang="ru-RU" sz="1400" dirty="0" smtClean="0"/>
              <a:t>ликвидности</a:t>
            </a:r>
            <a:endParaRPr lang="ru-RU" sz="1400" dirty="0"/>
          </a:p>
        </p:txBody>
      </p:sp>
      <p:sp>
        <p:nvSpPr>
          <p:cNvPr id="12" name="TextBox 11"/>
          <p:cNvSpPr txBox="1"/>
          <p:nvPr/>
        </p:nvSpPr>
        <p:spPr>
          <a:xfrm>
            <a:off x="3837710" y="3934690"/>
            <a:ext cx="2203488" cy="307777"/>
          </a:xfrm>
          <a:prstGeom prst="rect">
            <a:avLst/>
          </a:prstGeom>
          <a:noFill/>
        </p:spPr>
        <p:txBody>
          <a:bodyPr wrap="none" rtlCol="0">
            <a:spAutoFit/>
          </a:bodyPr>
          <a:lstStyle/>
          <a:p>
            <a:r>
              <a:rPr lang="ru-RU" sz="1400" dirty="0" smtClean="0"/>
              <a:t>Всего поступило средств</a:t>
            </a:r>
            <a:endParaRPr lang="ru-RU" sz="1400" dirty="0"/>
          </a:p>
        </p:txBody>
      </p:sp>
      <p:sp>
        <p:nvSpPr>
          <p:cNvPr id="13" name="TextBox 12"/>
          <p:cNvSpPr txBox="1"/>
          <p:nvPr/>
        </p:nvSpPr>
        <p:spPr>
          <a:xfrm>
            <a:off x="3699163" y="4572000"/>
            <a:ext cx="2459006" cy="307777"/>
          </a:xfrm>
          <a:prstGeom prst="rect">
            <a:avLst/>
          </a:prstGeom>
          <a:noFill/>
        </p:spPr>
        <p:txBody>
          <a:bodyPr wrap="none" rtlCol="0">
            <a:spAutoFit/>
          </a:bodyPr>
          <a:lstStyle/>
          <a:p>
            <a:r>
              <a:rPr lang="ru-RU" sz="1400" dirty="0" smtClean="0"/>
              <a:t>Всего использовано средств</a:t>
            </a:r>
            <a:endParaRPr lang="ru-RU" sz="1400" dirty="0"/>
          </a:p>
        </p:txBody>
      </p:sp>
      <p:sp>
        <p:nvSpPr>
          <p:cNvPr id="14" name="TextBox 13"/>
          <p:cNvSpPr txBox="1"/>
          <p:nvPr/>
        </p:nvSpPr>
        <p:spPr>
          <a:xfrm>
            <a:off x="1593273" y="5181600"/>
            <a:ext cx="1179682" cy="523220"/>
          </a:xfrm>
          <a:prstGeom prst="rect">
            <a:avLst/>
          </a:prstGeom>
          <a:noFill/>
        </p:spPr>
        <p:txBody>
          <a:bodyPr wrap="none" rtlCol="0">
            <a:spAutoFit/>
          </a:bodyPr>
          <a:lstStyle/>
          <a:p>
            <a:r>
              <a:rPr lang="ru-RU" sz="1400" dirty="0" smtClean="0"/>
              <a:t>Индикатор </a:t>
            </a:r>
          </a:p>
          <a:p>
            <a:r>
              <a:rPr lang="ru-RU" sz="1400" dirty="0" smtClean="0"/>
              <a:t>сбережений</a:t>
            </a:r>
            <a:endParaRPr lang="ru-RU" sz="1400" dirty="0"/>
          </a:p>
        </p:txBody>
      </p:sp>
      <p:sp>
        <p:nvSpPr>
          <p:cNvPr id="16" name="TextBox 15"/>
          <p:cNvSpPr txBox="1"/>
          <p:nvPr/>
        </p:nvSpPr>
        <p:spPr>
          <a:xfrm>
            <a:off x="3616037" y="4876800"/>
            <a:ext cx="1582806" cy="523220"/>
          </a:xfrm>
          <a:prstGeom prst="rect">
            <a:avLst/>
          </a:prstGeom>
          <a:noFill/>
        </p:spPr>
        <p:txBody>
          <a:bodyPr wrap="none" rtlCol="0">
            <a:spAutoFit/>
          </a:bodyPr>
          <a:lstStyle/>
          <a:p>
            <a:r>
              <a:rPr lang="ru-RU" sz="1400" dirty="0" smtClean="0"/>
              <a:t>Всего поступило </a:t>
            </a:r>
          </a:p>
          <a:p>
            <a:r>
              <a:rPr lang="ru-RU" sz="1400" dirty="0" smtClean="0"/>
              <a:t>средств</a:t>
            </a:r>
            <a:endParaRPr lang="ru-RU" sz="1400" dirty="0"/>
          </a:p>
        </p:txBody>
      </p:sp>
      <p:sp>
        <p:nvSpPr>
          <p:cNvPr id="17" name="TextBox 16"/>
          <p:cNvSpPr txBox="1"/>
          <p:nvPr/>
        </p:nvSpPr>
        <p:spPr>
          <a:xfrm>
            <a:off x="3906982" y="5874329"/>
            <a:ext cx="2459006" cy="307777"/>
          </a:xfrm>
          <a:prstGeom prst="rect">
            <a:avLst/>
          </a:prstGeom>
          <a:noFill/>
        </p:spPr>
        <p:txBody>
          <a:bodyPr wrap="none" rtlCol="0">
            <a:spAutoFit/>
          </a:bodyPr>
          <a:lstStyle/>
          <a:p>
            <a:r>
              <a:rPr lang="ru-RU" sz="1400" dirty="0" smtClean="0"/>
              <a:t>Всего использовано средств</a:t>
            </a:r>
            <a:endParaRPr lang="ru-RU" sz="1400" dirty="0"/>
          </a:p>
        </p:txBody>
      </p:sp>
      <p:sp>
        <p:nvSpPr>
          <p:cNvPr id="18" name="TextBox 17"/>
          <p:cNvSpPr txBox="1"/>
          <p:nvPr/>
        </p:nvSpPr>
        <p:spPr>
          <a:xfrm>
            <a:off x="5832764" y="4876801"/>
            <a:ext cx="1797800" cy="523220"/>
          </a:xfrm>
          <a:prstGeom prst="rect">
            <a:avLst/>
          </a:prstGeom>
          <a:noFill/>
        </p:spPr>
        <p:txBody>
          <a:bodyPr wrap="none" rtlCol="0">
            <a:spAutoFit/>
          </a:bodyPr>
          <a:lstStyle/>
          <a:p>
            <a:r>
              <a:rPr lang="ru-RU" sz="1400" dirty="0" smtClean="0"/>
              <a:t>Всего использовано</a:t>
            </a:r>
          </a:p>
          <a:p>
            <a:r>
              <a:rPr lang="ru-RU" sz="1400" dirty="0" smtClean="0"/>
              <a:t> средств</a:t>
            </a:r>
            <a:endParaRPr lang="ru-RU" sz="1400" dirty="0"/>
          </a:p>
        </p:txBody>
      </p:sp>
      <p:sp>
        <p:nvSpPr>
          <p:cNvPr id="19" name="TextBox 18"/>
          <p:cNvSpPr txBox="1"/>
          <p:nvPr/>
        </p:nvSpPr>
        <p:spPr>
          <a:xfrm>
            <a:off x="7495308" y="2161308"/>
            <a:ext cx="1026243" cy="523220"/>
          </a:xfrm>
          <a:prstGeom prst="rect">
            <a:avLst/>
          </a:prstGeom>
          <a:noFill/>
        </p:spPr>
        <p:txBody>
          <a:bodyPr wrap="none" rtlCol="0">
            <a:spAutoFit/>
          </a:bodyPr>
          <a:lstStyle/>
          <a:p>
            <a:r>
              <a:rPr lang="ru-RU" sz="1400" dirty="0" smtClean="0"/>
              <a:t>Динамика</a:t>
            </a:r>
          </a:p>
          <a:p>
            <a:r>
              <a:rPr lang="ru-RU" sz="1400" dirty="0" smtClean="0"/>
              <a:t> расходов</a:t>
            </a:r>
            <a:endParaRPr lang="ru-RU" sz="1400" dirty="0"/>
          </a:p>
        </p:txBody>
      </p:sp>
      <p:sp>
        <p:nvSpPr>
          <p:cNvPr id="20" name="Деление 19"/>
          <p:cNvSpPr/>
          <p:nvPr/>
        </p:nvSpPr>
        <p:spPr>
          <a:xfrm>
            <a:off x="4294909" y="2050472"/>
            <a:ext cx="914400" cy="374073"/>
          </a:xfrm>
          <a:prstGeom prst="mathDivid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Равно 20"/>
          <p:cNvSpPr/>
          <p:nvPr/>
        </p:nvSpPr>
        <p:spPr>
          <a:xfrm>
            <a:off x="3089564" y="2119746"/>
            <a:ext cx="637309" cy="27709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2" name="Деление 21"/>
          <p:cNvSpPr/>
          <p:nvPr/>
        </p:nvSpPr>
        <p:spPr>
          <a:xfrm>
            <a:off x="4308762" y="3103418"/>
            <a:ext cx="914400" cy="374073"/>
          </a:xfrm>
          <a:prstGeom prst="mathDivid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Деление 22"/>
          <p:cNvSpPr/>
          <p:nvPr/>
        </p:nvSpPr>
        <p:spPr>
          <a:xfrm>
            <a:off x="9504219" y="2189018"/>
            <a:ext cx="914400" cy="374073"/>
          </a:xfrm>
          <a:prstGeom prst="mathDivid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Деление 23"/>
          <p:cNvSpPr/>
          <p:nvPr/>
        </p:nvSpPr>
        <p:spPr>
          <a:xfrm>
            <a:off x="3602182" y="5389417"/>
            <a:ext cx="3020290" cy="374073"/>
          </a:xfrm>
          <a:prstGeom prst="mathDivid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Деление 24"/>
          <p:cNvSpPr/>
          <p:nvPr/>
        </p:nvSpPr>
        <p:spPr>
          <a:xfrm>
            <a:off x="4322618" y="4184072"/>
            <a:ext cx="914400" cy="374073"/>
          </a:xfrm>
          <a:prstGeom prst="mathDivid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Равно 25"/>
          <p:cNvSpPr/>
          <p:nvPr/>
        </p:nvSpPr>
        <p:spPr>
          <a:xfrm>
            <a:off x="3061856" y="5292438"/>
            <a:ext cx="637309" cy="27709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7" name="Равно 26"/>
          <p:cNvSpPr/>
          <p:nvPr/>
        </p:nvSpPr>
        <p:spPr>
          <a:xfrm>
            <a:off x="3131128" y="4294909"/>
            <a:ext cx="637309" cy="27709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8" name="Равно 27"/>
          <p:cNvSpPr/>
          <p:nvPr/>
        </p:nvSpPr>
        <p:spPr>
          <a:xfrm>
            <a:off x="3117274" y="3186546"/>
            <a:ext cx="637309" cy="27709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9" name="Минус 28"/>
          <p:cNvSpPr/>
          <p:nvPr/>
        </p:nvSpPr>
        <p:spPr>
          <a:xfrm>
            <a:off x="5237019" y="4973781"/>
            <a:ext cx="360218" cy="401782"/>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TextBox 29"/>
          <p:cNvSpPr txBox="1"/>
          <p:nvPr/>
        </p:nvSpPr>
        <p:spPr>
          <a:xfrm>
            <a:off x="9268691" y="2466110"/>
            <a:ext cx="1797800" cy="523220"/>
          </a:xfrm>
          <a:prstGeom prst="rect">
            <a:avLst/>
          </a:prstGeom>
          <a:noFill/>
        </p:spPr>
        <p:txBody>
          <a:bodyPr wrap="none" rtlCol="0">
            <a:spAutoFit/>
          </a:bodyPr>
          <a:lstStyle/>
          <a:p>
            <a:r>
              <a:rPr lang="ru-RU" sz="1400" dirty="0" smtClean="0"/>
              <a:t>Всего использовано</a:t>
            </a:r>
          </a:p>
          <a:p>
            <a:r>
              <a:rPr lang="ru-RU" sz="1400" dirty="0" smtClean="0"/>
              <a:t> средств</a:t>
            </a:r>
            <a:r>
              <a:rPr lang="en-US" sz="1400" dirty="0" smtClean="0"/>
              <a:t> t-1</a:t>
            </a:r>
            <a:endParaRPr lang="ru-RU" sz="1400" dirty="0"/>
          </a:p>
        </p:txBody>
      </p:sp>
      <p:sp>
        <p:nvSpPr>
          <p:cNvPr id="31" name="TextBox 30"/>
          <p:cNvSpPr txBox="1"/>
          <p:nvPr/>
        </p:nvSpPr>
        <p:spPr>
          <a:xfrm>
            <a:off x="9185564" y="1717965"/>
            <a:ext cx="1797800" cy="523220"/>
          </a:xfrm>
          <a:prstGeom prst="rect">
            <a:avLst/>
          </a:prstGeom>
          <a:noFill/>
        </p:spPr>
        <p:txBody>
          <a:bodyPr wrap="none" rtlCol="0">
            <a:spAutoFit/>
          </a:bodyPr>
          <a:lstStyle/>
          <a:p>
            <a:r>
              <a:rPr lang="ru-RU" sz="1400" dirty="0" smtClean="0"/>
              <a:t>Всего использовано</a:t>
            </a:r>
          </a:p>
          <a:p>
            <a:r>
              <a:rPr lang="ru-RU" sz="1400" dirty="0" smtClean="0"/>
              <a:t> средств </a:t>
            </a:r>
            <a:r>
              <a:rPr lang="en-US" sz="1400" dirty="0" smtClean="0"/>
              <a:t>t</a:t>
            </a:r>
            <a:endParaRPr lang="ru-RU" sz="1400" dirty="0"/>
          </a:p>
        </p:txBody>
      </p:sp>
      <p:sp>
        <p:nvSpPr>
          <p:cNvPr id="32" name="Равно 31"/>
          <p:cNvSpPr/>
          <p:nvPr/>
        </p:nvSpPr>
        <p:spPr>
          <a:xfrm>
            <a:off x="8631384" y="3754583"/>
            <a:ext cx="637309" cy="27709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33" name="Равно 32"/>
          <p:cNvSpPr/>
          <p:nvPr/>
        </p:nvSpPr>
        <p:spPr>
          <a:xfrm>
            <a:off x="8589819" y="2258293"/>
            <a:ext cx="637309" cy="27709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34" name="TextBox 33"/>
          <p:cNvSpPr txBox="1"/>
          <p:nvPr/>
        </p:nvSpPr>
        <p:spPr>
          <a:xfrm>
            <a:off x="7481455" y="3616037"/>
            <a:ext cx="1066767" cy="523220"/>
          </a:xfrm>
          <a:prstGeom prst="rect">
            <a:avLst/>
          </a:prstGeom>
          <a:noFill/>
        </p:spPr>
        <p:txBody>
          <a:bodyPr wrap="none" rtlCol="0">
            <a:spAutoFit/>
          </a:bodyPr>
          <a:lstStyle/>
          <a:p>
            <a:r>
              <a:rPr lang="ru-RU" sz="1400" dirty="0" smtClean="0"/>
              <a:t>Динамика </a:t>
            </a:r>
            <a:endParaRPr lang="en-US" sz="1400" dirty="0" smtClean="0"/>
          </a:p>
          <a:p>
            <a:r>
              <a:rPr lang="ru-RU" sz="1400" dirty="0" smtClean="0"/>
              <a:t>доходов</a:t>
            </a:r>
            <a:endParaRPr lang="ru-RU" sz="1400" dirty="0"/>
          </a:p>
        </p:txBody>
      </p:sp>
      <p:sp>
        <p:nvSpPr>
          <p:cNvPr id="35" name="Деление 34"/>
          <p:cNvSpPr/>
          <p:nvPr/>
        </p:nvSpPr>
        <p:spPr>
          <a:xfrm>
            <a:off x="9587343" y="3685309"/>
            <a:ext cx="914400" cy="374073"/>
          </a:xfrm>
          <a:prstGeom prst="mathDivid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TextBox 35"/>
          <p:cNvSpPr txBox="1"/>
          <p:nvPr/>
        </p:nvSpPr>
        <p:spPr>
          <a:xfrm>
            <a:off x="9448801" y="4128655"/>
            <a:ext cx="1582806" cy="523220"/>
          </a:xfrm>
          <a:prstGeom prst="rect">
            <a:avLst/>
          </a:prstGeom>
          <a:noFill/>
        </p:spPr>
        <p:txBody>
          <a:bodyPr wrap="none" rtlCol="0">
            <a:spAutoFit/>
          </a:bodyPr>
          <a:lstStyle/>
          <a:p>
            <a:r>
              <a:rPr lang="ru-RU" sz="1400" dirty="0" smtClean="0"/>
              <a:t>Всего поступило </a:t>
            </a:r>
          </a:p>
          <a:p>
            <a:r>
              <a:rPr lang="ru-RU" sz="1400" dirty="0" smtClean="0"/>
              <a:t>Средств</a:t>
            </a:r>
            <a:r>
              <a:rPr lang="en-US" sz="1400" dirty="0" smtClean="0"/>
              <a:t> t-1</a:t>
            </a:r>
            <a:endParaRPr lang="ru-RU" sz="1400" dirty="0"/>
          </a:p>
        </p:txBody>
      </p:sp>
      <p:sp>
        <p:nvSpPr>
          <p:cNvPr id="37" name="TextBox 36"/>
          <p:cNvSpPr txBox="1"/>
          <p:nvPr/>
        </p:nvSpPr>
        <p:spPr>
          <a:xfrm>
            <a:off x="9337965" y="3103418"/>
            <a:ext cx="1582806" cy="523220"/>
          </a:xfrm>
          <a:prstGeom prst="rect">
            <a:avLst/>
          </a:prstGeom>
          <a:noFill/>
        </p:spPr>
        <p:txBody>
          <a:bodyPr wrap="none" rtlCol="0">
            <a:spAutoFit/>
          </a:bodyPr>
          <a:lstStyle/>
          <a:p>
            <a:r>
              <a:rPr lang="ru-RU" sz="1400" dirty="0" smtClean="0"/>
              <a:t>Всего поступило </a:t>
            </a:r>
          </a:p>
          <a:p>
            <a:r>
              <a:rPr lang="ru-RU" sz="1400" dirty="0" smtClean="0"/>
              <a:t>Средств</a:t>
            </a:r>
            <a:r>
              <a:rPr lang="en-US" sz="1400" dirty="0" smtClean="0"/>
              <a:t> t</a:t>
            </a:r>
            <a:endParaRPr lang="ru-RU" sz="1400" dirty="0"/>
          </a:p>
        </p:txBody>
      </p:sp>
      <p:sp>
        <p:nvSpPr>
          <p:cNvPr id="38" name="Прямоугольник с двумя скругленными противолежащими углами 37"/>
          <p:cNvSpPr/>
          <p:nvPr/>
        </p:nvSpPr>
        <p:spPr>
          <a:xfrm>
            <a:off x="1427018" y="4890655"/>
            <a:ext cx="6123709" cy="1385454"/>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Прямоугольник с двумя скругленными противолежащими углами 38"/>
          <p:cNvSpPr/>
          <p:nvPr/>
        </p:nvSpPr>
        <p:spPr>
          <a:xfrm>
            <a:off x="1496291" y="3851564"/>
            <a:ext cx="4932218" cy="983673"/>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Прямоугольник с двумя скругленными противолежащими углами 39"/>
          <p:cNvSpPr/>
          <p:nvPr/>
        </p:nvSpPr>
        <p:spPr>
          <a:xfrm>
            <a:off x="1496291" y="2729345"/>
            <a:ext cx="4932218" cy="1108364"/>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Прямоугольник с двумя скругленными противолежащими углами 40"/>
          <p:cNvSpPr/>
          <p:nvPr/>
        </p:nvSpPr>
        <p:spPr>
          <a:xfrm>
            <a:off x="1510146" y="1690254"/>
            <a:ext cx="4932218" cy="983673"/>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Прямоугольник с двумя скругленными противолежащими углами 41"/>
          <p:cNvSpPr/>
          <p:nvPr/>
        </p:nvSpPr>
        <p:spPr>
          <a:xfrm>
            <a:off x="7384473" y="3075710"/>
            <a:ext cx="4599710" cy="1607126"/>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Прямоугольник с двумя скругленными противолежащими углами 42"/>
          <p:cNvSpPr/>
          <p:nvPr/>
        </p:nvSpPr>
        <p:spPr>
          <a:xfrm>
            <a:off x="7329055" y="1745673"/>
            <a:ext cx="4655127" cy="1260763"/>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 name="TextBox 43"/>
          <p:cNvSpPr txBox="1"/>
          <p:nvPr/>
        </p:nvSpPr>
        <p:spPr>
          <a:xfrm>
            <a:off x="7633855" y="5264727"/>
            <a:ext cx="1748492" cy="523220"/>
          </a:xfrm>
          <a:prstGeom prst="rect">
            <a:avLst/>
          </a:prstGeom>
          <a:noFill/>
        </p:spPr>
        <p:txBody>
          <a:bodyPr wrap="none" rtlCol="0">
            <a:spAutoFit/>
          </a:bodyPr>
          <a:lstStyle/>
          <a:p>
            <a:r>
              <a:rPr lang="ru-RU" sz="1400" dirty="0" smtClean="0"/>
              <a:t>Соотношение всех </a:t>
            </a:r>
            <a:endParaRPr lang="en-US" sz="1400" dirty="0" smtClean="0"/>
          </a:p>
          <a:p>
            <a:r>
              <a:rPr lang="ru-RU" sz="1400" dirty="0" smtClean="0"/>
              <a:t>доходов и расходов</a:t>
            </a:r>
            <a:endParaRPr lang="ru-RU" sz="1400" dirty="0"/>
          </a:p>
        </p:txBody>
      </p:sp>
      <p:sp>
        <p:nvSpPr>
          <p:cNvPr id="45" name="TextBox 44"/>
          <p:cNvSpPr txBox="1"/>
          <p:nvPr/>
        </p:nvSpPr>
        <p:spPr>
          <a:xfrm>
            <a:off x="9822873" y="5777346"/>
            <a:ext cx="1582806" cy="523220"/>
          </a:xfrm>
          <a:prstGeom prst="rect">
            <a:avLst/>
          </a:prstGeom>
          <a:noFill/>
        </p:spPr>
        <p:txBody>
          <a:bodyPr wrap="none" rtlCol="0">
            <a:spAutoFit/>
          </a:bodyPr>
          <a:lstStyle/>
          <a:p>
            <a:r>
              <a:rPr lang="ru-RU" sz="1400" dirty="0" smtClean="0"/>
              <a:t>Всего поступило </a:t>
            </a:r>
          </a:p>
          <a:p>
            <a:r>
              <a:rPr lang="ru-RU" sz="1400" dirty="0" smtClean="0"/>
              <a:t>средств</a:t>
            </a:r>
            <a:endParaRPr lang="ru-RU" sz="1400" dirty="0"/>
          </a:p>
        </p:txBody>
      </p:sp>
      <p:sp>
        <p:nvSpPr>
          <p:cNvPr id="46" name="Равно 45"/>
          <p:cNvSpPr/>
          <p:nvPr/>
        </p:nvSpPr>
        <p:spPr>
          <a:xfrm>
            <a:off x="9254838" y="5361710"/>
            <a:ext cx="637309" cy="27709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47" name="Деление 46"/>
          <p:cNvSpPr/>
          <p:nvPr/>
        </p:nvSpPr>
        <p:spPr>
          <a:xfrm>
            <a:off x="10196943" y="5347854"/>
            <a:ext cx="914400" cy="374073"/>
          </a:xfrm>
          <a:prstGeom prst="mathDivid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8" name="TextBox 47"/>
          <p:cNvSpPr txBox="1"/>
          <p:nvPr/>
        </p:nvSpPr>
        <p:spPr>
          <a:xfrm>
            <a:off x="9906001" y="4835238"/>
            <a:ext cx="1797800" cy="523220"/>
          </a:xfrm>
          <a:prstGeom prst="rect">
            <a:avLst/>
          </a:prstGeom>
          <a:noFill/>
        </p:spPr>
        <p:txBody>
          <a:bodyPr wrap="none" rtlCol="0">
            <a:spAutoFit/>
          </a:bodyPr>
          <a:lstStyle/>
          <a:p>
            <a:r>
              <a:rPr lang="ru-RU" sz="1400" dirty="0" smtClean="0"/>
              <a:t>Всего использовано</a:t>
            </a:r>
          </a:p>
          <a:p>
            <a:r>
              <a:rPr lang="ru-RU" sz="1400" dirty="0" smtClean="0"/>
              <a:t> средств </a:t>
            </a:r>
            <a:endParaRPr lang="ru-RU" sz="1400" dirty="0"/>
          </a:p>
        </p:txBody>
      </p:sp>
      <p:sp>
        <p:nvSpPr>
          <p:cNvPr id="49" name="Прямоугольник с двумя скругленными противолежащими углами 48"/>
          <p:cNvSpPr/>
          <p:nvPr/>
        </p:nvSpPr>
        <p:spPr>
          <a:xfrm>
            <a:off x="7620000" y="4862946"/>
            <a:ext cx="4364181" cy="1482436"/>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955964"/>
            <a:ext cx="11074400" cy="891124"/>
          </a:xfrm>
          <a:solidFill>
            <a:schemeClr val="accent1">
              <a:lumMod val="20000"/>
              <a:lumOff val="80000"/>
            </a:schemeClr>
          </a:solidFill>
        </p:spPr>
        <p:txBody>
          <a:bodyPr>
            <a:normAutofit fontScale="90000"/>
          </a:bodyPr>
          <a:lstStyle/>
          <a:p>
            <a:pPr algn="ctr"/>
            <a:r>
              <a:rPr lang="ru-RU" sz="2000" b="1" dirty="0" smtClean="0"/>
              <a:t>Есть ли связь между материальным благополучием фонда и количеством штатных работников?</a:t>
            </a:r>
            <a:r>
              <a:rPr lang="en-US" sz="2000" b="1" dirty="0" smtClean="0"/>
              <a:t/>
            </a:r>
            <a:br>
              <a:rPr lang="en-US" sz="2000" b="1" dirty="0" smtClean="0"/>
            </a:br>
            <a:r>
              <a:rPr lang="ru-RU" sz="2000" b="1" dirty="0" smtClean="0"/>
              <a:t/>
            </a:r>
            <a:br>
              <a:rPr lang="ru-RU" sz="2000" b="1" dirty="0" smtClean="0"/>
            </a:br>
            <a:endParaRPr lang="ru-RU" sz="2000" dirty="0">
              <a:latin typeface="+mn-lt"/>
            </a:endParaRPr>
          </a:p>
        </p:txBody>
      </p:sp>
      <p:sp>
        <p:nvSpPr>
          <p:cNvPr id="3" name="TextBox 2"/>
          <p:cNvSpPr txBox="1"/>
          <p:nvPr/>
        </p:nvSpPr>
        <p:spPr>
          <a:xfrm>
            <a:off x="955964" y="2272145"/>
            <a:ext cx="10805650" cy="738664"/>
          </a:xfrm>
          <a:prstGeom prst="rect">
            <a:avLst/>
          </a:prstGeom>
          <a:noFill/>
        </p:spPr>
        <p:txBody>
          <a:bodyPr wrap="none" rtlCol="0">
            <a:spAutoFit/>
          </a:bodyPr>
          <a:lstStyle/>
          <a:p>
            <a:r>
              <a:rPr lang="ru-RU" sz="1400" b="1" dirty="0" smtClean="0"/>
              <a:t>Материальное благополучение фонда</a:t>
            </a:r>
            <a:r>
              <a:rPr lang="ru-RU" sz="1400" dirty="0" smtClean="0"/>
              <a:t>, с нашей точки зрения, будем</a:t>
            </a:r>
            <a:r>
              <a:rPr lang="en-US" sz="1400" dirty="0" smtClean="0"/>
              <a:t> </a:t>
            </a:r>
            <a:r>
              <a:rPr lang="ru-RU" sz="1400" dirty="0" smtClean="0"/>
              <a:t>оценивать, используя, следующий набор коэффициентов: </a:t>
            </a:r>
          </a:p>
          <a:p>
            <a:r>
              <a:rPr lang="ru-RU" sz="1400" dirty="0" smtClean="0"/>
              <a:t>`</a:t>
            </a:r>
            <a:r>
              <a:rPr lang="ru-RU" sz="1400" i="1" dirty="0" smtClean="0"/>
              <a:t>соотношение доходов и расходов</a:t>
            </a:r>
            <a:r>
              <a:rPr lang="ru-RU" sz="1400" dirty="0" smtClean="0"/>
              <a:t>`, `</a:t>
            </a:r>
            <a:r>
              <a:rPr lang="ru-RU" sz="1400" i="1" dirty="0" smtClean="0"/>
              <a:t>коэффициент финансовой устойчивости</a:t>
            </a:r>
            <a:r>
              <a:rPr lang="ru-RU" sz="1400" dirty="0" smtClean="0"/>
              <a:t>`, `</a:t>
            </a:r>
            <a:r>
              <a:rPr lang="ru-RU" sz="1400" i="1" dirty="0" smtClean="0"/>
              <a:t>коэффициент финансовой независимости</a:t>
            </a:r>
            <a:r>
              <a:rPr lang="ru-RU" sz="1400" dirty="0" smtClean="0"/>
              <a:t>`,</a:t>
            </a:r>
          </a:p>
          <a:p>
            <a:r>
              <a:rPr lang="ru-RU" sz="1400" dirty="0" smtClean="0"/>
              <a:t> `</a:t>
            </a:r>
            <a:r>
              <a:rPr lang="ru-RU" sz="1400" i="1" dirty="0" smtClean="0"/>
              <a:t>коэффициент текущей ликвидности</a:t>
            </a:r>
            <a:r>
              <a:rPr lang="ru-RU" sz="1400" dirty="0" smtClean="0"/>
              <a:t>`, `</a:t>
            </a:r>
            <a:r>
              <a:rPr lang="ru-RU" sz="1400" i="1" dirty="0" smtClean="0"/>
              <a:t>индикатор сбережений</a:t>
            </a:r>
            <a:r>
              <a:rPr lang="ru-RU" sz="1400" dirty="0" smtClean="0"/>
              <a:t>`</a:t>
            </a:r>
            <a:endParaRPr lang="ru-RU" sz="1400" dirty="0"/>
          </a:p>
        </p:txBody>
      </p:sp>
      <p:sp>
        <p:nvSpPr>
          <p:cNvPr id="4" name="Прямоугольник с двумя скругленными противолежащими углами 3"/>
          <p:cNvSpPr/>
          <p:nvPr/>
        </p:nvSpPr>
        <p:spPr>
          <a:xfrm>
            <a:off x="914399" y="2161309"/>
            <a:ext cx="10695709" cy="914400"/>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122" name="Picture 2" descr="C:\Users\Ludmila\Notebooks (PY)\Соревнования\IT-волонтер2022\Task2\Снимок24.PNG"/>
          <p:cNvPicPr>
            <a:picLocks noChangeAspect="1" noChangeArrowheads="1"/>
          </p:cNvPicPr>
          <p:nvPr/>
        </p:nvPicPr>
        <p:blipFill>
          <a:blip r:embed="rId2" cstate="print"/>
          <a:srcRect/>
          <a:stretch>
            <a:fillRect/>
          </a:stretch>
        </p:blipFill>
        <p:spPr bwMode="auto">
          <a:xfrm>
            <a:off x="844936" y="3215050"/>
            <a:ext cx="2743583" cy="1009791"/>
          </a:xfrm>
          <a:prstGeom prst="rect">
            <a:avLst/>
          </a:prstGeom>
          <a:noFill/>
        </p:spPr>
      </p:pic>
      <p:pic>
        <p:nvPicPr>
          <p:cNvPr id="5123" name="Picture 3" descr="C:\Users\Ludmila\Notebooks (PY)\Соревнования\IT-волонтер2022\Task2\Снимок25.PNG"/>
          <p:cNvPicPr>
            <a:picLocks noChangeAspect="1" noChangeArrowheads="1"/>
          </p:cNvPicPr>
          <p:nvPr/>
        </p:nvPicPr>
        <p:blipFill>
          <a:blip r:embed="rId3" cstate="print"/>
          <a:srcRect/>
          <a:stretch>
            <a:fillRect/>
          </a:stretch>
        </p:blipFill>
        <p:spPr bwMode="auto">
          <a:xfrm>
            <a:off x="3758761" y="3196432"/>
            <a:ext cx="2152951" cy="1019317"/>
          </a:xfrm>
          <a:prstGeom prst="rect">
            <a:avLst/>
          </a:prstGeom>
          <a:noFill/>
        </p:spPr>
      </p:pic>
      <p:pic>
        <p:nvPicPr>
          <p:cNvPr id="5124" name="Picture 4" descr="C:\Users\Ludmila\Notebooks (PY)\Соревнования\IT-волонтер2022\Task2\Снимок26.PNG"/>
          <p:cNvPicPr>
            <a:picLocks noChangeAspect="1" noChangeArrowheads="1"/>
          </p:cNvPicPr>
          <p:nvPr/>
        </p:nvPicPr>
        <p:blipFill>
          <a:blip r:embed="rId4" cstate="print"/>
          <a:srcRect/>
          <a:stretch>
            <a:fillRect/>
          </a:stretch>
        </p:blipFill>
        <p:spPr bwMode="auto">
          <a:xfrm>
            <a:off x="6156901" y="3183012"/>
            <a:ext cx="2067214" cy="990738"/>
          </a:xfrm>
          <a:prstGeom prst="rect">
            <a:avLst/>
          </a:prstGeom>
          <a:noFill/>
        </p:spPr>
      </p:pic>
      <p:sp>
        <p:nvSpPr>
          <p:cNvPr id="8" name="TextBox 7"/>
          <p:cNvSpPr txBox="1"/>
          <p:nvPr/>
        </p:nvSpPr>
        <p:spPr>
          <a:xfrm>
            <a:off x="1108364" y="4765964"/>
            <a:ext cx="45719" cy="307777"/>
          </a:xfrm>
          <a:prstGeom prst="rect">
            <a:avLst/>
          </a:prstGeom>
          <a:noFill/>
        </p:spPr>
        <p:txBody>
          <a:bodyPr wrap="square" rtlCol="0">
            <a:spAutoFit/>
          </a:bodyPr>
          <a:lstStyle/>
          <a:p>
            <a:endParaRPr lang="ru-RU" sz="1400" dirty="0"/>
          </a:p>
        </p:txBody>
      </p:sp>
      <p:sp>
        <p:nvSpPr>
          <p:cNvPr id="9" name="TextBox 8"/>
          <p:cNvSpPr txBox="1"/>
          <p:nvPr/>
        </p:nvSpPr>
        <p:spPr>
          <a:xfrm>
            <a:off x="2161308" y="4447310"/>
            <a:ext cx="7453745" cy="2031325"/>
          </a:xfrm>
          <a:prstGeom prst="rect">
            <a:avLst/>
          </a:prstGeom>
          <a:noFill/>
        </p:spPr>
        <p:txBody>
          <a:bodyPr wrap="square" rtlCol="0">
            <a:spAutoFit/>
          </a:bodyPr>
          <a:lstStyle/>
          <a:p>
            <a:r>
              <a:rPr lang="ru-RU" i="1" dirty="0" smtClean="0"/>
              <a:t>Видно, что по изначально представленным данным ввиду их малого наличия установить какую-то зависимость с материальным благополучением фонда невозможно, однако, используя предсказанные значения среднесписочной численности в 2017 г., сразу выделилась пусть и не очень значительная по своему размеру связь с коэффициентом ликвидности фонда, другими словами, платежеспособностью фонда, что впрочем и не удивительно.</a:t>
            </a:r>
            <a:endParaRPr lang="ru-RU" dirty="0"/>
          </a:p>
        </p:txBody>
      </p:sp>
      <p:pic>
        <p:nvPicPr>
          <p:cNvPr id="10" name="Рисунок 9"/>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1430001" y="6176963"/>
            <a:ext cx="520626" cy="520626"/>
          </a:xfrm>
          <a:prstGeom prst="rect">
            <a:avLst/>
          </a:prstGeom>
        </p:spPr>
      </p:pic>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34292" y="1025237"/>
            <a:ext cx="10612582" cy="1815882"/>
          </a:xfrm>
          <a:prstGeom prst="rect">
            <a:avLst/>
          </a:prstGeom>
          <a:noFill/>
        </p:spPr>
        <p:txBody>
          <a:bodyPr wrap="square" rtlCol="0">
            <a:spAutoFit/>
          </a:bodyPr>
          <a:lstStyle/>
          <a:p>
            <a:r>
              <a:rPr lang="ru-RU" sz="1600" i="1" dirty="0" smtClean="0"/>
              <a:t>Однако, если рассматривать взаимосвязь численности сотрудников с материальным благополучием фонда в разрезе когорт, то наблюдаем, что с увеличением численности сотрудников в компании увеличивается эта зависимость при чем по всем коэффициентам, но во всех когортах преобладает положительная зависимость численности с коэффциентов финансовой устойчивости компании. Пик зависимости численности сотрудников от материального благосостояния фонда приходится на 6 когорту, в которую вошли компании с численностью сотрудников от 151 до 200 в 2017 году. Для компаний с численностью меньше или уже больше взаимосвязь снижается</a:t>
            </a:r>
            <a:endParaRPr lang="ru-RU" sz="1600" dirty="0"/>
          </a:p>
        </p:txBody>
      </p:sp>
      <p:pic>
        <p:nvPicPr>
          <p:cNvPr id="6146" name="Picture 2" descr="C:\Users\Ludmila\Notebooks (PY)\Соревнования\IT-волонтер2022\Task2\Снимок27.PNG"/>
          <p:cNvPicPr>
            <a:picLocks noChangeAspect="1" noChangeArrowheads="1"/>
          </p:cNvPicPr>
          <p:nvPr/>
        </p:nvPicPr>
        <p:blipFill>
          <a:blip r:embed="rId2" cstate="print"/>
          <a:srcRect/>
          <a:stretch>
            <a:fillRect/>
          </a:stretch>
        </p:blipFill>
        <p:spPr bwMode="auto">
          <a:xfrm>
            <a:off x="3241964" y="2805025"/>
            <a:ext cx="5029199" cy="1586866"/>
          </a:xfrm>
          <a:prstGeom prst="rect">
            <a:avLst/>
          </a:prstGeom>
          <a:noFill/>
        </p:spPr>
      </p:pic>
      <p:sp>
        <p:nvSpPr>
          <p:cNvPr id="10" name="Выноска-облако 9"/>
          <p:cNvSpPr/>
          <p:nvPr/>
        </p:nvSpPr>
        <p:spPr>
          <a:xfrm>
            <a:off x="8354292" y="4336473"/>
            <a:ext cx="3505200" cy="1219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bg1"/>
                </a:solidFill>
                <a:latin typeface="Comic Sans MS" pitchFamily="66" charset="0"/>
              </a:rPr>
              <a:t>Вывод….</a:t>
            </a:r>
            <a:endParaRPr lang="ru-RU" dirty="0">
              <a:solidFill>
                <a:schemeClr val="bg1"/>
              </a:solidFill>
              <a:latin typeface="Comic Sans MS" pitchFamily="66" charset="0"/>
            </a:endParaRPr>
          </a:p>
        </p:txBody>
      </p:sp>
      <p:sp>
        <p:nvSpPr>
          <p:cNvPr id="11" name="TextBox 10"/>
          <p:cNvSpPr txBox="1"/>
          <p:nvPr/>
        </p:nvSpPr>
        <p:spPr>
          <a:xfrm>
            <a:off x="955964" y="4807528"/>
            <a:ext cx="7176654" cy="1661993"/>
          </a:xfrm>
          <a:prstGeom prst="rect">
            <a:avLst/>
          </a:prstGeom>
          <a:noFill/>
        </p:spPr>
        <p:txBody>
          <a:bodyPr wrap="square" rtlCol="0">
            <a:spAutoFit/>
          </a:bodyPr>
          <a:lstStyle/>
          <a:p>
            <a:r>
              <a:rPr lang="ru-RU" sz="1400" b="1" dirty="0" smtClean="0"/>
              <a:t>Есть ли связь между материальным благополучием фонда и количеством штатных работников? </a:t>
            </a:r>
          </a:p>
          <a:p>
            <a:r>
              <a:rPr lang="ru-RU" sz="1400" dirty="0" smtClean="0"/>
              <a:t>Нашим ответом будет, что такая </a:t>
            </a:r>
            <a:r>
              <a:rPr lang="ru-RU" sz="1400" b="1" i="1" dirty="0" smtClean="0"/>
              <a:t>связь есть </a:t>
            </a:r>
            <a:r>
              <a:rPr lang="ru-RU" sz="1400" dirty="0" smtClean="0"/>
              <a:t>и она усиливается с увеличением численности сотрудников в компании, особенно характерна для средних компаний с численностью сотрудников </a:t>
            </a:r>
            <a:r>
              <a:rPr lang="ru-RU" dirty="0" smtClean="0"/>
              <a:t>от 151 до 200 </a:t>
            </a:r>
            <a:r>
              <a:rPr lang="ru-RU" sz="1400" dirty="0" smtClean="0"/>
              <a:t>человек при чем по всем показателям материального благополучия, с ростом же численности эта зависимость несколько снижается.</a:t>
            </a:r>
            <a:endParaRPr lang="ru-RU" sz="1400" dirty="0"/>
          </a:p>
        </p:txBody>
      </p:sp>
      <p:pic>
        <p:nvPicPr>
          <p:cNvPr id="12" name="Рисунок 1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430001" y="6176963"/>
            <a:ext cx="520626" cy="520626"/>
          </a:xfrm>
          <a:prstGeom prst="rect">
            <a:avLst/>
          </a:prstGeom>
        </p:spPr>
      </p:pic>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Выноска-облако 5"/>
          <p:cNvSpPr/>
          <p:nvPr/>
        </p:nvSpPr>
        <p:spPr>
          <a:xfrm>
            <a:off x="8160327" y="193964"/>
            <a:ext cx="3505200" cy="1219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bg1"/>
                </a:solidFill>
                <a:latin typeface="Comic Sans MS" pitchFamily="66" charset="0"/>
              </a:rPr>
              <a:t>Наша задача???</a:t>
            </a:r>
            <a:endParaRPr lang="ru-RU" dirty="0">
              <a:solidFill>
                <a:schemeClr val="bg1"/>
              </a:solidFill>
              <a:latin typeface="Comic Sans MS" pitchFamily="66" charset="0"/>
            </a:endParaRPr>
          </a:p>
        </p:txBody>
      </p:sp>
      <p:sp>
        <p:nvSpPr>
          <p:cNvPr id="10" name="TextBox 9"/>
          <p:cNvSpPr txBox="1"/>
          <p:nvPr/>
        </p:nvSpPr>
        <p:spPr>
          <a:xfrm>
            <a:off x="540325" y="1094509"/>
            <a:ext cx="7661565" cy="2954655"/>
          </a:xfrm>
          <a:prstGeom prst="rect">
            <a:avLst/>
          </a:prstGeom>
          <a:noFill/>
        </p:spPr>
        <p:txBody>
          <a:bodyPr wrap="square" rtlCol="0">
            <a:spAutoFit/>
          </a:bodyPr>
          <a:lstStyle/>
          <a:p>
            <a:r>
              <a:rPr lang="ru-RU" b="1" dirty="0" smtClean="0"/>
              <a:t>По предоставленным данным отчетности НКО за </a:t>
            </a:r>
            <a:r>
              <a:rPr lang="ru-RU" sz="2400" b="1" dirty="0" smtClean="0"/>
              <a:t>2017-2021 </a:t>
            </a:r>
            <a:r>
              <a:rPr lang="ru-RU" b="1" dirty="0" smtClean="0"/>
              <a:t>г.г. :</a:t>
            </a:r>
          </a:p>
          <a:p>
            <a:endParaRPr lang="ru-RU" dirty="0" smtClean="0"/>
          </a:p>
          <a:p>
            <a:pPr>
              <a:buFont typeface="Wingdings" pitchFamily="2" charset="2"/>
              <a:buChar char="Ø"/>
            </a:pPr>
            <a:r>
              <a:rPr lang="ru-RU" dirty="0" smtClean="0"/>
              <a:t>   узнать, есть ли связь между материальным благополучием   фонда и количеством штатных сотрудников;</a:t>
            </a:r>
          </a:p>
          <a:p>
            <a:endParaRPr lang="ru-RU" dirty="0" smtClean="0"/>
          </a:p>
          <a:p>
            <a:pPr>
              <a:buFont typeface="Wingdings" pitchFamily="2" charset="2"/>
              <a:buChar char="Ø"/>
            </a:pPr>
            <a:r>
              <a:rPr lang="ru-RU" dirty="0" smtClean="0"/>
              <a:t> определить факторы, влияющие на закредитованность, финансовое благополучие организации;</a:t>
            </a:r>
          </a:p>
          <a:p>
            <a:endParaRPr lang="ru-RU" dirty="0" smtClean="0"/>
          </a:p>
          <a:p>
            <a:pPr>
              <a:buFont typeface="Wingdings" pitchFamily="2" charset="2"/>
              <a:buChar char="Ø"/>
            </a:pPr>
            <a:r>
              <a:rPr lang="ru-RU" dirty="0" smtClean="0"/>
              <a:t> любые дополнительные выводы и проверки</a:t>
            </a:r>
          </a:p>
          <a:p>
            <a:endParaRPr lang="ru-RU" dirty="0"/>
          </a:p>
        </p:txBody>
      </p:sp>
      <p:sp>
        <p:nvSpPr>
          <p:cNvPr id="14" name="TextBox 13"/>
          <p:cNvSpPr txBox="1"/>
          <p:nvPr/>
        </p:nvSpPr>
        <p:spPr>
          <a:xfrm>
            <a:off x="568035" y="4100945"/>
            <a:ext cx="5001492" cy="646331"/>
          </a:xfrm>
          <a:prstGeom prst="rect">
            <a:avLst/>
          </a:prstGeom>
          <a:noFill/>
        </p:spPr>
        <p:txBody>
          <a:bodyPr wrap="square" rtlCol="0">
            <a:spAutoFit/>
          </a:bodyPr>
          <a:lstStyle/>
          <a:p>
            <a:r>
              <a:rPr lang="ru-RU" b="1" dirty="0" smtClean="0"/>
              <a:t>Данные </a:t>
            </a:r>
          </a:p>
          <a:p>
            <a:r>
              <a:rPr lang="ru-RU" dirty="0" smtClean="0"/>
              <a:t>Источник данных: ЕГРЮЛ, Росстат, ФНС</a:t>
            </a:r>
            <a:endParaRPr lang="ru-RU" dirty="0"/>
          </a:p>
        </p:txBody>
      </p:sp>
      <p:pic>
        <p:nvPicPr>
          <p:cNvPr id="15" name="Рисунок 1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353800" y="6109855"/>
            <a:ext cx="565265" cy="565265"/>
          </a:xfrm>
          <a:prstGeom prst="rect">
            <a:avLst/>
          </a:prstGeom>
        </p:spPr>
      </p:pic>
    </p:spTree>
    <p:extLst>
      <p:ext uri="{BB962C8B-B14F-4D97-AF65-F5344CB8AC3E}">
        <p14:creationId xmlns:p14="http://schemas.microsoft.com/office/powerpoint/2010/main" xmlns="" val="35102304"/>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911906"/>
            <a:ext cx="10972800" cy="1143000"/>
          </a:xfrm>
          <a:solidFill>
            <a:schemeClr val="accent1">
              <a:lumMod val="20000"/>
              <a:lumOff val="80000"/>
            </a:schemeClr>
          </a:solidFill>
        </p:spPr>
        <p:txBody>
          <a:bodyPr>
            <a:normAutofit fontScale="90000"/>
          </a:bodyPr>
          <a:lstStyle/>
          <a:p>
            <a:pPr algn="ctr"/>
            <a:r>
              <a:rPr lang="ru-RU" sz="2000" b="1" dirty="0" smtClean="0"/>
              <a:t>Определить факторы, влияющие на закредитованность, финансовое благополучие организации</a:t>
            </a:r>
            <a:br>
              <a:rPr lang="ru-RU" sz="2000" b="1" dirty="0" smtClean="0"/>
            </a:br>
            <a:r>
              <a:rPr lang="ru-RU" sz="2000" b="1" dirty="0" smtClean="0"/>
              <a:t/>
            </a:r>
            <a:br>
              <a:rPr lang="ru-RU" sz="2000" b="1" dirty="0" smtClean="0"/>
            </a:br>
            <a:r>
              <a:rPr lang="ru-RU" sz="2000" dirty="0" smtClean="0"/>
              <a:t> Видно, что наличие заемных средств компаний имеет отрицательную связь с годом регистрации компании </a:t>
            </a:r>
            <a:r>
              <a:rPr lang="ru-RU" sz="2000" b="1" dirty="0" smtClean="0"/>
              <a:t/>
            </a:r>
            <a:br>
              <a:rPr lang="ru-RU" sz="2000" b="1" dirty="0" smtClean="0"/>
            </a:br>
            <a:endParaRPr lang="ru-RU" sz="2000" dirty="0">
              <a:latin typeface="+mn-lt"/>
            </a:endParaRPr>
          </a:p>
        </p:txBody>
      </p:sp>
      <p:pic>
        <p:nvPicPr>
          <p:cNvPr id="4" name="Содержимое 3" descr="Снимок28.PNG"/>
          <p:cNvPicPr>
            <a:picLocks noGrp="1" noChangeAspect="1"/>
          </p:cNvPicPr>
          <p:nvPr>
            <p:ph idx="1"/>
          </p:nvPr>
        </p:nvPicPr>
        <p:blipFill>
          <a:blip r:embed="rId2" cstate="print"/>
          <a:stretch>
            <a:fillRect/>
          </a:stretch>
        </p:blipFill>
        <p:spPr>
          <a:xfrm>
            <a:off x="554183" y="2230438"/>
            <a:ext cx="11208326" cy="4094162"/>
          </a:xfrm>
        </p:spPr>
      </p:pic>
      <p:pic>
        <p:nvPicPr>
          <p:cNvPr id="5" name="Рисунок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430001" y="6176963"/>
            <a:ext cx="520626" cy="520626"/>
          </a:xfrm>
          <a:prstGeom prst="rect">
            <a:avLst/>
          </a:prstGeom>
        </p:spPr>
      </p:pic>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Ludmila\Notebooks (PY)\Соревнования\IT-волонтер2022\Task2\Снимок29.PNG"/>
          <p:cNvPicPr>
            <a:picLocks noChangeAspect="1" noChangeArrowheads="1"/>
          </p:cNvPicPr>
          <p:nvPr/>
        </p:nvPicPr>
        <p:blipFill>
          <a:blip r:embed="rId2" cstate="print"/>
          <a:srcRect/>
          <a:stretch>
            <a:fillRect/>
          </a:stretch>
        </p:blipFill>
        <p:spPr bwMode="auto">
          <a:xfrm>
            <a:off x="1260953" y="1034104"/>
            <a:ext cx="9697804" cy="3210373"/>
          </a:xfrm>
          <a:prstGeom prst="rect">
            <a:avLst/>
          </a:prstGeom>
          <a:noFill/>
        </p:spPr>
      </p:pic>
      <p:sp>
        <p:nvSpPr>
          <p:cNvPr id="3" name="Выноска-облако 2"/>
          <p:cNvSpPr/>
          <p:nvPr/>
        </p:nvSpPr>
        <p:spPr>
          <a:xfrm>
            <a:off x="8354292" y="4336473"/>
            <a:ext cx="3505200" cy="1219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bg1"/>
                </a:solidFill>
                <a:latin typeface="Comic Sans MS" pitchFamily="66" charset="0"/>
              </a:rPr>
              <a:t>Вывод….</a:t>
            </a:r>
            <a:endParaRPr lang="ru-RU" dirty="0">
              <a:solidFill>
                <a:schemeClr val="bg1"/>
              </a:solidFill>
              <a:latin typeface="Comic Sans MS" pitchFamily="66" charset="0"/>
            </a:endParaRPr>
          </a:p>
        </p:txBody>
      </p:sp>
      <p:pic>
        <p:nvPicPr>
          <p:cNvPr id="4" name="Рисунок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430001" y="6176963"/>
            <a:ext cx="520626" cy="520626"/>
          </a:xfrm>
          <a:prstGeom prst="rect">
            <a:avLst/>
          </a:prstGeom>
        </p:spPr>
      </p:pic>
      <p:sp>
        <p:nvSpPr>
          <p:cNvPr id="5" name="TextBox 4"/>
          <p:cNvSpPr txBox="1"/>
          <p:nvPr/>
        </p:nvSpPr>
        <p:spPr>
          <a:xfrm>
            <a:off x="609600" y="4710545"/>
            <a:ext cx="6968837" cy="1600438"/>
          </a:xfrm>
          <a:prstGeom prst="rect">
            <a:avLst/>
          </a:prstGeom>
          <a:noFill/>
        </p:spPr>
        <p:txBody>
          <a:bodyPr wrap="square" rtlCol="0">
            <a:spAutoFit/>
          </a:bodyPr>
          <a:lstStyle/>
          <a:p>
            <a:pPr algn="just"/>
            <a:r>
              <a:rPr lang="ru-RU" sz="1400" dirty="0" smtClean="0"/>
              <a:t>Пока был определен один фактор, повлиявший на закредитованность - </a:t>
            </a:r>
            <a:r>
              <a:rPr lang="ru-RU" sz="1400" i="1" dirty="0" smtClean="0"/>
              <a:t>это год регистрации</a:t>
            </a:r>
            <a:r>
              <a:rPr lang="ru-RU" sz="1400" dirty="0" smtClean="0"/>
              <a:t>, но он с закредитованность на данный момент имеет отрицательную взаимосвязь и наибольший объем заемный средств приходится на компании, зарегистрированные </a:t>
            </a:r>
            <a:r>
              <a:rPr lang="ru-RU" sz="1400" i="1" dirty="0" smtClean="0"/>
              <a:t>в 1998 и 1999 г.г</a:t>
            </a:r>
            <a:r>
              <a:rPr lang="ru-RU" sz="1400" dirty="0" smtClean="0"/>
              <a:t>., наверное это не просто так? А до этих дат и после объем заимствований НКО невелик.</a:t>
            </a:r>
          </a:p>
          <a:p>
            <a:pPr algn="just"/>
            <a:r>
              <a:rPr lang="ru-RU" sz="1400" dirty="0" smtClean="0"/>
              <a:t> Можно было бы еще посмотреть на взаимосвязь заемных средств с </a:t>
            </a:r>
            <a:r>
              <a:rPr lang="ru-RU" sz="1400" i="1" dirty="0" smtClean="0"/>
              <a:t>организационно-правовой формой компании и регионом ее регистрации</a:t>
            </a:r>
            <a:r>
              <a:rPr lang="ru-RU" sz="1400" dirty="0" smtClean="0"/>
              <a:t>.</a:t>
            </a:r>
            <a:endParaRPr lang="ru-RU" sz="1400" dirty="0"/>
          </a:p>
        </p:txBody>
      </p:sp>
    </p:spTree>
  </p:cSld>
  <p:clrMapOvr>
    <a:masterClrMapping/>
  </p:clrMapOvr>
  <p:transition>
    <p:wipe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smtClean="0">
                <a:solidFill>
                  <a:schemeClr val="accent1">
                    <a:lumMod val="75000"/>
                  </a:schemeClr>
                </a:solidFill>
              </a:rPr>
              <a:t>Ссылки</a:t>
            </a:r>
            <a:r>
              <a:rPr lang="en-US" b="1" dirty="0">
                <a:solidFill>
                  <a:schemeClr val="accent1">
                    <a:lumMod val="75000"/>
                  </a:schemeClr>
                </a:solidFill>
              </a:rPr>
              <a:t>:</a:t>
            </a:r>
            <a:endParaRPr lang="ru-RU" b="1" dirty="0">
              <a:solidFill>
                <a:schemeClr val="accent1">
                  <a:lumMod val="75000"/>
                </a:schemeClr>
              </a:solidFill>
            </a:endParaRPr>
          </a:p>
        </p:txBody>
      </p:sp>
      <p:sp>
        <p:nvSpPr>
          <p:cNvPr id="3" name="Объект 2"/>
          <p:cNvSpPr>
            <a:spLocks noGrp="1"/>
          </p:cNvSpPr>
          <p:nvPr>
            <p:ph idx="1"/>
          </p:nvPr>
        </p:nvSpPr>
        <p:spPr>
          <a:xfrm>
            <a:off x="1648691" y="2129213"/>
            <a:ext cx="9448800" cy="1666932"/>
          </a:xfrm>
        </p:spPr>
        <p:txBody>
          <a:bodyPr>
            <a:normAutofit fontScale="77500" lnSpcReduction="20000"/>
          </a:bodyPr>
          <a:lstStyle/>
          <a:p>
            <a:r>
              <a:rPr lang="ru-RU" u="sng" dirty="0" err="1" smtClean="0">
                <a:solidFill>
                  <a:schemeClr val="bg2">
                    <a:lumMod val="25000"/>
                  </a:schemeClr>
                </a:solidFill>
                <a:latin typeface="Bahnschrift" panose="020B0502040204020203" pitchFamily="34" charset="0"/>
              </a:rPr>
              <a:t>Препроцессинг_данных</a:t>
            </a:r>
            <a:r>
              <a:rPr lang="ru-RU" u="sng" dirty="0" smtClean="0">
                <a:solidFill>
                  <a:schemeClr val="bg2">
                    <a:lumMod val="25000"/>
                  </a:schemeClr>
                </a:solidFill>
                <a:latin typeface="Bahnschrift" panose="020B0502040204020203" pitchFamily="34" charset="0"/>
              </a:rPr>
              <a:t>.</a:t>
            </a:r>
            <a:r>
              <a:rPr lang="en-US" u="sng" dirty="0" err="1" smtClean="0">
                <a:solidFill>
                  <a:schemeClr val="bg2">
                    <a:lumMod val="25000"/>
                  </a:schemeClr>
                </a:solidFill>
                <a:latin typeface="Bahnschrift" panose="020B0502040204020203" pitchFamily="34" charset="0"/>
              </a:rPr>
              <a:t>ipynb</a:t>
            </a:r>
            <a:r>
              <a:rPr lang="en-US" u="sng" dirty="0" smtClean="0">
                <a:solidFill>
                  <a:schemeClr val="bg2">
                    <a:lumMod val="25000"/>
                  </a:schemeClr>
                </a:solidFill>
                <a:latin typeface="Bahnschrift" panose="020B0502040204020203" pitchFamily="34" charset="0"/>
              </a:rPr>
              <a:t> </a:t>
            </a:r>
            <a:r>
              <a:rPr lang="ru-RU" u="sng" dirty="0" smtClean="0">
                <a:solidFill>
                  <a:schemeClr val="bg2">
                    <a:lumMod val="25000"/>
                  </a:schemeClr>
                </a:solidFill>
                <a:latin typeface="Bahnschrift" panose="020B0502040204020203" pitchFamily="34" charset="0"/>
              </a:rPr>
              <a:t>- ноутбук с предобработкой данных</a:t>
            </a:r>
            <a:r>
              <a:rPr lang="en-US" u="sng" dirty="0" smtClean="0">
                <a:solidFill>
                  <a:schemeClr val="bg2">
                    <a:lumMod val="25000"/>
                  </a:schemeClr>
                </a:solidFill>
                <a:latin typeface="Bahnschrift" panose="020B0502040204020203" pitchFamily="34" charset="0"/>
              </a:rPr>
              <a:t>: </a:t>
            </a:r>
            <a:r>
              <a:rPr lang="ru-RU" u="sng" dirty="0" smtClean="0">
                <a:solidFill>
                  <a:schemeClr val="bg2">
                    <a:lumMod val="25000"/>
                  </a:schemeClr>
                </a:solidFill>
                <a:latin typeface="Bahnschrift" panose="020B0502040204020203" pitchFamily="34" charset="0"/>
                <a:hlinkClick r:id="rId2"/>
              </a:rPr>
              <a:t> </a:t>
            </a:r>
            <a:r>
              <a:rPr lang="en-US" u="sng" dirty="0" smtClean="0">
                <a:solidFill>
                  <a:schemeClr val="bg2">
                    <a:lumMod val="25000"/>
                  </a:schemeClr>
                </a:solidFill>
                <a:latin typeface="Bahnschrift" panose="020B0502040204020203" pitchFamily="34" charset="0"/>
                <a:hlinkClick r:id="rId2"/>
              </a:rPr>
              <a:t>https</a:t>
            </a:r>
            <a:r>
              <a:rPr lang="en-US" u="sng" dirty="0" smtClean="0">
                <a:solidFill>
                  <a:schemeClr val="bg2">
                    <a:lumMod val="25000"/>
                  </a:schemeClr>
                </a:solidFill>
                <a:latin typeface="Bahnschrift" panose="020B0502040204020203" pitchFamily="34" charset="0"/>
                <a:hlinkClick r:id="rId2"/>
              </a:rPr>
              <a:t>://github.com/LudmilaGR/Competition/blob/main/IT-</a:t>
            </a:r>
            <a:r>
              <a:rPr lang="ru-RU" u="sng" dirty="0" smtClean="0">
                <a:solidFill>
                  <a:schemeClr val="bg2">
                    <a:lumMod val="25000"/>
                  </a:schemeClr>
                </a:solidFill>
                <a:latin typeface="Bahnschrift" panose="020B0502040204020203" pitchFamily="34" charset="0"/>
                <a:hlinkClick r:id="rId2"/>
              </a:rPr>
              <a:t>волонтер_2022/</a:t>
            </a:r>
            <a:r>
              <a:rPr lang="ru-RU" u="sng" dirty="0" err="1" smtClean="0">
                <a:solidFill>
                  <a:schemeClr val="bg2">
                    <a:lumMod val="25000"/>
                  </a:schemeClr>
                </a:solidFill>
                <a:latin typeface="Bahnschrift" panose="020B0502040204020203" pitchFamily="34" charset="0"/>
                <a:hlinkClick r:id="rId2"/>
              </a:rPr>
              <a:t>Препроцессинг_данных_</a:t>
            </a:r>
            <a:r>
              <a:rPr lang="en-US" u="sng" dirty="0" err="1" smtClean="0">
                <a:solidFill>
                  <a:schemeClr val="bg2">
                    <a:lumMod val="25000"/>
                  </a:schemeClr>
                </a:solidFill>
                <a:latin typeface="Bahnschrift" panose="020B0502040204020203" pitchFamily="34" charset="0"/>
                <a:hlinkClick r:id="rId2"/>
              </a:rPr>
              <a:t>first.ipynb</a:t>
            </a:r>
            <a:r>
              <a:rPr lang="ru-RU" u="sng" dirty="0" smtClean="0">
                <a:solidFill>
                  <a:schemeClr val="bg2">
                    <a:lumMod val="25000"/>
                  </a:schemeClr>
                </a:solidFill>
                <a:latin typeface="Bahnschrift" panose="020B0502040204020203" pitchFamily="34" charset="0"/>
                <a:hlinkClick r:id="rId2"/>
              </a:rPr>
              <a:t> </a:t>
            </a:r>
            <a:endParaRPr lang="ru-RU" u="sng" dirty="0" smtClean="0">
              <a:solidFill>
                <a:schemeClr val="bg2">
                  <a:lumMod val="25000"/>
                </a:schemeClr>
              </a:solidFill>
              <a:latin typeface="Bahnschrift" panose="020B0502040204020203" pitchFamily="34" charset="0"/>
            </a:endParaRPr>
          </a:p>
          <a:p>
            <a:r>
              <a:rPr lang="ru-RU" u="sng" dirty="0" err="1" smtClean="0">
                <a:solidFill>
                  <a:schemeClr val="bg2">
                    <a:lumMod val="25000"/>
                  </a:schemeClr>
                </a:solidFill>
                <a:latin typeface="Bahnschrift" panose="020B0502040204020203" pitchFamily="34" charset="0"/>
              </a:rPr>
              <a:t>Анализ_данных</a:t>
            </a:r>
            <a:r>
              <a:rPr lang="ru-RU" u="sng" dirty="0" smtClean="0">
                <a:solidFill>
                  <a:schemeClr val="bg2">
                    <a:lumMod val="25000"/>
                  </a:schemeClr>
                </a:solidFill>
                <a:latin typeface="Bahnschrift" panose="020B0502040204020203" pitchFamily="34" charset="0"/>
              </a:rPr>
              <a:t>.</a:t>
            </a:r>
            <a:r>
              <a:rPr lang="en-US" u="sng" dirty="0" err="1" smtClean="0">
                <a:solidFill>
                  <a:schemeClr val="bg2">
                    <a:lumMod val="25000"/>
                  </a:schemeClr>
                </a:solidFill>
                <a:latin typeface="Bahnschrift" panose="020B0502040204020203" pitchFamily="34" charset="0"/>
              </a:rPr>
              <a:t>ipynb</a:t>
            </a:r>
            <a:r>
              <a:rPr lang="en-US" u="sng" dirty="0" smtClean="0">
                <a:solidFill>
                  <a:schemeClr val="bg2">
                    <a:lumMod val="25000"/>
                  </a:schemeClr>
                </a:solidFill>
                <a:latin typeface="Bahnschrift" panose="020B0502040204020203" pitchFamily="34" charset="0"/>
              </a:rPr>
              <a:t> </a:t>
            </a:r>
            <a:r>
              <a:rPr lang="ru-RU" u="sng" dirty="0" smtClean="0">
                <a:solidFill>
                  <a:schemeClr val="bg2">
                    <a:lumMod val="25000"/>
                  </a:schemeClr>
                </a:solidFill>
                <a:latin typeface="Bahnschrift" panose="020B0502040204020203" pitchFamily="34" charset="0"/>
              </a:rPr>
              <a:t>- ноутбук с анализом и решением</a:t>
            </a:r>
            <a:r>
              <a:rPr lang="en-US" u="sng" dirty="0" smtClean="0">
                <a:solidFill>
                  <a:schemeClr val="bg2">
                    <a:lumMod val="25000"/>
                  </a:schemeClr>
                </a:solidFill>
                <a:latin typeface="Bahnschrift" panose="020B0502040204020203" pitchFamily="34" charset="0"/>
              </a:rPr>
              <a:t>: </a:t>
            </a:r>
            <a:r>
              <a:rPr lang="en-US" u="sng" dirty="0" smtClean="0">
                <a:solidFill>
                  <a:schemeClr val="bg2">
                    <a:lumMod val="25000"/>
                  </a:schemeClr>
                </a:solidFill>
                <a:latin typeface="Bahnschrift" panose="020B0502040204020203" pitchFamily="34" charset="0"/>
                <a:hlinkClick r:id="rId2"/>
              </a:rPr>
              <a:t>https</a:t>
            </a:r>
            <a:r>
              <a:rPr lang="en-US" u="sng" dirty="0" smtClean="0">
                <a:solidFill>
                  <a:schemeClr val="bg2">
                    <a:lumMod val="25000"/>
                  </a:schemeClr>
                </a:solidFill>
                <a:latin typeface="Bahnschrift" panose="020B0502040204020203" pitchFamily="34" charset="0"/>
                <a:hlinkClick r:id="rId2"/>
              </a:rPr>
              <a:t>://github.com/LudmilaGR/Competition/blob/main/IT-</a:t>
            </a:r>
            <a:r>
              <a:rPr lang="ru-RU" u="sng" dirty="0" smtClean="0">
                <a:solidFill>
                  <a:schemeClr val="bg2">
                    <a:lumMod val="25000"/>
                  </a:schemeClr>
                </a:solidFill>
                <a:latin typeface="Bahnschrift" panose="020B0502040204020203" pitchFamily="34" charset="0"/>
                <a:hlinkClick r:id="rId2"/>
              </a:rPr>
              <a:t>волонтер_2022/</a:t>
            </a:r>
            <a:r>
              <a:rPr lang="ru-RU" u="sng" dirty="0" err="1" smtClean="0">
                <a:solidFill>
                  <a:schemeClr val="bg2">
                    <a:lumMod val="25000"/>
                  </a:schemeClr>
                </a:solidFill>
                <a:latin typeface="Bahnschrift" panose="020B0502040204020203" pitchFamily="34" charset="0"/>
                <a:hlinkClick r:id="rId2"/>
              </a:rPr>
              <a:t>Анализ_данных_</a:t>
            </a:r>
            <a:r>
              <a:rPr lang="en-US" u="sng" dirty="0" err="1" smtClean="0">
                <a:solidFill>
                  <a:schemeClr val="bg2">
                    <a:lumMod val="25000"/>
                  </a:schemeClr>
                </a:solidFill>
                <a:latin typeface="Bahnschrift" panose="020B0502040204020203" pitchFamily="34" charset="0"/>
                <a:hlinkClick r:id="rId2"/>
              </a:rPr>
              <a:t>first.ipynb</a:t>
            </a:r>
            <a:r>
              <a:rPr lang="ru-RU" u="sng" dirty="0" smtClean="0">
                <a:solidFill>
                  <a:schemeClr val="bg2">
                    <a:lumMod val="25000"/>
                  </a:schemeClr>
                </a:solidFill>
                <a:latin typeface="Bahnschrift" panose="020B0502040204020203" pitchFamily="34" charset="0"/>
                <a:hlinkClick r:id="rId2"/>
              </a:rPr>
              <a:t>  </a:t>
            </a:r>
            <a:endParaRPr lang="ru-RU" u="sng" dirty="0" smtClean="0">
              <a:solidFill>
                <a:schemeClr val="bg2">
                  <a:lumMod val="25000"/>
                </a:schemeClr>
              </a:solidFill>
              <a:latin typeface="Bahnschrift" panose="020B0502040204020203" pitchFamily="34" charset="0"/>
            </a:endParaRPr>
          </a:p>
        </p:txBody>
      </p:sp>
      <p:pic>
        <p:nvPicPr>
          <p:cNvPr id="4" name="Рисунок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495116" y="6201294"/>
            <a:ext cx="430571" cy="430571"/>
          </a:xfrm>
          <a:prstGeom prst="rect">
            <a:avLst/>
          </a:prstGeom>
        </p:spPr>
      </p:pic>
      <p:sp>
        <p:nvSpPr>
          <p:cNvPr id="5" name="Прямоугольник 4"/>
          <p:cNvSpPr/>
          <p:nvPr/>
        </p:nvSpPr>
        <p:spPr>
          <a:xfrm>
            <a:off x="2032502" y="4170416"/>
            <a:ext cx="6377207" cy="369332"/>
          </a:xfrm>
          <a:prstGeom prst="rect">
            <a:avLst/>
          </a:prstGeom>
        </p:spPr>
        <p:txBody>
          <a:bodyPr wrap="square">
            <a:spAutoFit/>
          </a:bodyPr>
          <a:lstStyle/>
          <a:p>
            <a:r>
              <a:rPr lang="ru-RU" dirty="0" smtClean="0">
                <a:solidFill>
                  <a:schemeClr val="bg2">
                    <a:lumMod val="25000"/>
                  </a:schemeClr>
                </a:solidFill>
                <a:latin typeface="Bahnschrift" panose="020B0502040204020203" pitchFamily="34" charset="0"/>
              </a:rPr>
              <a:t>уютно в </a:t>
            </a:r>
            <a:r>
              <a:rPr lang="ru-RU" dirty="0">
                <a:solidFill>
                  <a:schemeClr val="bg2">
                    <a:lumMod val="25000"/>
                  </a:schemeClr>
                </a:solidFill>
                <a:latin typeface="Bahnschrift" panose="020B0502040204020203" pitchFamily="34" charset="0"/>
              </a:rPr>
              <a:t>архиве вместе с </a:t>
            </a:r>
            <a:r>
              <a:rPr lang="ru-RU" dirty="0" smtClean="0">
                <a:solidFill>
                  <a:schemeClr val="bg2">
                    <a:lumMod val="25000"/>
                  </a:schemeClr>
                </a:solidFill>
                <a:latin typeface="Bahnschrift" panose="020B0502040204020203" pitchFamily="34" charset="0"/>
              </a:rPr>
              <a:t>ними лежит данная презентация</a:t>
            </a:r>
            <a:endParaRPr lang="ru-RU" u="sng" dirty="0">
              <a:solidFill>
                <a:schemeClr val="bg2">
                  <a:lumMod val="25000"/>
                </a:schemeClr>
              </a:solidFill>
              <a:latin typeface="Bahnschrift" panose="020B0502040204020203" pitchFamily="34" charset="0"/>
            </a:endParaRPr>
          </a:p>
        </p:txBody>
      </p:sp>
    </p:spTree>
    <p:extLst>
      <p:ext uri="{BB962C8B-B14F-4D97-AF65-F5344CB8AC3E}">
        <p14:creationId xmlns:p14="http://schemas.microsoft.com/office/powerpoint/2010/main" xmlns="" val="3857499873"/>
      </p:ext>
    </p:extLst>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09058" y="3165178"/>
            <a:ext cx="7391402" cy="723976"/>
          </a:xfrm>
        </p:spPr>
        <p:txBody>
          <a:bodyPr>
            <a:noAutofit/>
          </a:bodyPr>
          <a:lstStyle/>
          <a:p>
            <a:pPr marL="0" indent="0" algn="ctr">
              <a:buNone/>
            </a:pPr>
            <a:r>
              <a:rPr lang="ru-RU" sz="5500" dirty="0" smtClean="0">
                <a:solidFill>
                  <a:schemeClr val="accent1">
                    <a:lumMod val="75000"/>
                  </a:schemeClr>
                </a:solidFill>
                <a:latin typeface="Bahnschrift" panose="020B0502040204020203" pitchFamily="34" charset="0"/>
              </a:rPr>
              <a:t>Спасибо за внимание</a:t>
            </a:r>
            <a:r>
              <a:rPr lang="en-US" sz="5500" dirty="0" smtClean="0">
                <a:solidFill>
                  <a:schemeClr val="accent1">
                    <a:lumMod val="75000"/>
                  </a:schemeClr>
                </a:solidFill>
                <a:latin typeface="Bahnschrift" panose="020B0502040204020203" pitchFamily="34" charset="0"/>
              </a:rPr>
              <a:t>!</a:t>
            </a:r>
            <a:endParaRPr lang="ru-RU" sz="5500" dirty="0">
              <a:solidFill>
                <a:schemeClr val="accent1">
                  <a:lumMod val="75000"/>
                </a:schemeClr>
              </a:solidFill>
              <a:latin typeface="Bahnschrift" panose="020B0502040204020203" pitchFamily="34" charset="0"/>
            </a:endParaRPr>
          </a:p>
        </p:txBody>
      </p:sp>
    </p:spTree>
    <p:extLst>
      <p:ext uri="{BB962C8B-B14F-4D97-AF65-F5344CB8AC3E}">
        <p14:creationId xmlns:p14="http://schemas.microsoft.com/office/powerpoint/2010/main" xmlns="" val="1115662396"/>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Выноска-облако 10"/>
          <p:cNvSpPr/>
          <p:nvPr/>
        </p:nvSpPr>
        <p:spPr>
          <a:xfrm>
            <a:off x="8174183" y="180110"/>
            <a:ext cx="3505200" cy="1219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bg1"/>
                </a:solidFill>
                <a:latin typeface="Comic Sans MS" pitchFamily="66" charset="0"/>
              </a:rPr>
              <a:t>С чего мы начали…</a:t>
            </a:r>
            <a:endParaRPr lang="ru-RU" dirty="0">
              <a:solidFill>
                <a:schemeClr val="bg1"/>
              </a:solidFill>
              <a:latin typeface="Comic Sans MS" pitchFamily="66" charset="0"/>
            </a:endParaRPr>
          </a:p>
        </p:txBody>
      </p:sp>
      <p:pic>
        <p:nvPicPr>
          <p:cNvPr id="12" name="Рисунок 1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353800" y="6109855"/>
            <a:ext cx="565265" cy="565265"/>
          </a:xfrm>
          <a:prstGeom prst="rect">
            <a:avLst/>
          </a:prstGeom>
        </p:spPr>
      </p:pic>
      <p:sp>
        <p:nvSpPr>
          <p:cNvPr id="13" name="Заголовок 12"/>
          <p:cNvSpPr>
            <a:spLocks noGrp="1"/>
          </p:cNvSpPr>
          <p:nvPr>
            <p:ph type="title"/>
          </p:nvPr>
        </p:nvSpPr>
        <p:spPr>
          <a:xfrm>
            <a:off x="914400" y="803564"/>
            <a:ext cx="3657600" cy="872838"/>
          </a:xfrm>
          <a:solidFill>
            <a:schemeClr val="accent1">
              <a:lumMod val="20000"/>
              <a:lumOff val="80000"/>
            </a:schemeClr>
          </a:solidFill>
        </p:spPr>
        <p:txBody>
          <a:bodyPr/>
          <a:lstStyle/>
          <a:p>
            <a:pPr algn="just"/>
            <a:r>
              <a:rPr lang="ru-RU" sz="1400" b="1" dirty="0" smtClean="0"/>
              <a:t>На вопрос сколько и какие организации действительно работают, а не существуют на "бумаге", будет ответ сколько организаций предоставили отчеты</a:t>
            </a:r>
            <a:endParaRPr lang="ru-RU" sz="1400" b="1" dirty="0"/>
          </a:p>
        </p:txBody>
      </p:sp>
      <p:pic>
        <p:nvPicPr>
          <p:cNvPr id="16" name="Содержимое 15" descr="Снимок.PNG"/>
          <p:cNvPicPr>
            <a:picLocks noGrp="1" noChangeAspect="1"/>
          </p:cNvPicPr>
          <p:nvPr>
            <p:ph sz="half" idx="1"/>
          </p:nvPr>
        </p:nvPicPr>
        <p:blipFill>
          <a:blip r:embed="rId3" cstate="print"/>
          <a:stretch>
            <a:fillRect/>
          </a:stretch>
        </p:blipFill>
        <p:spPr>
          <a:xfrm>
            <a:off x="5181600" y="1620982"/>
            <a:ext cx="6012873" cy="4613563"/>
          </a:xfrm>
        </p:spPr>
      </p:pic>
      <p:sp>
        <p:nvSpPr>
          <p:cNvPr id="15" name="Текст 14"/>
          <p:cNvSpPr>
            <a:spLocks noGrp="1"/>
          </p:cNvSpPr>
          <p:nvPr>
            <p:ph type="body" idx="2"/>
          </p:nvPr>
        </p:nvSpPr>
        <p:spPr/>
        <p:txBody>
          <a:bodyPr>
            <a:normAutofit fontScale="92500"/>
          </a:bodyPr>
          <a:lstStyle/>
          <a:p>
            <a:pPr algn="just">
              <a:buFont typeface="Wingdings" pitchFamily="2" charset="2"/>
              <a:buChar char="ü"/>
            </a:pPr>
            <a:r>
              <a:rPr lang="ru-RU" dirty="0" smtClean="0">
                <a:solidFill>
                  <a:schemeClr val="tx1">
                    <a:lumMod val="95000"/>
                    <a:lumOff val="5000"/>
                  </a:schemeClr>
                </a:solidFill>
              </a:rPr>
              <a:t> на первом этапе выяснилось, что только </a:t>
            </a:r>
            <a:r>
              <a:rPr lang="ru-RU" sz="1800" dirty="0" smtClean="0">
                <a:solidFill>
                  <a:schemeClr val="tx1">
                    <a:lumMod val="95000"/>
                    <a:lumOff val="5000"/>
                  </a:schemeClr>
                </a:solidFill>
              </a:rPr>
              <a:t>61,21% </a:t>
            </a:r>
            <a:r>
              <a:rPr lang="ru-RU" dirty="0" smtClean="0">
                <a:solidFill>
                  <a:schemeClr val="tx1">
                    <a:lumMod val="95000"/>
                    <a:lumOff val="5000"/>
                  </a:schemeClr>
                </a:solidFill>
              </a:rPr>
              <a:t>компаний за </a:t>
            </a:r>
            <a:r>
              <a:rPr lang="ru-RU" sz="1800" dirty="0" smtClean="0">
                <a:solidFill>
                  <a:schemeClr val="tx1">
                    <a:lumMod val="95000"/>
                    <a:lumOff val="5000"/>
                  </a:schemeClr>
                </a:solidFill>
              </a:rPr>
              <a:t>2017-2021</a:t>
            </a:r>
            <a:r>
              <a:rPr lang="ru-RU" dirty="0" smtClean="0">
                <a:solidFill>
                  <a:schemeClr val="tx1">
                    <a:lumMod val="95000"/>
                    <a:lumOff val="5000"/>
                  </a:schemeClr>
                </a:solidFill>
              </a:rPr>
              <a:t> г.г. предоставили хоть какую-то отчетность. В результате из 11172 компаний , осталось только </a:t>
            </a:r>
            <a:r>
              <a:rPr lang="ru-RU" sz="1800" dirty="0" smtClean="0">
                <a:solidFill>
                  <a:schemeClr val="tx1">
                    <a:lumMod val="95000"/>
                    <a:lumOff val="5000"/>
                  </a:schemeClr>
                </a:solidFill>
              </a:rPr>
              <a:t>6838</a:t>
            </a:r>
          </a:p>
          <a:p>
            <a:pPr algn="just">
              <a:buFont typeface="Wingdings" pitchFamily="2" charset="2"/>
              <a:buChar char="ü"/>
            </a:pPr>
            <a:r>
              <a:rPr lang="ru-RU" dirty="0" smtClean="0">
                <a:solidFill>
                  <a:schemeClr val="tx1">
                    <a:lumMod val="95000"/>
                    <a:lumOff val="5000"/>
                  </a:schemeClr>
                </a:solidFill>
              </a:rPr>
              <a:t>при дальнейшем анализе данных выяснилось, что отчетность по некоторым компаниям составлена некорректно, есть отрицательные значения в тех показателях  где они отрицательными в принципе не могут быть. Таких компаний оказалось </a:t>
            </a:r>
            <a:r>
              <a:rPr lang="ru-RU" sz="1800" dirty="0" smtClean="0">
                <a:solidFill>
                  <a:schemeClr val="tx1">
                    <a:lumMod val="95000"/>
                    <a:lumOff val="5000"/>
                  </a:schemeClr>
                </a:solidFill>
              </a:rPr>
              <a:t>548</a:t>
            </a:r>
            <a:r>
              <a:rPr lang="ru-RU" dirty="0" smtClean="0">
                <a:solidFill>
                  <a:schemeClr val="tx1">
                    <a:lumMod val="95000"/>
                    <a:lumOff val="5000"/>
                  </a:schemeClr>
                </a:solidFill>
              </a:rPr>
              <a:t>, их мы удалили, в результате чего для анализа остались </a:t>
            </a:r>
            <a:r>
              <a:rPr lang="ru-RU" sz="1800" dirty="0" smtClean="0">
                <a:solidFill>
                  <a:schemeClr val="tx1">
                    <a:lumMod val="95000"/>
                    <a:lumOff val="5000"/>
                  </a:schemeClr>
                </a:solidFill>
              </a:rPr>
              <a:t>6290</a:t>
            </a:r>
            <a:r>
              <a:rPr lang="ru-RU" dirty="0" smtClean="0">
                <a:solidFill>
                  <a:schemeClr val="tx1">
                    <a:lumMod val="95000"/>
                    <a:lumOff val="5000"/>
                  </a:schemeClr>
                </a:solidFill>
              </a:rPr>
              <a:t> компании.</a:t>
            </a:r>
          </a:p>
          <a:p>
            <a:pPr algn="just">
              <a:buFont typeface="Wingdings" pitchFamily="2" charset="2"/>
              <a:buChar char="ü"/>
            </a:pPr>
            <a:r>
              <a:rPr lang="ru-RU" dirty="0" smtClean="0">
                <a:solidFill>
                  <a:schemeClr val="tx1">
                    <a:lumMod val="95000"/>
                    <a:lumOff val="5000"/>
                  </a:schemeClr>
                </a:solidFill>
              </a:rPr>
              <a:t>на третьем этапе нам пришлось удалить еще </a:t>
            </a:r>
            <a:r>
              <a:rPr lang="ru-RU" sz="1800" dirty="0" smtClean="0">
                <a:solidFill>
                  <a:schemeClr val="tx1">
                    <a:lumMod val="95000"/>
                    <a:lumOff val="5000"/>
                  </a:schemeClr>
                </a:solidFill>
              </a:rPr>
              <a:t>437</a:t>
            </a:r>
            <a:r>
              <a:rPr lang="ru-RU" dirty="0" smtClean="0">
                <a:solidFill>
                  <a:schemeClr val="tx1">
                    <a:lumMod val="95000"/>
                    <a:lumOff val="5000"/>
                  </a:schemeClr>
                </a:solidFill>
              </a:rPr>
              <a:t> компаний, т.к. расчетные показатели по ним получились не естественно завышены из-за некорректно составленной отчетности. В итоге у нас для анализа осталось всего </a:t>
            </a:r>
            <a:r>
              <a:rPr lang="ru-RU" sz="1800" dirty="0" smtClean="0">
                <a:solidFill>
                  <a:schemeClr val="tx1">
                    <a:lumMod val="95000"/>
                    <a:lumOff val="5000"/>
                  </a:schemeClr>
                </a:solidFill>
              </a:rPr>
              <a:t>5853</a:t>
            </a:r>
            <a:r>
              <a:rPr lang="ru-RU" dirty="0" smtClean="0">
                <a:solidFill>
                  <a:schemeClr val="tx1">
                    <a:lumMod val="95000"/>
                    <a:lumOff val="5000"/>
                  </a:schemeClr>
                </a:solidFill>
              </a:rPr>
              <a:t> компании, что составляет </a:t>
            </a:r>
            <a:r>
              <a:rPr lang="ru-RU" sz="1800" dirty="0" smtClean="0">
                <a:solidFill>
                  <a:schemeClr val="tx1">
                    <a:lumMod val="95000"/>
                    <a:lumOff val="5000"/>
                  </a:schemeClr>
                </a:solidFill>
              </a:rPr>
              <a:t>52,39%</a:t>
            </a:r>
            <a:r>
              <a:rPr lang="ru-RU" dirty="0" smtClean="0">
                <a:solidFill>
                  <a:schemeClr val="tx1">
                    <a:lumMod val="95000"/>
                    <a:lumOff val="5000"/>
                  </a:schemeClr>
                </a:solidFill>
              </a:rPr>
              <a:t> от </a:t>
            </a:r>
            <a:r>
              <a:rPr lang="ru-RU" dirty="0" err="1" smtClean="0">
                <a:solidFill>
                  <a:schemeClr val="tx1">
                    <a:lumMod val="95000"/>
                    <a:lumOff val="5000"/>
                  </a:schemeClr>
                </a:solidFill>
              </a:rPr>
              <a:t>первона-чальных</a:t>
            </a:r>
            <a:r>
              <a:rPr lang="ru-RU" dirty="0" smtClean="0">
                <a:solidFill>
                  <a:schemeClr val="tx1">
                    <a:lumMod val="95000"/>
                    <a:lumOff val="5000"/>
                  </a:schemeClr>
                </a:solidFill>
              </a:rPr>
              <a:t> данных</a:t>
            </a:r>
            <a:endParaRPr lang="ru-RU" dirty="0">
              <a:solidFill>
                <a:schemeClr val="tx1">
                  <a:lumMod val="95000"/>
                  <a:lumOff val="5000"/>
                </a:schemeClr>
              </a:solidFill>
            </a:endParaRPr>
          </a:p>
        </p:txBody>
      </p:sp>
    </p:spTree>
    <p:extLst>
      <p:ext uri="{BB962C8B-B14F-4D97-AF65-F5344CB8AC3E}">
        <p14:creationId xmlns:p14="http://schemas.microsoft.com/office/powerpoint/2010/main" xmlns="" val="2776618419"/>
      </p:ext>
    </p:extLst>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609600" y="1122218"/>
            <a:ext cx="10972800" cy="724869"/>
          </a:xfrm>
          <a:solidFill>
            <a:schemeClr val="accent1">
              <a:lumMod val="20000"/>
              <a:lumOff val="80000"/>
            </a:schemeClr>
          </a:solidFill>
        </p:spPr>
        <p:txBody>
          <a:bodyPr>
            <a:normAutofit/>
          </a:bodyPr>
          <a:lstStyle/>
          <a:p>
            <a:pPr algn="ctr"/>
            <a:r>
              <a:rPr lang="ru-RU" sz="2000" dirty="0" smtClean="0">
                <a:latin typeface="+mn-lt"/>
              </a:rPr>
              <a:t>Даже давно зарегистрированные компании не за каждый год предоставили свою отчетность</a:t>
            </a:r>
            <a:r>
              <a:rPr lang="ru-RU" sz="1800" dirty="0" smtClean="0">
                <a:latin typeface="+mn-lt"/>
              </a:rPr>
              <a:t/>
            </a:r>
            <a:br>
              <a:rPr lang="ru-RU" sz="1800" dirty="0" smtClean="0">
                <a:latin typeface="+mn-lt"/>
              </a:rPr>
            </a:br>
            <a:endParaRPr lang="ru-RU" sz="1800" dirty="0">
              <a:latin typeface="+mn-lt"/>
            </a:endParaRPr>
          </a:p>
        </p:txBody>
      </p:sp>
      <p:pic>
        <p:nvPicPr>
          <p:cNvPr id="9" name="Содержимое 8" descr="Снимок1.PNG"/>
          <p:cNvPicPr>
            <a:picLocks noGrp="1" noChangeAspect="1"/>
          </p:cNvPicPr>
          <p:nvPr>
            <p:ph sz="half" idx="2"/>
          </p:nvPr>
        </p:nvPicPr>
        <p:blipFill>
          <a:blip r:embed="rId2" cstate="print"/>
          <a:stretch>
            <a:fillRect/>
          </a:stretch>
        </p:blipFill>
        <p:spPr>
          <a:xfrm>
            <a:off x="6384575" y="2327563"/>
            <a:ext cx="5322516" cy="3671453"/>
          </a:xfrm>
        </p:spPr>
      </p:pic>
      <p:pic>
        <p:nvPicPr>
          <p:cNvPr id="4" name="Рисунок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430001" y="6176963"/>
            <a:ext cx="520626" cy="520626"/>
          </a:xfrm>
          <a:prstGeom prst="rect">
            <a:avLst/>
          </a:prstGeom>
        </p:spPr>
      </p:pic>
      <p:pic>
        <p:nvPicPr>
          <p:cNvPr id="7" name="Содержимое 6" descr="Снимок.PNG"/>
          <p:cNvPicPr>
            <a:picLocks noGrp="1" noChangeAspect="1"/>
          </p:cNvPicPr>
          <p:nvPr>
            <p:ph sz="half" idx="1"/>
          </p:nvPr>
        </p:nvPicPr>
        <p:blipFill>
          <a:blip r:embed="rId4" cstate="print"/>
          <a:stretch>
            <a:fillRect/>
          </a:stretch>
        </p:blipFill>
        <p:spPr>
          <a:xfrm>
            <a:off x="1053786" y="2084895"/>
            <a:ext cx="4496428" cy="4105848"/>
          </a:xfrm>
        </p:spPr>
      </p:pic>
    </p:spTree>
    <p:extLst>
      <p:ext uri="{BB962C8B-B14F-4D97-AF65-F5344CB8AC3E}">
        <p14:creationId xmlns:p14="http://schemas.microsoft.com/office/powerpoint/2010/main" xmlns="" val="940987442"/>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609600" y="983673"/>
            <a:ext cx="10972800" cy="942108"/>
          </a:xfrm>
          <a:solidFill>
            <a:schemeClr val="accent1">
              <a:lumMod val="20000"/>
              <a:lumOff val="80000"/>
            </a:schemeClr>
          </a:solidFill>
        </p:spPr>
        <p:txBody>
          <a:bodyPr>
            <a:normAutofit fontScale="90000"/>
          </a:bodyPr>
          <a:lstStyle/>
          <a:p>
            <a:pPr algn="ctr"/>
            <a:r>
              <a:rPr lang="ru-RU" sz="2000" dirty="0" smtClean="0">
                <a:latin typeface="+mn-lt"/>
              </a:rPr>
              <a:t/>
            </a:r>
            <a:br>
              <a:rPr lang="ru-RU" sz="2000" dirty="0" smtClean="0">
                <a:latin typeface="+mn-lt"/>
              </a:rPr>
            </a:br>
            <a:r>
              <a:rPr lang="ru-RU" sz="2000" dirty="0" smtClean="0">
                <a:latin typeface="+mn-lt"/>
              </a:rPr>
              <a:t/>
            </a:r>
            <a:br>
              <a:rPr lang="ru-RU" sz="2000" dirty="0" smtClean="0">
                <a:latin typeface="+mn-lt"/>
              </a:rPr>
            </a:br>
            <a:r>
              <a:rPr lang="ru-RU" sz="2000" dirty="0" smtClean="0">
                <a:latin typeface="+mn-lt"/>
              </a:rPr>
              <a:t/>
            </a:r>
            <a:br>
              <a:rPr lang="ru-RU" sz="2000" dirty="0" smtClean="0">
                <a:latin typeface="+mn-lt"/>
              </a:rPr>
            </a:br>
            <a:r>
              <a:rPr lang="ru-RU" sz="2000" dirty="0" smtClean="0">
                <a:latin typeface="+mn-lt"/>
              </a:rPr>
              <a:t/>
            </a:r>
            <a:br>
              <a:rPr lang="ru-RU" sz="2000" dirty="0" smtClean="0">
                <a:latin typeface="+mn-lt"/>
              </a:rPr>
            </a:br>
            <a:r>
              <a:rPr lang="ru-RU" sz="2000" dirty="0" smtClean="0">
                <a:latin typeface="+mn-lt"/>
              </a:rPr>
              <a:t/>
            </a:r>
            <a:br>
              <a:rPr lang="ru-RU" sz="2000" dirty="0" smtClean="0">
                <a:latin typeface="+mn-lt"/>
              </a:rPr>
            </a:br>
            <a:r>
              <a:rPr lang="ru-RU" sz="2000" dirty="0" smtClean="0">
                <a:latin typeface="+mn-lt"/>
              </a:rPr>
              <a:t/>
            </a:r>
            <a:br>
              <a:rPr lang="ru-RU" sz="2000" dirty="0" smtClean="0">
                <a:latin typeface="+mn-lt"/>
              </a:rPr>
            </a:br>
            <a:r>
              <a:rPr lang="ru-RU" sz="2200" dirty="0" smtClean="0">
                <a:latin typeface="+mn-lt"/>
              </a:rPr>
              <a:t>Дата создания организации</a:t>
            </a:r>
            <a:r>
              <a:rPr lang="ru-RU" sz="2000" dirty="0" smtClean="0">
                <a:latin typeface="+mn-lt"/>
              </a:rPr>
              <a:t/>
            </a:r>
            <a:br>
              <a:rPr lang="ru-RU" sz="2000" dirty="0" smtClean="0">
                <a:latin typeface="+mn-lt"/>
              </a:rPr>
            </a:br>
            <a:r>
              <a:rPr lang="ru-RU" sz="2000" dirty="0" smtClean="0">
                <a:latin typeface="+mn-lt"/>
              </a:rPr>
              <a:t/>
            </a:r>
            <a:br>
              <a:rPr lang="ru-RU" sz="2000" dirty="0" smtClean="0">
                <a:latin typeface="+mn-lt"/>
              </a:rPr>
            </a:br>
            <a:endParaRPr lang="ru-RU" sz="2000" dirty="0">
              <a:latin typeface="+mn-lt"/>
            </a:endParaRPr>
          </a:p>
        </p:txBody>
      </p:sp>
      <p:pic>
        <p:nvPicPr>
          <p:cNvPr id="11" name="Содержимое 10" descr="Снимок3.PNG"/>
          <p:cNvPicPr>
            <a:picLocks noGrp="1" noChangeAspect="1"/>
          </p:cNvPicPr>
          <p:nvPr>
            <p:ph idx="1"/>
          </p:nvPr>
        </p:nvPicPr>
        <p:blipFill>
          <a:blip r:embed="rId2" cstate="print"/>
          <a:stretch>
            <a:fillRect/>
          </a:stretch>
        </p:blipFill>
        <p:spPr>
          <a:xfrm>
            <a:off x="581891" y="2119745"/>
            <a:ext cx="11055927" cy="4281055"/>
          </a:xfrm>
        </p:spPr>
      </p:pic>
      <p:pic>
        <p:nvPicPr>
          <p:cNvPr id="5" name="Объект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429899" y="6151418"/>
            <a:ext cx="540934" cy="540934"/>
          </a:xfrm>
          <a:prstGeom prst="rect">
            <a:avLst/>
          </a:prstGeom>
        </p:spPr>
      </p:pic>
    </p:spTree>
    <p:extLst>
      <p:ext uri="{BB962C8B-B14F-4D97-AF65-F5344CB8AC3E}">
        <p14:creationId xmlns:p14="http://schemas.microsoft.com/office/powerpoint/2010/main" xmlns="" val="1807322963"/>
      </p:ext>
    </p:extLst>
  </p:cSld>
  <p:clrMapOvr>
    <a:masterClrMapping/>
  </p:clrMapOvr>
  <p:transition>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609600" y="969818"/>
            <a:ext cx="10972800" cy="877270"/>
          </a:xfrm>
          <a:solidFill>
            <a:schemeClr val="accent1">
              <a:lumMod val="20000"/>
              <a:lumOff val="80000"/>
            </a:schemeClr>
          </a:solidFill>
        </p:spPr>
        <p:txBody>
          <a:bodyPr>
            <a:normAutofit/>
          </a:bodyPr>
          <a:lstStyle/>
          <a:p>
            <a:pPr algn="ctr"/>
            <a:r>
              <a:rPr lang="ru-RU" sz="2000" dirty="0" smtClean="0"/>
              <a:t>Регион регистрации </a:t>
            </a:r>
            <a:r>
              <a:rPr lang="ru-RU" sz="2000" dirty="0" smtClean="0">
                <a:latin typeface="+mn-lt"/>
              </a:rPr>
              <a:t>организации</a:t>
            </a:r>
            <a:br>
              <a:rPr lang="ru-RU" sz="2000" dirty="0" smtClean="0">
                <a:latin typeface="+mn-lt"/>
              </a:rPr>
            </a:br>
            <a:endParaRPr lang="ru-RU" sz="2000" dirty="0">
              <a:latin typeface="+mn-lt"/>
            </a:endParaRPr>
          </a:p>
        </p:txBody>
      </p:sp>
      <p:pic>
        <p:nvPicPr>
          <p:cNvPr id="16" name="Содержимое 15" descr="Снимок4.PNG"/>
          <p:cNvPicPr>
            <a:picLocks noGrp="1" noChangeAspect="1"/>
          </p:cNvPicPr>
          <p:nvPr>
            <p:ph idx="1"/>
          </p:nvPr>
        </p:nvPicPr>
        <p:blipFill>
          <a:blip r:embed="rId2" cstate="print"/>
          <a:stretch>
            <a:fillRect/>
          </a:stretch>
        </p:blipFill>
        <p:spPr>
          <a:xfrm>
            <a:off x="706583" y="1935163"/>
            <a:ext cx="10792690" cy="4534910"/>
          </a:xfrm>
        </p:spPr>
      </p:pic>
      <p:pic>
        <p:nvPicPr>
          <p:cNvPr id="5" name="Объект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429899" y="6151418"/>
            <a:ext cx="540934" cy="540934"/>
          </a:xfrm>
          <a:prstGeom prst="rect">
            <a:avLst/>
          </a:prstGeom>
        </p:spPr>
      </p:pic>
    </p:spTree>
    <p:extLst>
      <p:ext uri="{BB962C8B-B14F-4D97-AF65-F5344CB8AC3E}">
        <p14:creationId xmlns:p14="http://schemas.microsoft.com/office/powerpoint/2010/main" xmlns="" val="2390347828"/>
      </p:ext>
    </p:extLst>
  </p:cSld>
  <p:clrMapOvr>
    <a:masterClrMapping/>
  </p:clrMapOvr>
  <p:transition>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76559" y="6594247"/>
            <a:ext cx="219932" cy="261610"/>
          </a:xfrm>
          <a:prstGeom prst="rect">
            <a:avLst/>
          </a:prstGeom>
          <a:noFill/>
        </p:spPr>
        <p:txBody>
          <a:bodyPr wrap="none" rtlCol="0">
            <a:spAutoFit/>
          </a:bodyPr>
          <a:lstStyle/>
          <a:p>
            <a:r>
              <a:rPr lang="en-US" sz="1100" dirty="0" smtClean="0">
                <a:hlinkClick r:id="rId2"/>
              </a:rPr>
              <a:t> </a:t>
            </a:r>
            <a:endParaRPr lang="ru-RU" sz="1100" dirty="0"/>
          </a:p>
        </p:txBody>
      </p:sp>
      <p:sp>
        <p:nvSpPr>
          <p:cNvPr id="10" name="Заголовок 9"/>
          <p:cNvSpPr>
            <a:spLocks noGrp="1"/>
          </p:cNvSpPr>
          <p:nvPr>
            <p:ph type="title"/>
          </p:nvPr>
        </p:nvSpPr>
        <p:spPr>
          <a:xfrm>
            <a:off x="609600" y="997526"/>
            <a:ext cx="10972800" cy="849561"/>
          </a:xfrm>
          <a:solidFill>
            <a:schemeClr val="accent1">
              <a:lumMod val="20000"/>
              <a:lumOff val="80000"/>
            </a:schemeClr>
          </a:solidFill>
        </p:spPr>
        <p:txBody>
          <a:bodyPr>
            <a:normAutofit/>
          </a:bodyPr>
          <a:lstStyle/>
          <a:p>
            <a:pPr algn="ctr"/>
            <a:r>
              <a:rPr lang="ru-RU" sz="2000" dirty="0" smtClean="0">
                <a:latin typeface="+mn-lt"/>
              </a:rPr>
              <a:t>Статус компании</a:t>
            </a:r>
            <a:br>
              <a:rPr lang="ru-RU" sz="2000" dirty="0" smtClean="0">
                <a:latin typeface="+mn-lt"/>
              </a:rPr>
            </a:br>
            <a:endParaRPr lang="ru-RU" sz="2000" dirty="0">
              <a:latin typeface="+mn-lt"/>
            </a:endParaRPr>
          </a:p>
        </p:txBody>
      </p:sp>
      <p:pic>
        <p:nvPicPr>
          <p:cNvPr id="13" name="Содержимое 12" descr="Снимок5.PNG"/>
          <p:cNvPicPr>
            <a:picLocks noGrp="1" noChangeAspect="1"/>
          </p:cNvPicPr>
          <p:nvPr>
            <p:ph idx="1"/>
          </p:nvPr>
        </p:nvPicPr>
        <p:blipFill>
          <a:blip r:embed="rId3" cstate="print"/>
          <a:stretch>
            <a:fillRect/>
          </a:stretch>
        </p:blipFill>
        <p:spPr>
          <a:xfrm>
            <a:off x="3629890" y="2215089"/>
            <a:ext cx="4946073" cy="3829585"/>
          </a:xfrm>
        </p:spPr>
      </p:pic>
      <p:pic>
        <p:nvPicPr>
          <p:cNvPr id="6" name="Объект 3"/>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429899" y="6151418"/>
            <a:ext cx="540934" cy="540934"/>
          </a:xfrm>
          <a:prstGeom prst="rect">
            <a:avLst/>
          </a:prstGeom>
        </p:spPr>
      </p:pic>
    </p:spTree>
    <p:extLst>
      <p:ext uri="{BB962C8B-B14F-4D97-AF65-F5344CB8AC3E}">
        <p14:creationId xmlns:p14="http://schemas.microsoft.com/office/powerpoint/2010/main" xmlns="" val="722348345"/>
      </p:ext>
    </p:extLst>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609600" y="1011382"/>
            <a:ext cx="10972800" cy="835706"/>
          </a:xfrm>
          <a:solidFill>
            <a:schemeClr val="accent1">
              <a:lumMod val="20000"/>
              <a:lumOff val="80000"/>
            </a:schemeClr>
          </a:solidFill>
        </p:spPr>
        <p:txBody>
          <a:bodyPr>
            <a:normAutofit/>
          </a:bodyPr>
          <a:lstStyle/>
          <a:p>
            <a:pPr algn="ctr"/>
            <a:r>
              <a:rPr lang="ru-RU" sz="2000" dirty="0" smtClean="0">
                <a:latin typeface="+mn-lt"/>
              </a:rPr>
              <a:t>Организационно-правовая форма компаний</a:t>
            </a:r>
            <a:br>
              <a:rPr lang="ru-RU" sz="2000" dirty="0" smtClean="0">
                <a:latin typeface="+mn-lt"/>
              </a:rPr>
            </a:br>
            <a:endParaRPr lang="ru-RU" sz="2000" dirty="0">
              <a:latin typeface="+mn-lt"/>
            </a:endParaRPr>
          </a:p>
        </p:txBody>
      </p:sp>
      <p:pic>
        <p:nvPicPr>
          <p:cNvPr id="8" name="Содержимое 7" descr="Снимок6.PNG"/>
          <p:cNvPicPr>
            <a:picLocks noGrp="1" noChangeAspect="1"/>
          </p:cNvPicPr>
          <p:nvPr>
            <p:ph sz="half" idx="1"/>
          </p:nvPr>
        </p:nvPicPr>
        <p:blipFill>
          <a:blip r:embed="rId2" cstate="print"/>
          <a:stretch>
            <a:fillRect/>
          </a:stretch>
        </p:blipFill>
        <p:spPr>
          <a:xfrm>
            <a:off x="1096654" y="2216727"/>
            <a:ext cx="4362037" cy="2802277"/>
          </a:xfrm>
        </p:spPr>
      </p:pic>
      <p:pic>
        <p:nvPicPr>
          <p:cNvPr id="9" name="Содержимое 8" descr="Снимок7.PNG"/>
          <p:cNvPicPr>
            <a:picLocks noGrp="1" noChangeAspect="1"/>
          </p:cNvPicPr>
          <p:nvPr>
            <p:ph sz="half" idx="2"/>
          </p:nvPr>
        </p:nvPicPr>
        <p:blipFill>
          <a:blip r:embed="rId3" cstate="print"/>
          <a:stretch>
            <a:fillRect/>
          </a:stretch>
        </p:blipFill>
        <p:spPr>
          <a:xfrm>
            <a:off x="5653088" y="2164279"/>
            <a:ext cx="5929312" cy="4264230"/>
          </a:xfrm>
        </p:spPr>
      </p:pic>
      <p:pic>
        <p:nvPicPr>
          <p:cNvPr id="6" name="Объект 3"/>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429899" y="6151418"/>
            <a:ext cx="540934" cy="540934"/>
          </a:xfrm>
          <a:prstGeom prst="rect">
            <a:avLst/>
          </a:prstGeom>
        </p:spPr>
      </p:pic>
    </p:spTree>
    <p:extLst>
      <p:ext uri="{BB962C8B-B14F-4D97-AF65-F5344CB8AC3E}">
        <p14:creationId xmlns:p14="http://schemas.microsoft.com/office/powerpoint/2010/main" xmlns="" val="871300104"/>
      </p:ext>
    </p:extLst>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353800" y="6109855"/>
            <a:ext cx="565265" cy="565265"/>
          </a:xfrm>
          <a:prstGeom prst="rect">
            <a:avLst/>
          </a:prstGeom>
        </p:spPr>
      </p:pic>
      <p:sp>
        <p:nvSpPr>
          <p:cNvPr id="9" name="Выноска-облако 8"/>
          <p:cNvSpPr/>
          <p:nvPr/>
        </p:nvSpPr>
        <p:spPr>
          <a:xfrm>
            <a:off x="8174183" y="180110"/>
            <a:ext cx="3505200" cy="1219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bg1"/>
                </a:solidFill>
                <a:latin typeface="Comic Sans MS" pitchFamily="66" charset="0"/>
              </a:rPr>
              <a:t>А что же со среднесписочной численностью…?</a:t>
            </a:r>
            <a:endParaRPr lang="ru-RU" dirty="0">
              <a:solidFill>
                <a:schemeClr val="bg1"/>
              </a:solidFill>
              <a:latin typeface="Comic Sans MS" pitchFamily="66" charset="0"/>
            </a:endParaRPr>
          </a:p>
        </p:txBody>
      </p:sp>
      <p:sp>
        <p:nvSpPr>
          <p:cNvPr id="10" name="Заголовок 9"/>
          <p:cNvSpPr>
            <a:spLocks noGrp="1"/>
          </p:cNvSpPr>
          <p:nvPr>
            <p:ph type="title"/>
          </p:nvPr>
        </p:nvSpPr>
        <p:spPr>
          <a:xfrm>
            <a:off x="914400" y="789708"/>
            <a:ext cx="3657600" cy="900547"/>
          </a:xfrm>
          <a:solidFill>
            <a:schemeClr val="accent1">
              <a:lumMod val="20000"/>
              <a:lumOff val="80000"/>
            </a:schemeClr>
          </a:solidFill>
        </p:spPr>
        <p:txBody>
          <a:bodyPr/>
          <a:lstStyle/>
          <a:p>
            <a:r>
              <a:rPr lang="ru-RU" sz="1400" dirty="0" smtClean="0">
                <a:latin typeface="+mn-lt"/>
              </a:rPr>
              <a:t>А со среднесписочной численностью совсем плохо…В предоставленных данных она практически полностью отсутствует, и взять ее нет возможности</a:t>
            </a:r>
            <a:endParaRPr lang="ru-RU" sz="1400" dirty="0">
              <a:latin typeface="+mn-lt"/>
            </a:endParaRPr>
          </a:p>
        </p:txBody>
      </p:sp>
      <p:pic>
        <p:nvPicPr>
          <p:cNvPr id="13" name="Содержимое 12" descr="Снимок9.PNG"/>
          <p:cNvPicPr>
            <a:picLocks noGrp="1" noChangeAspect="1"/>
          </p:cNvPicPr>
          <p:nvPr>
            <p:ph sz="half" idx="1"/>
          </p:nvPr>
        </p:nvPicPr>
        <p:blipFill>
          <a:blip r:embed="rId3" cstate="print"/>
          <a:stretch>
            <a:fillRect/>
          </a:stretch>
        </p:blipFill>
        <p:spPr>
          <a:xfrm>
            <a:off x="5450301" y="2895600"/>
            <a:ext cx="6007408" cy="3283527"/>
          </a:xfrm>
        </p:spPr>
      </p:pic>
      <p:sp>
        <p:nvSpPr>
          <p:cNvPr id="12" name="Текст 11"/>
          <p:cNvSpPr>
            <a:spLocks noGrp="1"/>
          </p:cNvSpPr>
          <p:nvPr>
            <p:ph type="body" idx="2"/>
          </p:nvPr>
        </p:nvSpPr>
        <p:spPr/>
        <p:txBody>
          <a:bodyPr>
            <a:normAutofit lnSpcReduction="10000"/>
          </a:bodyPr>
          <a:lstStyle/>
          <a:p>
            <a:pPr>
              <a:buFont typeface="Wingdings" pitchFamily="2" charset="2"/>
              <a:buChar char="Ø"/>
            </a:pPr>
            <a:r>
              <a:rPr lang="ru-RU" dirty="0" smtClean="0"/>
              <a:t> Столбцы с этим показателем за </a:t>
            </a:r>
            <a:r>
              <a:rPr lang="ru-RU" sz="1800" dirty="0" smtClean="0"/>
              <a:t>2019 – 2021 </a:t>
            </a:r>
            <a:r>
              <a:rPr lang="ru-RU" dirty="0" smtClean="0"/>
              <a:t>г.г. пришлось удалить ввиду полного отсутствия данных</a:t>
            </a:r>
          </a:p>
          <a:p>
            <a:pPr>
              <a:buFont typeface="Wingdings" pitchFamily="2" charset="2"/>
              <a:buChar char="Ø"/>
            </a:pPr>
            <a:r>
              <a:rPr lang="ru-RU" dirty="0" smtClean="0"/>
              <a:t>Но в данных за </a:t>
            </a:r>
            <a:r>
              <a:rPr lang="ru-RU" sz="1800" dirty="0" smtClean="0"/>
              <a:t>2017-2018 г.г</a:t>
            </a:r>
            <a:r>
              <a:rPr lang="ru-RU" dirty="0" smtClean="0"/>
              <a:t>. также очень много пропусков в этом признаке. </a:t>
            </a:r>
          </a:p>
          <a:p>
            <a:pPr>
              <a:buFont typeface="Wingdings" pitchFamily="2" charset="2"/>
              <a:buChar char="Ø"/>
            </a:pPr>
            <a:r>
              <a:rPr lang="ru-RU" dirty="0" smtClean="0"/>
              <a:t>Было решено построить логрегрессию на многоклассовой классификации для предсказания пропущенных значений в этом признаке за </a:t>
            </a:r>
            <a:r>
              <a:rPr lang="ru-RU" sz="1800" dirty="0" smtClean="0"/>
              <a:t>2017-2018</a:t>
            </a:r>
            <a:r>
              <a:rPr lang="ru-RU" dirty="0" smtClean="0"/>
              <a:t> г.г.</a:t>
            </a:r>
          </a:p>
          <a:p>
            <a:pPr>
              <a:buFont typeface="Wingdings" pitchFamily="2" charset="2"/>
              <a:buChar char="Ø"/>
            </a:pPr>
            <a:r>
              <a:rPr lang="ru-RU" dirty="0" smtClean="0"/>
              <a:t>Но так как для </a:t>
            </a:r>
            <a:r>
              <a:rPr lang="ru-RU" sz="1800" dirty="0" smtClean="0"/>
              <a:t>2018</a:t>
            </a:r>
            <a:r>
              <a:rPr lang="ru-RU" dirty="0" smtClean="0"/>
              <a:t> г.г. данных для обучения всего </a:t>
            </a:r>
            <a:r>
              <a:rPr lang="ru-RU" sz="1800" dirty="0" smtClean="0"/>
              <a:t>54</a:t>
            </a:r>
            <a:r>
              <a:rPr lang="ru-RU" dirty="0" smtClean="0"/>
              <a:t> объекта, то удалось сделать предсказания пропущенных значений этого признака только для </a:t>
            </a:r>
            <a:r>
              <a:rPr lang="ru-RU" sz="1800" dirty="0" smtClean="0"/>
              <a:t>2017</a:t>
            </a:r>
            <a:r>
              <a:rPr lang="ru-RU" dirty="0" smtClean="0"/>
              <a:t> г.</a:t>
            </a:r>
          </a:p>
          <a:p>
            <a:pPr>
              <a:buFont typeface="Wingdings" pitchFamily="2" charset="2"/>
              <a:buChar char="Ø"/>
            </a:pPr>
            <a:r>
              <a:rPr lang="ru-RU" u="sng" dirty="0" smtClean="0"/>
              <a:t>Получили:</a:t>
            </a:r>
          </a:p>
          <a:p>
            <a:r>
              <a:rPr lang="ru-RU" dirty="0" smtClean="0"/>
              <a:t>Точность модели</a:t>
            </a:r>
            <a:r>
              <a:rPr lang="ru-RU" sz="1600" i="1" dirty="0" smtClean="0"/>
              <a:t> model_2017 </a:t>
            </a:r>
            <a:r>
              <a:rPr lang="ru-RU" dirty="0" smtClean="0"/>
              <a:t>по метрике </a:t>
            </a:r>
            <a:r>
              <a:rPr lang="ru-RU" b="1" dirty="0" smtClean="0"/>
              <a:t>balanced_accuracy_score</a:t>
            </a:r>
            <a:r>
              <a:rPr lang="ru-RU" dirty="0" smtClean="0"/>
              <a:t>: </a:t>
            </a:r>
            <a:r>
              <a:rPr lang="ru-RU" b="1" i="1" dirty="0" smtClean="0"/>
              <a:t>84.48%</a:t>
            </a:r>
          </a:p>
          <a:p>
            <a:r>
              <a:rPr lang="ru-RU" dirty="0" smtClean="0"/>
              <a:t>Точность модели </a:t>
            </a:r>
            <a:r>
              <a:rPr lang="ru-RU" sz="1600" i="1" dirty="0" smtClean="0"/>
              <a:t>model_2018</a:t>
            </a:r>
            <a:r>
              <a:rPr lang="ru-RU" dirty="0" smtClean="0"/>
              <a:t> по метрике </a:t>
            </a:r>
            <a:r>
              <a:rPr lang="ru-RU" b="1" dirty="0" smtClean="0"/>
              <a:t>balanced_accuracy_score: </a:t>
            </a:r>
            <a:r>
              <a:rPr lang="ru-RU" sz="2000" b="1" i="1" dirty="0" smtClean="0"/>
              <a:t>2.44%</a:t>
            </a:r>
            <a:endParaRPr lang="ru-RU" sz="2000" b="1" i="1" dirty="0"/>
          </a:p>
        </p:txBody>
      </p:sp>
      <p:pic>
        <p:nvPicPr>
          <p:cNvPr id="1027" name="Picture 3" descr="C:\Users\Ludmila\Notebooks (PY)\Соревнования\IT-волонтер2022\Task2\Снимок8.PNG"/>
          <p:cNvPicPr>
            <a:picLocks noChangeAspect="1" noChangeArrowheads="1"/>
          </p:cNvPicPr>
          <p:nvPr/>
        </p:nvPicPr>
        <p:blipFill>
          <a:blip r:embed="rId4" cstate="print"/>
          <a:srcRect/>
          <a:stretch>
            <a:fillRect/>
          </a:stretch>
        </p:blipFill>
        <p:spPr bwMode="auto">
          <a:xfrm>
            <a:off x="5569526" y="1651660"/>
            <a:ext cx="5777347" cy="1188522"/>
          </a:xfrm>
          <a:prstGeom prst="rect">
            <a:avLst/>
          </a:prstGeom>
          <a:noFill/>
        </p:spPr>
      </p:pic>
      <p:sp>
        <p:nvSpPr>
          <p:cNvPr id="8" name="TextBox 7"/>
          <p:cNvSpPr txBox="1"/>
          <p:nvPr/>
        </p:nvSpPr>
        <p:spPr>
          <a:xfrm>
            <a:off x="5181599" y="1288473"/>
            <a:ext cx="3103414" cy="307777"/>
          </a:xfrm>
          <a:prstGeom prst="rect">
            <a:avLst/>
          </a:prstGeom>
          <a:noFill/>
        </p:spPr>
        <p:txBody>
          <a:bodyPr wrap="none" rtlCol="0">
            <a:spAutoFit/>
          </a:bodyPr>
          <a:lstStyle/>
          <a:p>
            <a:r>
              <a:rPr lang="ru-RU" sz="1400" dirty="0" smtClean="0"/>
              <a:t>Количество пропусков в признаках:</a:t>
            </a:r>
            <a:endParaRPr lang="ru-RU" sz="1400" dirty="0"/>
          </a:p>
        </p:txBody>
      </p:sp>
    </p:spTree>
  </p:cSld>
  <p:clrMapOvr>
    <a:masterClrMapping/>
  </p:clrMapOvr>
  <p:transition>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Техническая">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918</TotalTime>
  <Words>1043</Words>
  <Application>Microsoft Office PowerPoint</Application>
  <PresentationFormat>Произвольный</PresentationFormat>
  <Paragraphs>113</Paragraphs>
  <Slides>23</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23</vt:i4>
      </vt:variant>
    </vt:vector>
  </HeadingPairs>
  <TitlesOfParts>
    <vt:vector size="24" baseType="lpstr">
      <vt:lpstr>Поток</vt:lpstr>
      <vt:lpstr>Задача № 2 Бухгалтерская отчетность НКО   команда -1 ”Researchers”</vt:lpstr>
      <vt:lpstr>Слайд 2</vt:lpstr>
      <vt:lpstr>На вопрос сколько и какие организации действительно работают, а не существуют на "бумаге", будет ответ сколько организаций предоставили отчеты</vt:lpstr>
      <vt:lpstr>Даже давно зарегистрированные компании не за каждый год предоставили свою отчетность </vt:lpstr>
      <vt:lpstr>      Дата создания организации  </vt:lpstr>
      <vt:lpstr>Регион регистрации организации </vt:lpstr>
      <vt:lpstr>Статус компании </vt:lpstr>
      <vt:lpstr>Организационно-правовая форма компаний </vt:lpstr>
      <vt:lpstr>А со среднесписочной численностью совсем плохо…В предоставленных данных она практически полностью отсутствует, и взять ее нет возможности</vt:lpstr>
      <vt:lpstr>Слайд 10</vt:lpstr>
      <vt:lpstr>Сделали расчет показателей финансовой эффективности  Показатели финансовой эффективности позволяют выявлять те фонды, которые направляют большую долю ресурсов непосредственно на выполнение своей миссии, минимизируя расходы на поддержание деятельности фонда (персонал, банковское обслуживание, расходы на содержание офиса) и фандрайзинговую активность.</vt:lpstr>
      <vt:lpstr>И перешли к кластеризации данных, но перед этим построили в 2-м мерном пространстве 3 графика нашего датасета на 2-х признаках </vt:lpstr>
      <vt:lpstr>Кластеризацию пробовали сделать 2-мя методами: * K-means * DBSCAN</vt:lpstr>
      <vt:lpstr>Слайд 14</vt:lpstr>
      <vt:lpstr>Слайд 15</vt:lpstr>
      <vt:lpstr>Слайд 16</vt:lpstr>
      <vt:lpstr>Добавили коэффициенты </vt:lpstr>
      <vt:lpstr>Есть ли связь между материальным благополучием фонда и количеством штатных работников?  </vt:lpstr>
      <vt:lpstr>Слайд 19</vt:lpstr>
      <vt:lpstr>Определить факторы, влияющие на закредитованность, финансовое благополучие организации   Видно, что наличие заемных средств компаний имеет отрицательную связь с годом регистрации компании  </vt:lpstr>
      <vt:lpstr>Слайд 21</vt:lpstr>
      <vt:lpstr>Ссылки:</vt:lpstr>
      <vt:lpstr>Слайд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Решение задачи от команды Last Minute</dc:title>
  <dc:creator>Ivan Glebov</dc:creator>
  <cp:lastModifiedBy>Ludmila</cp:lastModifiedBy>
  <cp:revision>99</cp:revision>
  <dcterms:created xsi:type="dcterms:W3CDTF">2022-04-15T10:00:46Z</dcterms:created>
  <dcterms:modified xsi:type="dcterms:W3CDTF">2022-09-02T10:06:18Z</dcterms:modified>
</cp:coreProperties>
</file>