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embeddedFontLst>
    <p:embeddedFont>
      <p:font typeface="Calibri" pitchFamily="34" charset="0"/>
      <p:regular r:id="rId12"/>
      <p:bold r:id="rId13"/>
      <p:italic r:id="rId14"/>
      <p:boldItalic r:id="rId15"/>
    </p:embeddedFont>
    <p:embeddedFont>
      <p:font typeface="Arial Black" pitchFamily="34" charset="0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gKbkkH3wFCtZcFHZWd4WQ2qO5s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80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da1b84e8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9" name="Google Shape;119;g12da1b84e8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da1b84e86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7" name="Google Shape;127;g12da1b84e8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d98236a0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" name="Google Shape;145;g12d98236a0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t="5972" b="6944"/>
          <a:stretch/>
        </p:blipFill>
        <p:spPr>
          <a:xfrm>
            <a:off x="-3048000" y="-1100138"/>
            <a:ext cx="18288000" cy="895826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 rot="827020">
            <a:off x="1524060" y="1122307"/>
            <a:ext cx="9143924" cy="2387447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4313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600"/>
              <a:buFont typeface="Calibri"/>
              <a:buNone/>
            </a:pPr>
            <a:r>
              <a:rPr lang="ru-RU" sz="16600">
                <a:solidFill>
                  <a:schemeClr val="lt1"/>
                </a:solidFill>
              </a:rPr>
              <a:t>DS 2</a:t>
            </a:r>
            <a:endParaRPr sz="16600">
              <a:solidFill>
                <a:schemeClr val="lt1"/>
              </a:solidFill>
            </a:endParaRPr>
          </a:p>
        </p:txBody>
      </p:sp>
      <p:sp>
        <p:nvSpPr>
          <p:cNvPr id="86" name="Google Shape;86;p1"/>
          <p:cNvSpPr txBox="1">
            <a:spLocks noGrp="1"/>
          </p:cNvSpPr>
          <p:nvPr>
            <p:ph type="subTitle" idx="1"/>
          </p:nvPr>
        </p:nvSpPr>
        <p:spPr>
          <a:xfrm rot="865742"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ru-RU" sz="3600">
                <a:solidFill>
                  <a:schemeClr val="lt1"/>
                </a:solidFill>
              </a:rPr>
              <a:t>Кейс 2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ru-RU" sz="3600">
                <a:solidFill>
                  <a:schemeClr val="lt1"/>
                </a:solidFill>
              </a:rPr>
              <a:t>Предсказание победителя-бойца UFC</a:t>
            </a:r>
            <a:endParaRPr sz="360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>
              <a:solidFill>
                <a:schemeClr val="lt1"/>
              </a:solidFill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858308" y="5493778"/>
            <a:ext cx="5872200" cy="1754400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Руслан Садыков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Александр Куклин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Антонина Дроздова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Людмила Григорьева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Наталья Миннигалимова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35000">
              <a:srgbClr val="FFFFFF"/>
            </a:gs>
            <a:gs pos="100000">
              <a:schemeClr val="accent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/>
          <p:nvPr/>
        </p:nvSpPr>
        <p:spPr>
          <a:xfrm>
            <a:off x="943779" y="2628643"/>
            <a:ext cx="7888420" cy="2479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Создать модель, предсказывающую победителя на основе исторических статистических данных о боях лиги UFC.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Успешную модель можно будет использовать, делая букмекерские ставки. 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1127" y="707808"/>
            <a:ext cx="3101080" cy="1744358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"/>
          <p:cNvSpPr/>
          <p:nvPr/>
        </p:nvSpPr>
        <p:spPr>
          <a:xfrm>
            <a:off x="3665912" y="106316"/>
            <a:ext cx="3707478" cy="1322719"/>
          </a:xfrm>
          <a:prstGeom prst="wedgeEllipseCallout">
            <a:avLst>
              <a:gd name="adj1" fmla="val 55531"/>
              <a:gd name="adj2" fmla="val 44861"/>
            </a:avLst>
          </a:prstGeom>
          <a:solidFill>
            <a:schemeClr val="dk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80"/>
              <a:buFont typeface="Arial"/>
              <a:buNone/>
            </a:pPr>
            <a:r>
              <a:rPr lang="ru-RU" sz="308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Каковы наши цель и задачи</a:t>
            </a:r>
            <a:endParaRPr sz="308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35000">
              <a:srgbClr val="FFFFFF"/>
            </a:gs>
            <a:gs pos="100000">
              <a:schemeClr val="accent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b="1"/>
              <a:t>Исходные данные</a:t>
            </a:r>
            <a:endParaRPr b="1"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1. Даны два исходных датасета с описанием характеристик бойцов и событий (статистика боев)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data/0.events_raw.csv - датасет с данными по боям UFC с 1993г. по 2020г.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data/0.fighters_raw.csv - датасет с данными о бойцах UFC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2. Есть базовая модель CatBoostClassifier со стандартным порогом принятия решения (Baseline)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3. Расчет простейшей стратегии ставок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35000">
              <a:srgbClr val="FFFFFF"/>
            </a:gs>
            <a:gs pos="100000">
              <a:schemeClr val="accent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body" idx="1"/>
          </p:nvPr>
        </p:nvSpPr>
        <p:spPr>
          <a:xfrm>
            <a:off x="4456030" y="2511227"/>
            <a:ext cx="6907500" cy="42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Датасет был разделен на train (с 2000 по 2018 гг.), validation (2019г.) и test(2020г.)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Произведен Features Engineering, разработаны дополнительные признаки, отражающие физическое состояние бойцов и стратегию боя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Финальные признаки были отобраны с помощью k-best</a:t>
            </a:r>
            <a:endParaRPr/>
          </a:p>
        </p:txBody>
      </p:sp>
      <p:pic>
        <p:nvPicPr>
          <p:cNvPr id="106" name="Google Shape;10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01913" y="766869"/>
            <a:ext cx="3101080" cy="1744358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4"/>
          <p:cNvSpPr/>
          <p:nvPr/>
        </p:nvSpPr>
        <p:spPr>
          <a:xfrm>
            <a:off x="2860276" y="163925"/>
            <a:ext cx="4479000" cy="1322700"/>
          </a:xfrm>
          <a:prstGeom prst="wedgeEllipseCallout">
            <a:avLst>
              <a:gd name="adj1" fmla="val 55531"/>
              <a:gd name="adj2" fmla="val 44861"/>
            </a:avLst>
          </a:prstGeom>
          <a:solidFill>
            <a:schemeClr val="dk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0"/>
              <a:buFont typeface="Arial"/>
              <a:buNone/>
            </a:pPr>
            <a:r>
              <a:rPr lang="ru-RU" sz="374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Что сделали мы…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325" y="2511225"/>
            <a:ext cx="3666775" cy="311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35000">
              <a:srgbClr val="FFFFFF"/>
            </a:gs>
            <a:gs pos="100000">
              <a:schemeClr val="accent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>
            <a:spLocks noGrp="1"/>
          </p:cNvSpPr>
          <p:nvPr>
            <p:ph type="body" idx="1"/>
          </p:nvPr>
        </p:nvSpPr>
        <p:spPr>
          <a:xfrm>
            <a:off x="153600" y="5729000"/>
            <a:ext cx="11884800" cy="13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552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Подобран параметр разделения для TimeSeriesSplit Cross-validation (лучший результат при 3)</a:t>
            </a:r>
            <a:endParaRPr/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"/>
          <p:cNvSpPr/>
          <p:nvPr/>
        </p:nvSpPr>
        <p:spPr>
          <a:xfrm>
            <a:off x="5515271" y="8"/>
            <a:ext cx="3832200" cy="1322700"/>
          </a:xfrm>
          <a:prstGeom prst="wedgeEllipseCallout">
            <a:avLst>
              <a:gd name="adj1" fmla="val 55531"/>
              <a:gd name="adj2" fmla="val 44861"/>
            </a:avLst>
          </a:prstGeom>
          <a:solidFill>
            <a:schemeClr val="dk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-RU"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А ещё…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37312" y="976088"/>
            <a:ext cx="3101081" cy="1744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7150" y="633875"/>
            <a:ext cx="4823000" cy="455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35000">
              <a:srgbClr val="FFFFFF"/>
            </a:gs>
            <a:gs pos="100000">
              <a:schemeClr val="accent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da1b84e86_0_0"/>
          <p:cNvSpPr txBox="1">
            <a:spLocks noGrp="1"/>
          </p:cNvSpPr>
          <p:nvPr>
            <p:ph type="body" idx="1"/>
          </p:nvPr>
        </p:nvSpPr>
        <p:spPr>
          <a:xfrm>
            <a:off x="232650" y="4589125"/>
            <a:ext cx="11726700" cy="3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228600" lvl="0" indent="-2171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ru-RU" sz="2200"/>
              <a:t>Использовали predict_proba как дополнительную feature для увеличения точности предсказания модели</a:t>
            </a:r>
            <a:endParaRPr sz="2200"/>
          </a:p>
          <a:p>
            <a:pPr marL="228600" lvl="0" indent="-2171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ru-RU" sz="2200"/>
              <a:t>Найден порог принятия решения, при котором модель дает максимальную точность (accuracy)</a:t>
            </a:r>
            <a:endParaRPr sz="2200"/>
          </a:p>
        </p:txBody>
      </p:sp>
      <p:sp>
        <p:nvSpPr>
          <p:cNvPr id="122" name="Google Shape;122;g12da1b84e86_0_0"/>
          <p:cNvSpPr/>
          <p:nvPr/>
        </p:nvSpPr>
        <p:spPr>
          <a:xfrm>
            <a:off x="5328421" y="8"/>
            <a:ext cx="3832200" cy="1322700"/>
          </a:xfrm>
          <a:prstGeom prst="wedgeEllipseCallout">
            <a:avLst>
              <a:gd name="adj1" fmla="val 55531"/>
              <a:gd name="adj2" fmla="val 44861"/>
            </a:avLst>
          </a:prstGeom>
          <a:solidFill>
            <a:schemeClr val="dk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-RU"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А ещё…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g12da1b84e86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97637" y="733163"/>
            <a:ext cx="3101081" cy="1744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12da1b84e86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8350" y="1644475"/>
            <a:ext cx="8063876" cy="317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35000">
              <a:srgbClr val="FFFFFF"/>
            </a:gs>
            <a:gs pos="100000">
              <a:schemeClr val="accent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da1b84e86_0_9"/>
          <p:cNvSpPr txBox="1">
            <a:spLocks noGrp="1"/>
          </p:cNvSpPr>
          <p:nvPr>
            <p:ph type="body" idx="1"/>
          </p:nvPr>
        </p:nvSpPr>
        <p:spPr>
          <a:xfrm>
            <a:off x="5419125" y="2813875"/>
            <a:ext cx="6557400" cy="25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" lvl="0" indent="-2552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Проверка гипотез была осуществлена на нескольких моделях - CatBoostClassification, LightGBM, LogisticRegression</a:t>
            </a:r>
            <a:endParaRPr/>
          </a:p>
        </p:txBody>
      </p:sp>
      <p:sp>
        <p:nvSpPr>
          <p:cNvPr id="130" name="Google Shape;130;g12da1b84e86_0_9"/>
          <p:cNvSpPr/>
          <p:nvPr/>
        </p:nvSpPr>
        <p:spPr>
          <a:xfrm>
            <a:off x="3814796" y="70158"/>
            <a:ext cx="3832200" cy="1322700"/>
          </a:xfrm>
          <a:prstGeom prst="wedgeEllipseCallout">
            <a:avLst>
              <a:gd name="adj1" fmla="val 55531"/>
              <a:gd name="adj2" fmla="val 44861"/>
            </a:avLst>
          </a:prstGeom>
          <a:solidFill>
            <a:schemeClr val="dk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-RU"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А ещё…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g12da1b84e86_0_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71887" y="733163"/>
            <a:ext cx="3101081" cy="1744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12da1b84e86_0_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8775" y="1990875"/>
            <a:ext cx="4457126" cy="395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35000">
              <a:srgbClr val="FFFFFF"/>
            </a:gs>
            <a:gs pos="100000">
              <a:schemeClr val="accent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Black"/>
              <a:buNone/>
            </a:pPr>
            <a:r>
              <a:rPr lang="ru-RU">
                <a:latin typeface="Arial Black"/>
                <a:ea typeface="Arial Black"/>
                <a:cs typeface="Arial Black"/>
                <a:sym typeface="Arial Black"/>
              </a:rPr>
              <a:t>Наша модель превзошла Baseline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391"/>
              <a:buFont typeface="Arial Black"/>
              <a:buNone/>
            </a:pPr>
            <a:r>
              <a:rPr lang="ru-RU">
                <a:latin typeface="Arial Black"/>
                <a:ea typeface="Arial Black"/>
                <a:cs typeface="Arial Black"/>
                <a:sym typeface="Arial Black"/>
              </a:rPr>
              <a:t>и показала следующие результаты:</a:t>
            </a:r>
            <a:endParaRPr sz="5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6"/>
          <p:cNvSpPr/>
          <p:nvPr/>
        </p:nvSpPr>
        <p:spPr>
          <a:xfrm>
            <a:off x="6039059" y="3592389"/>
            <a:ext cx="6266782" cy="3166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Наибольшую эффективность показала модель CatВoostClassifier с порогом принятия решения 58%.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Точность модели по Accuracy – 82.27%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ROI – 28.92%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Заработок Bank (выигрыш при простейшей стратегии ставок) составил 249 990 р. 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6"/>
          <p:cNvSpPr/>
          <p:nvPr/>
        </p:nvSpPr>
        <p:spPr>
          <a:xfrm>
            <a:off x="413133" y="3592389"/>
            <a:ext cx="5625926" cy="3166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CatВoostClassifier со стандартным порогом принятия решения.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Точность модели по Accuracy – 64%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ROI составляет -21%%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Заработок Bank (выигрыш при простейшей стратегии ставок) 7 516 р. (при ставке 1 000 р.)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6"/>
          <p:cNvSpPr txBox="1"/>
          <p:nvPr/>
        </p:nvSpPr>
        <p:spPr>
          <a:xfrm>
            <a:off x="838200" y="2483425"/>
            <a:ext cx="222540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Baseline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6"/>
          <p:cNvSpPr txBox="1"/>
          <p:nvPr/>
        </p:nvSpPr>
        <p:spPr>
          <a:xfrm>
            <a:off x="6179738" y="2483425"/>
            <a:ext cx="4642338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Модель, разработанная командой DS 2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95221" y="672355"/>
            <a:ext cx="3500770" cy="1969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35000">
              <a:srgbClr val="FFFFFF"/>
            </a:gs>
            <a:gs pos="100000">
              <a:schemeClr val="accent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d98236a03_1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Команда DS 2</a:t>
            </a:r>
            <a:endParaRPr/>
          </a:p>
        </p:txBody>
      </p:sp>
      <p:sp>
        <p:nvSpPr>
          <p:cNvPr id="148" name="Google Shape;148;g12d98236a03_1_0"/>
          <p:cNvSpPr txBox="1">
            <a:spLocks noGrp="1"/>
          </p:cNvSpPr>
          <p:nvPr>
            <p:ph type="body" idx="1"/>
          </p:nvPr>
        </p:nvSpPr>
        <p:spPr>
          <a:xfrm>
            <a:off x="838200" y="149107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dirty="0"/>
              <a:t>Наталья </a:t>
            </a:r>
            <a:r>
              <a:rPr lang="ru-RU" dirty="0" err="1"/>
              <a:t>Миннигалимова</a:t>
            </a:r>
            <a:r>
              <a:rPr lang="ru-RU" dirty="0"/>
              <a:t>, </a:t>
            </a:r>
            <a:endParaRPr dirty="0"/>
          </a:p>
          <a:p>
            <a:pPr marL="228600" lvl="0" indent="-228600">
              <a:buSzPct val="100000"/>
            </a:pPr>
            <a:r>
              <a:rPr lang="ru-RU" dirty="0"/>
              <a:t>Людмила </a:t>
            </a:r>
            <a:r>
              <a:rPr lang="ru-RU" dirty="0" smtClean="0"/>
              <a:t>Григорьева</a:t>
            </a:r>
            <a:r>
              <a:rPr lang="ru-RU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https://</a:t>
            </a:r>
            <a:r>
              <a:rPr lang="en-US" dirty="0" smtClean="0"/>
              <a:t>github.com/LudmilaGR</a:t>
            </a:r>
            <a:r>
              <a:rPr lang="ru-RU" dirty="0" smtClean="0"/>
              <a:t>),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dirty="0"/>
              <a:t>Антонина Дроздова(https://github.com/DAntonina),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dirty="0"/>
              <a:t>Руслан Садыков (https://github.com/RuslanAvtobot),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dirty="0"/>
              <a:t>Александр Куклин (https://github.com/susuber)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dirty="0"/>
              <a:t>Структура </a:t>
            </a:r>
            <a:r>
              <a:rPr lang="ru-RU" dirty="0" err="1"/>
              <a:t>репозитория</a:t>
            </a:r>
            <a:r>
              <a:rPr lang="ru-RU" dirty="0"/>
              <a:t>: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dirty="0"/>
              <a:t>Model_ds-2_predict_proba.ipynb - ноутбук с моделью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dirty="0"/>
              <a:t>Data_Preparing_DS2_may_22.ipynb - ноутбук с ноутбук с предобработкой данных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dirty="0" err="1"/>
              <a:t>data</a:t>
            </a:r>
            <a:r>
              <a:rPr lang="ru-RU" dirty="0"/>
              <a:t>/0.events_raw.csv - </a:t>
            </a:r>
            <a:r>
              <a:rPr lang="ru-RU" dirty="0" err="1"/>
              <a:t>датасет</a:t>
            </a:r>
            <a:r>
              <a:rPr lang="ru-RU" dirty="0"/>
              <a:t> с данными по боям UFC с 1993г. по 2000г.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dirty="0"/>
              <a:t>0.fighters_raw.csv - </a:t>
            </a:r>
            <a:r>
              <a:rPr lang="ru-RU" dirty="0" err="1"/>
              <a:t>датасет</a:t>
            </a:r>
            <a:r>
              <a:rPr lang="ru-RU" dirty="0"/>
              <a:t> с данными о бойцах UFC</a:t>
            </a:r>
            <a:endParaRPr dirty="0"/>
          </a:p>
        </p:txBody>
      </p:sp>
      <p:sp>
        <p:nvSpPr>
          <p:cNvPr id="149" name="Google Shape;149;g12d98236a03_1_0"/>
          <p:cNvSpPr txBox="1">
            <a:spLocks noGrp="1"/>
          </p:cNvSpPr>
          <p:nvPr>
            <p:ph type="title"/>
          </p:nvPr>
        </p:nvSpPr>
        <p:spPr>
          <a:xfrm>
            <a:off x="716875" y="5957800"/>
            <a:ext cx="105156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375</Words>
  <Application>Microsoft Office PowerPoint</Application>
  <PresentationFormat>Произвольный</PresentationFormat>
  <Paragraphs>57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Arial Black</vt:lpstr>
      <vt:lpstr>Тема Office</vt:lpstr>
      <vt:lpstr>DS 2</vt:lpstr>
      <vt:lpstr>Слайд 2</vt:lpstr>
      <vt:lpstr>Исходные данные</vt:lpstr>
      <vt:lpstr>Слайд 4</vt:lpstr>
      <vt:lpstr>Слайд 5</vt:lpstr>
      <vt:lpstr>Слайд 6</vt:lpstr>
      <vt:lpstr>Слайд 7</vt:lpstr>
      <vt:lpstr>Наша модель превзошла Baseline  и показала следующие результаты:</vt:lpstr>
      <vt:lpstr>Команда DS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 2</dc:title>
  <dc:creator>User</dc:creator>
  <cp:lastModifiedBy>Ludmila</cp:lastModifiedBy>
  <cp:revision>2</cp:revision>
  <dcterms:created xsi:type="dcterms:W3CDTF">2022-05-20T18:42:42Z</dcterms:created>
  <dcterms:modified xsi:type="dcterms:W3CDTF">2022-09-02T10:47:47Z</dcterms:modified>
</cp:coreProperties>
</file>