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58" r:id="rId8"/>
    <p:sldId id="262" r:id="rId9"/>
    <p:sldId id="261" r:id="rId10"/>
    <p:sldId id="268" r:id="rId11"/>
    <p:sldId id="273" r:id="rId12"/>
    <p:sldId id="269" r:id="rId13"/>
    <p:sldId id="271" r:id="rId14"/>
    <p:sldId id="270" r:id="rId15"/>
    <p:sldId id="272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Расходы на рейс,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Y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Расходы на рейс,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EC2-7E4A-9F93-05DF325B95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EC2-7E4A-9F93-05DF325B959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CC18B29-4534-6944-B335-37974191BA41}" type="VALUE">
                      <a:rPr lang="en-US" baseline="0" smtClean="0"/>
                      <a:pPr/>
                      <a:t>[VALUE]</a:t>
                    </a:fld>
                    <a:endParaRPr lang="en-BY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EC2-7E4A-9F93-05DF325B959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2B29AE0-902D-174A-B71A-39317F944798}" type="VALUE">
                      <a:rPr lang="en-US" baseline="0" smtClean="0"/>
                      <a:pPr/>
                      <a:t>[VALUE]</a:t>
                    </a:fld>
                    <a:endParaRPr lang="en-BY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EC2-7E4A-9F93-05DF325B95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Y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Топливо</c:v>
                </c:pt>
                <c:pt idx="1">
                  <c:v>Другие статьи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0.23</c:v>
                </c:pt>
                <c:pt idx="1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C2-7E4A-9F93-05DF325B9591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AFB85-EE64-694D-9941-70A619915BAC}" type="doc">
      <dgm:prSet loTypeId="urn:microsoft.com/office/officeart/2005/8/layout/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16AAC5-14DA-6344-8335-0D957102DC02}">
      <dgm:prSet phldrT="[Text]"/>
      <dgm:spPr/>
      <dgm:t>
        <a:bodyPr/>
        <a:lstStyle/>
        <a:p>
          <a:r>
            <a:rPr lang="ru-RU" dirty="0"/>
            <a:t>Стратегия 2. </a:t>
          </a:r>
          <a:endParaRPr lang="en-US" dirty="0"/>
        </a:p>
      </dgm:t>
    </dgm:pt>
    <dgm:pt modelId="{CA66E267-F6AD-E04D-99F6-A2A6C09E7798}" type="parTrans" cxnId="{F6B74B4D-CB78-A14C-97A3-0D157E3F227E}">
      <dgm:prSet/>
      <dgm:spPr/>
      <dgm:t>
        <a:bodyPr/>
        <a:lstStyle/>
        <a:p>
          <a:endParaRPr lang="en-US"/>
        </a:p>
      </dgm:t>
    </dgm:pt>
    <dgm:pt modelId="{345204F9-F80E-ED46-A1C5-5D211099F6FC}" type="sibTrans" cxnId="{F6B74B4D-CB78-A14C-97A3-0D157E3F227E}">
      <dgm:prSet/>
      <dgm:spPr/>
      <dgm:t>
        <a:bodyPr/>
        <a:lstStyle/>
        <a:p>
          <a:endParaRPr lang="en-US"/>
        </a:p>
      </dgm:t>
    </dgm:pt>
    <dgm:pt modelId="{ECCCA551-D88C-624F-AB4E-B3C7CE13614F}">
      <dgm:prSet phldrT="[Text]"/>
      <dgm:spPr/>
      <dgm:t>
        <a:bodyPr/>
        <a:lstStyle/>
        <a:p>
          <a:r>
            <a:rPr lang="ru-RU" dirty="0"/>
            <a:t>Стратегия 1.</a:t>
          </a:r>
          <a:endParaRPr lang="en-US" dirty="0"/>
        </a:p>
      </dgm:t>
    </dgm:pt>
    <dgm:pt modelId="{224560F1-88A9-4B46-B1B9-D0775EE9F00E}" type="parTrans" cxnId="{E71273E4-972B-AF4F-9D31-0A65FC80FE62}">
      <dgm:prSet/>
      <dgm:spPr/>
      <dgm:t>
        <a:bodyPr/>
        <a:lstStyle/>
        <a:p>
          <a:endParaRPr lang="en-US"/>
        </a:p>
      </dgm:t>
    </dgm:pt>
    <dgm:pt modelId="{BE0A9771-1DCF-BB44-A135-5396FA9F4E47}" type="sibTrans" cxnId="{E71273E4-972B-AF4F-9D31-0A65FC80FE62}">
      <dgm:prSet/>
      <dgm:spPr/>
      <dgm:t>
        <a:bodyPr/>
        <a:lstStyle/>
        <a:p>
          <a:endParaRPr lang="en-US"/>
        </a:p>
      </dgm:t>
    </dgm:pt>
    <dgm:pt modelId="{6C82EAB9-66F3-BA41-A2DF-AA9D1BBE1447}">
      <dgm:prSet phldrT="[Text]"/>
      <dgm:spPr/>
      <dgm:t>
        <a:bodyPr/>
        <a:lstStyle/>
        <a:p>
          <a:r>
            <a:rPr lang="ru-RU" dirty="0"/>
            <a:t> Пересмотр расписания регулярных рейсов на базе прибыльности рейсов за период по дням недели. </a:t>
          </a:r>
          <a:endParaRPr lang="en-US" dirty="0"/>
        </a:p>
      </dgm:t>
    </dgm:pt>
    <dgm:pt modelId="{75F7FB89-FEE4-484A-8718-322DF0BDF7A1}" type="parTrans" cxnId="{74DFE9E2-A544-3449-8887-D88E9425D61D}">
      <dgm:prSet/>
      <dgm:spPr/>
      <dgm:t>
        <a:bodyPr/>
        <a:lstStyle/>
        <a:p>
          <a:endParaRPr lang="en-US"/>
        </a:p>
      </dgm:t>
    </dgm:pt>
    <dgm:pt modelId="{1E2FB6B0-77A6-394B-A7E3-A949C3FE8F87}" type="sibTrans" cxnId="{74DFE9E2-A544-3449-8887-D88E9425D61D}">
      <dgm:prSet/>
      <dgm:spPr/>
      <dgm:t>
        <a:bodyPr/>
        <a:lstStyle/>
        <a:p>
          <a:endParaRPr lang="en-US"/>
        </a:p>
      </dgm:t>
    </dgm:pt>
    <dgm:pt modelId="{1161D6D8-7F78-FF4B-A16E-A781AAF9B2EF}">
      <dgm:prSet phldrT="[Text]"/>
      <dgm:spPr/>
      <dgm:t>
        <a:bodyPr/>
        <a:lstStyle/>
        <a:p>
          <a:r>
            <a:rPr lang="ru-RU" dirty="0"/>
            <a:t>Отмена самых малоприбыльных</a:t>
          </a:r>
          <a:r>
            <a:rPr lang="en-US" dirty="0"/>
            <a:t>/</a:t>
          </a:r>
          <a:r>
            <a:rPr lang="ru-RU" dirty="0"/>
            <a:t>не заполняемых рейсов на базе статистических данных за период.</a:t>
          </a:r>
          <a:endParaRPr lang="en-US" dirty="0"/>
        </a:p>
      </dgm:t>
    </dgm:pt>
    <dgm:pt modelId="{40F50194-9243-8D4D-B32B-44A189928215}" type="parTrans" cxnId="{5E4427BB-6A84-EB41-99B0-F5FC3E460FB5}">
      <dgm:prSet/>
      <dgm:spPr/>
      <dgm:t>
        <a:bodyPr/>
        <a:lstStyle/>
        <a:p>
          <a:endParaRPr lang="en-US"/>
        </a:p>
      </dgm:t>
    </dgm:pt>
    <dgm:pt modelId="{8E7FAAE9-9201-9745-8F11-BD08B191D97A}" type="sibTrans" cxnId="{5E4427BB-6A84-EB41-99B0-F5FC3E460FB5}">
      <dgm:prSet/>
      <dgm:spPr/>
      <dgm:t>
        <a:bodyPr/>
        <a:lstStyle/>
        <a:p>
          <a:endParaRPr lang="en-US"/>
        </a:p>
      </dgm:t>
    </dgm:pt>
    <dgm:pt modelId="{E6CA5A20-5255-B649-957A-174A64750770}" type="pres">
      <dgm:prSet presAssocID="{BBEAFB85-EE64-694D-9941-70A619915BAC}" presName="linear" presStyleCnt="0">
        <dgm:presLayoutVars>
          <dgm:dir/>
          <dgm:animLvl val="lvl"/>
          <dgm:resizeHandles val="exact"/>
        </dgm:presLayoutVars>
      </dgm:prSet>
      <dgm:spPr/>
    </dgm:pt>
    <dgm:pt modelId="{E0215E91-9DDC-A94C-8EA8-D3C921591D20}" type="pres">
      <dgm:prSet presAssocID="{ECCCA551-D88C-624F-AB4E-B3C7CE13614F}" presName="parentLin" presStyleCnt="0"/>
      <dgm:spPr/>
    </dgm:pt>
    <dgm:pt modelId="{915D0005-C977-F84C-B5A9-99D3347E2C47}" type="pres">
      <dgm:prSet presAssocID="{ECCCA551-D88C-624F-AB4E-B3C7CE13614F}" presName="parentLeftMargin" presStyleLbl="node1" presStyleIdx="0" presStyleCnt="2"/>
      <dgm:spPr/>
    </dgm:pt>
    <dgm:pt modelId="{4A315B8E-0F8B-A648-B0EB-293775033862}" type="pres">
      <dgm:prSet presAssocID="{ECCCA551-D88C-624F-AB4E-B3C7CE1361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DAFE29-E784-184A-9640-C98333C6462D}" type="pres">
      <dgm:prSet presAssocID="{ECCCA551-D88C-624F-AB4E-B3C7CE13614F}" presName="negativeSpace" presStyleCnt="0"/>
      <dgm:spPr/>
    </dgm:pt>
    <dgm:pt modelId="{5E00899A-BB23-8B4E-A144-9287A03C8268}" type="pres">
      <dgm:prSet presAssocID="{ECCCA551-D88C-624F-AB4E-B3C7CE13614F}" presName="childText" presStyleLbl="conFgAcc1" presStyleIdx="0" presStyleCnt="2">
        <dgm:presLayoutVars>
          <dgm:bulletEnabled val="1"/>
        </dgm:presLayoutVars>
      </dgm:prSet>
      <dgm:spPr/>
    </dgm:pt>
    <dgm:pt modelId="{16374A45-B156-CD44-AA71-CE81C6A34501}" type="pres">
      <dgm:prSet presAssocID="{BE0A9771-1DCF-BB44-A135-5396FA9F4E47}" presName="spaceBetweenRectangles" presStyleCnt="0"/>
      <dgm:spPr/>
    </dgm:pt>
    <dgm:pt modelId="{C6A11DBD-E1AD-024E-AFBE-0FF614C7421B}" type="pres">
      <dgm:prSet presAssocID="{0216AAC5-14DA-6344-8335-0D957102DC02}" presName="parentLin" presStyleCnt="0"/>
      <dgm:spPr/>
    </dgm:pt>
    <dgm:pt modelId="{55D3BA0B-B16F-1A46-8823-F53878C96ADD}" type="pres">
      <dgm:prSet presAssocID="{0216AAC5-14DA-6344-8335-0D957102DC02}" presName="parentLeftMargin" presStyleLbl="node1" presStyleIdx="0" presStyleCnt="2"/>
      <dgm:spPr/>
    </dgm:pt>
    <dgm:pt modelId="{76A2AF90-EB67-3B4A-8219-4DEBFE78CDE5}" type="pres">
      <dgm:prSet presAssocID="{0216AAC5-14DA-6344-8335-0D957102DC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FE11F1-9A15-9C49-9F01-D08FCA84232F}" type="pres">
      <dgm:prSet presAssocID="{0216AAC5-14DA-6344-8335-0D957102DC02}" presName="negativeSpace" presStyleCnt="0"/>
      <dgm:spPr/>
    </dgm:pt>
    <dgm:pt modelId="{9E1CADE2-A67B-AE43-90D9-9D8EDFA6779C}" type="pres">
      <dgm:prSet presAssocID="{0216AAC5-14DA-6344-8335-0D957102DC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173EC2D-4D96-5046-A120-5E2F7CB1E354}" type="presOf" srcId="{ECCCA551-D88C-624F-AB4E-B3C7CE13614F}" destId="{915D0005-C977-F84C-B5A9-99D3347E2C47}" srcOrd="0" destOrd="0" presId="urn:microsoft.com/office/officeart/2005/8/layout/list1"/>
    <dgm:cxn modelId="{F6B74B4D-CB78-A14C-97A3-0D157E3F227E}" srcId="{BBEAFB85-EE64-694D-9941-70A619915BAC}" destId="{0216AAC5-14DA-6344-8335-0D957102DC02}" srcOrd="1" destOrd="0" parTransId="{CA66E267-F6AD-E04D-99F6-A2A6C09E7798}" sibTransId="{345204F9-F80E-ED46-A1C5-5D211099F6FC}"/>
    <dgm:cxn modelId="{64F65262-091B-B64B-8370-8A0F7019FA5B}" type="presOf" srcId="{6C82EAB9-66F3-BA41-A2DF-AA9D1BBE1447}" destId="{5E00899A-BB23-8B4E-A144-9287A03C8268}" srcOrd="0" destOrd="0" presId="urn:microsoft.com/office/officeart/2005/8/layout/list1"/>
    <dgm:cxn modelId="{6758978D-859B-0E40-A8F1-04F1E84B3C1A}" type="presOf" srcId="{0216AAC5-14DA-6344-8335-0D957102DC02}" destId="{55D3BA0B-B16F-1A46-8823-F53878C96ADD}" srcOrd="0" destOrd="0" presId="urn:microsoft.com/office/officeart/2005/8/layout/list1"/>
    <dgm:cxn modelId="{DEF4B091-560B-E64D-89D2-BB0B5E00D0EF}" type="presOf" srcId="{BBEAFB85-EE64-694D-9941-70A619915BAC}" destId="{E6CA5A20-5255-B649-957A-174A64750770}" srcOrd="0" destOrd="0" presId="urn:microsoft.com/office/officeart/2005/8/layout/list1"/>
    <dgm:cxn modelId="{7CDF62A4-BB89-7248-B58C-624DD9043023}" type="presOf" srcId="{1161D6D8-7F78-FF4B-A16E-A781AAF9B2EF}" destId="{9E1CADE2-A67B-AE43-90D9-9D8EDFA6779C}" srcOrd="0" destOrd="0" presId="urn:microsoft.com/office/officeart/2005/8/layout/list1"/>
    <dgm:cxn modelId="{4917DBA7-ABFE-224D-8F34-E64D8A6BC45D}" type="presOf" srcId="{0216AAC5-14DA-6344-8335-0D957102DC02}" destId="{76A2AF90-EB67-3B4A-8219-4DEBFE78CDE5}" srcOrd="1" destOrd="0" presId="urn:microsoft.com/office/officeart/2005/8/layout/list1"/>
    <dgm:cxn modelId="{5E4427BB-6A84-EB41-99B0-F5FC3E460FB5}" srcId="{0216AAC5-14DA-6344-8335-0D957102DC02}" destId="{1161D6D8-7F78-FF4B-A16E-A781AAF9B2EF}" srcOrd="0" destOrd="0" parTransId="{40F50194-9243-8D4D-B32B-44A189928215}" sibTransId="{8E7FAAE9-9201-9745-8F11-BD08B191D97A}"/>
    <dgm:cxn modelId="{AADE64BE-D3BE-4344-8AF6-76E7228F8608}" type="presOf" srcId="{ECCCA551-D88C-624F-AB4E-B3C7CE13614F}" destId="{4A315B8E-0F8B-A648-B0EB-293775033862}" srcOrd="1" destOrd="0" presId="urn:microsoft.com/office/officeart/2005/8/layout/list1"/>
    <dgm:cxn modelId="{74DFE9E2-A544-3449-8887-D88E9425D61D}" srcId="{ECCCA551-D88C-624F-AB4E-B3C7CE13614F}" destId="{6C82EAB9-66F3-BA41-A2DF-AA9D1BBE1447}" srcOrd="0" destOrd="0" parTransId="{75F7FB89-FEE4-484A-8718-322DF0BDF7A1}" sibTransId="{1E2FB6B0-77A6-394B-A7E3-A949C3FE8F87}"/>
    <dgm:cxn modelId="{E71273E4-972B-AF4F-9D31-0A65FC80FE62}" srcId="{BBEAFB85-EE64-694D-9941-70A619915BAC}" destId="{ECCCA551-D88C-624F-AB4E-B3C7CE13614F}" srcOrd="0" destOrd="0" parTransId="{224560F1-88A9-4B46-B1B9-D0775EE9F00E}" sibTransId="{BE0A9771-1DCF-BB44-A135-5396FA9F4E47}"/>
    <dgm:cxn modelId="{38CBBA25-F526-2948-88BD-0324C56A74AC}" type="presParOf" srcId="{E6CA5A20-5255-B649-957A-174A64750770}" destId="{E0215E91-9DDC-A94C-8EA8-D3C921591D20}" srcOrd="0" destOrd="0" presId="urn:microsoft.com/office/officeart/2005/8/layout/list1"/>
    <dgm:cxn modelId="{D8B74D2C-962B-6746-8FEC-15E9E44263A9}" type="presParOf" srcId="{E0215E91-9DDC-A94C-8EA8-D3C921591D20}" destId="{915D0005-C977-F84C-B5A9-99D3347E2C47}" srcOrd="0" destOrd="0" presId="urn:microsoft.com/office/officeart/2005/8/layout/list1"/>
    <dgm:cxn modelId="{BF2D0DB3-516F-A341-9CF7-9B6D1E35C671}" type="presParOf" srcId="{E0215E91-9DDC-A94C-8EA8-D3C921591D20}" destId="{4A315B8E-0F8B-A648-B0EB-293775033862}" srcOrd="1" destOrd="0" presId="urn:microsoft.com/office/officeart/2005/8/layout/list1"/>
    <dgm:cxn modelId="{22B63C98-2D8A-254B-A6C4-0A7B09056801}" type="presParOf" srcId="{E6CA5A20-5255-B649-957A-174A64750770}" destId="{CBDAFE29-E784-184A-9640-C98333C6462D}" srcOrd="1" destOrd="0" presId="urn:microsoft.com/office/officeart/2005/8/layout/list1"/>
    <dgm:cxn modelId="{2D7049C4-D7CB-BB48-9DBB-DD90465D5147}" type="presParOf" srcId="{E6CA5A20-5255-B649-957A-174A64750770}" destId="{5E00899A-BB23-8B4E-A144-9287A03C8268}" srcOrd="2" destOrd="0" presId="urn:microsoft.com/office/officeart/2005/8/layout/list1"/>
    <dgm:cxn modelId="{9B997B47-B925-6043-A5C4-EEA8C62E134F}" type="presParOf" srcId="{E6CA5A20-5255-B649-957A-174A64750770}" destId="{16374A45-B156-CD44-AA71-CE81C6A34501}" srcOrd="3" destOrd="0" presId="urn:microsoft.com/office/officeart/2005/8/layout/list1"/>
    <dgm:cxn modelId="{4CA54E40-1290-354F-9B73-651727DB2902}" type="presParOf" srcId="{E6CA5A20-5255-B649-957A-174A64750770}" destId="{C6A11DBD-E1AD-024E-AFBE-0FF614C7421B}" srcOrd="4" destOrd="0" presId="urn:microsoft.com/office/officeart/2005/8/layout/list1"/>
    <dgm:cxn modelId="{F65B6206-34D7-9042-BACA-B3F3A8CB7BB1}" type="presParOf" srcId="{C6A11DBD-E1AD-024E-AFBE-0FF614C7421B}" destId="{55D3BA0B-B16F-1A46-8823-F53878C96ADD}" srcOrd="0" destOrd="0" presId="urn:microsoft.com/office/officeart/2005/8/layout/list1"/>
    <dgm:cxn modelId="{4C5B85BC-866E-6748-BA99-B9212F09FFAB}" type="presParOf" srcId="{C6A11DBD-E1AD-024E-AFBE-0FF614C7421B}" destId="{76A2AF90-EB67-3B4A-8219-4DEBFE78CDE5}" srcOrd="1" destOrd="0" presId="urn:microsoft.com/office/officeart/2005/8/layout/list1"/>
    <dgm:cxn modelId="{805B7863-906A-DA43-8809-54E49E51DC9A}" type="presParOf" srcId="{E6CA5A20-5255-B649-957A-174A64750770}" destId="{6AFE11F1-9A15-9C49-9F01-D08FCA84232F}" srcOrd="5" destOrd="0" presId="urn:microsoft.com/office/officeart/2005/8/layout/list1"/>
    <dgm:cxn modelId="{F54178F3-BB1D-6248-9918-28A952986339}" type="presParOf" srcId="{E6CA5A20-5255-B649-957A-174A64750770}" destId="{9E1CADE2-A67B-AE43-90D9-9D8EDFA677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0899A-BB23-8B4E-A144-9287A03C8268}">
      <dsp:nvSpPr>
        <dsp:cNvPr id="0" name=""/>
        <dsp:cNvSpPr/>
      </dsp:nvSpPr>
      <dsp:spPr>
        <a:xfrm>
          <a:off x="0" y="362987"/>
          <a:ext cx="736826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859" tIns="416560" rIns="57185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 Пересмотр расписания регулярных рейсов на базе прибыльности рейсов за период по дням недели. </a:t>
          </a:r>
          <a:endParaRPr lang="en-US" sz="2000" kern="1200" dirty="0"/>
        </a:p>
      </dsp:txBody>
      <dsp:txXfrm>
        <a:off x="0" y="362987"/>
        <a:ext cx="7368264" cy="1134000"/>
      </dsp:txXfrm>
    </dsp:sp>
    <dsp:sp modelId="{4A315B8E-0F8B-A648-B0EB-293775033862}">
      <dsp:nvSpPr>
        <dsp:cNvPr id="0" name=""/>
        <dsp:cNvSpPr/>
      </dsp:nvSpPr>
      <dsp:spPr>
        <a:xfrm>
          <a:off x="368413" y="67787"/>
          <a:ext cx="5157784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2" tIns="0" rIns="19495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Стратегия 1.</a:t>
          </a:r>
          <a:endParaRPr lang="en-US" sz="2000" kern="1200" dirty="0"/>
        </a:p>
      </dsp:txBody>
      <dsp:txXfrm>
        <a:off x="397234" y="96608"/>
        <a:ext cx="5100142" cy="532758"/>
      </dsp:txXfrm>
    </dsp:sp>
    <dsp:sp modelId="{9E1CADE2-A67B-AE43-90D9-9D8EDFA6779C}">
      <dsp:nvSpPr>
        <dsp:cNvPr id="0" name=""/>
        <dsp:cNvSpPr/>
      </dsp:nvSpPr>
      <dsp:spPr>
        <a:xfrm>
          <a:off x="0" y="1900187"/>
          <a:ext cx="736826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108557"/>
              <a:satOff val="-4598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859" tIns="416560" rIns="57185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Отмена самых малоприбыльных</a:t>
          </a:r>
          <a:r>
            <a:rPr lang="en-US" sz="2000" kern="1200" dirty="0"/>
            <a:t>/</a:t>
          </a:r>
          <a:r>
            <a:rPr lang="ru-RU" sz="2000" kern="1200" dirty="0"/>
            <a:t>не заполняемых рейсов на базе статистических данных за период.</a:t>
          </a:r>
          <a:endParaRPr lang="en-US" sz="2000" kern="1200" dirty="0"/>
        </a:p>
      </dsp:txBody>
      <dsp:txXfrm>
        <a:off x="0" y="1900187"/>
        <a:ext cx="7368264" cy="1134000"/>
      </dsp:txXfrm>
    </dsp:sp>
    <dsp:sp modelId="{76A2AF90-EB67-3B4A-8219-4DEBFE78CDE5}">
      <dsp:nvSpPr>
        <dsp:cNvPr id="0" name=""/>
        <dsp:cNvSpPr/>
      </dsp:nvSpPr>
      <dsp:spPr>
        <a:xfrm>
          <a:off x="368413" y="1604987"/>
          <a:ext cx="5157784" cy="590400"/>
        </a:xfrm>
        <a:prstGeom prst="roundRect">
          <a:avLst/>
        </a:prstGeom>
        <a:solidFill>
          <a:schemeClr val="accent3">
            <a:hueOff val="3108557"/>
            <a:satOff val="-4598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52" tIns="0" rIns="19495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Стратегия 2. </a:t>
          </a:r>
          <a:endParaRPr lang="en-US" sz="2000" kern="1200" dirty="0"/>
        </a:p>
      </dsp:txBody>
      <dsp:txXfrm>
        <a:off x="397234" y="1633808"/>
        <a:ext cx="5100142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5/31/21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5/31/21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/>
              <a:t>5/31/21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/>
              <a:t>5/31/21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259A-F878-8544-80AE-B63BEF9A3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Проект 4. Авиарейсы без потерь, работа с БД</a:t>
            </a:r>
            <a:endParaRPr lang="en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5D488-DC97-FF42-93A9-DCBA5828F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Гиль Юлия</a:t>
            </a:r>
          </a:p>
          <a:p>
            <a:r>
              <a:rPr lang="ru-RU" dirty="0"/>
              <a:t>Группа </a:t>
            </a:r>
            <a:r>
              <a:rPr lang="en-US" dirty="0"/>
              <a:t>DSPR-28</a:t>
            </a:r>
          </a:p>
        </p:txBody>
      </p:sp>
    </p:spTree>
    <p:extLst>
      <p:ext uri="{BB962C8B-B14F-4D97-AF65-F5344CB8AC3E}">
        <p14:creationId xmlns:p14="http://schemas.microsoft.com/office/powerpoint/2010/main" val="32683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62D-4270-134B-85B8-BBECB04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анализа прибыли</a:t>
            </a:r>
            <a:endParaRPr lang="en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9EB3C-EE8F-0348-81DE-266E8162B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3148" y="2290353"/>
            <a:ext cx="4889318" cy="379736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ru-RU" sz="1600" dirty="0"/>
              <a:t>Выводы: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Рейсы </a:t>
            </a:r>
            <a:r>
              <a:rPr lang="en-US" sz="1600" dirty="0">
                <a:solidFill>
                  <a:schemeClr val="accent3"/>
                </a:solidFill>
              </a:rPr>
              <a:t>PG0194</a:t>
            </a:r>
            <a:r>
              <a:rPr lang="en-US" sz="1600" dirty="0"/>
              <a:t> </a:t>
            </a:r>
            <a:r>
              <a:rPr lang="ru-RU" sz="1600" dirty="0"/>
              <a:t>–  убыточный.</a:t>
            </a:r>
          </a:p>
          <a:p>
            <a:pPr lvl="1"/>
            <a:r>
              <a:rPr lang="ru-RU" dirty="0"/>
              <a:t>Необходимо прояснение, какие перевозки осуществляются, т.к. отсутствует информация о заполняемости и доходах. </a:t>
            </a:r>
          </a:p>
          <a:p>
            <a:pPr lvl="1"/>
            <a:r>
              <a:rPr lang="ru-RU" dirty="0"/>
              <a:t>Возможно, используется как грузовой/почтовый. </a:t>
            </a:r>
          </a:p>
          <a:p>
            <a:pPr lvl="1"/>
            <a:r>
              <a:rPr lang="ru-RU" dirty="0"/>
              <a:t>Из дальнейшего анализа исключен.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Рейсы </a:t>
            </a:r>
            <a:r>
              <a:rPr lang="en-US" sz="1600" dirty="0">
                <a:solidFill>
                  <a:schemeClr val="accent4"/>
                </a:solidFill>
              </a:rPr>
              <a:t>PG0480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4"/>
                </a:solidFill>
              </a:rPr>
              <a:t>PG0252</a:t>
            </a:r>
            <a:r>
              <a:rPr lang="ru-RU" sz="1600" dirty="0"/>
              <a:t> – прибыльные. </a:t>
            </a:r>
          </a:p>
          <a:p>
            <a:pPr lvl="1"/>
            <a:r>
              <a:rPr lang="ru-RU" dirty="0"/>
              <a:t>Более 65% прибыли авиакомпании по данной выборке приносят рейсы </a:t>
            </a:r>
            <a:r>
              <a:rPr lang="en-US" dirty="0"/>
              <a:t>PG0252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Колебания прибыли по месяцам есть, но незначительные.</a:t>
            </a:r>
          </a:p>
          <a:p>
            <a:pPr lvl="1"/>
            <a:r>
              <a:rPr lang="ru-RU" dirty="0"/>
              <a:t>Можно рассмотреть стратегии по оптимизации прибыли рейсов.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9E6E0-F2E4-3E45-BEE3-4778D55C0F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2744" y="2290355"/>
            <a:ext cx="5370549" cy="36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8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62D-4270-134B-85B8-BBECB04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по оптимизации прибыли перелетов</a:t>
            </a:r>
            <a:endParaRPr lang="en-BY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476419-39C7-4747-94DC-DCC7F0930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757724"/>
              </p:ext>
            </p:extLst>
          </p:nvPr>
        </p:nvGraphicFramePr>
        <p:xfrm>
          <a:off x="2411868" y="2791333"/>
          <a:ext cx="7368264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67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62D-4270-134B-85B8-BBECB04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1. Пересмотр расписания регулярных рейсов</a:t>
            </a:r>
            <a:endParaRPr lang="en-B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01B90-8BF5-EE4A-B75C-7598CA8F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21" y="2318304"/>
            <a:ext cx="6388157" cy="42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2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62D-4270-134B-85B8-BBECB04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1. Пересмотр расписания регулярных рейсов</a:t>
            </a:r>
            <a:endParaRPr lang="en-B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61CFB-8DAD-5B48-B54C-33DFBA8C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44" y="2271382"/>
            <a:ext cx="6545312" cy="43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0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62D-4270-134B-85B8-BBECB04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1. Пересмотр расписания регулярных рейсов</a:t>
            </a:r>
            <a:endParaRPr lang="en-BY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B333A45-A448-ED40-93BD-3C02168743E1}"/>
              </a:ext>
            </a:extLst>
          </p:cNvPr>
          <p:cNvSpPr txBox="1">
            <a:spLocks/>
          </p:cNvSpPr>
          <p:nvPr/>
        </p:nvSpPr>
        <p:spPr>
          <a:xfrm>
            <a:off x="2231136" y="2368446"/>
            <a:ext cx="7729728" cy="3719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Опция</a:t>
            </a:r>
            <a:r>
              <a:rPr lang="ru-RU" sz="1600" dirty="0"/>
              <a:t>: отмена рейса в один из дней недели, корректировка расписания.</a:t>
            </a:r>
          </a:p>
          <a:p>
            <a:pPr marL="0" indent="0">
              <a:buNone/>
            </a:pPr>
            <a:r>
              <a:rPr lang="ru-RU" sz="1600" b="1" dirty="0"/>
              <a:t>Анализ</a:t>
            </a:r>
            <a:r>
              <a:rPr lang="ru-RU" sz="1600" dirty="0"/>
              <a:t>: </a:t>
            </a:r>
            <a:endParaRPr lang="en-US" sz="1600" dirty="0"/>
          </a:p>
          <a:p>
            <a:r>
              <a:rPr lang="ru-RU" sz="1600" dirty="0"/>
              <a:t>Прибыль рейса </a:t>
            </a:r>
            <a:r>
              <a:rPr lang="en-US" sz="1600" dirty="0">
                <a:solidFill>
                  <a:schemeClr val="accent4"/>
                </a:solidFill>
              </a:rPr>
              <a:t>PG0480</a:t>
            </a:r>
            <a:r>
              <a:rPr lang="ru-RU" sz="1600" dirty="0">
                <a:solidFill>
                  <a:schemeClr val="accent4"/>
                </a:solidFill>
              </a:rPr>
              <a:t> </a:t>
            </a:r>
            <a:r>
              <a:rPr lang="ru-RU" sz="1600" dirty="0"/>
              <a:t>стабильна в течение недели.</a:t>
            </a:r>
            <a:endParaRPr lang="en-US" sz="1600" dirty="0"/>
          </a:p>
          <a:p>
            <a:r>
              <a:rPr lang="ru-RU" sz="1600" dirty="0"/>
              <a:t>Для рейса </a:t>
            </a:r>
            <a:r>
              <a:rPr lang="en-US" sz="1600" dirty="0">
                <a:solidFill>
                  <a:schemeClr val="accent3"/>
                </a:solidFill>
              </a:rPr>
              <a:t>PG0252</a:t>
            </a:r>
            <a:r>
              <a:rPr lang="ru-RU" sz="1600" dirty="0">
                <a:solidFill>
                  <a:schemeClr val="accent3"/>
                </a:solidFill>
              </a:rPr>
              <a:t> </a:t>
            </a:r>
            <a:r>
              <a:rPr lang="ru-RU" sz="1600" dirty="0"/>
              <a:t>можно попробовать отменить перелёты по  воскресеньям в зимний период. Воскресенье (Вс) выбран, т.к. 1) самая низкая суммарная прибыль 2)  95% всех рейсов Вс приносят в среднем меньше прибыли, чем средняя прибыль за рейс по направлению. </a:t>
            </a:r>
            <a:r>
              <a:rPr lang="en-US" sz="1600" dirty="0"/>
              <a:t>ID </a:t>
            </a:r>
            <a:r>
              <a:rPr lang="ru-RU" sz="1600" dirty="0"/>
              <a:t>таких рейсов: 136178, 136122, 136306, 136360, 136397, 136420, 136351, 136320, 136270, 136172, 136310, 136257, 136447.</a:t>
            </a:r>
          </a:p>
          <a:p>
            <a:pPr marL="0" indent="0">
              <a:buNone/>
            </a:pPr>
            <a:r>
              <a:rPr lang="ru-RU" sz="1600" b="1" dirty="0"/>
              <a:t>Ограничения</a:t>
            </a:r>
            <a:r>
              <a:rPr lang="ru-RU" sz="1600" dirty="0"/>
              <a:t>: </a:t>
            </a:r>
          </a:p>
          <a:p>
            <a:r>
              <a:rPr lang="ru-RU" sz="1600" dirty="0"/>
              <a:t>При отмене рейсов в Вс заполняемость рейсов в течение последующей недели будет близка к 100%, но даже при этом, спрос на перелеты будет удовлетворен не полностью (~70 пассажира-мест не будет обеспечен) =&gt; недополученные авиакомпанией части дохода. </a:t>
            </a:r>
          </a:p>
          <a:p>
            <a:r>
              <a:rPr lang="ru-RU" sz="1600" dirty="0"/>
              <a:t>Необходим анализ расходов в случае простоя самолета.</a:t>
            </a:r>
          </a:p>
        </p:txBody>
      </p:sp>
    </p:spTree>
    <p:extLst>
      <p:ext uri="{BB962C8B-B14F-4D97-AF65-F5344CB8AC3E}">
        <p14:creationId xmlns:p14="http://schemas.microsoft.com/office/powerpoint/2010/main" val="190294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62D-4270-134B-85B8-BBECB04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Стратегия 2. отмена самых малоприбыльных</a:t>
            </a:r>
            <a:r>
              <a:rPr lang="en-US" dirty="0"/>
              <a:t>/</a:t>
            </a:r>
            <a:r>
              <a:rPr lang="ru-RU" dirty="0"/>
              <a:t>не заполняемых рейсов</a:t>
            </a:r>
            <a:endParaRPr lang="en-B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7B076-EA20-C74B-8877-CB0E33B4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18" y="2239605"/>
            <a:ext cx="6704963" cy="45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8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62D-4270-134B-85B8-BBECB04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Стратегия 2. отмена самых малоприбыльных</a:t>
            </a:r>
            <a:r>
              <a:rPr lang="en-US" dirty="0"/>
              <a:t>/</a:t>
            </a:r>
            <a:r>
              <a:rPr lang="ru-RU" dirty="0"/>
              <a:t>не заполняемых рейсов</a:t>
            </a:r>
            <a:endParaRPr lang="en-B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45343-8BA3-3B45-B6AA-644D4D0B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31" y="2288324"/>
            <a:ext cx="7900337" cy="42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62D-4270-134B-85B8-BBECB04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Стратегия 2. отмена самых малоприбыльных</a:t>
            </a:r>
            <a:r>
              <a:rPr lang="en-US" dirty="0"/>
              <a:t>/</a:t>
            </a:r>
            <a:r>
              <a:rPr lang="ru-RU" dirty="0"/>
              <a:t>не заполняемых рейсов</a:t>
            </a:r>
            <a:endParaRPr lang="en-BY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F43FAAB-4381-D241-B354-6AE99B7EC114}"/>
              </a:ext>
            </a:extLst>
          </p:cNvPr>
          <p:cNvSpPr txBox="1">
            <a:spLocks/>
          </p:cNvSpPr>
          <p:nvPr/>
        </p:nvSpPr>
        <p:spPr>
          <a:xfrm>
            <a:off x="2231136" y="2509146"/>
            <a:ext cx="7729728" cy="3719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Опция</a:t>
            </a:r>
            <a:r>
              <a:rPr lang="ru-RU" sz="1600" dirty="0"/>
              <a:t>: точечная отмена в зависимости от прибыли и</a:t>
            </a:r>
            <a:r>
              <a:rPr lang="en-US" sz="1600" dirty="0"/>
              <a:t>/</a:t>
            </a:r>
            <a:r>
              <a:rPr lang="ru-RU" sz="1600" dirty="0"/>
              <a:t>или заполняемости конкретного рейса по сравнению с остальными рейсами.</a:t>
            </a:r>
          </a:p>
          <a:p>
            <a:pPr marL="0" indent="0">
              <a:buNone/>
            </a:pPr>
            <a:r>
              <a:rPr lang="ru-RU" sz="1600" b="1" dirty="0"/>
              <a:t>Возможные варианты критериев для отмены рейсов</a:t>
            </a:r>
            <a:r>
              <a:rPr lang="ru-RU" sz="1600" dirty="0"/>
              <a:t>:</a:t>
            </a:r>
          </a:p>
          <a:p>
            <a:r>
              <a:rPr lang="ru-RU" sz="1600" dirty="0"/>
              <a:t>«Отменить </a:t>
            </a:r>
            <a:r>
              <a:rPr lang="en-US" sz="1600" dirty="0"/>
              <a:t>x% </a:t>
            </a:r>
            <a:r>
              <a:rPr lang="ru-RU" sz="1600" dirty="0"/>
              <a:t>самых малоприбыльных рейсов»</a:t>
            </a:r>
          </a:p>
          <a:p>
            <a:r>
              <a:rPr lang="ru-RU" sz="1600" dirty="0"/>
              <a:t>«Отменить рейсы, прибыльность которых … а) ниже медианы прибыли </a:t>
            </a:r>
            <a:r>
              <a:rPr lang="en-US" sz="1600" dirty="0"/>
              <a:t>b) </a:t>
            </a:r>
            <a:r>
              <a:rPr lang="ru-RU" sz="1600" dirty="0"/>
              <a:t>ниже средней прибыли »</a:t>
            </a:r>
          </a:p>
          <a:p>
            <a:pPr marL="0" indent="0">
              <a:buNone/>
            </a:pPr>
            <a:r>
              <a:rPr lang="ru-RU" sz="1600" b="1" dirty="0"/>
              <a:t>Например</a:t>
            </a:r>
            <a:r>
              <a:rPr lang="ru-RU" sz="1600" dirty="0"/>
              <a:t>:</a:t>
            </a:r>
          </a:p>
          <a:p>
            <a:r>
              <a:rPr lang="ru-RU" sz="1600" dirty="0"/>
              <a:t> 3% самых малоприбыльных рейсов </a:t>
            </a:r>
            <a:r>
              <a:rPr lang="en-US" sz="1600" dirty="0"/>
              <a:t>PG0480 </a:t>
            </a:r>
            <a:r>
              <a:rPr lang="ru-RU" sz="1600" dirty="0"/>
              <a:t>– </a:t>
            </a:r>
            <a:r>
              <a:rPr lang="en-US" sz="1600" dirty="0"/>
              <a:t> 136642, 136807, 136887</a:t>
            </a:r>
            <a:endParaRPr lang="ru-RU" sz="1600" dirty="0"/>
          </a:p>
          <a:p>
            <a:r>
              <a:rPr lang="ru-RU" sz="1600" dirty="0"/>
              <a:t>5% самых малоприбыльных рейсов </a:t>
            </a:r>
            <a:r>
              <a:rPr lang="en-US" sz="1600" dirty="0"/>
              <a:t>PG0252 </a:t>
            </a:r>
            <a:r>
              <a:rPr lang="ru-RU" sz="1600" dirty="0"/>
              <a:t>– </a:t>
            </a:r>
            <a:r>
              <a:rPr lang="en-US" sz="1600" dirty="0"/>
              <a:t> 136464, 136352, 136178, 136122, 136250</a:t>
            </a:r>
          </a:p>
          <a:p>
            <a:pPr marL="0" indent="0">
              <a:buNone/>
            </a:pPr>
            <a:r>
              <a:rPr lang="ru-RU" sz="1600" b="1" dirty="0"/>
              <a:t>Ограничения</a:t>
            </a:r>
            <a:r>
              <a:rPr lang="ru-RU" sz="1600" dirty="0"/>
              <a:t>: </a:t>
            </a:r>
          </a:p>
          <a:p>
            <a:r>
              <a:rPr lang="ru-RU" sz="1600" dirty="0"/>
              <a:t>Рейс (как направление) становится нерегулярным, не выполняется по тем же дням недели в течение месяца. </a:t>
            </a:r>
          </a:p>
          <a:p>
            <a:r>
              <a:rPr lang="ru-RU" sz="1600" dirty="0"/>
              <a:t>Принимаем решение об отмене на основании заполняемости рейса за один отчетный зимний период. Данных недостаточно для принятия таких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208025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BC62-2737-C649-B405-3545A677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Технический блок</a:t>
            </a:r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03575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BFBD-1E58-8F45-9DA8-4285F85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Исходная База данных</a:t>
            </a:r>
            <a:endParaRPr lang="en-BY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675A61-5D6D-7141-84BE-B24E859A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95888"/>
            <a:ext cx="7729728" cy="38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2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BFBD-1E58-8F45-9DA8-4285F85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датасета для анализа</a:t>
            </a:r>
            <a:endParaRPr lang="en-BY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CCFD5-A9AF-0A4C-B219-B70CC042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9" y="2338467"/>
            <a:ext cx="7729728" cy="2845020"/>
          </a:xfrm>
        </p:spPr>
        <p:txBody>
          <a:bodyPr numCol="2">
            <a:normAutofit fontScale="77500" lnSpcReduction="20000"/>
          </a:bodyPr>
          <a:lstStyle/>
          <a:p>
            <a:r>
              <a:rPr lang="en-US" b="1" dirty="0"/>
              <a:t>fligh_id </a:t>
            </a:r>
            <a:r>
              <a:rPr lang="en-US" dirty="0"/>
              <a:t>— id </a:t>
            </a:r>
            <a:r>
              <a:rPr lang="ru-RU" dirty="0"/>
              <a:t>рейса</a:t>
            </a:r>
          </a:p>
          <a:p>
            <a:r>
              <a:rPr lang="en-US" b="1" dirty="0"/>
              <a:t>flight_no </a:t>
            </a:r>
            <a:r>
              <a:rPr lang="en-US" dirty="0"/>
              <a:t>— </a:t>
            </a:r>
            <a:r>
              <a:rPr lang="ru-RU" dirty="0"/>
              <a:t>номера рейса</a:t>
            </a:r>
          </a:p>
          <a:p>
            <a:r>
              <a:rPr lang="en-US" b="1" dirty="0"/>
              <a:t>departure_airport </a:t>
            </a:r>
            <a:r>
              <a:rPr lang="en-US" dirty="0"/>
              <a:t>— </a:t>
            </a:r>
            <a:r>
              <a:rPr lang="ru-RU" dirty="0"/>
              <a:t>аэропорты вылета</a:t>
            </a:r>
          </a:p>
          <a:p>
            <a:r>
              <a:rPr lang="en-US" b="1" dirty="0"/>
              <a:t>arrival_airport </a:t>
            </a:r>
            <a:r>
              <a:rPr lang="en-US" dirty="0"/>
              <a:t>— </a:t>
            </a:r>
            <a:r>
              <a:rPr lang="ru-RU" dirty="0"/>
              <a:t>аэропорты прибытия </a:t>
            </a:r>
          </a:p>
          <a:p>
            <a:r>
              <a:rPr lang="en-US" b="1" dirty="0"/>
              <a:t>month_2017 </a:t>
            </a:r>
            <a:r>
              <a:rPr lang="en-US" dirty="0"/>
              <a:t>— </a:t>
            </a:r>
            <a:r>
              <a:rPr lang="ru-RU" dirty="0"/>
              <a:t>месяц отчетного периода</a:t>
            </a:r>
          </a:p>
          <a:p>
            <a:r>
              <a:rPr lang="en-US" b="1" dirty="0"/>
              <a:t>flight_time </a:t>
            </a:r>
            <a:r>
              <a:rPr lang="en-US" dirty="0"/>
              <a:t>— </a:t>
            </a:r>
            <a:r>
              <a:rPr lang="ru-RU" dirty="0"/>
              <a:t>время вылета самолета (чч:мм) </a:t>
            </a:r>
          </a:p>
          <a:p>
            <a:r>
              <a:rPr lang="en-US" b="1" dirty="0"/>
              <a:t>flight_dow </a:t>
            </a:r>
            <a:r>
              <a:rPr lang="en-US" dirty="0"/>
              <a:t>— </a:t>
            </a:r>
            <a:r>
              <a:rPr lang="ru-RU" dirty="0"/>
              <a:t>день недели вылета</a:t>
            </a:r>
            <a:endParaRPr lang="en-US" dirty="0"/>
          </a:p>
          <a:p>
            <a:r>
              <a:rPr lang="en-US" b="1" dirty="0"/>
              <a:t>flight_duration_min </a:t>
            </a:r>
            <a:r>
              <a:rPr lang="en-US" dirty="0"/>
              <a:t>— </a:t>
            </a:r>
            <a:r>
              <a:rPr lang="ru-RU" dirty="0"/>
              <a:t>запланированная длительность полета (мин)</a:t>
            </a:r>
          </a:p>
          <a:p>
            <a:r>
              <a:rPr lang="en-US" b="1" dirty="0"/>
              <a:t>flight_delay_min </a:t>
            </a:r>
            <a:r>
              <a:rPr lang="en-US" dirty="0"/>
              <a:t>— </a:t>
            </a:r>
            <a:r>
              <a:rPr lang="ru-RU" dirty="0"/>
              <a:t>задержка рейса (мин)</a:t>
            </a:r>
            <a:endParaRPr lang="en-US" dirty="0"/>
          </a:p>
          <a:p>
            <a:r>
              <a:rPr lang="en-US" b="1" dirty="0"/>
              <a:t>model</a:t>
            </a:r>
            <a:r>
              <a:rPr lang="en-US" dirty="0"/>
              <a:t> — </a:t>
            </a:r>
            <a:r>
              <a:rPr lang="ru-RU" dirty="0"/>
              <a:t>название модели самолета </a:t>
            </a:r>
          </a:p>
          <a:p>
            <a:r>
              <a:rPr lang="en-US" b="1" dirty="0"/>
              <a:t>seats_count </a:t>
            </a:r>
            <a:r>
              <a:rPr lang="en-US" dirty="0"/>
              <a:t>— </a:t>
            </a:r>
            <a:r>
              <a:rPr lang="ru-RU" dirty="0"/>
              <a:t>количество мест в самолета</a:t>
            </a:r>
          </a:p>
          <a:p>
            <a:r>
              <a:rPr lang="en-US" b="1" dirty="0"/>
              <a:t>passenger_count </a:t>
            </a:r>
            <a:r>
              <a:rPr lang="en-US" dirty="0"/>
              <a:t>— </a:t>
            </a:r>
            <a:r>
              <a:rPr lang="ru-RU" dirty="0"/>
              <a:t>количество пассажиров на рейсе (чел)</a:t>
            </a:r>
          </a:p>
          <a:p>
            <a:r>
              <a:rPr lang="en-US" b="1" dirty="0"/>
              <a:t>occupancy</a:t>
            </a:r>
            <a:r>
              <a:rPr lang="en-US" dirty="0"/>
              <a:t> —</a:t>
            </a:r>
            <a:r>
              <a:rPr lang="ru-RU" dirty="0"/>
              <a:t> заполняемость самолета</a:t>
            </a:r>
          </a:p>
          <a:p>
            <a:r>
              <a:rPr lang="en-US" b="1" dirty="0"/>
              <a:t>flight_income </a:t>
            </a:r>
            <a:r>
              <a:rPr lang="en-US" dirty="0"/>
              <a:t>— </a:t>
            </a:r>
            <a:r>
              <a:rPr lang="ru-RU" dirty="0"/>
              <a:t>доход от продажи билетов.</a:t>
            </a:r>
          </a:p>
          <a:p>
            <a:pPr marL="0" indent="0">
              <a:buNone/>
            </a:pPr>
            <a:endParaRPr lang="ru-RU" dirty="0"/>
          </a:p>
          <a:p>
            <a:pPr marL="0" indent="0" algn="r">
              <a:buNone/>
            </a:pPr>
            <a:r>
              <a:rPr lang="ru-RU" b="1" dirty="0">
                <a:solidFill>
                  <a:schemeClr val="accent3"/>
                </a:solidFill>
              </a:rPr>
              <a:t>Важно! </a:t>
            </a:r>
            <a:r>
              <a:rPr lang="ru-RU" dirty="0"/>
              <a:t>отчетный период –  </a:t>
            </a:r>
            <a:r>
              <a:rPr lang="ru-RU" b="1" dirty="0">
                <a:solidFill>
                  <a:schemeClr val="accent3"/>
                </a:solidFill>
              </a:rPr>
              <a:t>дек 2016-фев. 2017</a:t>
            </a:r>
            <a:endParaRPr lang="en-BY" b="1">
              <a:solidFill>
                <a:schemeClr val="accent3"/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1228EA1-679B-7D49-ACD3-963E475D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5183486"/>
            <a:ext cx="7731125" cy="13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BFBD-1E58-8F45-9DA8-4285F85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внешнего добавленного датасета</a:t>
            </a:r>
            <a:endParaRPr lang="en-BY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CCFD5-A9AF-0A4C-B219-B70CC042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9" y="2338467"/>
            <a:ext cx="7729728" cy="250567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chemeClr val="tx1"/>
                </a:solidFill>
              </a:rPr>
              <a:t>Для расчета расходов на авиаперевозки добавлены внешние данные:</a:t>
            </a:r>
          </a:p>
          <a:p>
            <a:r>
              <a:rPr lang="en-US" sz="1400" b="1" dirty="0"/>
              <a:t>model </a:t>
            </a:r>
            <a:r>
              <a:rPr lang="en-US" sz="1400" dirty="0"/>
              <a:t>— </a:t>
            </a:r>
            <a:r>
              <a:rPr lang="ru-RU" sz="1400" dirty="0"/>
              <a:t>название модели самолета</a:t>
            </a:r>
          </a:p>
          <a:p>
            <a:r>
              <a:rPr lang="en-US" sz="1400" b="1" dirty="0"/>
              <a:t>fuel_cost_dec_2016_rub_ton </a:t>
            </a:r>
            <a:r>
              <a:rPr lang="en-US" sz="1400" dirty="0"/>
              <a:t>— </a:t>
            </a:r>
            <a:r>
              <a:rPr lang="ru-RU" sz="1400" dirty="0"/>
              <a:t>стоимость топлива в декабре 2016</a:t>
            </a:r>
          </a:p>
          <a:p>
            <a:r>
              <a:rPr lang="en-US" sz="1400" b="1" dirty="0"/>
              <a:t>fuel_cost_jan_2017_rub_ton </a:t>
            </a:r>
            <a:r>
              <a:rPr lang="en-US" sz="1400" dirty="0"/>
              <a:t>— </a:t>
            </a:r>
            <a:r>
              <a:rPr lang="ru-RU" sz="1400" dirty="0"/>
              <a:t>стоимость топлива в январе 2017</a:t>
            </a:r>
          </a:p>
          <a:p>
            <a:r>
              <a:rPr lang="en-US" sz="1400" b="1" dirty="0"/>
              <a:t>fuel_cost_feb_2017_rub_ton </a:t>
            </a:r>
            <a:r>
              <a:rPr lang="en-US" sz="1400" dirty="0"/>
              <a:t>— </a:t>
            </a:r>
            <a:r>
              <a:rPr lang="ru-RU" sz="1400" dirty="0"/>
              <a:t>стоимость топлива в феврале 2017</a:t>
            </a:r>
          </a:p>
          <a:p>
            <a:r>
              <a:rPr lang="en-US" sz="1400" b="1" dirty="0"/>
              <a:t>fuel_cons_kg_hr </a:t>
            </a:r>
            <a:r>
              <a:rPr lang="en-US" sz="1400" dirty="0"/>
              <a:t>— </a:t>
            </a:r>
            <a:r>
              <a:rPr lang="ru-RU" sz="1400" dirty="0"/>
              <a:t>часовой расход топлива (кг/ч)</a:t>
            </a:r>
          </a:p>
          <a:p>
            <a:r>
              <a:rPr lang="en-US" sz="1400" b="1" dirty="0"/>
              <a:t>fuel_cons_g_km</a:t>
            </a:r>
            <a:r>
              <a:rPr lang="ru-RU" sz="1400" b="1" dirty="0"/>
              <a:t> </a:t>
            </a:r>
            <a:r>
              <a:rPr lang="en-US" sz="1400" dirty="0"/>
              <a:t>— </a:t>
            </a:r>
            <a:r>
              <a:rPr lang="ru-RU" sz="1400" dirty="0"/>
              <a:t>удельный расход топлива (г/км)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87B8F-4778-D04C-BC12-67E08664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28" y="4844143"/>
            <a:ext cx="9746343" cy="10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6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BFBD-1E58-8F45-9DA8-4285F85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Финальные данные и их отношение к оценке прибыльности</a:t>
            </a:r>
            <a:endParaRPr lang="en-BY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13CD59-AB86-1342-AD21-B3C5CC9C4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3267" y="2294272"/>
            <a:ext cx="3377597" cy="4256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3763D3-F32D-A048-9116-55B14EE3566A}"/>
              </a:ext>
            </a:extLst>
          </p:cNvPr>
          <p:cNvSpPr txBox="1"/>
          <p:nvPr/>
        </p:nvSpPr>
        <p:spPr>
          <a:xfrm>
            <a:off x="2231136" y="2294272"/>
            <a:ext cx="39124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Наибольшую корреляцию с прибыльностью рейса имеют:</a:t>
            </a:r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passenger_count </a:t>
            </a:r>
            <a:r>
              <a:rPr lang="en-US" sz="1600" dirty="0"/>
              <a:t>— </a:t>
            </a:r>
            <a:r>
              <a:rPr lang="ru-RU" sz="1600" dirty="0"/>
              <a:t>количество пассажиров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occupancy</a:t>
            </a:r>
            <a:r>
              <a:rPr lang="en-US" sz="1600" dirty="0"/>
              <a:t> —</a:t>
            </a:r>
            <a:r>
              <a:rPr lang="ru-RU" sz="1600" dirty="0"/>
              <a:t> заполняемость самолета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flight_income </a:t>
            </a:r>
            <a:r>
              <a:rPr lang="en-US" sz="1600" dirty="0"/>
              <a:t>— </a:t>
            </a:r>
            <a:r>
              <a:rPr lang="ru-RU" sz="1600" dirty="0"/>
              <a:t>доход от продажи билетов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flight_expense</a:t>
            </a:r>
            <a:r>
              <a:rPr lang="ru-RU" sz="1600" b="1" dirty="0">
                <a:solidFill>
                  <a:schemeClr val="accent3"/>
                </a:solidFill>
              </a:rPr>
              <a:t>*</a:t>
            </a:r>
            <a:r>
              <a:rPr lang="en-US" sz="1600" b="1" dirty="0"/>
              <a:t> </a:t>
            </a:r>
            <a:r>
              <a:rPr lang="en-US" sz="1600" dirty="0"/>
              <a:t>— </a:t>
            </a:r>
            <a:r>
              <a:rPr lang="ru-RU" sz="1600" dirty="0"/>
              <a:t>расходы на рейс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flight_duration_min </a:t>
            </a:r>
            <a:r>
              <a:rPr lang="en-US" sz="1600" dirty="0"/>
              <a:t>—</a:t>
            </a:r>
            <a:r>
              <a:rPr lang="ru-RU" sz="1600" dirty="0"/>
              <a:t> длительность полета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flight_dow </a:t>
            </a:r>
            <a:r>
              <a:rPr lang="en-US" sz="1600" dirty="0"/>
              <a:t>— </a:t>
            </a:r>
            <a:r>
              <a:rPr lang="ru-RU" sz="1600" dirty="0"/>
              <a:t>день недели вылета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flight_delay_min </a:t>
            </a:r>
            <a:r>
              <a:rPr lang="en-US" sz="1600" dirty="0"/>
              <a:t>— </a:t>
            </a:r>
            <a:r>
              <a:rPr lang="ru-RU" sz="1600" dirty="0"/>
              <a:t>задержка рейса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fligh_id </a:t>
            </a:r>
            <a:r>
              <a:rPr lang="en-US" sz="1600" dirty="0"/>
              <a:t>— id </a:t>
            </a:r>
            <a:r>
              <a:rPr lang="ru-RU" sz="1600" dirty="0"/>
              <a:t>рейса.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r>
              <a:rPr lang="ru-RU" sz="1600" dirty="0">
                <a:solidFill>
                  <a:schemeClr val="accent3"/>
                </a:solidFill>
              </a:rPr>
              <a:t>*</a:t>
            </a:r>
            <a:r>
              <a:rPr lang="ru-RU" sz="1600" dirty="0"/>
              <a:t> </a:t>
            </a:r>
            <a:r>
              <a:rPr lang="en-US" sz="1600" dirty="0"/>
              <a:t>—</a:t>
            </a:r>
            <a:r>
              <a:rPr lang="ru-RU" sz="1600" dirty="0"/>
              <a:t> добавленные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2439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BC62-2737-C649-B405-3545A677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бизнес блок</a:t>
            </a:r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10896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BFBD-1E58-8F45-9DA8-4285F85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Допущения и Недостающие данные</a:t>
            </a:r>
            <a:endParaRPr lang="en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E0C8-B810-A042-9259-6EF18CD0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45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расчета прибыльности рейсов необходимо учитывать большое количество статей расходов. </a:t>
            </a:r>
          </a:p>
          <a:p>
            <a:pPr marL="0" indent="0">
              <a:buNone/>
            </a:pPr>
            <a:r>
              <a:rPr lang="ru-RU" dirty="0"/>
              <a:t>На себестоимость перевозок существенно влияют стоимостные показатели:</a:t>
            </a:r>
          </a:p>
          <a:p>
            <a:pPr lvl="1"/>
            <a:r>
              <a:rPr lang="ru-RU" dirty="0"/>
              <a:t>цена авиатоплива (</a:t>
            </a:r>
            <a:r>
              <a:rPr lang="ru-RU" dirty="0">
                <a:solidFill>
                  <a:schemeClr val="accent4"/>
                </a:solidFill>
              </a:rPr>
              <a:t>добавлено</a:t>
            </a:r>
            <a:r>
              <a:rPr lang="ru-RU" dirty="0"/>
              <a:t>) </a:t>
            </a:r>
            <a:r>
              <a:rPr lang="en-US" dirty="0"/>
              <a:t>—</a:t>
            </a:r>
            <a:r>
              <a:rPr lang="ru-RU" dirty="0"/>
              <a:t> использовано для дальнейших расчетов, упрощенная модель</a:t>
            </a:r>
          </a:p>
          <a:p>
            <a:pPr lvl="1"/>
            <a:r>
              <a:rPr lang="ru-RU" dirty="0"/>
              <a:t>стоимость владения воздушными судами; ставки заработной платы и численность персонала (</a:t>
            </a:r>
            <a:r>
              <a:rPr lang="en-US" dirty="0">
                <a:solidFill>
                  <a:schemeClr val="accent3"/>
                </a:solidFill>
              </a:rPr>
              <a:t>to do: </a:t>
            </a:r>
            <a:r>
              <a:rPr lang="ru-RU" dirty="0">
                <a:solidFill>
                  <a:schemeClr val="accent3"/>
                </a:solidFill>
              </a:rPr>
              <a:t>собрать данные и обновить модель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затраты на техническое обслуживание и ремонты авиационной техники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>
                <a:solidFill>
                  <a:schemeClr val="accent3"/>
                </a:solidFill>
              </a:rPr>
              <a:t>to do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ставки сборов и тарифы в аэропортах, ставки сборов за аэронавигационное и метеообслуживание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>
                <a:solidFill>
                  <a:schemeClr val="accent3"/>
                </a:solidFill>
              </a:rPr>
              <a:t>to do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затраты на обслуживание пассажиров, затраты на продажи перевозок, страхование, рекламу и т.д.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>
                <a:solidFill>
                  <a:schemeClr val="accent3"/>
                </a:solidFill>
              </a:rPr>
              <a:t>to do</a:t>
            </a:r>
            <a:r>
              <a:rPr lang="ru-RU" dirty="0"/>
              <a:t>)</a:t>
            </a:r>
          </a:p>
          <a:p>
            <a:pPr lvl="1"/>
            <a:endParaRPr lang="ru-RU" dirty="0"/>
          </a:p>
          <a:p>
            <a:pPr marL="228600" lvl="1" indent="0">
              <a:buNone/>
            </a:pPr>
            <a:endParaRPr lang="ru-RU" dirty="0"/>
          </a:p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46205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BFBD-1E58-8F45-9DA8-4285F85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Упрощенная модель расчета прибыли</a:t>
            </a:r>
            <a:endParaRPr lang="en-BY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FF3859-216A-AF46-9A80-2DC5F0B88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15954"/>
              </p:ext>
            </p:extLst>
          </p:nvPr>
        </p:nvGraphicFramePr>
        <p:xfrm>
          <a:off x="7238180" y="2297931"/>
          <a:ext cx="2722682" cy="220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B61206-8FCA-9C4B-918E-A7DECD15BF7E}"/>
                  </a:ext>
                </a:extLst>
              </p:cNvPr>
              <p:cNvSpPr txBox="1"/>
              <p:nvPr/>
            </p:nvSpPr>
            <p:spPr>
              <a:xfrm>
                <a:off x="2231135" y="2362200"/>
                <a:ext cx="4889192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Прибыль = Доход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ы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 − Расходы</m:t>
                      </m:r>
                    </m:oMath>
                  </m:oMathPara>
                </a14:m>
                <a:endParaRPr lang="en-BY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B61206-8FCA-9C4B-918E-A7DECD15B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5" y="2362200"/>
                <a:ext cx="4889192" cy="36933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  <a:ln/>
            </p:spPr>
            <p:txBody>
              <a:bodyPr/>
              <a:lstStyle/>
              <a:p>
                <a:r>
                  <a:rPr lang="en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5BD573-1F4F-5146-8229-F1A602A1D8E2}"/>
                  </a:ext>
                </a:extLst>
              </p:cNvPr>
              <p:cNvSpPr txBox="1"/>
              <p:nvPr/>
            </p:nvSpPr>
            <p:spPr>
              <a:xfrm>
                <a:off x="2231134" y="2940320"/>
                <a:ext cx="4889193" cy="36933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Расходы=(Расходы на топливо)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BY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5BD573-1F4F-5146-8229-F1A602A1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4" y="2940320"/>
                <a:ext cx="4889193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  <a:ln/>
            </p:spPr>
            <p:txBody>
              <a:bodyPr/>
              <a:lstStyle/>
              <a:p>
                <a:r>
                  <a:rPr lang="en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79891CD-6ED4-7F4E-B37B-5BD9E92E6D62}"/>
              </a:ext>
            </a:extLst>
          </p:cNvPr>
          <p:cNvSpPr txBox="1"/>
          <p:nvPr/>
        </p:nvSpPr>
        <p:spPr>
          <a:xfrm>
            <a:off x="2231136" y="3544029"/>
            <a:ext cx="5007044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i="0" dirty="0">
                <a:latin typeface="+mj-lt"/>
              </a:rPr>
              <a:t>Расходы на топливо  = Стоимость топлива∗Длительность полета∗Часовой расход топлива</a:t>
            </a:r>
            <a:endParaRPr lang="en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F1A2-91E3-544B-8201-CC2D294D4734}"/>
              </a:ext>
            </a:extLst>
          </p:cNvPr>
          <p:cNvSpPr txBox="1"/>
          <p:nvPr/>
        </p:nvSpPr>
        <p:spPr>
          <a:xfrm>
            <a:off x="2231135" y="4700269"/>
            <a:ext cx="7729727" cy="1565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indent="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ru-RU" dirty="0"/>
              <a:t>Пояснения: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Затраты топлива в общих операционных затратах могут составлять от 23 до 30%. Для модели используем 23%, рассчитываем суммарные расходы на рейс, зная примерные расходы на топливо.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Расходы на топливо рассчитываем, добавив информацию про часовой расход топлива моделей самолета и стоимость топлива.</a:t>
            </a:r>
          </a:p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9437333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2266</TotalTime>
  <Words>964</Words>
  <Application>Microsoft Macintosh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Corbel</vt:lpstr>
      <vt:lpstr>Gill Sans MT</vt:lpstr>
      <vt:lpstr>Parcel</vt:lpstr>
      <vt:lpstr>Проект 4. Авиарейсы без потерь, работа с БД</vt:lpstr>
      <vt:lpstr>Технический блок</vt:lpstr>
      <vt:lpstr>Исходная База данных</vt:lpstr>
      <vt:lpstr>Структура датасета для анализа</vt:lpstr>
      <vt:lpstr>Структура внешнего добавленного датасета</vt:lpstr>
      <vt:lpstr>Финальные данные и их отношение к оценке прибыльности</vt:lpstr>
      <vt:lpstr>бизнес блок</vt:lpstr>
      <vt:lpstr>Допущения и Недостающие данные</vt:lpstr>
      <vt:lpstr>Упрощенная модель расчета прибыли</vt:lpstr>
      <vt:lpstr>Результаты анализа прибыли</vt:lpstr>
      <vt:lpstr>Стратегии по оптимизации прибыли перелетов</vt:lpstr>
      <vt:lpstr>Стратегия 1. Пересмотр расписания регулярных рейсов</vt:lpstr>
      <vt:lpstr>Стратегия 1. Пересмотр расписания регулярных рейсов</vt:lpstr>
      <vt:lpstr>Стратегия 1. Пересмотр расписания регулярных рейсов</vt:lpstr>
      <vt:lpstr>Стратегия 2. отмена самых малоприбыльных/не заполняемых рейсов</vt:lpstr>
      <vt:lpstr>Стратегия 2. отмена самых малоприбыльных/не заполняемых рейсов</vt:lpstr>
      <vt:lpstr>Стратегия 2. отмена самых малоприбыльных/не заполняемых рейсов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4. Авиарейсы без потерь, работа с БД</dc:title>
  <dc:creator>Microsoft Office User</dc:creator>
  <cp:lastModifiedBy>Microsoft Office User</cp:lastModifiedBy>
  <cp:revision>56</cp:revision>
  <dcterms:created xsi:type="dcterms:W3CDTF">2021-05-30T21:18:34Z</dcterms:created>
  <dcterms:modified xsi:type="dcterms:W3CDTF">2021-06-01T11:10:32Z</dcterms:modified>
</cp:coreProperties>
</file>