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7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5" r:id="rId64"/>
    <p:sldId id="326" r:id="rId65"/>
    <p:sldId id="327" r:id="rId66"/>
    <p:sldId id="328" r:id="rId67"/>
    <p:sldId id="329" r:id="rId68"/>
    <p:sldId id="330" r:id="rId69"/>
    <p:sldId id="333" r:id="rId70"/>
    <p:sldId id="331" r:id="rId71"/>
    <p:sldId id="332" r:id="rId72"/>
    <p:sldId id="334" r:id="rId73"/>
    <p:sldId id="323" r:id="rId74"/>
    <p:sldId id="324"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79823" autoAdjust="0"/>
  </p:normalViewPr>
  <p:slideViewPr>
    <p:cSldViewPr snapToGrid="0">
      <p:cViewPr varScale="1">
        <p:scale>
          <a:sx n="79" d="100"/>
          <a:sy n="79" d="100"/>
        </p:scale>
        <p:origin x="-111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interSettings" Target="printerSettings/printerSettings1.bin"/><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B9654A-2F73-40ED-8AA8-AEDC6FD0E642}" type="doc">
      <dgm:prSet loTypeId="urn:microsoft.com/office/officeart/2005/8/layout/hProcess11" loCatId="process" qsTypeId="urn:microsoft.com/office/officeart/2005/8/quickstyle/3d2" qsCatId="3D" csTypeId="urn:microsoft.com/office/officeart/2005/8/colors/accent2_4" csCatId="accent2"/>
      <dgm:spPr/>
      <dgm:t>
        <a:bodyPr/>
        <a:lstStyle/>
        <a:p>
          <a:endParaRPr lang="pt-BR"/>
        </a:p>
      </dgm:t>
    </dgm:pt>
    <dgm:pt modelId="{4D733A26-935B-4982-AFE5-1E42A865FCE7}">
      <dgm:prSet custT="1"/>
      <dgm:spPr/>
      <dgm:t>
        <a:bodyPr/>
        <a:lstStyle/>
        <a:p>
          <a:pPr rtl="0"/>
          <a:r>
            <a:rPr lang="pt-BR" sz="3600" b="1" dirty="0" smtClean="0">
              <a:effectLst>
                <a:outerShdw blurRad="38100" dist="38100" dir="2700000" algn="tl">
                  <a:srgbClr val="000000">
                    <a:alpha val="43137"/>
                  </a:srgbClr>
                </a:outerShdw>
              </a:effectLst>
            </a:rPr>
            <a:t>Solução utilizando Semáforos</a:t>
          </a:r>
          <a:endParaRPr lang="pt-BR" sz="3600" dirty="0">
            <a:effectLst>
              <a:outerShdw blurRad="38100" dist="38100" dir="2700000" algn="tl">
                <a:srgbClr val="000000">
                  <a:alpha val="43137"/>
                </a:srgbClr>
              </a:outerShdw>
            </a:effectLst>
          </a:endParaRPr>
        </a:p>
      </dgm:t>
    </dgm:pt>
    <dgm:pt modelId="{94730432-C0B5-4E15-8839-0E884C4E28CC}" type="parTrans" cxnId="{A66F944E-3263-4986-9A6C-B09CAECE2F3B}">
      <dgm:prSet/>
      <dgm:spPr/>
      <dgm:t>
        <a:bodyPr/>
        <a:lstStyle/>
        <a:p>
          <a:endParaRPr lang="pt-BR"/>
        </a:p>
      </dgm:t>
    </dgm:pt>
    <dgm:pt modelId="{96A50BD5-DAFB-422A-A9D4-FA6DDB23B3D8}" type="sibTrans" cxnId="{A66F944E-3263-4986-9A6C-B09CAECE2F3B}">
      <dgm:prSet/>
      <dgm:spPr/>
      <dgm:t>
        <a:bodyPr/>
        <a:lstStyle/>
        <a:p>
          <a:endParaRPr lang="pt-BR"/>
        </a:p>
      </dgm:t>
    </dgm:pt>
    <dgm:pt modelId="{77CE685F-C810-4CF7-A4A9-26BF69B59F51}" type="pres">
      <dgm:prSet presAssocID="{80B9654A-2F73-40ED-8AA8-AEDC6FD0E642}" presName="Name0" presStyleCnt="0">
        <dgm:presLayoutVars>
          <dgm:dir/>
          <dgm:resizeHandles val="exact"/>
        </dgm:presLayoutVars>
      </dgm:prSet>
      <dgm:spPr/>
      <dgm:t>
        <a:bodyPr/>
        <a:lstStyle/>
        <a:p>
          <a:endParaRPr lang="pt-BR"/>
        </a:p>
      </dgm:t>
    </dgm:pt>
    <dgm:pt modelId="{5AB2BFDC-766F-4DF4-8A62-C3BFE52A39E9}" type="pres">
      <dgm:prSet presAssocID="{80B9654A-2F73-40ED-8AA8-AEDC6FD0E642}" presName="arrow" presStyleLbl="bgShp" presStyleIdx="0" presStyleCnt="1"/>
      <dgm:spPr>
        <a:solidFill>
          <a:schemeClr val="bg2">
            <a:lumMod val="90000"/>
          </a:schemeClr>
        </a:solidFill>
      </dgm:spPr>
    </dgm:pt>
    <dgm:pt modelId="{1D856212-554B-4342-8F94-AC302651A551}" type="pres">
      <dgm:prSet presAssocID="{80B9654A-2F73-40ED-8AA8-AEDC6FD0E642}" presName="points" presStyleCnt="0"/>
      <dgm:spPr/>
    </dgm:pt>
    <dgm:pt modelId="{D89AA567-ADC8-4185-8E50-E20E41D8C710}" type="pres">
      <dgm:prSet presAssocID="{4D733A26-935B-4982-AFE5-1E42A865FCE7}" presName="compositeA" presStyleCnt="0"/>
      <dgm:spPr/>
    </dgm:pt>
    <dgm:pt modelId="{3C6A58F2-480F-4BD4-82BB-80C8F06B51AE}" type="pres">
      <dgm:prSet presAssocID="{4D733A26-935B-4982-AFE5-1E42A865FCE7}" presName="textA" presStyleLbl="revTx" presStyleIdx="0" presStyleCnt="1">
        <dgm:presLayoutVars>
          <dgm:bulletEnabled val="1"/>
        </dgm:presLayoutVars>
      </dgm:prSet>
      <dgm:spPr/>
      <dgm:t>
        <a:bodyPr/>
        <a:lstStyle/>
        <a:p>
          <a:endParaRPr lang="pt-BR"/>
        </a:p>
      </dgm:t>
    </dgm:pt>
    <dgm:pt modelId="{A18A9975-0F19-4175-94E9-59C29C0E9DBF}" type="pres">
      <dgm:prSet presAssocID="{4D733A26-935B-4982-AFE5-1E42A865FCE7}" presName="circleA" presStyleLbl="node1" presStyleIdx="0" presStyleCnt="1"/>
      <dgm:spPr>
        <a:solidFill>
          <a:schemeClr val="bg2">
            <a:lumMod val="50000"/>
          </a:schemeClr>
        </a:solidFill>
      </dgm:spPr>
    </dgm:pt>
    <dgm:pt modelId="{08C546A6-1C3B-4628-B4DC-CD1172C5FFD1}" type="pres">
      <dgm:prSet presAssocID="{4D733A26-935B-4982-AFE5-1E42A865FCE7}" presName="spaceA" presStyleCnt="0"/>
      <dgm:spPr/>
    </dgm:pt>
  </dgm:ptLst>
  <dgm:cxnLst>
    <dgm:cxn modelId="{A66F944E-3263-4986-9A6C-B09CAECE2F3B}" srcId="{80B9654A-2F73-40ED-8AA8-AEDC6FD0E642}" destId="{4D733A26-935B-4982-AFE5-1E42A865FCE7}" srcOrd="0" destOrd="0" parTransId="{94730432-C0B5-4E15-8839-0E884C4E28CC}" sibTransId="{96A50BD5-DAFB-422A-A9D4-FA6DDB23B3D8}"/>
    <dgm:cxn modelId="{8F805E05-E793-AA45-A0AD-307A7F929769}" type="presOf" srcId="{4D733A26-935B-4982-AFE5-1E42A865FCE7}" destId="{3C6A58F2-480F-4BD4-82BB-80C8F06B51AE}" srcOrd="0" destOrd="0" presId="urn:microsoft.com/office/officeart/2005/8/layout/hProcess11"/>
    <dgm:cxn modelId="{10AE2B08-DBB3-7949-9E84-8E6677193CDF}" type="presOf" srcId="{80B9654A-2F73-40ED-8AA8-AEDC6FD0E642}" destId="{77CE685F-C810-4CF7-A4A9-26BF69B59F51}" srcOrd="0" destOrd="0" presId="urn:microsoft.com/office/officeart/2005/8/layout/hProcess11"/>
    <dgm:cxn modelId="{8F03F884-93AB-094D-8222-32B0DF5A880C}" type="presParOf" srcId="{77CE685F-C810-4CF7-A4A9-26BF69B59F51}" destId="{5AB2BFDC-766F-4DF4-8A62-C3BFE52A39E9}" srcOrd="0" destOrd="0" presId="urn:microsoft.com/office/officeart/2005/8/layout/hProcess11"/>
    <dgm:cxn modelId="{DBA7ADBE-33CF-654B-9CC4-FD4FCF086730}" type="presParOf" srcId="{77CE685F-C810-4CF7-A4A9-26BF69B59F51}" destId="{1D856212-554B-4342-8F94-AC302651A551}" srcOrd="1" destOrd="0" presId="urn:microsoft.com/office/officeart/2005/8/layout/hProcess11"/>
    <dgm:cxn modelId="{9701BD79-C227-B449-9CD4-BF7FF05C5720}" type="presParOf" srcId="{1D856212-554B-4342-8F94-AC302651A551}" destId="{D89AA567-ADC8-4185-8E50-E20E41D8C710}" srcOrd="0" destOrd="0" presId="urn:microsoft.com/office/officeart/2005/8/layout/hProcess11"/>
    <dgm:cxn modelId="{F4EE7AFB-280A-E448-9E22-8CFB3B7E95F3}" type="presParOf" srcId="{D89AA567-ADC8-4185-8E50-E20E41D8C710}" destId="{3C6A58F2-480F-4BD4-82BB-80C8F06B51AE}" srcOrd="0" destOrd="0" presId="urn:microsoft.com/office/officeart/2005/8/layout/hProcess11"/>
    <dgm:cxn modelId="{B7130A7F-22F0-D14A-AA97-BAA5F2A088A6}" type="presParOf" srcId="{D89AA567-ADC8-4185-8E50-E20E41D8C710}" destId="{A18A9975-0F19-4175-94E9-59C29C0E9DBF}" srcOrd="1" destOrd="0" presId="urn:microsoft.com/office/officeart/2005/8/layout/hProcess11"/>
    <dgm:cxn modelId="{CB519ED2-4822-9B45-B724-C2DBA332EE4C}" type="presParOf" srcId="{D89AA567-ADC8-4185-8E50-E20E41D8C710}" destId="{08C546A6-1C3B-4628-B4DC-CD1172C5FFD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BFDC-766F-4DF4-8A62-C3BFE52A39E9}">
      <dsp:nvSpPr>
        <dsp:cNvPr id="0" name=""/>
        <dsp:cNvSpPr/>
      </dsp:nvSpPr>
      <dsp:spPr>
        <a:xfrm>
          <a:off x="0" y="1440179"/>
          <a:ext cx="9997440" cy="1920240"/>
        </a:xfrm>
        <a:prstGeom prst="notchedRightArrow">
          <a:avLst/>
        </a:prstGeom>
        <a:solidFill>
          <a:schemeClr val="bg2">
            <a:lumMod val="90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3C6A58F2-480F-4BD4-82BB-80C8F06B51AE}">
      <dsp:nvSpPr>
        <dsp:cNvPr id="0" name=""/>
        <dsp:cNvSpPr/>
      </dsp:nvSpPr>
      <dsp:spPr>
        <a:xfrm>
          <a:off x="0" y="0"/>
          <a:ext cx="8997695" cy="192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b" anchorCtr="0">
          <a:noAutofit/>
        </a:bodyPr>
        <a:lstStyle/>
        <a:p>
          <a:pPr lvl="0" algn="ctr" defTabSz="1600200" rtl="0">
            <a:lnSpc>
              <a:spcPct val="90000"/>
            </a:lnSpc>
            <a:spcBef>
              <a:spcPct val="0"/>
            </a:spcBef>
            <a:spcAft>
              <a:spcPct val="35000"/>
            </a:spcAft>
          </a:pPr>
          <a:r>
            <a:rPr lang="pt-BR" sz="3600" b="1" kern="1200" dirty="0" smtClean="0">
              <a:effectLst>
                <a:outerShdw blurRad="38100" dist="38100" dir="2700000" algn="tl">
                  <a:srgbClr val="000000">
                    <a:alpha val="43137"/>
                  </a:srgbClr>
                </a:outerShdw>
              </a:effectLst>
            </a:rPr>
            <a:t>Solução utilizando Semáforos</a:t>
          </a:r>
          <a:endParaRPr lang="pt-BR" sz="3600" kern="1200" dirty="0">
            <a:effectLst>
              <a:outerShdw blurRad="38100" dist="38100" dir="2700000" algn="tl">
                <a:srgbClr val="000000">
                  <a:alpha val="43137"/>
                </a:srgbClr>
              </a:outerShdw>
            </a:effectLst>
          </a:endParaRPr>
        </a:p>
      </dsp:txBody>
      <dsp:txXfrm>
        <a:off x="0" y="0"/>
        <a:ext cx="8997695" cy="1920240"/>
      </dsp:txXfrm>
    </dsp:sp>
    <dsp:sp modelId="{A18A9975-0F19-4175-94E9-59C29C0E9DBF}">
      <dsp:nvSpPr>
        <dsp:cNvPr id="0" name=""/>
        <dsp:cNvSpPr/>
      </dsp:nvSpPr>
      <dsp:spPr>
        <a:xfrm>
          <a:off x="4258817" y="2160269"/>
          <a:ext cx="480060" cy="480060"/>
        </a:xfrm>
        <a:prstGeom prst="ellipse">
          <a:avLst/>
        </a:prstGeom>
        <a:solidFill>
          <a:schemeClr val="bg2">
            <a:lumMod val="5000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0A0B6-3668-4B27-A9C5-2485D97D6D88}" type="datetimeFigureOut">
              <a:rPr lang="pt-BR"/>
              <a:t>10/5/16</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A00EC-4B90-40C1-BBB0-026AA18AA1EB}" type="slidenum">
              <a:rPr lang="pt-BR"/>
              <a:t>‹#›</a:t>
            </a:fld>
            <a:endParaRPr lang="pt-BR"/>
          </a:p>
        </p:txBody>
      </p:sp>
    </p:spTree>
    <p:extLst>
      <p:ext uri="{BB962C8B-B14F-4D97-AF65-F5344CB8AC3E}">
        <p14:creationId xmlns:p14="http://schemas.microsoft.com/office/powerpoint/2010/main" val="331301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B3CDA921-949D-42DE-AFA7-0BB556F865D0}"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As</a:t>
            </a:r>
            <a:r>
              <a:rPr lang="pt-BR" baseline="0" dirty="0" smtClean="0"/>
              <a:t> soluções dos problemas anteriores não especificam qual processo em particular terá acesso à seção crítica em determinado momento. Quando o acesso é liberado através de um protocolo de saída, há uma competição entre os processos que estão aguardando pelo recurso, haja vista a inexistência de uma regra que determina qual processo específico poderá progredir.  Esta seção mostra como controlar explicitamente qual processo adquirirá o recurso em determinado momento.</a:t>
            </a:r>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52</a:t>
            </a:fld>
            <a:endParaRPr lang="pt-BR"/>
          </a:p>
        </p:txBody>
      </p:sp>
    </p:spTree>
    <p:extLst>
      <p:ext uri="{BB962C8B-B14F-4D97-AF65-F5344CB8AC3E}">
        <p14:creationId xmlns:p14="http://schemas.microsoft.com/office/powerpoint/2010/main" val="123964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Menor </a:t>
            </a:r>
            <a:r>
              <a:rPr lang="pt-BR" dirty="0" err="1" smtClean="0"/>
              <a:t>job</a:t>
            </a:r>
            <a:r>
              <a:rPr lang="pt-BR" dirty="0" smtClean="0"/>
              <a:t> primeiro (</a:t>
            </a:r>
            <a:r>
              <a:rPr lang="pt-BR" dirty="0" err="1" smtClean="0"/>
              <a:t>Shortest</a:t>
            </a:r>
            <a:r>
              <a:rPr lang="pt-BR" baseline="0" dirty="0" smtClean="0"/>
              <a:t> </a:t>
            </a:r>
            <a:r>
              <a:rPr lang="pt-BR" baseline="0" dirty="0" err="1" smtClean="0"/>
              <a:t>Job</a:t>
            </a:r>
            <a:r>
              <a:rPr lang="pt-BR" baseline="0" dirty="0" smtClean="0"/>
              <a:t> </a:t>
            </a:r>
            <a:r>
              <a:rPr lang="pt-BR" baseline="0" dirty="0" err="1" smtClean="0"/>
              <a:t>First</a:t>
            </a:r>
            <a:r>
              <a:rPr lang="pt-BR" dirty="0" smtClean="0"/>
              <a:t>).</a:t>
            </a:r>
          </a:p>
          <a:p>
            <a:endParaRPr lang="pt-BR" dirty="0" smtClean="0"/>
          </a:p>
          <a:p>
            <a:r>
              <a:rPr lang="pt-BR" dirty="0" smtClean="0"/>
              <a:t>Ex. de utilização:</a:t>
            </a:r>
            <a:r>
              <a:rPr lang="pt-BR" baseline="0" dirty="0" smtClean="0"/>
              <a:t> alocação de processador, </a:t>
            </a:r>
            <a:r>
              <a:rPr lang="pt-BR" baseline="0" dirty="0" err="1" smtClean="0"/>
              <a:t>spooling</a:t>
            </a:r>
            <a:r>
              <a:rPr lang="pt-BR" baseline="0" dirty="0" smtClean="0"/>
              <a:t> de impressoras e transferência de arquivos utilizando </a:t>
            </a:r>
            <a:r>
              <a:rPr lang="pt-BR" baseline="0" dirty="0" err="1" smtClean="0"/>
              <a:t>ftp</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56</a:t>
            </a:fld>
            <a:endParaRPr lang="pt-BR"/>
          </a:p>
        </p:txBody>
      </p:sp>
    </p:spTree>
    <p:extLst>
      <p:ext uri="{BB962C8B-B14F-4D97-AF65-F5344CB8AC3E}">
        <p14:creationId xmlns:p14="http://schemas.microsoft.com/office/powerpoint/2010/main" val="2416900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Na prática,</a:t>
            </a:r>
            <a:r>
              <a:rPr lang="pt-BR" baseline="0" dirty="0" smtClean="0"/>
              <a:t> a situação na qual um processo espera indefinidamente raramente ocorre.</a:t>
            </a:r>
            <a:endParaRPr lang="pt-BR" dirty="0" smtClean="0"/>
          </a:p>
          <a:p>
            <a:r>
              <a:rPr lang="pt-BR" dirty="0" smtClean="0"/>
              <a:t>Pode</a:t>
            </a:r>
            <a:r>
              <a:rPr lang="pt-BR" baseline="0" dirty="0" smtClean="0"/>
              <a:t> ser facilmente modificada para resolver o problema da injustiça.</a:t>
            </a:r>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57</a:t>
            </a:fld>
            <a:endParaRPr lang="pt-BR"/>
          </a:p>
        </p:txBody>
      </p:sp>
    </p:spTree>
    <p:extLst>
      <p:ext uri="{BB962C8B-B14F-4D97-AF65-F5344CB8AC3E}">
        <p14:creationId xmlns:p14="http://schemas.microsoft.com/office/powerpoint/2010/main" val="2416900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Na prática,</a:t>
            </a:r>
            <a:r>
              <a:rPr lang="pt-BR" baseline="0" dirty="0" smtClean="0"/>
              <a:t> a situação na qual um processo espera indefinidamente raramente ocorre.</a:t>
            </a:r>
            <a:endParaRPr lang="pt-BR" dirty="0" smtClean="0"/>
          </a:p>
          <a:p>
            <a:r>
              <a:rPr lang="pt-BR" dirty="0" smtClean="0"/>
              <a:t>Pode</a:t>
            </a:r>
            <a:r>
              <a:rPr lang="pt-BR" baseline="0" dirty="0" smtClean="0"/>
              <a:t> ser facilmente modificada para resolver o problema da injustiça.</a:t>
            </a:r>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58</a:t>
            </a:fld>
            <a:endParaRPr lang="pt-BR"/>
          </a:p>
        </p:txBody>
      </p:sp>
    </p:spTree>
    <p:extLst>
      <p:ext uri="{BB962C8B-B14F-4D97-AF65-F5344CB8AC3E}">
        <p14:creationId xmlns:p14="http://schemas.microsoft.com/office/powerpoint/2010/main" val="241690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Na prática,</a:t>
            </a:r>
            <a:r>
              <a:rPr lang="pt-BR" baseline="0" dirty="0" smtClean="0"/>
              <a:t> a situação na qual um processo espera indefinidamente raramente ocorre. </a:t>
            </a:r>
            <a:r>
              <a:rPr lang="pt-BR" dirty="0" smtClean="0"/>
              <a:t>Pode</a:t>
            </a:r>
            <a:r>
              <a:rPr lang="pt-BR" baseline="0" dirty="0" smtClean="0"/>
              <a:t> ser facilmente modificada para resolver o problema da injustiça.</a:t>
            </a:r>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59</a:t>
            </a:fld>
            <a:endParaRPr lang="pt-BR"/>
          </a:p>
        </p:txBody>
      </p:sp>
    </p:spTree>
    <p:extLst>
      <p:ext uri="{BB962C8B-B14F-4D97-AF65-F5344CB8AC3E}">
        <p14:creationId xmlns:p14="http://schemas.microsoft.com/office/powerpoint/2010/main" val="241690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60</a:t>
            </a:fld>
            <a:endParaRPr lang="pt-BR"/>
          </a:p>
        </p:txBody>
      </p:sp>
    </p:spTree>
    <p:extLst>
      <p:ext uri="{BB962C8B-B14F-4D97-AF65-F5344CB8AC3E}">
        <p14:creationId xmlns:p14="http://schemas.microsoft.com/office/powerpoint/2010/main" val="2416900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61</a:t>
            </a:fld>
            <a:endParaRPr lang="pt-BR"/>
          </a:p>
        </p:txBody>
      </p:sp>
    </p:spTree>
    <p:extLst>
      <p:ext uri="{BB962C8B-B14F-4D97-AF65-F5344CB8AC3E}">
        <p14:creationId xmlns:p14="http://schemas.microsoft.com/office/powerpoint/2010/main" val="2416900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primeiro processo do</a:t>
            </a:r>
            <a:r>
              <a:rPr lang="pt-BR" baseline="0" dirty="0" smtClean="0"/>
              <a:t> conjunto </a:t>
            </a:r>
            <a:r>
              <a:rPr lang="pt-BR" baseline="0" dirty="0" err="1" smtClean="0"/>
              <a:t>Pairs</a:t>
            </a:r>
            <a:r>
              <a:rPr lang="pt-BR" baseline="0" dirty="0" smtClean="0"/>
              <a:t> precisa ser despertado antes do segundo e assim sucessivamente.</a:t>
            </a:r>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62</a:t>
            </a:fld>
            <a:endParaRPr lang="pt-BR"/>
          </a:p>
        </p:txBody>
      </p:sp>
    </p:spTree>
    <p:extLst>
      <p:ext uri="{BB962C8B-B14F-4D97-AF65-F5344CB8AC3E}">
        <p14:creationId xmlns:p14="http://schemas.microsoft.com/office/powerpoint/2010/main" val="2416900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A00EC-4B90-40C1-BBB0-026AA18AA1EB}" type="slidenum">
              <a:rPr lang="pt-BR" smtClean="0"/>
              <a:t>63</a:t>
            </a:fld>
            <a:endParaRPr lang="pt-BR"/>
          </a:p>
        </p:txBody>
      </p:sp>
    </p:spTree>
    <p:extLst>
      <p:ext uri="{BB962C8B-B14F-4D97-AF65-F5344CB8AC3E}">
        <p14:creationId xmlns:p14="http://schemas.microsoft.com/office/powerpoint/2010/main" val="4055761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first parameter is an integer key that specifies which segment to create. </a:t>
            </a:r>
          </a:p>
          <a:p>
            <a:r>
              <a:rPr lang="en-US" dirty="0" smtClean="0"/>
              <a:t>Unrelated processes can access the same shared segment by specifying the same key value. Unfortunately, other processes may have also chosen the same fixed key, which could lead to conflict. </a:t>
            </a:r>
          </a:p>
          <a:p>
            <a:endParaRPr lang="en-US" dirty="0" smtClean="0"/>
          </a:p>
          <a:p>
            <a:r>
              <a:rPr lang="en-US" dirty="0" smtClean="0"/>
              <a:t>Using the special constant IPC_PRIVATE as the key value guarantees that a brand new memory segment is created.</a:t>
            </a:r>
          </a:p>
          <a:p>
            <a:endParaRPr lang="en-US" dirty="0" smtClean="0"/>
          </a:p>
          <a:p>
            <a:r>
              <a:rPr lang="en-US" dirty="0" smtClean="0"/>
              <a:t>Its second parameter specifies the number of bytes in the segment. Because segments are allocated using pages, the number of actually allocated bytes is rounded up to an integral multiple of the page size.</a:t>
            </a:r>
          </a:p>
          <a:p>
            <a:endParaRPr lang="en-US" dirty="0" smtClean="0"/>
          </a:p>
          <a:p>
            <a:r>
              <a:rPr lang="en-US" dirty="0" smtClean="0"/>
              <a:t>The third parameter is the bitwise or of flag values that specify options to </a:t>
            </a:r>
            <a:r>
              <a:rPr lang="en-US" dirty="0" err="1" smtClean="0"/>
              <a:t>shmget</a:t>
            </a:r>
            <a:r>
              <a:rPr lang="en-US" dirty="0" smtClean="0"/>
              <a:t>. The flag values include these:</a:t>
            </a:r>
          </a:p>
          <a:p>
            <a:endParaRPr lang="en-US" dirty="0" smtClean="0"/>
          </a:p>
          <a:p>
            <a:r>
              <a:rPr lang="en-US" dirty="0" smtClean="0"/>
              <a:t>IPC_CREAT— This flag indicates that a new segment should be created. This permits creating a new segment while specifying a key value.</a:t>
            </a:r>
          </a:p>
          <a:p>
            <a:endParaRPr lang="en-US" dirty="0" smtClean="0"/>
          </a:p>
          <a:p>
            <a:r>
              <a:rPr lang="en-US" dirty="0" smtClean="0"/>
              <a:t>IPC_EXCL— This flag, which is always used with IPC_CREAT, causes </a:t>
            </a:r>
            <a:r>
              <a:rPr lang="en-US" dirty="0" err="1" smtClean="0"/>
              <a:t>shmget</a:t>
            </a:r>
            <a:r>
              <a:rPr lang="en-US" dirty="0" smtClean="0"/>
              <a:t> to fail if a segment key is specified that already exists. Therefore, it arranges for the calling process to have an "exclusive" segment. If this flag is not given and the key of an existing segment is used, </a:t>
            </a:r>
            <a:r>
              <a:rPr lang="en-US" dirty="0" err="1" smtClean="0"/>
              <a:t>shmget</a:t>
            </a:r>
            <a:r>
              <a:rPr lang="en-US" dirty="0" smtClean="0"/>
              <a:t> returns the existing segment instead of creating a new one.</a:t>
            </a:r>
          </a:p>
          <a:p>
            <a:endParaRPr lang="en-US" dirty="0" smtClean="0"/>
          </a:p>
          <a:p>
            <a:r>
              <a:rPr lang="en-US" dirty="0" smtClean="0"/>
              <a:t> Mode flags— This value is made of 9 bits indicating permissions granted to owner, group, and world to control access to the segment. Execution bits are ignored. An easy way to specify permissions is to use the constants defined in &lt;sys/</a:t>
            </a:r>
            <a:r>
              <a:rPr lang="en-US" dirty="0" err="1" smtClean="0"/>
              <a:t>stat.h</a:t>
            </a:r>
            <a:r>
              <a:rPr lang="en-US" dirty="0" smtClean="0"/>
              <a:t>&gt; and documented in the section 2 stat man page. [1] For example, S_IRUSR and S_IWUSR specify read and write permissions for the owner of the shared memory segment, and S_IROTH and S_IWOTH specify read and write permissions for others.</a:t>
            </a:r>
          </a:p>
          <a:p>
            <a:endParaRPr lang="en-US" dirty="0"/>
          </a:p>
        </p:txBody>
      </p:sp>
      <p:sp>
        <p:nvSpPr>
          <p:cNvPr id="4" name="Slide Number Placeholder 3"/>
          <p:cNvSpPr>
            <a:spLocks noGrp="1"/>
          </p:cNvSpPr>
          <p:nvPr>
            <p:ph type="sldNum" sz="quarter" idx="10"/>
          </p:nvPr>
        </p:nvSpPr>
        <p:spPr/>
        <p:txBody>
          <a:bodyPr/>
          <a:lstStyle/>
          <a:p>
            <a:fld id="{9D4A00EC-4B90-40C1-BBB0-026AA18AA1EB}" type="slidenum">
              <a:rPr lang="pt-BR" smtClean="0"/>
              <a:t>68</a:t>
            </a:fld>
            <a:endParaRPr lang="pt-BR"/>
          </a:p>
        </p:txBody>
      </p:sp>
    </p:spTree>
    <p:extLst>
      <p:ext uri="{BB962C8B-B14F-4D97-AF65-F5344CB8AC3E}">
        <p14:creationId xmlns:p14="http://schemas.microsoft.com/office/powerpoint/2010/main" val="1679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Com exceção</a:t>
            </a:r>
            <a:r>
              <a:rPr lang="pt-BR" baseline="0" dirty="0" smtClean="0"/>
              <a:t> do cenário no qual o número de processos é igual ao número de processadores.</a:t>
            </a:r>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3</a:t>
            </a:fld>
            <a:endParaRPr lang="pt-BR"/>
          </a:p>
        </p:txBody>
      </p:sp>
    </p:spTree>
    <p:extLst>
      <p:ext uri="{BB962C8B-B14F-4D97-AF65-F5344CB8AC3E}">
        <p14:creationId xmlns:p14="http://schemas.microsoft.com/office/powerpoint/2010/main" val="80099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successful call to </a:t>
            </a:r>
            <a:r>
              <a:rPr lang="en-US" dirty="0" err="1" smtClean="0"/>
              <a:t>shm_open</a:t>
            </a:r>
            <a:r>
              <a:rPr lang="en-US" dirty="0" smtClean="0"/>
              <a:t>() returns a file descriptor to a region of memory named name of access mode </a:t>
            </a:r>
            <a:r>
              <a:rPr lang="en-US" dirty="0" err="1" smtClean="0"/>
              <a:t>oflag</a:t>
            </a:r>
            <a:r>
              <a:rPr lang="en-US" dirty="0" smtClean="0"/>
              <a:t> and with (if creating a new shared memory segment) permissions mode.</a:t>
            </a:r>
          </a:p>
          <a:p>
            <a:endParaRPr lang="en-US" dirty="0" smtClean="0"/>
          </a:p>
          <a:p>
            <a:r>
              <a:rPr lang="en-US" dirty="0" err="1" smtClean="0"/>
              <a:t>oflag</a:t>
            </a:r>
            <a:r>
              <a:rPr lang="en-US" dirty="0" smtClean="0"/>
              <a:t> is one or more flags in the style of open() such as O_RDONLY (segment is read-only) or O_RDWR (segment is readable and writable).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D4A00EC-4B90-40C1-BBB0-026AA18AA1EB}" type="slidenum">
              <a:rPr lang="pt-BR" smtClean="0"/>
              <a:t>69</a:t>
            </a:fld>
            <a:endParaRPr lang="pt-BR"/>
          </a:p>
        </p:txBody>
      </p:sp>
    </p:spTree>
    <p:extLst>
      <p:ext uri="{BB962C8B-B14F-4D97-AF65-F5344CB8AC3E}">
        <p14:creationId xmlns:p14="http://schemas.microsoft.com/office/powerpoint/2010/main" val="257133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parameter is a shared memory segment identifier.</a:t>
            </a:r>
          </a:p>
          <a:p>
            <a:endParaRPr lang="en-US" dirty="0" smtClean="0"/>
          </a:p>
          <a:p>
            <a:r>
              <a:rPr lang="en-US" dirty="0" smtClean="0"/>
              <a:t>To obtain information about a shared memory segment, pass IPC_STAT as the second argument and a pointer to a </a:t>
            </a:r>
            <a:r>
              <a:rPr lang="en-US" dirty="0" err="1" smtClean="0"/>
              <a:t>struct</a:t>
            </a:r>
            <a:r>
              <a:rPr lang="en-US" dirty="0" smtClean="0"/>
              <a:t> </a:t>
            </a:r>
            <a:r>
              <a:rPr lang="en-US" dirty="0" err="1" smtClean="0"/>
              <a:t>shmid_ds</a:t>
            </a:r>
            <a:r>
              <a:rPr lang="en-US" dirty="0" smtClean="0"/>
              <a:t>.</a:t>
            </a:r>
          </a:p>
          <a:p>
            <a:endParaRPr lang="en-US" dirty="0" smtClean="0"/>
          </a:p>
          <a:p>
            <a:r>
              <a:rPr lang="en-US" dirty="0" smtClean="0"/>
              <a:t>To remove a segment, pass IPC_RMID as the second argument, and pass NULL as the third argument. </a:t>
            </a:r>
            <a:endParaRPr lang="en-US" dirty="0"/>
          </a:p>
        </p:txBody>
      </p:sp>
      <p:sp>
        <p:nvSpPr>
          <p:cNvPr id="4" name="Slide Number Placeholder 3"/>
          <p:cNvSpPr>
            <a:spLocks noGrp="1"/>
          </p:cNvSpPr>
          <p:nvPr>
            <p:ph type="sldNum" sz="quarter" idx="10"/>
          </p:nvPr>
        </p:nvSpPr>
        <p:spPr/>
        <p:txBody>
          <a:bodyPr/>
          <a:lstStyle/>
          <a:p>
            <a:fld id="{9D4A00EC-4B90-40C1-BBB0-026AA18AA1EB}" type="slidenum">
              <a:rPr lang="pt-BR" smtClean="0"/>
              <a:t>70</a:t>
            </a:fld>
            <a:endParaRPr lang="pt-BR"/>
          </a:p>
        </p:txBody>
      </p:sp>
    </p:spTree>
    <p:extLst>
      <p:ext uri="{BB962C8B-B14F-4D97-AF65-F5344CB8AC3E}">
        <p14:creationId xmlns:p14="http://schemas.microsoft.com/office/powerpoint/2010/main" val="2742494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shmat</a:t>
            </a:r>
            <a:r>
              <a:rPr lang="en-US" dirty="0" smtClean="0"/>
              <a:t>() returns a pointer, </a:t>
            </a:r>
            <a:r>
              <a:rPr lang="en-US" dirty="0" err="1" smtClean="0"/>
              <a:t>shmaddr</a:t>
            </a:r>
            <a:r>
              <a:rPr lang="en-US" dirty="0" smtClean="0"/>
              <a:t>, to the head of the shared segment associated with a valid </a:t>
            </a:r>
            <a:r>
              <a:rPr lang="en-US" dirty="0" err="1" smtClean="0"/>
              <a:t>shmid</a:t>
            </a:r>
            <a:r>
              <a:rPr lang="en-US" dirty="0" smtClean="0"/>
              <a:t>. </a:t>
            </a:r>
          </a:p>
          <a:p>
            <a:endParaRPr lang="en-US" dirty="0" smtClean="0"/>
          </a:p>
          <a:p>
            <a:r>
              <a:rPr lang="en-US" dirty="0" err="1" smtClean="0"/>
              <a:t>shmdt</a:t>
            </a:r>
            <a:r>
              <a:rPr lang="en-US" dirty="0" smtClean="0"/>
              <a:t>() detaches the shared memory segment located at the address indicated by </a:t>
            </a:r>
            <a:r>
              <a:rPr lang="en-US" dirty="0" err="1" smtClean="0"/>
              <a:t>shmaddr</a:t>
            </a:r>
            <a:endParaRPr lang="en-US" dirty="0" smtClean="0"/>
          </a:p>
          <a:p>
            <a:endParaRPr lang="en-US" dirty="0" smtClean="0"/>
          </a:p>
          <a:p>
            <a:r>
              <a:rPr lang="en-US" dirty="0" smtClean="0"/>
              <a:t>The </a:t>
            </a:r>
            <a:r>
              <a:rPr lang="en-US" dirty="0" err="1" smtClean="0"/>
              <a:t>ftok</a:t>
            </a:r>
            <a:r>
              <a:rPr lang="en-US" dirty="0" smtClean="0"/>
              <a:t>() function uses the identity of the file named by the given</a:t>
            </a:r>
          </a:p>
          <a:p>
            <a:r>
              <a:rPr lang="en-US" dirty="0" smtClean="0"/>
              <a:t>       pathname (which must refer to an existing, accessible file) and the</a:t>
            </a:r>
          </a:p>
          <a:p>
            <a:r>
              <a:rPr lang="en-US" dirty="0" smtClean="0"/>
              <a:t>       least significant 8 bits of </a:t>
            </a:r>
            <a:r>
              <a:rPr lang="en-US" dirty="0" err="1" smtClean="0"/>
              <a:t>proj_id</a:t>
            </a:r>
            <a:r>
              <a:rPr lang="en-US" dirty="0" smtClean="0"/>
              <a:t> (which must be nonzero) to</a:t>
            </a:r>
          </a:p>
          <a:p>
            <a:r>
              <a:rPr lang="en-US" dirty="0" smtClean="0"/>
              <a:t>       generate a </a:t>
            </a:r>
            <a:r>
              <a:rPr lang="en-US" dirty="0" err="1" smtClean="0"/>
              <a:t>key_t</a:t>
            </a:r>
            <a:r>
              <a:rPr lang="en-US" dirty="0" smtClean="0"/>
              <a:t> type System V IPC key, suitable for use with</a:t>
            </a:r>
          </a:p>
          <a:p>
            <a:r>
              <a:rPr lang="en-US" dirty="0" smtClean="0"/>
              <a:t>       </a:t>
            </a:r>
            <a:r>
              <a:rPr lang="en-US" dirty="0" err="1" smtClean="0"/>
              <a:t>msgget</a:t>
            </a:r>
            <a:r>
              <a:rPr lang="en-US" dirty="0" smtClean="0"/>
              <a:t>(2), </a:t>
            </a:r>
            <a:r>
              <a:rPr lang="en-US" dirty="0" err="1" smtClean="0"/>
              <a:t>semget</a:t>
            </a:r>
            <a:r>
              <a:rPr lang="en-US" dirty="0" smtClean="0"/>
              <a:t>(2), or </a:t>
            </a:r>
            <a:r>
              <a:rPr lang="en-US" dirty="0" err="1" smtClean="0"/>
              <a:t>shmget</a:t>
            </a:r>
            <a:r>
              <a:rPr lang="en-US" dirty="0" smtClean="0"/>
              <a:t>(2).</a:t>
            </a:r>
            <a:endParaRPr lang="en-US" dirty="0"/>
          </a:p>
        </p:txBody>
      </p:sp>
      <p:sp>
        <p:nvSpPr>
          <p:cNvPr id="4" name="Slide Number Placeholder 3"/>
          <p:cNvSpPr>
            <a:spLocks noGrp="1"/>
          </p:cNvSpPr>
          <p:nvPr>
            <p:ph type="sldNum" sz="quarter" idx="10"/>
          </p:nvPr>
        </p:nvSpPr>
        <p:spPr/>
        <p:txBody>
          <a:bodyPr/>
          <a:lstStyle/>
          <a:p>
            <a:fld id="{9D4A00EC-4B90-40C1-BBB0-026AA18AA1EB}" type="slidenum">
              <a:rPr lang="pt-BR" smtClean="0"/>
              <a:t>71</a:t>
            </a:fld>
            <a:endParaRPr lang="pt-BR"/>
          </a:p>
        </p:txBody>
      </p:sp>
    </p:spTree>
    <p:extLst>
      <p:ext uri="{BB962C8B-B14F-4D97-AF65-F5344CB8AC3E}">
        <p14:creationId xmlns:p14="http://schemas.microsoft.com/office/powerpoint/2010/main" val="916631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using POSIX semaphores (</a:t>
            </a:r>
            <a:r>
              <a:rPr lang="en-US" dirty="0" err="1" smtClean="0"/>
              <a:t>sem_init</a:t>
            </a:r>
            <a:r>
              <a:rPr lang="en-US" dirty="0" smtClean="0"/>
              <a:t>), then yes, but only if you pass a true value for the </a:t>
            </a:r>
            <a:r>
              <a:rPr lang="en-US" dirty="0" err="1" smtClean="0"/>
              <a:t>pshared</a:t>
            </a:r>
            <a:r>
              <a:rPr lang="en-US" dirty="0" smtClean="0"/>
              <a:t> argument on creation and place it in shared memory.</a:t>
            </a:r>
            <a:endParaRPr lang="en-US" dirty="0"/>
          </a:p>
        </p:txBody>
      </p:sp>
      <p:sp>
        <p:nvSpPr>
          <p:cNvPr id="4" name="Slide Number Placeholder 3"/>
          <p:cNvSpPr>
            <a:spLocks noGrp="1"/>
          </p:cNvSpPr>
          <p:nvPr>
            <p:ph type="sldNum" sz="quarter" idx="10"/>
          </p:nvPr>
        </p:nvSpPr>
        <p:spPr/>
        <p:txBody>
          <a:bodyPr/>
          <a:lstStyle/>
          <a:p>
            <a:fld id="{9D4A00EC-4B90-40C1-BBB0-026AA18AA1EB}" type="slidenum">
              <a:rPr lang="pt-BR" smtClean="0"/>
              <a:t>72</a:t>
            </a:fld>
            <a:endParaRPr lang="pt-BR"/>
          </a:p>
        </p:txBody>
      </p:sp>
    </p:spTree>
    <p:extLst>
      <p:ext uri="{BB962C8B-B14F-4D97-AF65-F5344CB8AC3E}">
        <p14:creationId xmlns:p14="http://schemas.microsoft.com/office/powerpoint/2010/main" val="792752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4</a:t>
            </a:fld>
            <a:endParaRPr lang="pt-BR"/>
          </a:p>
        </p:txBody>
      </p:sp>
    </p:spTree>
    <p:extLst>
      <p:ext uri="{BB962C8B-B14F-4D97-AF65-F5344CB8AC3E}">
        <p14:creationId xmlns:p14="http://schemas.microsoft.com/office/powerpoint/2010/main" val="80099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b="0" i="0" kern="1200" dirty="0" smtClean="0">
                <a:solidFill>
                  <a:schemeClr val="tx1"/>
                </a:solidFill>
                <a:latin typeface="+mn-lt"/>
                <a:ea typeface="+mn-ea"/>
                <a:cs typeface="+mn-cs"/>
              </a:rPr>
              <a:t>As operações de incrementar e decrementar devem ser operações atômicas, ou indivisíveis, ou seja, enquanto um processo estiver executando uma dessas duas operações, nenhum outro processo pode executar outra operação sob o mesmo semáforo, devendo esperar que o primeiro processo encerre a sua operação sob o semáforo. Essa obrigação evita condições de disputa entre vários processos</a:t>
            </a:r>
            <a:endParaRPr lang="pt-BR" dirty="0"/>
          </a:p>
        </p:txBody>
      </p:sp>
      <p:sp>
        <p:nvSpPr>
          <p:cNvPr id="4" name="Espaço Reservado para Número de Slide 3"/>
          <p:cNvSpPr>
            <a:spLocks noGrp="1"/>
          </p:cNvSpPr>
          <p:nvPr>
            <p:ph type="sldNum" sz="quarter" idx="10"/>
          </p:nvPr>
        </p:nvSpPr>
        <p:spPr/>
        <p:txBody>
          <a:bodyPr/>
          <a:lstStyle/>
          <a:p>
            <a:fld id="{C4CC6218-597B-4140-8B5E-683DF75F9688}" type="slidenum">
              <a:rPr lang="pt-BR" smtClean="0"/>
              <a:pPr/>
              <a:t>6</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23</a:t>
            </a:fld>
            <a:endParaRPr lang="pt-BR"/>
          </a:p>
        </p:txBody>
      </p:sp>
    </p:spTree>
    <p:extLst>
      <p:ext uri="{BB962C8B-B14F-4D97-AF65-F5344CB8AC3E}">
        <p14:creationId xmlns:p14="http://schemas.microsoft.com/office/powerpoint/2010/main" val="1107987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24</a:t>
            </a:fld>
            <a:endParaRPr lang="pt-BR"/>
          </a:p>
        </p:txBody>
      </p:sp>
    </p:spTree>
    <p:extLst>
      <p:ext uri="{BB962C8B-B14F-4D97-AF65-F5344CB8AC3E}">
        <p14:creationId xmlns:p14="http://schemas.microsoft.com/office/powerpoint/2010/main" val="1981847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25</a:t>
            </a:fld>
            <a:endParaRPr lang="pt-BR"/>
          </a:p>
        </p:txBody>
      </p:sp>
    </p:spTree>
    <p:extLst>
      <p:ext uri="{BB962C8B-B14F-4D97-AF65-F5344CB8AC3E}">
        <p14:creationId xmlns:p14="http://schemas.microsoft.com/office/powerpoint/2010/main" val="3482254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Os</a:t>
            </a:r>
            <a:r>
              <a:rPr lang="pt-BR" baseline="0" dirty="0" smtClean="0"/>
              <a:t> problemas de sincronização clássicos Jantar dos Filósofos e Leitores e Escritores ilustram a implementação da exclusão mútua seletiva.</a:t>
            </a:r>
            <a:endParaRPr lang="pt-BR" dirty="0"/>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26</a:t>
            </a:fld>
            <a:endParaRPr lang="pt-BR"/>
          </a:p>
        </p:txBody>
      </p:sp>
    </p:spTree>
    <p:extLst>
      <p:ext uri="{BB962C8B-B14F-4D97-AF65-F5344CB8AC3E}">
        <p14:creationId xmlns:p14="http://schemas.microsoft.com/office/powerpoint/2010/main" val="403820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DA0AAC6-261E-438F-95B7-8510CE60CB18}" type="slidenum">
              <a:rPr lang="pt-BR" smtClean="0"/>
              <a:pPr/>
              <a:t>27</a:t>
            </a:fld>
            <a:endParaRPr lang="pt-BR"/>
          </a:p>
        </p:txBody>
      </p:sp>
    </p:spTree>
    <p:extLst>
      <p:ext uri="{BB962C8B-B14F-4D97-AF65-F5344CB8AC3E}">
        <p14:creationId xmlns:p14="http://schemas.microsoft.com/office/powerpoint/2010/main" val="340543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smtClean="0"/>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84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10/5/16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96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smtClean="0"/>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10/5/16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055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smtClean="0"/>
              <a:t>Clique para editar o título mestre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10/5/16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68682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10/5/16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5710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10/5/16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4017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10/5/16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434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069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27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807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9796027F-7875-4030-9381-8BD8C4F21935}" type="datetimeFigureOut">
              <a:rPr lang="en-US" smtClean="0"/>
              <a:t>10/5/16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3848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376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914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10/5/16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436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10/5/16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866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7" name="Date Placeholder 4"/>
          <p:cNvSpPr>
            <a:spLocks noGrp="1"/>
          </p:cNvSpPr>
          <p:nvPr>
            <p:ph type="dt" sz="half" idx="10"/>
          </p:nvPr>
        </p:nvSpPr>
        <p:spPr/>
        <p:txBody>
          <a:bodyPr/>
          <a:lstStyle/>
          <a:p>
            <a:fld id="{4509A250-FF31-4206-8172-F9D3106AACB1}" type="datetimeFigureOut">
              <a:rPr lang="en-US" smtClean="0"/>
              <a:t>10/5/16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390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10/5/16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217328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10/5/16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56780574"/>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ustsoftwaresolutions.co.uk/threading/multithreading-in-c++0x-part-1-starting-threads.html" TargetMode="External"/><Relationship Id="rId3" Type="http://schemas.openxmlformats.org/officeDocument/2006/relationships/hyperlink" Target="http://heldercorreia.com/pt/blog/semaphores-in-mac-os-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1"/>
            <a:ext cx="8825658" cy="966906"/>
          </a:xfrm>
        </p:spPr>
        <p:txBody>
          <a:bodyPr>
            <a:normAutofit/>
          </a:bodyPr>
          <a:lstStyle/>
          <a:p>
            <a:r>
              <a:rPr lang="pt-BR" sz="4400" dirty="0" smtClean="0"/>
              <a:t>Linguagem de Programação II</a:t>
            </a:r>
            <a:endParaRPr lang="pt-BR" sz="4400" dirty="0"/>
          </a:p>
        </p:txBody>
      </p:sp>
      <p:sp>
        <p:nvSpPr>
          <p:cNvPr id="3" name="Subtítulo 2"/>
          <p:cNvSpPr>
            <a:spLocks noGrp="1"/>
          </p:cNvSpPr>
          <p:nvPr>
            <p:ph type="subTitle" idx="1"/>
          </p:nvPr>
        </p:nvSpPr>
        <p:spPr>
          <a:xfrm>
            <a:off x="1166989" y="4045670"/>
            <a:ext cx="10363200" cy="1976216"/>
          </a:xfrm>
        </p:spPr>
        <p:txBody>
          <a:bodyPr>
            <a:normAutofit/>
          </a:bodyPr>
          <a:lstStyle/>
          <a:p>
            <a:r>
              <a:rPr lang="pt-BR" sz="2800" dirty="0"/>
              <a:t>Carlos Eduardo Batista</a:t>
            </a:r>
          </a:p>
          <a:p>
            <a:endParaRPr lang="pt-BR" dirty="0" smtClean="0"/>
          </a:p>
          <a:p>
            <a:r>
              <a:rPr lang="pt-BR" dirty="0" smtClean="0"/>
              <a:t>Centro de Informática - UFPB</a:t>
            </a:r>
          </a:p>
          <a:p>
            <a:r>
              <a:rPr lang="pt-BR" dirty="0" smtClean="0"/>
              <a:t>bidu@ci.ufpb.br</a:t>
            </a:r>
            <a:endParaRPr lang="pt-BR" dirty="0"/>
          </a:p>
        </p:txBody>
      </p:sp>
    </p:spTree>
    <p:extLst>
      <p:ext uri="{BB962C8B-B14F-4D97-AF65-F5344CB8AC3E}">
        <p14:creationId xmlns:p14="http://schemas.microsoft.com/office/powerpoint/2010/main" val="294953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Problemas Clássicos</a:t>
            </a:r>
            <a:endParaRPr lang="pt-BR" dirty="0"/>
          </a:p>
        </p:txBody>
      </p:sp>
      <p:sp>
        <p:nvSpPr>
          <p:cNvPr id="3" name="Espaço Reservado para Conteúdo 2"/>
          <p:cNvSpPr>
            <a:spLocks noGrp="1"/>
          </p:cNvSpPr>
          <p:nvPr>
            <p:ph idx="1"/>
          </p:nvPr>
        </p:nvSpPr>
        <p:spPr/>
        <p:txBody>
          <a:bodyPr>
            <a:normAutofit/>
          </a:bodyPr>
          <a:lstStyle/>
          <a:p>
            <a:r>
              <a:rPr lang="pt-BR" dirty="0" smtClean="0"/>
              <a:t>Semáforos têm suporte direto para a implementação de exclusão mútua e de sincronização condicional.</a:t>
            </a:r>
          </a:p>
          <a:p>
            <a:r>
              <a:rPr lang="pt-BR" dirty="0" smtClean="0"/>
              <a:t>Alguns problemas clássicos ilustram tal suporte e a importância da utilização dos semáforos.</a:t>
            </a:r>
          </a:p>
          <a:p>
            <a:pPr lvl="1"/>
            <a:r>
              <a:rPr lang="pt-BR" dirty="0" smtClean="0"/>
              <a:t>Seções Críticas</a:t>
            </a:r>
          </a:p>
          <a:p>
            <a:pPr lvl="1"/>
            <a:r>
              <a:rPr lang="pt-BR" dirty="0" smtClean="0"/>
              <a:t>Barreiras</a:t>
            </a:r>
          </a:p>
          <a:p>
            <a:pPr lvl="1"/>
            <a:r>
              <a:rPr lang="pt-BR" dirty="0" smtClean="0"/>
              <a:t>Produtores/Consumidores</a:t>
            </a:r>
          </a:p>
          <a:p>
            <a:pPr lvl="1"/>
            <a:r>
              <a:rPr lang="pt-BR" dirty="0" smtClean="0"/>
              <a:t>Buffers limitados</a:t>
            </a:r>
            <a:endParaRPr lang="pt-BR" dirty="0"/>
          </a:p>
        </p:txBody>
      </p:sp>
    </p:spTree>
    <p:extLst>
      <p:ext uri="{BB962C8B-B14F-4D97-AF65-F5344CB8AC3E}">
        <p14:creationId xmlns:p14="http://schemas.microsoft.com/office/powerpoint/2010/main" val="10650001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Seções Críticas: Exclusão Mútua</a:t>
            </a:r>
            <a:endParaRPr lang="pt-BR" dirty="0"/>
          </a:p>
        </p:txBody>
      </p:sp>
      <p:sp>
        <p:nvSpPr>
          <p:cNvPr id="3" name="Espaço Reservado para Conteúdo 2"/>
          <p:cNvSpPr>
            <a:spLocks noGrp="1"/>
          </p:cNvSpPr>
          <p:nvPr>
            <p:ph idx="1"/>
          </p:nvPr>
        </p:nvSpPr>
        <p:spPr>
          <a:xfrm>
            <a:off x="609600" y="1556793"/>
            <a:ext cx="10972800" cy="4625609"/>
          </a:xfrm>
        </p:spPr>
        <p:txBody>
          <a:bodyPr/>
          <a:lstStyle/>
          <a:p>
            <a:r>
              <a:rPr lang="pt-BR" b="1" dirty="0" smtClean="0">
                <a:effectLst>
                  <a:outerShdw blurRad="38100" dist="38100" dir="2700000" algn="tl">
                    <a:srgbClr val="000000">
                      <a:alpha val="43137"/>
                    </a:srgbClr>
                  </a:outerShdw>
                </a:effectLst>
              </a:rPr>
              <a:t>Solução utilizando </a:t>
            </a:r>
            <a:r>
              <a:rPr lang="pt-BR" b="1" i="1" dirty="0" err="1" smtClean="0">
                <a:effectLst>
                  <a:outerShdw blurRad="38100" dist="38100" dir="2700000" algn="tl">
                    <a:srgbClr val="000000">
                      <a:alpha val="43137"/>
                    </a:srgbClr>
                  </a:outerShdw>
                </a:effectLst>
              </a:rPr>
              <a:t>Locks</a:t>
            </a:r>
            <a:endParaRPr lang="pt-BR" b="1" i="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cstate="print">
            <a:duotone>
              <a:prstClr val="black"/>
              <a:schemeClr val="accent6">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a:off x="1804818" y="2028453"/>
            <a:ext cx="7872875" cy="4584473"/>
          </a:xfrm>
          <a:prstGeom prst="roundRect">
            <a:avLst>
              <a:gd name="adj" fmla="val 8594"/>
            </a:avLst>
          </a:prstGeom>
          <a:solidFill>
            <a:srgbClr val="FFFFFF">
              <a:shade val="85000"/>
            </a:srgbClr>
          </a:solidFill>
          <a:ln>
            <a:solidFill>
              <a:schemeClr val="tx1"/>
            </a:solidFill>
          </a:ln>
          <a:effectLst/>
          <a:extLst/>
        </p:spPr>
      </p:pic>
    </p:spTree>
    <p:extLst>
      <p:ext uri="{BB962C8B-B14F-4D97-AF65-F5344CB8AC3E}">
        <p14:creationId xmlns:p14="http://schemas.microsoft.com/office/powerpoint/2010/main" val="8736470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Seções Críticas: Exclusão Mútua</a:t>
            </a:r>
            <a:endParaRPr lang="pt-BR"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Solução utilizando Semáforos</a:t>
            </a:r>
            <a:endParaRPr lang="pt-BR" b="1"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2" cstate="print">
            <a:duotone>
              <a:prstClr val="black"/>
              <a:schemeClr val="bg2">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2806031" y="2794240"/>
            <a:ext cx="6045200" cy="3476625"/>
          </a:xfrm>
          <a:prstGeom prst="roundRect">
            <a:avLst>
              <a:gd name="adj" fmla="val 8594"/>
            </a:avLst>
          </a:prstGeom>
          <a:solidFill>
            <a:srgbClr val="FFFFFF">
              <a:shade val="85000"/>
            </a:srgbClr>
          </a:solidFill>
          <a:ln w="3175">
            <a:solidFill>
              <a:schemeClr val="tx1"/>
            </a:solidFill>
            <a:miter lim="800000"/>
            <a:headEnd/>
            <a:tailEnd/>
          </a:ln>
          <a:effectLst/>
          <a:extLst/>
        </p:spPr>
      </p:pic>
    </p:spTree>
    <p:extLst>
      <p:ext uri="{BB962C8B-B14F-4D97-AF65-F5344CB8AC3E}">
        <p14:creationId xmlns:p14="http://schemas.microsoft.com/office/powerpoint/2010/main" val="792466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Barreiras: Sinalização de Eventos</a:t>
            </a:r>
            <a:endParaRPr lang="pt-BR" dirty="0"/>
          </a:p>
        </p:txBody>
      </p:sp>
      <p:sp>
        <p:nvSpPr>
          <p:cNvPr id="3" name="Espaço Reservado para Conteúdo 2"/>
          <p:cNvSpPr>
            <a:spLocks noGrp="1"/>
          </p:cNvSpPr>
          <p:nvPr>
            <p:ph idx="1"/>
          </p:nvPr>
        </p:nvSpPr>
        <p:spPr/>
        <p:txBody>
          <a:bodyPr/>
          <a:lstStyle/>
          <a:p>
            <a:r>
              <a:rPr lang="pt-BR" dirty="0" smtClean="0"/>
              <a:t>A implementação de barreiras utilizando mecanismos de espera ocupada faz uso de variáveis compartilhadas que são </a:t>
            </a:r>
            <a:r>
              <a:rPr lang="pt-BR" dirty="0" err="1" smtClean="0"/>
              <a:t>setadas</a:t>
            </a:r>
            <a:r>
              <a:rPr lang="pt-BR" smtClean="0"/>
              <a:t> e resetadas</a:t>
            </a:r>
            <a:r>
              <a:rPr lang="pt-BR" dirty="0" smtClean="0"/>
              <a:t> quando chegam e deixam as barreiras.</a:t>
            </a:r>
          </a:p>
        </p:txBody>
      </p:sp>
      <p:sp>
        <p:nvSpPr>
          <p:cNvPr id="4" name="Retângulo 3"/>
          <p:cNvSpPr/>
          <p:nvPr/>
        </p:nvSpPr>
        <p:spPr>
          <a:xfrm>
            <a:off x="1724452" y="3765305"/>
            <a:ext cx="8448939" cy="14401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pt-BR" sz="2800" dirty="0"/>
              <a:t>A implementação de barreiras através de semáforos consiste em utilizar um semáforo para cada </a:t>
            </a:r>
            <a:r>
              <a:rPr lang="pt-BR" sz="2800" i="1" dirty="0" err="1"/>
              <a:t>flag</a:t>
            </a:r>
            <a:r>
              <a:rPr lang="pt-BR" sz="2800" dirty="0"/>
              <a:t> de sincronização.</a:t>
            </a:r>
          </a:p>
        </p:txBody>
      </p:sp>
    </p:spTree>
    <p:extLst>
      <p:ext uri="{BB962C8B-B14F-4D97-AF65-F5344CB8AC3E}">
        <p14:creationId xmlns:p14="http://schemas.microsoft.com/office/powerpoint/2010/main" val="1151920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Barreiras: Sinalização de Eventos</a:t>
            </a:r>
            <a:endParaRPr lang="pt-BR" dirty="0"/>
          </a:p>
        </p:txBody>
      </p:sp>
      <p:sp>
        <p:nvSpPr>
          <p:cNvPr id="3" name="Espaço Reservado para Conteúdo 2"/>
          <p:cNvSpPr>
            <a:spLocks noGrp="1"/>
          </p:cNvSpPr>
          <p:nvPr>
            <p:ph idx="1"/>
          </p:nvPr>
        </p:nvSpPr>
        <p:spPr>
          <a:xfrm>
            <a:off x="609600" y="1556793"/>
            <a:ext cx="10972800" cy="4625609"/>
          </a:xfrm>
        </p:spPr>
        <p:txBody>
          <a:bodyPr/>
          <a:lstStyle/>
          <a:p>
            <a:r>
              <a:rPr lang="pt-BR" b="1" dirty="0" smtClean="0">
                <a:effectLst>
                  <a:outerShdw blurRad="38100" dist="38100" dir="2700000" algn="tl">
                    <a:srgbClr val="000000">
                      <a:alpha val="43137"/>
                    </a:srgbClr>
                  </a:outerShdw>
                </a:effectLst>
              </a:rPr>
              <a:t>Solução utilizando Semáforos</a:t>
            </a:r>
          </a:p>
        </p:txBody>
      </p:sp>
      <p:pic>
        <p:nvPicPr>
          <p:cNvPr id="9219" name="Picture 3"/>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932203" y="2228894"/>
            <a:ext cx="9697077" cy="4296450"/>
          </a:xfrm>
          <a:prstGeom prst="roundRect">
            <a:avLst>
              <a:gd name="adj" fmla="val 8594"/>
            </a:avLst>
          </a:prstGeom>
          <a:solidFill>
            <a:srgbClr val="FFFFFF">
              <a:shade val="85000"/>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lipse 4"/>
          <p:cNvSpPr/>
          <p:nvPr/>
        </p:nvSpPr>
        <p:spPr>
          <a:xfrm>
            <a:off x="2892309" y="2202390"/>
            <a:ext cx="1728192" cy="480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5441595" y="2191612"/>
            <a:ext cx="1728192" cy="480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o explicativo em elipse 8"/>
          <p:cNvSpPr/>
          <p:nvPr/>
        </p:nvSpPr>
        <p:spPr>
          <a:xfrm>
            <a:off x="8400256" y="2298388"/>
            <a:ext cx="3215680" cy="1058605"/>
          </a:xfrm>
          <a:prstGeom prst="wedgeEllipseCallout">
            <a:avLst>
              <a:gd name="adj1" fmla="val -81916"/>
              <a:gd name="adj2" fmla="val -25888"/>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Semáforos de sinalização.</a:t>
            </a:r>
            <a:endParaRPr lang="pt-BR" b="1" dirty="0">
              <a:solidFill>
                <a:schemeClr val="tx1"/>
              </a:solidFill>
            </a:endParaRPr>
          </a:p>
        </p:txBody>
      </p:sp>
      <p:sp>
        <p:nvSpPr>
          <p:cNvPr id="12" name="Texto explicativo em elipse 11"/>
          <p:cNvSpPr/>
          <p:nvPr/>
        </p:nvSpPr>
        <p:spPr>
          <a:xfrm>
            <a:off x="5903979" y="3853435"/>
            <a:ext cx="3215680" cy="1058605"/>
          </a:xfrm>
          <a:prstGeom prst="wedgeEllipseCallout">
            <a:avLst>
              <a:gd name="adj1" fmla="val -81917"/>
              <a:gd name="adj2" fmla="val -77214"/>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Sinalização de evento.</a:t>
            </a:r>
            <a:endParaRPr lang="pt-BR" b="1" dirty="0">
              <a:solidFill>
                <a:schemeClr val="tx1"/>
              </a:solidFill>
            </a:endParaRPr>
          </a:p>
        </p:txBody>
      </p:sp>
    </p:spTree>
    <p:extLst>
      <p:ext uri="{BB962C8B-B14F-4D97-AF65-F5344CB8AC3E}">
        <p14:creationId xmlns:p14="http://schemas.microsoft.com/office/powerpoint/2010/main" val="829468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Barreiras: Sinalização de Eventos</a:t>
            </a:r>
            <a:endParaRPr lang="pt-BR" dirty="0"/>
          </a:p>
        </p:txBody>
      </p:sp>
      <p:sp>
        <p:nvSpPr>
          <p:cNvPr id="3" name="Espaço Reservado para Conteúdo 2"/>
          <p:cNvSpPr>
            <a:spLocks noGrp="1"/>
          </p:cNvSpPr>
          <p:nvPr>
            <p:ph idx="1"/>
          </p:nvPr>
        </p:nvSpPr>
        <p:spPr/>
        <p:txBody>
          <a:bodyPr/>
          <a:lstStyle/>
          <a:p>
            <a:r>
              <a:rPr lang="pt-BR" dirty="0" smtClean="0"/>
              <a:t>Semáforos podem ser utilizados na implementação das barreiras borboleta e de disseminação,  as quais suportam a execução de </a:t>
            </a:r>
            <a:r>
              <a:rPr lang="pt-BR" i="1" dirty="0" smtClean="0"/>
              <a:t>n</a:t>
            </a:r>
            <a:r>
              <a:rPr lang="pt-BR" dirty="0" smtClean="0"/>
              <a:t> processos.</a:t>
            </a:r>
          </a:p>
          <a:p>
            <a:pPr lvl="1"/>
            <a:r>
              <a:rPr lang="pt-BR" dirty="0" smtClean="0"/>
              <a:t>Um </a:t>
            </a:r>
            <a:r>
              <a:rPr lang="pt-BR" dirty="0" err="1" smtClean="0"/>
              <a:t>array</a:t>
            </a:r>
            <a:r>
              <a:rPr lang="pt-BR" dirty="0" smtClean="0"/>
              <a:t> de semáforos deve ser empregado para cada estágio da barreira.</a:t>
            </a:r>
            <a:endParaRPr lang="pt-BR" dirty="0"/>
          </a:p>
          <a:p>
            <a:pPr lvl="1"/>
            <a:r>
              <a:rPr lang="pt-BR" dirty="0" smtClean="0"/>
              <a:t>Em cada estágio, um processo </a:t>
            </a:r>
            <a:r>
              <a:rPr lang="pt-BR" i="1" dirty="0" smtClean="0"/>
              <a:t>i </a:t>
            </a:r>
            <a:r>
              <a:rPr lang="pt-BR" dirty="0" smtClean="0"/>
              <a:t>sinaliza sua chegada ao executar V(</a:t>
            </a:r>
            <a:r>
              <a:rPr lang="pt-BR" dirty="0" err="1" smtClean="0"/>
              <a:t>arrive</a:t>
            </a:r>
            <a:r>
              <a:rPr lang="pt-BR" dirty="0" smtClean="0"/>
              <a:t>[i]) e espera por um processo </a:t>
            </a:r>
            <a:r>
              <a:rPr lang="pt-BR" i="1" dirty="0" smtClean="0"/>
              <a:t>j </a:t>
            </a:r>
            <a:r>
              <a:rPr lang="pt-BR" dirty="0" smtClean="0"/>
              <a:t>ao invocar P(</a:t>
            </a:r>
            <a:r>
              <a:rPr lang="pt-BR" dirty="0" err="1" smtClean="0"/>
              <a:t>arrive</a:t>
            </a:r>
            <a:r>
              <a:rPr lang="pt-BR" dirty="0" smtClean="0"/>
              <a:t>[j]).</a:t>
            </a:r>
            <a:endParaRPr lang="pt-BR" i="1" dirty="0" smtClean="0"/>
          </a:p>
        </p:txBody>
      </p:sp>
    </p:spTree>
    <p:extLst>
      <p:ext uri="{BB962C8B-B14F-4D97-AF65-F5344CB8AC3E}">
        <p14:creationId xmlns:p14="http://schemas.microsoft.com/office/powerpoint/2010/main" val="27341278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Produtores e Consumidores</a:t>
            </a:r>
            <a:endParaRPr lang="pt-BR" dirty="0"/>
          </a:p>
        </p:txBody>
      </p:sp>
      <p:sp>
        <p:nvSpPr>
          <p:cNvPr id="3" name="Espaço Reservado para Conteúdo 2"/>
          <p:cNvSpPr>
            <a:spLocks noGrp="1"/>
          </p:cNvSpPr>
          <p:nvPr>
            <p:ph idx="1"/>
          </p:nvPr>
        </p:nvSpPr>
        <p:spPr/>
        <p:txBody>
          <a:bodyPr/>
          <a:lstStyle/>
          <a:p>
            <a:r>
              <a:rPr lang="pt-BR" dirty="0" smtClean="0"/>
              <a:t>O processo de comunicação entre produtores e consumidores ocorre a partir das seguintes operações:</a:t>
            </a:r>
          </a:p>
          <a:p>
            <a:pPr lvl="1"/>
            <a:r>
              <a:rPr lang="pt-BR" i="1" dirty="0" err="1" smtClean="0"/>
              <a:t>Deposit</a:t>
            </a:r>
            <a:endParaRPr lang="pt-BR" i="1" dirty="0" smtClean="0"/>
          </a:p>
          <a:p>
            <a:pPr lvl="1"/>
            <a:r>
              <a:rPr lang="pt-BR" i="1" dirty="0" err="1" smtClean="0"/>
              <a:t>Fetch</a:t>
            </a:r>
            <a:endParaRPr lang="pt-BR" i="1" dirty="0" smtClean="0"/>
          </a:p>
          <a:p>
            <a:r>
              <a:rPr lang="pt-BR" dirty="0" smtClean="0"/>
              <a:t>Elas devem ser executadas de forma alternada, a fim de que as mensagens não sejam sobrescritas, nem recebidas mais de uma vez.</a:t>
            </a:r>
            <a:endParaRPr lang="pt-BR" dirty="0"/>
          </a:p>
        </p:txBody>
      </p:sp>
    </p:spTree>
    <p:extLst>
      <p:ext uri="{BB962C8B-B14F-4D97-AF65-F5344CB8AC3E}">
        <p14:creationId xmlns:p14="http://schemas.microsoft.com/office/powerpoint/2010/main" val="8362621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Produtores e Consumidores</a:t>
            </a:r>
            <a:endParaRPr lang="pt-BR" dirty="0"/>
          </a:p>
        </p:txBody>
      </p:sp>
      <p:sp>
        <p:nvSpPr>
          <p:cNvPr id="3" name="Espaço Reservado para Conteúdo 2"/>
          <p:cNvSpPr>
            <a:spLocks noGrp="1"/>
          </p:cNvSpPr>
          <p:nvPr>
            <p:ph idx="1"/>
          </p:nvPr>
        </p:nvSpPr>
        <p:spPr>
          <a:xfrm>
            <a:off x="609600" y="1556793"/>
            <a:ext cx="10972800" cy="4625609"/>
          </a:xfrm>
        </p:spPr>
        <p:txBody>
          <a:bodyPr/>
          <a:lstStyle/>
          <a:p>
            <a:r>
              <a:rPr lang="pt-BR" b="1" dirty="0">
                <a:effectLst>
                  <a:outerShdw blurRad="38100" dist="38100" dir="2700000" algn="tl">
                    <a:srgbClr val="000000">
                      <a:alpha val="43137"/>
                    </a:srgbClr>
                  </a:outerShdw>
                </a:effectLst>
              </a:rPr>
              <a:t>Solução utilizando </a:t>
            </a:r>
            <a:r>
              <a:rPr lang="pt-BR" b="1" dirty="0" smtClean="0">
                <a:effectLst>
                  <a:outerShdw blurRad="38100" dist="38100" dir="2700000" algn="tl">
                    <a:srgbClr val="000000">
                      <a:alpha val="43137"/>
                    </a:srgbClr>
                  </a:outerShdw>
                </a:effectLst>
              </a:rPr>
              <a:t>o comando &lt;</a:t>
            </a:r>
            <a:r>
              <a:rPr lang="pt-BR" b="1" dirty="0" err="1" smtClean="0">
                <a:effectLst>
                  <a:outerShdw blurRad="38100" dist="38100" dir="2700000" algn="tl">
                    <a:srgbClr val="000000">
                      <a:alpha val="43137"/>
                    </a:srgbClr>
                  </a:outerShdw>
                </a:effectLst>
              </a:rPr>
              <a:t>await</a:t>
            </a:r>
            <a:r>
              <a:rPr lang="pt-BR" b="1" dirty="0" smtClean="0">
                <a:effectLst>
                  <a:outerShdw blurRad="38100" dist="38100" dir="2700000" algn="tl">
                    <a:srgbClr val="000000">
                      <a:alpha val="43137"/>
                    </a:srgbClr>
                  </a:outerShdw>
                </a:effectLst>
              </a:rPr>
              <a:t>&gt;</a:t>
            </a:r>
            <a:endParaRPr lang="pt-BR" b="1" dirty="0">
              <a:effectLst>
                <a:outerShdw blurRad="38100" dist="38100" dir="2700000" algn="tl">
                  <a:srgbClr val="000000">
                    <a:alpha val="43137"/>
                  </a:srgbClr>
                </a:outerShdw>
              </a:effectLst>
            </a:endParaRPr>
          </a:p>
          <a:p>
            <a:pPr marL="82296" indent="0">
              <a:buNone/>
            </a:pPr>
            <a:endParaRPr lang="pt-BR" dirty="0"/>
          </a:p>
        </p:txBody>
      </p:sp>
      <p:pic>
        <p:nvPicPr>
          <p:cNvPr id="5" name="Picture 2"/>
          <p:cNvPicPr>
            <a:picLocks noChangeAspect="1" noChangeArrowheads="1"/>
          </p:cNvPicPr>
          <p:nvPr/>
        </p:nvPicPr>
        <p:blipFill>
          <a:blip r:embed="rId2" cstate="print">
            <a:duotone>
              <a:prstClr val="black"/>
              <a:schemeClr val="bg2">
                <a:lumMod val="75000"/>
                <a:tint val="45000"/>
                <a:satMod val="400000"/>
              </a:schemeClr>
            </a:duoton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559829" y="2172613"/>
            <a:ext cx="4128459" cy="4563507"/>
          </a:xfrm>
          <a:prstGeom prst="roundRect">
            <a:avLst>
              <a:gd name="adj" fmla="val 8594"/>
            </a:avLst>
          </a:prstGeom>
          <a:solidFill>
            <a:srgbClr val="FFFFFF">
              <a:shade val="85000"/>
            </a:srgbClr>
          </a:solidFill>
          <a:ln>
            <a:solidFill>
              <a:schemeClr val="tx1"/>
            </a:solidFill>
          </a:ln>
          <a:effectLst/>
          <a:extLst/>
        </p:spPr>
      </p:pic>
    </p:spTree>
    <p:extLst>
      <p:ext uri="{BB962C8B-B14F-4D97-AF65-F5344CB8AC3E}">
        <p14:creationId xmlns:p14="http://schemas.microsoft.com/office/powerpoint/2010/main" val="28317836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Produtores e Consumidores</a:t>
            </a:r>
            <a:endParaRPr lang="pt-BR" dirty="0"/>
          </a:p>
        </p:txBody>
      </p:sp>
      <p:sp>
        <p:nvSpPr>
          <p:cNvPr id="3" name="Espaço Reservado para Conteúdo 2"/>
          <p:cNvSpPr>
            <a:spLocks noGrp="1"/>
          </p:cNvSpPr>
          <p:nvPr>
            <p:ph idx="1"/>
          </p:nvPr>
        </p:nvSpPr>
        <p:spPr>
          <a:xfrm>
            <a:off x="609600" y="1484784"/>
            <a:ext cx="10972800" cy="4625609"/>
          </a:xfrm>
        </p:spPr>
        <p:txBody>
          <a:bodyPr/>
          <a:lstStyle/>
          <a:p>
            <a:r>
              <a:rPr lang="pt-BR" b="1" dirty="0">
                <a:effectLst>
                  <a:outerShdw blurRad="38100" dist="38100" dir="2700000" algn="tl">
                    <a:srgbClr val="000000">
                      <a:alpha val="43137"/>
                    </a:srgbClr>
                  </a:outerShdw>
                </a:effectLst>
              </a:rPr>
              <a:t>Solução utilizando Semáforos</a:t>
            </a:r>
          </a:p>
          <a:p>
            <a:pPr marL="82296" indent="0">
              <a:buNone/>
            </a:pPr>
            <a:endParaRPr lang="pt-BR" dirty="0"/>
          </a:p>
        </p:txBody>
      </p:sp>
      <p:pic>
        <p:nvPicPr>
          <p:cNvPr id="10242" name="Picture 2"/>
          <p:cNvPicPr>
            <a:picLocks noChangeAspect="1" noChangeArrowheads="1"/>
          </p:cNvPicPr>
          <p:nvPr/>
        </p:nvPicPr>
        <p:blipFill>
          <a:blip r:embed="rId2" cstate="print">
            <a:duotone>
              <a:prstClr val="black"/>
              <a:schemeClr val="accent6">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2106999" y="1956444"/>
            <a:ext cx="8076208" cy="4597790"/>
          </a:xfrm>
          <a:prstGeom prst="roundRect">
            <a:avLst>
              <a:gd name="adj" fmla="val 8594"/>
            </a:avLst>
          </a:prstGeom>
          <a:solidFill>
            <a:schemeClr val="accent1">
              <a:lumMod val="40000"/>
              <a:lumOff val="60000"/>
            </a:schemeClr>
          </a:solidFill>
          <a:ln w="3175">
            <a:solidFill>
              <a:schemeClr val="tx1"/>
            </a:solidFill>
            <a:miter lim="800000"/>
            <a:headEnd/>
            <a:tailEnd/>
          </a:ln>
          <a:effectLst/>
        </p:spPr>
      </p:pic>
    </p:spTree>
    <p:extLst>
      <p:ext uri="{BB962C8B-B14F-4D97-AF65-F5344CB8AC3E}">
        <p14:creationId xmlns:p14="http://schemas.microsoft.com/office/powerpoint/2010/main" val="33162161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Produtores e Consumidores</a:t>
            </a:r>
            <a:endParaRPr lang="pt-BR" dirty="0"/>
          </a:p>
        </p:txBody>
      </p:sp>
      <p:sp>
        <p:nvSpPr>
          <p:cNvPr id="3" name="Espaço Reservado para Conteúdo 2"/>
          <p:cNvSpPr>
            <a:spLocks noGrp="1"/>
          </p:cNvSpPr>
          <p:nvPr>
            <p:ph idx="1"/>
          </p:nvPr>
        </p:nvSpPr>
        <p:spPr/>
        <p:txBody>
          <a:bodyPr/>
          <a:lstStyle/>
          <a:p>
            <a:r>
              <a:rPr lang="pt-BR" b="1" dirty="0">
                <a:effectLst>
                  <a:outerShdw blurRad="38100" dist="38100" dir="2700000" algn="tl">
                    <a:srgbClr val="000000">
                      <a:alpha val="43137"/>
                    </a:srgbClr>
                  </a:outerShdw>
                </a:effectLst>
              </a:rPr>
              <a:t>Solução utilizando </a:t>
            </a:r>
            <a:r>
              <a:rPr lang="pt-BR" b="1" dirty="0" smtClean="0">
                <a:effectLst>
                  <a:outerShdw blurRad="38100" dist="38100" dir="2700000" algn="tl">
                    <a:srgbClr val="000000">
                      <a:alpha val="43137"/>
                    </a:srgbClr>
                  </a:outerShdw>
                </a:effectLst>
              </a:rPr>
              <a:t>Semáforos</a:t>
            </a:r>
          </a:p>
          <a:p>
            <a:pPr lvl="1"/>
            <a:r>
              <a:rPr lang="pt-BR" dirty="0" smtClean="0"/>
              <a:t>Os semáforos </a:t>
            </a:r>
            <a:r>
              <a:rPr lang="pt-BR" b="1" dirty="0" err="1" smtClean="0"/>
              <a:t>empty</a:t>
            </a:r>
            <a:r>
              <a:rPr lang="pt-BR" dirty="0" smtClean="0"/>
              <a:t> e </a:t>
            </a:r>
            <a:r>
              <a:rPr lang="pt-BR" b="1" dirty="0" err="1" smtClean="0"/>
              <a:t>full</a:t>
            </a:r>
            <a:r>
              <a:rPr lang="pt-BR" b="1" dirty="0" smtClean="0"/>
              <a:t> </a:t>
            </a:r>
            <a:r>
              <a:rPr lang="pt-BR" dirty="0" smtClean="0"/>
              <a:t>podem ser vistos como um único semáforo binário, dividido em dois.</a:t>
            </a:r>
          </a:p>
          <a:p>
            <a:pPr lvl="2"/>
            <a:r>
              <a:rPr lang="pt-BR" dirty="0" smtClean="0"/>
              <a:t>No máximo um tem o valor 1 em um dado instante.</a:t>
            </a:r>
          </a:p>
          <a:p>
            <a:pPr lvl="1"/>
            <a:r>
              <a:rPr lang="pt-BR" dirty="0" smtClean="0"/>
              <a:t>O semáforos que apresentam esse comportamento são denominados de Semáforos Binários Divididos (</a:t>
            </a:r>
            <a:r>
              <a:rPr lang="pt-BR" i="1" dirty="0" smtClean="0"/>
              <a:t>Split </a:t>
            </a:r>
            <a:r>
              <a:rPr lang="pt-BR" i="1" dirty="0" err="1" smtClean="0"/>
              <a:t>Binary</a:t>
            </a:r>
            <a:r>
              <a:rPr lang="pt-BR" i="1" dirty="0" smtClean="0"/>
              <a:t> </a:t>
            </a:r>
            <a:r>
              <a:rPr lang="pt-BR" i="1" dirty="0" err="1" smtClean="0"/>
              <a:t>Semaphore</a:t>
            </a:r>
            <a:r>
              <a:rPr lang="pt-BR" dirty="0" smtClean="0"/>
              <a:t>).</a:t>
            </a:r>
          </a:p>
          <a:p>
            <a:pPr lvl="1"/>
            <a:endParaRPr lang="pt-BR" dirty="0"/>
          </a:p>
        </p:txBody>
      </p:sp>
    </p:spTree>
    <p:extLst>
      <p:ext uri="{BB962C8B-B14F-4D97-AF65-F5344CB8AC3E}">
        <p14:creationId xmlns:p14="http://schemas.microsoft.com/office/powerpoint/2010/main" val="42810109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Roteiro</a:t>
            </a:r>
            <a:endParaRPr lang="pt-BR" dirty="0"/>
          </a:p>
        </p:txBody>
      </p:sp>
      <p:sp>
        <p:nvSpPr>
          <p:cNvPr id="3" name="Espaço Reservado para Conteúdo 2"/>
          <p:cNvSpPr>
            <a:spLocks noGrp="1"/>
          </p:cNvSpPr>
          <p:nvPr>
            <p:ph idx="1"/>
          </p:nvPr>
        </p:nvSpPr>
        <p:spPr/>
        <p:txBody>
          <a:bodyPr>
            <a:normAutofit/>
          </a:bodyPr>
          <a:lstStyle/>
          <a:p>
            <a:r>
              <a:rPr lang="pt-BR" dirty="0" smtClean="0"/>
              <a:t>Introdução</a:t>
            </a:r>
          </a:p>
          <a:p>
            <a:r>
              <a:rPr lang="pt-BR" dirty="0" smtClean="0"/>
              <a:t>Sintaxe e Semântica</a:t>
            </a:r>
          </a:p>
          <a:p>
            <a:r>
              <a:rPr lang="pt-BR" dirty="0" smtClean="0"/>
              <a:t>Problemas Clássicos</a:t>
            </a:r>
          </a:p>
          <a:p>
            <a:pPr lvl="1"/>
            <a:r>
              <a:rPr lang="pt-BR" dirty="0" smtClean="0"/>
              <a:t>Seções Críticas</a:t>
            </a:r>
          </a:p>
          <a:p>
            <a:pPr lvl="1"/>
            <a:r>
              <a:rPr lang="pt-BR" dirty="0" smtClean="0"/>
              <a:t>Produtores e Consumidores</a:t>
            </a:r>
          </a:p>
          <a:p>
            <a:pPr lvl="1"/>
            <a:r>
              <a:rPr lang="pt-BR" dirty="0" smtClean="0"/>
              <a:t>Buffers limitados</a:t>
            </a:r>
          </a:p>
          <a:p>
            <a:pPr lvl="1"/>
            <a:r>
              <a:rPr lang="pt-BR" dirty="0" smtClean="0"/>
              <a:t>Jantar dos Filósofos</a:t>
            </a:r>
          </a:p>
          <a:p>
            <a:pPr lvl="1"/>
            <a:r>
              <a:rPr lang="pt-BR" dirty="0" smtClean="0"/>
              <a:t>Leitores e Escritores</a:t>
            </a:r>
          </a:p>
          <a:p>
            <a:r>
              <a:rPr lang="pt-BR" dirty="0" err="1" smtClean="0"/>
              <a:t>Semaphore.h</a:t>
            </a:r>
            <a:endParaRPr lang="pt-BR" dirty="0" smtClean="0"/>
          </a:p>
          <a:p>
            <a:pPr lvl="1"/>
            <a:endParaRPr lang="pt-BR" dirty="0" smtClean="0"/>
          </a:p>
          <a:p>
            <a:endParaRPr lang="pt-BR" dirty="0" smtClean="0"/>
          </a:p>
          <a:p>
            <a:pPr marL="402336" lvl="1" indent="0">
              <a:buNone/>
            </a:pPr>
            <a:endParaRPr lang="pt-BR" dirty="0"/>
          </a:p>
        </p:txBody>
      </p:sp>
    </p:spTree>
    <p:extLst>
      <p:ext uri="{BB962C8B-B14F-4D97-AF65-F5344CB8AC3E}">
        <p14:creationId xmlns:p14="http://schemas.microsoft.com/office/powerpoint/2010/main" val="20747480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Buffers limitados</a:t>
            </a:r>
            <a:endParaRPr lang="pt-BR" dirty="0"/>
          </a:p>
        </p:txBody>
      </p:sp>
      <p:sp>
        <p:nvSpPr>
          <p:cNvPr id="3" name="Espaço Reservado para Conteúdo 2"/>
          <p:cNvSpPr>
            <a:spLocks noGrp="1"/>
          </p:cNvSpPr>
          <p:nvPr>
            <p:ph idx="1"/>
          </p:nvPr>
        </p:nvSpPr>
        <p:spPr/>
        <p:txBody>
          <a:bodyPr/>
          <a:lstStyle/>
          <a:p>
            <a:r>
              <a:rPr lang="pt-BR" dirty="0" smtClean="0"/>
              <a:t>É comum produtores e consumidores trabalharem em rajadas com o intuito de aumentar a performance do programa concorrente.</a:t>
            </a:r>
          </a:p>
          <a:p>
            <a:r>
              <a:rPr lang="pt-BR" dirty="0" smtClean="0"/>
              <a:t>Para isso, necessita-se de um </a:t>
            </a:r>
            <a:r>
              <a:rPr lang="pt-BR" i="1" dirty="0" smtClean="0"/>
              <a:t>buffer</a:t>
            </a:r>
            <a:r>
              <a:rPr lang="pt-BR" dirty="0" smtClean="0"/>
              <a:t> com vários </a:t>
            </a:r>
            <a:r>
              <a:rPr lang="pt-BR" i="1" dirty="0" smtClean="0"/>
              <a:t>slots</a:t>
            </a:r>
            <a:r>
              <a:rPr lang="pt-BR" dirty="0" smtClean="0"/>
              <a:t> disponíveis para armazenamento.</a:t>
            </a:r>
            <a:endParaRPr lang="pt-BR" i="1" dirty="0"/>
          </a:p>
        </p:txBody>
      </p:sp>
      <p:sp>
        <p:nvSpPr>
          <p:cNvPr id="4" name="Retângulo 3"/>
          <p:cNvSpPr/>
          <p:nvPr/>
        </p:nvSpPr>
        <p:spPr>
          <a:xfrm>
            <a:off x="2639616" y="5445224"/>
            <a:ext cx="806489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reto 5"/>
          <p:cNvCxnSpPr/>
          <p:nvPr/>
        </p:nvCxnSpPr>
        <p:spPr>
          <a:xfrm>
            <a:off x="3695733" y="5445224"/>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a:off x="6672064" y="5445224"/>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a:off x="8688288" y="5445224"/>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9744405" y="5445224"/>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7728181" y="5445224"/>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4751851" y="5445224"/>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5711957" y="5445224"/>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flipH="1">
            <a:off x="6192011" y="5085184"/>
            <a:ext cx="1152128"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7344139" y="4767536"/>
            <a:ext cx="1056117" cy="461665"/>
          </a:xfrm>
          <a:prstGeom prst="rect">
            <a:avLst/>
          </a:prstGeom>
          <a:noFill/>
        </p:spPr>
        <p:txBody>
          <a:bodyPr wrap="square" rtlCol="0">
            <a:spAutoFit/>
          </a:bodyPr>
          <a:lstStyle/>
          <a:p>
            <a:r>
              <a:rPr lang="pt-BR" sz="2400" b="1" dirty="0" smtClean="0">
                <a:solidFill>
                  <a:srgbClr val="FF0000"/>
                </a:solidFill>
              </a:rPr>
              <a:t>Slot</a:t>
            </a:r>
            <a:endParaRPr lang="pt-BR" sz="2400" b="1" dirty="0">
              <a:solidFill>
                <a:srgbClr val="FF0000"/>
              </a:solidFill>
            </a:endParaRPr>
          </a:p>
        </p:txBody>
      </p:sp>
    </p:spTree>
    <p:extLst>
      <p:ext uri="{BB962C8B-B14F-4D97-AF65-F5344CB8AC3E}">
        <p14:creationId xmlns:p14="http://schemas.microsoft.com/office/powerpoint/2010/main" val="1142279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Buffers limitados</a:t>
            </a:r>
          </a:p>
        </p:txBody>
      </p:sp>
      <p:sp>
        <p:nvSpPr>
          <p:cNvPr id="3" name="Espaço Reservado para Conteúdo 2"/>
          <p:cNvSpPr>
            <a:spLocks noGrp="1"/>
          </p:cNvSpPr>
          <p:nvPr>
            <p:ph idx="1"/>
          </p:nvPr>
        </p:nvSpPr>
        <p:spPr>
          <a:xfrm>
            <a:off x="1914144" y="1447800"/>
            <a:ext cx="9997440" cy="5293568"/>
          </a:xfrm>
        </p:spPr>
        <p:txBody>
          <a:bodyPr>
            <a:normAutofit/>
          </a:bodyPr>
          <a:lstStyle/>
          <a:p>
            <a:r>
              <a:rPr lang="pt-BR" sz="2800" dirty="0" smtClean="0"/>
              <a:t>O </a:t>
            </a:r>
            <a:r>
              <a:rPr lang="pt-BR" sz="2800" i="1" dirty="0" smtClean="0"/>
              <a:t>buffer </a:t>
            </a:r>
            <a:r>
              <a:rPr lang="pt-BR" sz="2800" dirty="0" smtClean="0"/>
              <a:t>pode ser representado por um </a:t>
            </a:r>
            <a:r>
              <a:rPr lang="pt-BR" sz="2800" dirty="0" err="1" smtClean="0"/>
              <a:t>array</a:t>
            </a:r>
            <a:r>
              <a:rPr lang="pt-BR" sz="2800" dirty="0" smtClean="0"/>
              <a:t>, uma lista encadeada ou uma outra estrutura de dados.</a:t>
            </a:r>
          </a:p>
          <a:p>
            <a:r>
              <a:rPr lang="pt-BR" sz="2800" i="1" dirty="0" smtClean="0"/>
              <a:t>Buffer </a:t>
            </a:r>
            <a:r>
              <a:rPr lang="pt-BR" sz="2800" dirty="0" smtClean="0"/>
              <a:t>como um </a:t>
            </a:r>
            <a:r>
              <a:rPr lang="pt-BR" sz="2800" dirty="0" err="1" smtClean="0"/>
              <a:t>array</a:t>
            </a:r>
            <a:r>
              <a:rPr lang="pt-BR" sz="2800" dirty="0" smtClean="0"/>
              <a:t>:</a:t>
            </a:r>
          </a:p>
          <a:p>
            <a:endParaRPr lang="pt-BR" dirty="0"/>
          </a:p>
          <a:p>
            <a:endParaRPr lang="pt-BR" dirty="0" smtClean="0"/>
          </a:p>
          <a:p>
            <a:pPr lvl="1"/>
            <a:endParaRPr lang="pt-BR" sz="2600" dirty="0" smtClean="0"/>
          </a:p>
          <a:p>
            <a:pPr lvl="1"/>
            <a:r>
              <a:rPr lang="pt-BR" sz="2600" dirty="0" smtClean="0"/>
              <a:t>Produtor(</a:t>
            </a:r>
            <a:r>
              <a:rPr lang="pt-BR" sz="2600" dirty="0" err="1" smtClean="0"/>
              <a:t>deposit</a:t>
            </a:r>
            <a:r>
              <a:rPr lang="pt-BR" sz="2600" dirty="0" smtClean="0"/>
              <a:t>)</a:t>
            </a:r>
          </a:p>
          <a:p>
            <a:pPr lvl="1"/>
            <a:endParaRPr lang="pt-BR" sz="2600" dirty="0" smtClean="0"/>
          </a:p>
          <a:p>
            <a:pPr lvl="1"/>
            <a:r>
              <a:rPr lang="pt-BR" sz="2600" dirty="0" smtClean="0"/>
              <a:t>Consumidor(</a:t>
            </a:r>
            <a:r>
              <a:rPr lang="pt-BR" sz="2600" dirty="0" err="1" smtClean="0"/>
              <a:t>fetch</a:t>
            </a:r>
            <a:r>
              <a:rPr lang="pt-BR" sz="2600" dirty="0" smtClean="0"/>
              <a:t>)</a:t>
            </a:r>
          </a:p>
          <a:p>
            <a:pPr lvl="1"/>
            <a:endParaRPr lang="pt-BR" i="1" dirty="0"/>
          </a:p>
        </p:txBody>
      </p:sp>
      <p:grpSp>
        <p:nvGrpSpPr>
          <p:cNvPr id="5" name="Grupo 30"/>
          <p:cNvGrpSpPr/>
          <p:nvPr/>
        </p:nvGrpSpPr>
        <p:grpSpPr>
          <a:xfrm>
            <a:off x="2255573" y="3356992"/>
            <a:ext cx="9601067" cy="1201176"/>
            <a:chOff x="1691680" y="3789040"/>
            <a:chExt cx="7200800" cy="1201176"/>
          </a:xfrm>
        </p:grpSpPr>
        <p:grpSp>
          <p:nvGrpSpPr>
            <p:cNvPr id="6" name="Grupo 21"/>
            <p:cNvGrpSpPr/>
            <p:nvPr/>
          </p:nvGrpSpPr>
          <p:grpSpPr>
            <a:xfrm>
              <a:off x="2411760" y="3789040"/>
              <a:ext cx="6480720" cy="576064"/>
              <a:chOff x="1979712" y="3717032"/>
              <a:chExt cx="6480720" cy="576064"/>
            </a:xfrm>
          </p:grpSpPr>
          <p:sp>
            <p:nvSpPr>
              <p:cNvPr id="12" name="Retângulo 11"/>
              <p:cNvSpPr/>
              <p:nvPr/>
            </p:nvSpPr>
            <p:spPr>
              <a:xfrm>
                <a:off x="1979712" y="3717032"/>
                <a:ext cx="720080" cy="5760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2699792" y="3717032"/>
                <a:ext cx="720080" cy="5760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3419872" y="3717032"/>
                <a:ext cx="720080"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4139952" y="3717032"/>
                <a:ext cx="720080"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4860032" y="3717032"/>
                <a:ext cx="720080"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5580112" y="3717032"/>
                <a:ext cx="720080"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6300192" y="3717032"/>
                <a:ext cx="720080" cy="5760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7020272" y="3717032"/>
                <a:ext cx="720080" cy="5760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7740352" y="3717032"/>
                <a:ext cx="720080" cy="5760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3" name="CaixaDeTexto 22"/>
            <p:cNvSpPr txBox="1"/>
            <p:nvPr/>
          </p:nvSpPr>
          <p:spPr>
            <a:xfrm>
              <a:off x="1691680" y="3861048"/>
              <a:ext cx="648072" cy="369332"/>
            </a:xfrm>
            <a:prstGeom prst="rect">
              <a:avLst/>
            </a:prstGeom>
            <a:noFill/>
          </p:spPr>
          <p:txBody>
            <a:bodyPr wrap="square" rtlCol="0">
              <a:spAutoFit/>
            </a:bodyPr>
            <a:lstStyle/>
            <a:p>
              <a:pPr algn="ctr"/>
              <a:r>
                <a:rPr lang="pt-BR" b="1" dirty="0" err="1" smtClean="0"/>
                <a:t>buf</a:t>
              </a:r>
              <a:endParaRPr lang="pt-BR" b="1" dirty="0"/>
            </a:p>
          </p:txBody>
        </p:sp>
        <p:cxnSp>
          <p:nvCxnSpPr>
            <p:cNvPr id="27" name="Conector de seta reta 26"/>
            <p:cNvCxnSpPr/>
            <p:nvPr/>
          </p:nvCxnSpPr>
          <p:spPr>
            <a:xfrm flipV="1">
              <a:off x="4210204" y="4365104"/>
              <a:ext cx="0"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flipV="1">
              <a:off x="7092280" y="4365104"/>
              <a:ext cx="0"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CaixaDeTexto 28"/>
            <p:cNvSpPr txBox="1"/>
            <p:nvPr/>
          </p:nvSpPr>
          <p:spPr>
            <a:xfrm>
              <a:off x="3889920" y="4620884"/>
              <a:ext cx="648072" cy="369332"/>
            </a:xfrm>
            <a:prstGeom prst="rect">
              <a:avLst/>
            </a:prstGeom>
            <a:noFill/>
          </p:spPr>
          <p:txBody>
            <a:bodyPr wrap="square" rtlCol="0">
              <a:spAutoFit/>
            </a:bodyPr>
            <a:lstStyle/>
            <a:p>
              <a:pPr algn="ctr"/>
              <a:r>
                <a:rPr lang="pt-BR" b="1" dirty="0" err="1" smtClean="0"/>
                <a:t>rear</a:t>
              </a:r>
              <a:endParaRPr lang="pt-BR" b="1" dirty="0"/>
            </a:p>
          </p:txBody>
        </p:sp>
        <p:sp>
          <p:nvSpPr>
            <p:cNvPr id="30" name="CaixaDeTexto 29"/>
            <p:cNvSpPr txBox="1"/>
            <p:nvPr/>
          </p:nvSpPr>
          <p:spPr>
            <a:xfrm>
              <a:off x="6679232" y="4613380"/>
              <a:ext cx="864096" cy="369332"/>
            </a:xfrm>
            <a:prstGeom prst="rect">
              <a:avLst/>
            </a:prstGeom>
            <a:noFill/>
          </p:spPr>
          <p:txBody>
            <a:bodyPr wrap="square" rtlCol="0">
              <a:spAutoFit/>
            </a:bodyPr>
            <a:lstStyle/>
            <a:p>
              <a:pPr algn="ctr"/>
              <a:r>
                <a:rPr lang="pt-BR" b="1" dirty="0" smtClean="0"/>
                <a:t>front</a:t>
              </a:r>
              <a:endParaRPr lang="pt-BR" b="1" dirty="0"/>
            </a:p>
          </p:txBody>
        </p:sp>
      </p:grpSp>
      <p:sp>
        <p:nvSpPr>
          <p:cNvPr id="33" name="Retângulo de cantos arredondados 32"/>
          <p:cNvSpPr/>
          <p:nvPr/>
        </p:nvSpPr>
        <p:spPr>
          <a:xfrm>
            <a:off x="2429957" y="4857292"/>
            <a:ext cx="8688965"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pt-BR" b="1" dirty="0" err="1">
                <a:latin typeface="Courier New" pitchFamily="49" charset="0"/>
                <a:cs typeface="Courier New" pitchFamily="49" charset="0"/>
              </a:rPr>
              <a:t>buf</a:t>
            </a:r>
            <a:r>
              <a:rPr lang="pt-BR" b="1" dirty="0">
                <a:latin typeface="Courier New" pitchFamily="49" charset="0"/>
                <a:cs typeface="Courier New" pitchFamily="49" charset="0"/>
              </a:rPr>
              <a:t>[</a:t>
            </a:r>
            <a:r>
              <a:rPr lang="pt-BR" b="1" dirty="0" err="1">
                <a:latin typeface="Courier New" pitchFamily="49" charset="0"/>
                <a:cs typeface="Courier New" pitchFamily="49" charset="0"/>
              </a:rPr>
              <a:t>rear</a:t>
            </a:r>
            <a:r>
              <a:rPr lang="pt-BR" b="1" dirty="0">
                <a:latin typeface="Courier New" pitchFamily="49" charset="0"/>
                <a:cs typeface="Courier New" pitchFamily="49" charset="0"/>
              </a:rPr>
              <a:t>] = data; </a:t>
            </a:r>
            <a:r>
              <a:rPr lang="pt-BR" b="1" dirty="0" err="1">
                <a:latin typeface="Courier New" pitchFamily="49" charset="0"/>
                <a:cs typeface="Courier New" pitchFamily="49" charset="0"/>
              </a:rPr>
              <a:t>rear</a:t>
            </a:r>
            <a:r>
              <a:rPr lang="pt-BR" b="1" dirty="0">
                <a:latin typeface="Courier New" pitchFamily="49" charset="0"/>
                <a:cs typeface="Courier New" pitchFamily="49" charset="0"/>
              </a:rPr>
              <a:t> = (</a:t>
            </a:r>
            <a:r>
              <a:rPr lang="pt-BR" b="1" dirty="0" err="1">
                <a:latin typeface="Courier New" pitchFamily="49" charset="0"/>
                <a:cs typeface="Courier New" pitchFamily="49" charset="0"/>
              </a:rPr>
              <a:t>rear</a:t>
            </a:r>
            <a:r>
              <a:rPr lang="pt-BR" b="1" dirty="0">
                <a:latin typeface="Courier New" pitchFamily="49" charset="0"/>
                <a:cs typeface="Courier New" pitchFamily="49" charset="0"/>
              </a:rPr>
              <a:t> + 1) % n;</a:t>
            </a:r>
          </a:p>
        </p:txBody>
      </p:sp>
      <p:sp>
        <p:nvSpPr>
          <p:cNvPr id="34" name="Retângulo de cantos arredondados 33"/>
          <p:cNvSpPr/>
          <p:nvPr/>
        </p:nvSpPr>
        <p:spPr>
          <a:xfrm>
            <a:off x="2460325" y="5987449"/>
            <a:ext cx="8688965"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pt-BR" b="1" dirty="0" err="1">
                <a:latin typeface="Courier New" pitchFamily="49" charset="0"/>
                <a:cs typeface="Courier New" pitchFamily="49" charset="0"/>
              </a:rPr>
              <a:t>result</a:t>
            </a:r>
            <a:r>
              <a:rPr lang="pt-BR" b="1" dirty="0">
                <a:latin typeface="Courier New" pitchFamily="49" charset="0"/>
                <a:cs typeface="Courier New" pitchFamily="49" charset="0"/>
              </a:rPr>
              <a:t> = </a:t>
            </a:r>
            <a:r>
              <a:rPr lang="pt-BR" b="1" dirty="0" err="1">
                <a:latin typeface="Courier New" pitchFamily="49" charset="0"/>
                <a:cs typeface="Courier New" pitchFamily="49" charset="0"/>
              </a:rPr>
              <a:t>buf</a:t>
            </a:r>
            <a:r>
              <a:rPr lang="pt-BR" b="1" dirty="0">
                <a:latin typeface="Courier New" pitchFamily="49" charset="0"/>
                <a:cs typeface="Courier New" pitchFamily="49" charset="0"/>
              </a:rPr>
              <a:t>[front</a:t>
            </a:r>
            <a:r>
              <a:rPr lang="pt-BR" b="1" dirty="0" smtClean="0">
                <a:latin typeface="Courier New" pitchFamily="49" charset="0"/>
                <a:cs typeface="Courier New" pitchFamily="49" charset="0"/>
              </a:rPr>
              <a:t>]; </a:t>
            </a:r>
            <a:r>
              <a:rPr lang="pt-BR" b="1" dirty="0">
                <a:latin typeface="Courier New" pitchFamily="49" charset="0"/>
                <a:cs typeface="Courier New" pitchFamily="49" charset="0"/>
              </a:rPr>
              <a:t>front = (front + 1) % n;</a:t>
            </a:r>
          </a:p>
        </p:txBody>
      </p:sp>
    </p:spTree>
    <p:extLst>
      <p:ext uri="{BB962C8B-B14F-4D97-AF65-F5344CB8AC3E}">
        <p14:creationId xmlns:p14="http://schemas.microsoft.com/office/powerpoint/2010/main" val="2750162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Buffers limitados</a:t>
            </a:r>
            <a:endParaRPr lang="pt-BR" dirty="0"/>
          </a:p>
        </p:txBody>
      </p:sp>
      <p:sp>
        <p:nvSpPr>
          <p:cNvPr id="3" name="Espaço Reservado para Conteúdo 2"/>
          <p:cNvSpPr>
            <a:spLocks noGrp="1"/>
          </p:cNvSpPr>
          <p:nvPr>
            <p:ph idx="1"/>
          </p:nvPr>
        </p:nvSpPr>
        <p:spPr>
          <a:xfrm>
            <a:off x="609600" y="1412777"/>
            <a:ext cx="10972800" cy="4625609"/>
          </a:xfrm>
        </p:spPr>
        <p:txBody>
          <a:bodyPr/>
          <a:lstStyle/>
          <a:p>
            <a:r>
              <a:rPr lang="pt-BR" b="1" dirty="0" smtClean="0">
                <a:effectLst>
                  <a:outerShdw blurRad="38100" dist="38100" dir="2700000" algn="tl">
                    <a:srgbClr val="000000">
                      <a:alpha val="43137"/>
                    </a:srgbClr>
                  </a:outerShdw>
                </a:effectLst>
              </a:rPr>
              <a:t>Solução utilizando Semáforos</a:t>
            </a:r>
            <a:endParaRPr lang="pt-BR" b="1" dirty="0">
              <a:effectLst>
                <a:outerShdw blurRad="38100" dist="38100" dir="2700000" algn="tl">
                  <a:srgbClr val="000000">
                    <a:alpha val="43137"/>
                  </a:srgbClr>
                </a:outerShdw>
              </a:effectLst>
            </a:endParaRPr>
          </a:p>
        </p:txBody>
      </p:sp>
      <p:pic>
        <p:nvPicPr>
          <p:cNvPr id="11267" name="Picture 3"/>
          <p:cNvPicPr>
            <a:picLocks noChangeAspect="1" noChangeArrowheads="1"/>
          </p:cNvPicPr>
          <p:nvPr/>
        </p:nvPicPr>
        <p:blipFill>
          <a:blip r:embed="rId2" cstate="print">
            <a:duotone>
              <a:prstClr val="black"/>
              <a:schemeClr val="bg2">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2085859" y="1884437"/>
            <a:ext cx="8064065" cy="4711588"/>
          </a:xfrm>
          <a:prstGeom prst="roundRect">
            <a:avLst>
              <a:gd name="adj" fmla="val 8594"/>
            </a:avLst>
          </a:prstGeom>
          <a:solidFill>
            <a:schemeClr val="accent1">
              <a:lumMod val="40000"/>
              <a:lumOff val="60000"/>
            </a:scheme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0806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Buffers limitados</a:t>
            </a:r>
            <a:endParaRPr lang="pt-BR"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Solução utilizando Semáforos</a:t>
            </a:r>
          </a:p>
          <a:p>
            <a:pPr lvl="1"/>
            <a:r>
              <a:rPr lang="pt-BR" dirty="0" smtClean="0"/>
              <a:t>Semáforos funcionam como contadores de recursos (</a:t>
            </a:r>
            <a:r>
              <a:rPr lang="pt-BR" b="1" dirty="0" smtClean="0"/>
              <a:t>semáforo contador</a:t>
            </a:r>
            <a:r>
              <a:rPr lang="pt-BR" dirty="0" smtClean="0"/>
              <a:t>).</a:t>
            </a:r>
          </a:p>
          <a:p>
            <a:pPr lvl="1"/>
            <a:r>
              <a:rPr lang="pt-BR" dirty="0" smtClean="0"/>
              <a:t>Quando os processos não estão executando as operações </a:t>
            </a:r>
            <a:r>
              <a:rPr lang="pt-BR" i="1" dirty="0" err="1" smtClean="0"/>
              <a:t>deposit</a:t>
            </a:r>
            <a:r>
              <a:rPr lang="pt-BR" dirty="0" smtClean="0"/>
              <a:t> e </a:t>
            </a:r>
            <a:r>
              <a:rPr lang="pt-BR" i="1" dirty="0" err="1" smtClean="0"/>
              <a:t>fecht</a:t>
            </a:r>
            <a:r>
              <a:rPr lang="pt-BR" i="1" dirty="0" smtClean="0"/>
              <a:t>, </a:t>
            </a:r>
            <a:r>
              <a:rPr lang="pt-BR" dirty="0" smtClean="0"/>
              <a:t> a soma dos valores dos dois semáforos é igual ao número total de </a:t>
            </a:r>
            <a:r>
              <a:rPr lang="pt-BR" i="1" dirty="0" smtClean="0"/>
              <a:t>slots</a:t>
            </a:r>
            <a:r>
              <a:rPr lang="pt-BR" dirty="0" smtClean="0"/>
              <a:t>.</a:t>
            </a:r>
          </a:p>
          <a:p>
            <a:pPr lvl="1"/>
            <a:r>
              <a:rPr lang="pt-BR" dirty="0" smtClean="0"/>
              <a:t>Semáforos contadores de recurso são úteis quando processos competem por múltiplas unidades de um mesmo recurso.</a:t>
            </a:r>
            <a:endParaRPr lang="pt-BR" dirty="0"/>
          </a:p>
        </p:txBody>
      </p:sp>
    </p:spTree>
    <p:extLst>
      <p:ext uri="{BB962C8B-B14F-4D97-AF65-F5344CB8AC3E}">
        <p14:creationId xmlns:p14="http://schemas.microsoft.com/office/powerpoint/2010/main" val="39698632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Buffers limitados</a:t>
            </a:r>
            <a:endParaRPr lang="pt-BR" dirty="0"/>
          </a:p>
        </p:txBody>
      </p:sp>
      <p:sp>
        <p:nvSpPr>
          <p:cNvPr id="3" name="Espaço Reservado para Conteúdo 2"/>
          <p:cNvSpPr>
            <a:spLocks noGrp="1"/>
          </p:cNvSpPr>
          <p:nvPr>
            <p:ph idx="1"/>
          </p:nvPr>
        </p:nvSpPr>
        <p:spPr>
          <a:xfrm>
            <a:off x="527381" y="1340769"/>
            <a:ext cx="10972800" cy="4625609"/>
          </a:xfrm>
        </p:spPr>
        <p:txBody>
          <a:bodyPr>
            <a:normAutofit/>
          </a:bodyPr>
          <a:lstStyle/>
          <a:p>
            <a:r>
              <a:rPr lang="pt-BR" sz="2400" b="1" dirty="0" smtClean="0">
                <a:effectLst>
                  <a:outerShdw blurRad="38100" dist="38100" dir="2700000" algn="tl">
                    <a:srgbClr val="000000">
                      <a:alpha val="43137"/>
                    </a:srgbClr>
                  </a:outerShdw>
                </a:effectLst>
              </a:rPr>
              <a:t>Vários produtores e consumidores</a:t>
            </a:r>
          </a:p>
        </p:txBody>
      </p:sp>
      <p:pic>
        <p:nvPicPr>
          <p:cNvPr id="12290" name="Picture 2"/>
          <p:cNvPicPr>
            <a:picLocks noChangeAspect="1" noChangeArrowheads="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741451" y="1827183"/>
            <a:ext cx="7116597" cy="4912878"/>
          </a:xfrm>
          <a:prstGeom prst="roundRect">
            <a:avLst>
              <a:gd name="adj" fmla="val 8594"/>
            </a:avLst>
          </a:prstGeom>
          <a:solidFill>
            <a:schemeClr val="accent1">
              <a:lumMod val="40000"/>
              <a:lumOff val="60000"/>
            </a:scheme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8134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Buffers limitados</a:t>
            </a:r>
            <a:endParaRPr lang="pt-BR"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Considerações</a:t>
            </a:r>
          </a:p>
        </p:txBody>
      </p:sp>
      <p:sp>
        <p:nvSpPr>
          <p:cNvPr id="4" name="Retângulo de cantos arredondados 3"/>
          <p:cNvSpPr/>
          <p:nvPr/>
        </p:nvSpPr>
        <p:spPr>
          <a:xfrm>
            <a:off x="1710800" y="2739872"/>
            <a:ext cx="9313035" cy="20090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pAutoFit/>
          </a:bodyPr>
          <a:lstStyle/>
          <a:p>
            <a:r>
              <a:rPr lang="pt-BR" sz="2800" dirty="0" smtClean="0"/>
              <a:t>Sempre que múltiplos tipos de sincronização são necessários para solucionar um mesmo problema,  implemente-os separadamente e depois combine suas soluções.</a:t>
            </a:r>
            <a:endParaRPr lang="pt-BR" sz="2800" dirty="0"/>
          </a:p>
        </p:txBody>
      </p:sp>
    </p:spTree>
    <p:extLst>
      <p:ext uri="{BB962C8B-B14F-4D97-AF65-F5344CB8AC3E}">
        <p14:creationId xmlns:p14="http://schemas.microsoft.com/office/powerpoint/2010/main" val="10716059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Jantar dos Filósofos</a:t>
            </a:r>
            <a:endParaRPr lang="pt-BR" dirty="0"/>
          </a:p>
        </p:txBody>
      </p:sp>
      <p:sp>
        <p:nvSpPr>
          <p:cNvPr id="3" name="Espaço Reservado para Conteúdo 2"/>
          <p:cNvSpPr>
            <a:spLocks noGrp="1"/>
          </p:cNvSpPr>
          <p:nvPr>
            <p:ph idx="1"/>
          </p:nvPr>
        </p:nvSpPr>
        <p:spPr>
          <a:xfrm>
            <a:off x="1914144" y="1447800"/>
            <a:ext cx="9997440" cy="685056"/>
          </a:xfrm>
        </p:spPr>
        <p:txBody>
          <a:bodyPr/>
          <a:lstStyle/>
          <a:p>
            <a:r>
              <a:rPr lang="pt-BR" b="1" dirty="0" smtClean="0">
                <a:effectLst>
                  <a:outerShdw blurRad="38100" dist="38100" dir="2700000" algn="tl">
                    <a:srgbClr val="000000">
                      <a:alpha val="43137"/>
                    </a:srgbClr>
                  </a:outerShdw>
                </a:effectLst>
              </a:rPr>
              <a:t>Descrição do problema</a:t>
            </a:r>
          </a:p>
          <a:p>
            <a:pPr lvl="1"/>
            <a:endParaRPr lang="pt-BR" dirty="0"/>
          </a:p>
        </p:txBody>
      </p:sp>
      <p:sp>
        <p:nvSpPr>
          <p:cNvPr id="4" name="Retângulo de cantos arredondados 3"/>
          <p:cNvSpPr/>
          <p:nvPr/>
        </p:nvSpPr>
        <p:spPr>
          <a:xfrm>
            <a:off x="1679509" y="2167613"/>
            <a:ext cx="10177131" cy="4392692"/>
          </a:xfrm>
          <a:prstGeom prst="roundRect">
            <a:avLst/>
          </a:prstGeom>
          <a:ln w="31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spAutoFit/>
          </a:bodyPr>
          <a:lstStyle/>
          <a:p>
            <a:pPr algn="just"/>
            <a:r>
              <a:rPr lang="pt-BR" sz="2100" dirty="0"/>
              <a:t>Cinco filósofos </a:t>
            </a:r>
            <a:r>
              <a:rPr lang="pt-BR" sz="2100"/>
              <a:t>estão </a:t>
            </a:r>
            <a:r>
              <a:rPr lang="pt-BR" sz="2100" smtClean="0"/>
              <a:t>sentados </a:t>
            </a:r>
            <a:r>
              <a:rPr lang="pt-BR" sz="2100" dirty="0"/>
              <a:t>ao redor de uma mesa em forma de círculo. Cada filósofo passa sua vida pensando e comendo. No centro da mesa se encontra um prato de </a:t>
            </a:r>
            <a:r>
              <a:rPr lang="pt-BR" sz="2100" dirty="0" smtClean="0"/>
              <a:t>espaguete. </a:t>
            </a:r>
            <a:r>
              <a:rPr lang="pt-BR" sz="2100" dirty="0"/>
              <a:t>Uma vez que o </a:t>
            </a:r>
            <a:r>
              <a:rPr lang="pt-BR" sz="2100" dirty="0" smtClean="0"/>
              <a:t>espaguete </a:t>
            </a:r>
            <a:r>
              <a:rPr lang="pt-BR" sz="2100" dirty="0"/>
              <a:t>é longo e emaranhado, um filósofo precisa de dois garfos para comer. Infelizmente, eles dispõem de apenas cinco garfos. Um garfo é colocado entre um par de filósofos e foi acordado que cada filósofo pode apenas usar os garfos imediatamente à sua direita e à sua esquerda. O problema é escrever um programa que simule o comportamento dos filósofos. Dessa forma, ele deve evitar uma situação na qual todos os filósofos estão com fome, mas nenhum deles conseguem adquirir ambos os garfos (por exemplo, cada um segura um </a:t>
            </a:r>
            <a:r>
              <a:rPr lang="pt-BR" sz="2100" dirty="0" smtClean="0"/>
              <a:t>garfo </a:t>
            </a:r>
            <a:r>
              <a:rPr lang="pt-BR" sz="2100" dirty="0"/>
              <a:t>e se recusa a liberá-lo). </a:t>
            </a:r>
          </a:p>
        </p:txBody>
      </p:sp>
    </p:spTree>
    <p:extLst>
      <p:ext uri="{BB962C8B-B14F-4D97-AF65-F5344CB8AC3E}">
        <p14:creationId xmlns:p14="http://schemas.microsoft.com/office/powerpoint/2010/main" val="232700939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Jantar dos Filósofos</a:t>
            </a:r>
            <a:endParaRPr lang="pt-BR"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Ilustração</a:t>
            </a:r>
            <a:endParaRPr lang="pt-BR"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4696" y="2409392"/>
            <a:ext cx="9253859"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32762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Jantar dos Filósofos</a:t>
            </a:r>
            <a:endParaRPr lang="pt-BR"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Esboço da solução</a:t>
            </a:r>
            <a:endParaRPr lang="pt-BR" b="1" dirty="0">
              <a:effectLst>
                <a:outerShdw blurRad="38100" dist="38100" dir="2700000" algn="tl">
                  <a:srgbClr val="000000">
                    <a:alpha val="43137"/>
                  </a:srgbClr>
                </a:outerShdw>
              </a:effectLst>
            </a:endParaRPr>
          </a:p>
        </p:txBody>
      </p:sp>
      <p:sp>
        <p:nvSpPr>
          <p:cNvPr id="4" name="Retângulo de cantos arredondados 3"/>
          <p:cNvSpPr/>
          <p:nvPr/>
        </p:nvSpPr>
        <p:spPr>
          <a:xfrm>
            <a:off x="2204938" y="2773709"/>
            <a:ext cx="9121013" cy="2962513"/>
          </a:xfrm>
          <a:prstGeom prst="roundRect">
            <a:avLst/>
          </a:prstGeom>
          <a:ln w="3175">
            <a:solidFill>
              <a:schemeClr val="tx1"/>
            </a:solidFill>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just"/>
            <a:r>
              <a:rPr lang="pt-BR" sz="2100" b="1" dirty="0" err="1" smtClean="0">
                <a:latin typeface="Courier New" pitchFamily="49" charset="0"/>
                <a:cs typeface="Courier New" pitchFamily="49" charset="0"/>
              </a:rPr>
              <a:t>process</a:t>
            </a:r>
            <a:r>
              <a:rPr lang="pt-BR" sz="2100" b="1" dirty="0" smtClean="0">
                <a:latin typeface="Courier New" pitchFamily="49" charset="0"/>
                <a:cs typeface="Courier New" pitchFamily="49" charset="0"/>
              </a:rPr>
              <a:t> </a:t>
            </a:r>
            <a:r>
              <a:rPr lang="pt-BR" sz="2100" b="1" dirty="0" err="1" smtClean="0">
                <a:latin typeface="Courier New" pitchFamily="49" charset="0"/>
                <a:cs typeface="Courier New" pitchFamily="49" charset="0"/>
              </a:rPr>
              <a:t>Philosopher</a:t>
            </a:r>
            <a:r>
              <a:rPr lang="pt-BR" sz="2100" b="1" dirty="0" smtClean="0">
                <a:latin typeface="Courier New" pitchFamily="49" charset="0"/>
                <a:cs typeface="Courier New" pitchFamily="49" charset="0"/>
              </a:rPr>
              <a:t>[i = 1 to 4] {</a:t>
            </a:r>
          </a:p>
          <a:p>
            <a:pPr algn="just"/>
            <a:r>
              <a:rPr lang="pt-BR" sz="2100" b="1" dirty="0" smtClean="0">
                <a:latin typeface="Courier New" pitchFamily="49" charset="0"/>
                <a:cs typeface="Courier New" pitchFamily="49" charset="0"/>
              </a:rPr>
              <a:t>    </a:t>
            </a:r>
            <a:r>
              <a:rPr lang="pt-BR" sz="2100" b="1" dirty="0" err="1" smtClean="0">
                <a:latin typeface="Courier New" pitchFamily="49" charset="0"/>
                <a:cs typeface="Courier New" pitchFamily="49" charset="0"/>
              </a:rPr>
              <a:t>while</a:t>
            </a:r>
            <a:r>
              <a:rPr lang="pt-BR" sz="2100" b="1" dirty="0" smtClean="0">
                <a:latin typeface="Courier New" pitchFamily="49" charset="0"/>
                <a:cs typeface="Courier New" pitchFamily="49" charset="0"/>
              </a:rPr>
              <a:t> (</a:t>
            </a:r>
            <a:r>
              <a:rPr lang="pt-BR" sz="2100" b="1" dirty="0" err="1" smtClean="0">
                <a:latin typeface="Courier New" pitchFamily="49" charset="0"/>
                <a:cs typeface="Courier New" pitchFamily="49" charset="0"/>
              </a:rPr>
              <a:t>tru</a:t>
            </a:r>
            <a:r>
              <a:rPr lang="pt-BR" sz="2100" b="1" dirty="0" err="1">
                <a:latin typeface="Courier New" pitchFamily="49" charset="0"/>
                <a:cs typeface="Courier New" pitchFamily="49" charset="0"/>
              </a:rPr>
              <a:t>e</a:t>
            </a:r>
            <a:r>
              <a:rPr lang="pt-BR" sz="2100" b="1" dirty="0" smtClean="0">
                <a:latin typeface="Courier New" pitchFamily="49" charset="0"/>
                <a:cs typeface="Courier New" pitchFamily="49" charset="0"/>
              </a:rPr>
              <a:t>) {</a:t>
            </a:r>
          </a:p>
          <a:p>
            <a:pPr algn="just"/>
            <a:r>
              <a:rPr lang="pt-BR" sz="2100" b="1" dirty="0">
                <a:latin typeface="Courier New" pitchFamily="49" charset="0"/>
                <a:cs typeface="Courier New" pitchFamily="49" charset="0"/>
              </a:rPr>
              <a:t> </a:t>
            </a:r>
            <a:r>
              <a:rPr lang="pt-BR" sz="2100" b="1" dirty="0" smtClean="0">
                <a:latin typeface="Courier New" pitchFamily="49" charset="0"/>
                <a:cs typeface="Courier New" pitchFamily="49" charset="0"/>
              </a:rPr>
              <a:t>       </a:t>
            </a:r>
            <a:r>
              <a:rPr lang="pt-BR" sz="2100" b="1" dirty="0" err="1" smtClean="0">
                <a:latin typeface="Courier New" pitchFamily="49" charset="0"/>
                <a:cs typeface="Courier New" pitchFamily="49" charset="0"/>
              </a:rPr>
              <a:t>think</a:t>
            </a:r>
            <a:r>
              <a:rPr lang="pt-BR" sz="2100" b="1" dirty="0" smtClean="0">
                <a:latin typeface="Courier New" pitchFamily="49" charset="0"/>
                <a:cs typeface="Courier New" pitchFamily="49" charset="0"/>
              </a:rPr>
              <a:t>;</a:t>
            </a:r>
          </a:p>
          <a:p>
            <a:pPr algn="just"/>
            <a:r>
              <a:rPr lang="pt-BR" sz="2100" b="1" dirty="0">
                <a:latin typeface="Courier New" pitchFamily="49" charset="0"/>
                <a:cs typeface="Courier New" pitchFamily="49" charset="0"/>
              </a:rPr>
              <a:t> </a:t>
            </a:r>
            <a:r>
              <a:rPr lang="pt-BR" sz="2100" b="1" dirty="0" smtClean="0">
                <a:latin typeface="Courier New" pitchFamily="49" charset="0"/>
                <a:cs typeface="Courier New" pitchFamily="49" charset="0"/>
              </a:rPr>
              <a:t>       </a:t>
            </a:r>
            <a:r>
              <a:rPr lang="pt-BR" sz="2100" b="1" dirty="0" err="1" smtClean="0">
                <a:latin typeface="Courier New" pitchFamily="49" charset="0"/>
                <a:cs typeface="Courier New" pitchFamily="49" charset="0"/>
              </a:rPr>
              <a:t>acquire</a:t>
            </a:r>
            <a:r>
              <a:rPr lang="pt-BR" sz="2100" b="1" dirty="0" smtClean="0">
                <a:latin typeface="Courier New" pitchFamily="49" charset="0"/>
                <a:cs typeface="Courier New" pitchFamily="49" charset="0"/>
              </a:rPr>
              <a:t> </a:t>
            </a:r>
            <a:r>
              <a:rPr lang="pt-BR" sz="2100" b="1" dirty="0" err="1" smtClean="0">
                <a:latin typeface="Courier New" pitchFamily="49" charset="0"/>
                <a:cs typeface="Courier New" pitchFamily="49" charset="0"/>
              </a:rPr>
              <a:t>forks</a:t>
            </a:r>
            <a:r>
              <a:rPr lang="pt-BR" sz="2100" b="1" dirty="0" smtClean="0">
                <a:latin typeface="Courier New" pitchFamily="49" charset="0"/>
                <a:cs typeface="Courier New" pitchFamily="49" charset="0"/>
              </a:rPr>
              <a:t>;</a:t>
            </a:r>
          </a:p>
          <a:p>
            <a:pPr algn="just"/>
            <a:r>
              <a:rPr lang="pt-BR" sz="2100" b="1" dirty="0">
                <a:latin typeface="Courier New" pitchFamily="49" charset="0"/>
                <a:cs typeface="Courier New" pitchFamily="49" charset="0"/>
              </a:rPr>
              <a:t> </a:t>
            </a:r>
            <a:r>
              <a:rPr lang="pt-BR" sz="2100" b="1" dirty="0" smtClean="0">
                <a:latin typeface="Courier New" pitchFamily="49" charset="0"/>
                <a:cs typeface="Courier New" pitchFamily="49" charset="0"/>
              </a:rPr>
              <a:t>       </a:t>
            </a:r>
            <a:r>
              <a:rPr lang="pt-BR" sz="2100" b="1" dirty="0" err="1" smtClean="0">
                <a:latin typeface="Courier New" pitchFamily="49" charset="0"/>
                <a:cs typeface="Courier New" pitchFamily="49" charset="0"/>
              </a:rPr>
              <a:t>eat</a:t>
            </a:r>
            <a:r>
              <a:rPr lang="pt-BR" sz="2100" b="1" dirty="0" smtClean="0">
                <a:latin typeface="Courier New" pitchFamily="49" charset="0"/>
                <a:cs typeface="Courier New" pitchFamily="49" charset="0"/>
              </a:rPr>
              <a:t>;</a:t>
            </a:r>
          </a:p>
          <a:p>
            <a:pPr algn="just"/>
            <a:r>
              <a:rPr lang="pt-BR" sz="2100" b="1" dirty="0">
                <a:latin typeface="Courier New" pitchFamily="49" charset="0"/>
                <a:cs typeface="Courier New" pitchFamily="49" charset="0"/>
              </a:rPr>
              <a:t> </a:t>
            </a:r>
            <a:r>
              <a:rPr lang="pt-BR" sz="2100" b="1" dirty="0" smtClean="0">
                <a:latin typeface="Courier New" pitchFamily="49" charset="0"/>
                <a:cs typeface="Courier New" pitchFamily="49" charset="0"/>
              </a:rPr>
              <a:t>       release </a:t>
            </a:r>
            <a:r>
              <a:rPr lang="pt-BR" sz="2100" b="1" dirty="0" err="1" smtClean="0">
                <a:latin typeface="Courier New" pitchFamily="49" charset="0"/>
                <a:cs typeface="Courier New" pitchFamily="49" charset="0"/>
              </a:rPr>
              <a:t>forks</a:t>
            </a:r>
            <a:r>
              <a:rPr lang="pt-BR" sz="2100" b="1" dirty="0" smtClean="0">
                <a:latin typeface="Courier New" pitchFamily="49" charset="0"/>
                <a:cs typeface="Courier New" pitchFamily="49" charset="0"/>
              </a:rPr>
              <a:t>;</a:t>
            </a:r>
            <a:endParaRPr lang="pt-BR" sz="2100" b="1" dirty="0">
              <a:latin typeface="Courier New" pitchFamily="49" charset="0"/>
              <a:cs typeface="Courier New" pitchFamily="49" charset="0"/>
            </a:endParaRPr>
          </a:p>
          <a:p>
            <a:pPr algn="just"/>
            <a:r>
              <a:rPr lang="pt-BR" sz="2100" b="1" dirty="0" smtClean="0">
                <a:latin typeface="Courier New" pitchFamily="49" charset="0"/>
                <a:cs typeface="Courier New" pitchFamily="49" charset="0"/>
              </a:rPr>
              <a:t>    }</a:t>
            </a:r>
            <a:endParaRPr lang="pt-BR" sz="2100" b="1" dirty="0">
              <a:latin typeface="Courier New" pitchFamily="49" charset="0"/>
              <a:cs typeface="Courier New" pitchFamily="49" charset="0"/>
            </a:endParaRPr>
          </a:p>
          <a:p>
            <a:pPr algn="just"/>
            <a:r>
              <a:rPr lang="pt-BR" sz="2100" b="1" dirty="0" smtClean="0">
                <a:latin typeface="Courier New" pitchFamily="49" charset="0"/>
                <a:cs typeface="Courier New" pitchFamily="49" charset="0"/>
              </a:rPr>
              <a:t>}</a:t>
            </a:r>
            <a:endParaRPr lang="pt-BR" sz="2100" b="1" dirty="0">
              <a:latin typeface="Courier New" pitchFamily="49" charset="0"/>
              <a:cs typeface="Courier New" pitchFamily="49" charset="0"/>
            </a:endParaRPr>
          </a:p>
        </p:txBody>
      </p:sp>
    </p:spTree>
    <p:extLst>
      <p:ext uri="{BB962C8B-B14F-4D97-AF65-F5344CB8AC3E}">
        <p14:creationId xmlns:p14="http://schemas.microsoft.com/office/powerpoint/2010/main" val="284875342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Jantar dos Filósofos</a:t>
            </a:r>
            <a:endParaRPr lang="pt-BR"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Solução utilizando Semáforos</a:t>
            </a:r>
          </a:p>
          <a:p>
            <a:pPr lvl="1"/>
            <a:r>
              <a:rPr lang="pt-BR" dirty="0" smtClean="0"/>
              <a:t>Cada garfo pode ser representado como um semáforo.</a:t>
            </a:r>
          </a:p>
          <a:p>
            <a:pPr lvl="1"/>
            <a:r>
              <a:rPr lang="pt-BR" dirty="0" smtClean="0"/>
              <a:t>As ações de pegar e liberar os garfos podem ser vistas como operações P(s) e V(s), respectivamente.</a:t>
            </a:r>
          </a:p>
          <a:p>
            <a:pPr lvl="1"/>
            <a:r>
              <a:rPr lang="pt-BR" dirty="0" smtClean="0"/>
              <a:t>Pelo menos um filósofo deve pegar os garfos em uma ordem diferente das dos demais.</a:t>
            </a:r>
          </a:p>
          <a:p>
            <a:pPr lvl="2"/>
            <a:endParaRPr lang="pt-BR" dirty="0" smtClean="0"/>
          </a:p>
          <a:p>
            <a:pPr marL="402336" lvl="1" indent="0">
              <a:buNone/>
            </a:pPr>
            <a:endParaRPr lang="pt-BR" dirty="0"/>
          </a:p>
        </p:txBody>
      </p:sp>
      <p:sp>
        <p:nvSpPr>
          <p:cNvPr id="4" name="Retângulo de cantos arredondados 3"/>
          <p:cNvSpPr/>
          <p:nvPr/>
        </p:nvSpPr>
        <p:spPr>
          <a:xfrm>
            <a:off x="3311691" y="5605944"/>
            <a:ext cx="8064896" cy="919401"/>
          </a:xfrm>
          <a:prstGeom prst="roundRect">
            <a:avLst/>
          </a:prstGeom>
          <a:ln w="3175">
            <a:solidFill>
              <a:schemeClr val="tx1"/>
            </a:solidFill>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just"/>
            <a:r>
              <a:rPr lang="pt-BR" sz="2400" dirty="0" smtClean="0">
                <a:latin typeface="+mj-lt"/>
                <a:cs typeface="Courier New" pitchFamily="49" charset="0"/>
              </a:rPr>
              <a:t>Uma condição necessária para o </a:t>
            </a:r>
            <a:r>
              <a:rPr lang="pt-BR" sz="2400" dirty="0" err="1" smtClean="0">
                <a:latin typeface="+mj-lt"/>
                <a:cs typeface="Courier New" pitchFamily="49" charset="0"/>
              </a:rPr>
              <a:t>deadlock</a:t>
            </a:r>
            <a:r>
              <a:rPr lang="pt-BR" sz="2400" dirty="0" smtClean="0">
                <a:latin typeface="+mj-lt"/>
                <a:cs typeface="Courier New" pitchFamily="49" charset="0"/>
              </a:rPr>
              <a:t> é a existência de uma espera circular.</a:t>
            </a:r>
            <a:endParaRPr lang="pt-BR" sz="2400" dirty="0">
              <a:latin typeface="+mj-lt"/>
              <a:cs typeface="Courier New" pitchFamily="49" charset="0"/>
            </a:endParaRPr>
          </a:p>
        </p:txBody>
      </p:sp>
    </p:spTree>
    <p:extLst>
      <p:ext uri="{BB962C8B-B14F-4D97-AF65-F5344CB8AC3E}">
        <p14:creationId xmlns:p14="http://schemas.microsoft.com/office/powerpoint/2010/main" val="559077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lstStyle/>
          <a:p>
            <a:r>
              <a:rPr lang="pt-BR" dirty="0" smtClean="0"/>
              <a:t>Algoritmos que utilizam o mecanismo de espera ocupada são ineficientes na maioria dos programas concorrentes.</a:t>
            </a:r>
          </a:p>
          <a:p>
            <a:r>
              <a:rPr lang="pt-BR" dirty="0" smtClean="0"/>
              <a:t>Semáforos foram a primeira ferramenta para prover sincronização entre processos e é considerada uma das mais importantes.</a:t>
            </a:r>
          </a:p>
          <a:p>
            <a:r>
              <a:rPr lang="pt-BR" dirty="0" smtClean="0"/>
              <a:t>Incluídos em todas as bibliotecas voltadas à programação concorrente.</a:t>
            </a:r>
          </a:p>
          <a:p>
            <a:endParaRPr lang="pt-BR" dirty="0"/>
          </a:p>
        </p:txBody>
      </p:sp>
    </p:spTree>
    <p:extLst>
      <p:ext uri="{BB962C8B-B14F-4D97-AF65-F5344CB8AC3E}">
        <p14:creationId xmlns:p14="http://schemas.microsoft.com/office/powerpoint/2010/main" val="1627990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Jantar dos Filósofos</a:t>
            </a:r>
            <a:endParaRPr lang="pt-BR" dirty="0"/>
          </a:p>
        </p:txBody>
      </p:sp>
      <p:sp>
        <p:nvSpPr>
          <p:cNvPr id="3" name="Espaço Reservado para Conteúdo 2"/>
          <p:cNvSpPr>
            <a:spLocks noGrp="1"/>
          </p:cNvSpPr>
          <p:nvPr>
            <p:ph idx="1"/>
          </p:nvPr>
        </p:nvSpPr>
        <p:spPr>
          <a:xfrm>
            <a:off x="431371" y="1484784"/>
            <a:ext cx="10972800" cy="4625609"/>
          </a:xfrm>
        </p:spPr>
        <p:txBody>
          <a:bodyPr/>
          <a:lstStyle/>
          <a:p>
            <a:r>
              <a:rPr lang="pt-BR" b="1" dirty="0">
                <a:effectLst>
                  <a:outerShdw blurRad="38100" dist="38100" dir="2700000" algn="tl">
                    <a:srgbClr val="000000">
                      <a:alpha val="43137"/>
                    </a:srgbClr>
                  </a:outerShdw>
                </a:effectLst>
              </a:rPr>
              <a:t>Solução utilizando semáforos</a:t>
            </a:r>
          </a:p>
          <a:p>
            <a:endParaRPr lang="pt-BR" dirty="0"/>
          </a:p>
        </p:txBody>
      </p:sp>
      <p:pic>
        <p:nvPicPr>
          <p:cNvPr id="2050" name="Picture 2"/>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932203" y="2130603"/>
            <a:ext cx="9697077" cy="4579176"/>
          </a:xfrm>
          <a:prstGeom prst="roundRect">
            <a:avLst>
              <a:gd name="adj" fmla="val 8594"/>
            </a:avLst>
          </a:prstGeom>
          <a:solidFill>
            <a:schemeClr val="accent1">
              <a:lumMod val="40000"/>
              <a:lumOff val="60000"/>
            </a:scheme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36134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Jantar dos Filósofos</a:t>
            </a:r>
            <a:endParaRPr lang="pt-BR" dirty="0"/>
          </a:p>
        </p:txBody>
      </p:sp>
      <p:sp>
        <p:nvSpPr>
          <p:cNvPr id="6" name="Retângulo 5"/>
          <p:cNvSpPr/>
          <p:nvPr/>
        </p:nvSpPr>
        <p:spPr>
          <a:xfrm>
            <a:off x="335360" y="1484785"/>
            <a:ext cx="10657184" cy="5262979"/>
          </a:xfrm>
          <a:prstGeom prst="rect">
            <a:avLst/>
          </a:prstGeom>
        </p:spPr>
        <p:txBody>
          <a:bodyPr wrap="square">
            <a:spAutoFit/>
          </a:bodyPr>
          <a:lstStyle/>
          <a:p>
            <a:r>
              <a:rPr lang="pt-BR" sz="1400" dirty="0" smtClean="0">
                <a:latin typeface="Courier New" pitchFamily="49" charset="0"/>
                <a:cs typeface="Courier New" pitchFamily="49" charset="0"/>
              </a:rPr>
              <a:t>#define N 5</a:t>
            </a:r>
          </a:p>
          <a:p>
            <a:r>
              <a:rPr lang="pt-BR" sz="1400" dirty="0" smtClean="0">
                <a:latin typeface="Courier New" pitchFamily="49" charset="0"/>
                <a:cs typeface="Courier New" pitchFamily="49" charset="0"/>
              </a:rPr>
              <a:t>#define LEFT(i) (i+N-1)%N</a:t>
            </a:r>
          </a:p>
          <a:p>
            <a:r>
              <a:rPr lang="pt-BR" sz="1400" dirty="0" smtClean="0">
                <a:latin typeface="Courier New" pitchFamily="49" charset="0"/>
                <a:cs typeface="Courier New" pitchFamily="49" charset="0"/>
              </a:rPr>
              <a:t>#define RIGHT(i) (i+1)%N</a:t>
            </a:r>
          </a:p>
          <a:p>
            <a:r>
              <a:rPr lang="pt-BR" sz="1400" dirty="0" smtClean="0">
                <a:latin typeface="Courier New" pitchFamily="49" charset="0"/>
                <a:cs typeface="Courier New" pitchFamily="49" charset="0"/>
              </a:rPr>
              <a:t>#define THINKING 0</a:t>
            </a:r>
          </a:p>
          <a:p>
            <a:r>
              <a:rPr lang="pt-BR" sz="1400" dirty="0" smtClean="0">
                <a:latin typeface="Courier New" pitchFamily="49" charset="0"/>
                <a:cs typeface="Courier New" pitchFamily="49" charset="0"/>
              </a:rPr>
              <a:t>#define HUNGRY 1</a:t>
            </a:r>
          </a:p>
          <a:p>
            <a:r>
              <a:rPr lang="pt-BR" sz="1400" dirty="0" smtClean="0">
                <a:latin typeface="Courier New" pitchFamily="49" charset="0"/>
                <a:cs typeface="Courier New" pitchFamily="49" charset="0"/>
              </a:rPr>
              <a:t>#define EATING 2</a:t>
            </a:r>
          </a:p>
          <a:p>
            <a:r>
              <a:rPr lang="pt-BR" sz="1400" dirty="0" err="1" smtClean="0">
                <a:latin typeface="Courier New" pitchFamily="49" charset="0"/>
                <a:cs typeface="Courier New" pitchFamily="49" charset="0"/>
              </a:rPr>
              <a:t>int</a:t>
            </a:r>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state</a:t>
            </a:r>
            <a:r>
              <a:rPr lang="pt-BR" sz="1400" dirty="0" smtClean="0">
                <a:latin typeface="Courier New" pitchFamily="49" charset="0"/>
                <a:cs typeface="Courier New" pitchFamily="49" charset="0"/>
              </a:rPr>
              <a:t>[N];</a:t>
            </a:r>
          </a:p>
          <a:p>
            <a:r>
              <a:rPr lang="pt-BR" sz="1400" dirty="0" err="1" smtClean="0">
                <a:latin typeface="Courier New" pitchFamily="49" charset="0"/>
                <a:cs typeface="Courier New" pitchFamily="49" charset="0"/>
              </a:rPr>
              <a:t>sema_t</a:t>
            </a:r>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mutex</a:t>
            </a:r>
            <a:r>
              <a:rPr lang="pt-BR" sz="1400" dirty="0" smtClean="0">
                <a:latin typeface="Courier New" pitchFamily="49" charset="0"/>
                <a:cs typeface="Courier New" pitchFamily="49" charset="0"/>
              </a:rPr>
              <a:t>; // = 1</a:t>
            </a:r>
          </a:p>
          <a:p>
            <a:r>
              <a:rPr lang="pt-BR" sz="1400" dirty="0" err="1" smtClean="0">
                <a:latin typeface="Courier New" pitchFamily="49" charset="0"/>
                <a:cs typeface="Courier New" pitchFamily="49" charset="0"/>
              </a:rPr>
              <a:t>sema_t</a:t>
            </a:r>
            <a:r>
              <a:rPr lang="pt-BR" sz="1400" dirty="0" smtClean="0">
                <a:latin typeface="Courier New" pitchFamily="49" charset="0"/>
                <a:cs typeface="Courier New" pitchFamily="49" charset="0"/>
              </a:rPr>
              <a:t> Sem[N]; // = 0</a:t>
            </a:r>
          </a:p>
          <a:p>
            <a:r>
              <a:rPr lang="pt-BR" sz="1400" dirty="0" err="1" smtClean="0">
                <a:latin typeface="Courier New" pitchFamily="49" charset="0"/>
                <a:cs typeface="Courier New" pitchFamily="49" charset="0"/>
              </a:rPr>
              <a:t>void</a:t>
            </a:r>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philosopher</a:t>
            </a:r>
            <a:r>
              <a:rPr lang="pt-BR" sz="1400" dirty="0" smtClean="0">
                <a:latin typeface="Courier New" pitchFamily="49" charset="0"/>
                <a:cs typeface="Courier New" pitchFamily="49" charset="0"/>
              </a:rPr>
              <a:t>(</a:t>
            </a:r>
            <a:r>
              <a:rPr lang="pt-BR" sz="1400" dirty="0" err="1" smtClean="0">
                <a:latin typeface="Courier New" pitchFamily="49" charset="0"/>
                <a:cs typeface="Courier New" pitchFamily="49" charset="0"/>
              </a:rPr>
              <a:t>int</a:t>
            </a:r>
            <a:r>
              <a:rPr lang="pt-BR" sz="1400" dirty="0" smtClean="0">
                <a:latin typeface="Courier New" pitchFamily="49" charset="0"/>
                <a:cs typeface="Courier New" pitchFamily="49" charset="0"/>
              </a:rPr>
              <a:t> i) {</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while</a:t>
            </a:r>
            <a:r>
              <a:rPr lang="pt-BR" sz="1400" dirty="0" smtClean="0">
                <a:latin typeface="Courier New" pitchFamily="49" charset="0"/>
                <a:cs typeface="Courier New" pitchFamily="49" charset="0"/>
              </a:rPr>
              <a:t>(TRUE) {</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think</a:t>
            </a:r>
            <a:r>
              <a:rPr lang="pt-BR" sz="1400" dirty="0" smtClean="0">
                <a:latin typeface="Courier New" pitchFamily="49" charset="0"/>
                <a:cs typeface="Courier New" pitchFamily="49" charset="0"/>
              </a:rPr>
              <a:t>();</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take_forks</a:t>
            </a:r>
            <a:r>
              <a:rPr lang="pt-BR" sz="1400" dirty="0" smtClean="0">
                <a:latin typeface="Courier New" pitchFamily="49" charset="0"/>
                <a:cs typeface="Courier New" pitchFamily="49" charset="0"/>
              </a:rPr>
              <a:t>(i);</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eat</a:t>
            </a:r>
            <a:r>
              <a:rPr lang="pt-BR" sz="1400" dirty="0" smtClean="0">
                <a:latin typeface="Courier New" pitchFamily="49" charset="0"/>
                <a:cs typeface="Courier New" pitchFamily="49" charset="0"/>
              </a:rPr>
              <a:t>();</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put_forks</a:t>
            </a:r>
            <a:r>
              <a:rPr lang="pt-BR" sz="1400" dirty="0" smtClean="0">
                <a:latin typeface="Courier New" pitchFamily="49" charset="0"/>
                <a:cs typeface="Courier New" pitchFamily="49" charset="0"/>
              </a:rPr>
              <a:t>(i);</a:t>
            </a:r>
          </a:p>
          <a:p>
            <a:r>
              <a:rPr lang="pt-BR" sz="1400" dirty="0" smtClean="0">
                <a:latin typeface="Courier New" pitchFamily="49" charset="0"/>
                <a:cs typeface="Courier New" pitchFamily="49" charset="0"/>
              </a:rPr>
              <a:t>    }</a:t>
            </a:r>
          </a:p>
          <a:p>
            <a:r>
              <a:rPr lang="pt-BR" sz="1400" dirty="0" smtClean="0">
                <a:latin typeface="Courier New" pitchFamily="49" charset="0"/>
                <a:cs typeface="Courier New" pitchFamily="49" charset="0"/>
              </a:rPr>
              <a:t>}</a:t>
            </a:r>
          </a:p>
          <a:p>
            <a:r>
              <a:rPr lang="pt-BR" sz="1400" dirty="0" err="1" smtClean="0">
                <a:latin typeface="Courier New" pitchFamily="49" charset="0"/>
                <a:cs typeface="Courier New" pitchFamily="49" charset="0"/>
              </a:rPr>
              <a:t>void</a:t>
            </a:r>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take_forks</a:t>
            </a:r>
            <a:r>
              <a:rPr lang="pt-BR" sz="1400" dirty="0" smtClean="0">
                <a:latin typeface="Courier New" pitchFamily="49" charset="0"/>
                <a:cs typeface="Courier New" pitchFamily="49" charset="0"/>
              </a:rPr>
              <a:t>(</a:t>
            </a:r>
            <a:r>
              <a:rPr lang="pt-BR" sz="1400" dirty="0" err="1" smtClean="0">
                <a:latin typeface="Courier New" pitchFamily="49" charset="0"/>
                <a:cs typeface="Courier New" pitchFamily="49" charset="0"/>
              </a:rPr>
              <a:t>int</a:t>
            </a:r>
            <a:r>
              <a:rPr lang="pt-BR" sz="1400" dirty="0" smtClean="0">
                <a:latin typeface="Courier New" pitchFamily="49" charset="0"/>
                <a:cs typeface="Courier New" pitchFamily="49" charset="0"/>
              </a:rPr>
              <a:t> i) {</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sema_wait</a:t>
            </a:r>
            <a:r>
              <a:rPr lang="pt-BR" sz="1400" dirty="0" smtClean="0">
                <a:latin typeface="Courier New" pitchFamily="49" charset="0"/>
                <a:cs typeface="Courier New" pitchFamily="49" charset="0"/>
              </a:rPr>
              <a:t>(&amp;</a:t>
            </a:r>
            <a:r>
              <a:rPr lang="pt-BR" sz="1400" dirty="0" err="1" smtClean="0">
                <a:latin typeface="Courier New" pitchFamily="49" charset="0"/>
                <a:cs typeface="Courier New" pitchFamily="49" charset="0"/>
              </a:rPr>
              <a:t>mutex</a:t>
            </a:r>
            <a:r>
              <a:rPr lang="pt-BR" sz="1400" dirty="0" smtClean="0">
                <a:latin typeface="Courier New" pitchFamily="49" charset="0"/>
                <a:cs typeface="Courier New" pitchFamily="49" charset="0"/>
              </a:rPr>
              <a:t>);</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state</a:t>
            </a:r>
            <a:r>
              <a:rPr lang="pt-BR" sz="1400" dirty="0" smtClean="0">
                <a:latin typeface="Courier New" pitchFamily="49" charset="0"/>
                <a:cs typeface="Courier New" pitchFamily="49" charset="0"/>
              </a:rPr>
              <a:t>[i] = HUNGRY;</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test</a:t>
            </a:r>
            <a:r>
              <a:rPr lang="pt-BR" sz="1400" dirty="0" smtClean="0">
                <a:latin typeface="Courier New" pitchFamily="49" charset="0"/>
                <a:cs typeface="Courier New" pitchFamily="49" charset="0"/>
              </a:rPr>
              <a:t>(i);</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sema_post</a:t>
            </a:r>
            <a:r>
              <a:rPr lang="pt-BR" sz="1400" dirty="0" smtClean="0">
                <a:latin typeface="Courier New" pitchFamily="49" charset="0"/>
                <a:cs typeface="Courier New" pitchFamily="49" charset="0"/>
              </a:rPr>
              <a:t>(&amp;</a:t>
            </a:r>
            <a:r>
              <a:rPr lang="pt-BR" sz="1400" dirty="0" err="1" smtClean="0">
                <a:latin typeface="Courier New" pitchFamily="49" charset="0"/>
                <a:cs typeface="Courier New" pitchFamily="49" charset="0"/>
              </a:rPr>
              <a:t>mutex</a:t>
            </a:r>
            <a:r>
              <a:rPr lang="pt-BR" sz="1400" dirty="0" smtClean="0">
                <a:latin typeface="Courier New" pitchFamily="49" charset="0"/>
                <a:cs typeface="Courier New" pitchFamily="49" charset="0"/>
              </a:rPr>
              <a:t>);</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sema_wait</a:t>
            </a:r>
            <a:r>
              <a:rPr lang="pt-BR" sz="1400" dirty="0" smtClean="0">
                <a:latin typeface="Courier New" pitchFamily="49" charset="0"/>
                <a:cs typeface="Courier New" pitchFamily="49" charset="0"/>
              </a:rPr>
              <a:t>(&amp;Sem[i]);</a:t>
            </a:r>
          </a:p>
          <a:p>
            <a:r>
              <a:rPr lang="pt-BR" sz="1400" dirty="0" smtClean="0">
                <a:latin typeface="Courier New" pitchFamily="49" charset="0"/>
                <a:cs typeface="Courier New" pitchFamily="49" charset="0"/>
              </a:rPr>
              <a:t>}</a:t>
            </a:r>
          </a:p>
        </p:txBody>
      </p:sp>
    </p:spTree>
    <p:extLst>
      <p:ext uri="{BB962C8B-B14F-4D97-AF65-F5344CB8AC3E}">
        <p14:creationId xmlns:p14="http://schemas.microsoft.com/office/powerpoint/2010/main" val="11797458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Jantar dos Filósofos</a:t>
            </a:r>
            <a:endParaRPr lang="pt-BR" dirty="0"/>
          </a:p>
        </p:txBody>
      </p:sp>
      <p:sp>
        <p:nvSpPr>
          <p:cNvPr id="6" name="Retângulo 5"/>
          <p:cNvSpPr/>
          <p:nvPr/>
        </p:nvSpPr>
        <p:spPr>
          <a:xfrm>
            <a:off x="335360" y="1484785"/>
            <a:ext cx="10657184" cy="4401205"/>
          </a:xfrm>
          <a:prstGeom prst="rect">
            <a:avLst/>
          </a:prstGeom>
        </p:spPr>
        <p:txBody>
          <a:bodyPr wrap="square">
            <a:spAutoFit/>
          </a:bodyPr>
          <a:lstStyle/>
          <a:p>
            <a:r>
              <a:rPr lang="pt-BR" sz="1400" dirty="0" smtClean="0">
                <a:latin typeface="Courier New" pitchFamily="49" charset="0"/>
                <a:cs typeface="Courier New" pitchFamily="49" charset="0"/>
              </a:rPr>
              <a:t>---</a:t>
            </a:r>
          </a:p>
          <a:p>
            <a:endParaRPr lang="pt-BR" sz="1400" dirty="0" smtClean="0">
              <a:latin typeface="Courier New" pitchFamily="49" charset="0"/>
              <a:cs typeface="Courier New" pitchFamily="49" charset="0"/>
            </a:endParaRPr>
          </a:p>
          <a:p>
            <a:r>
              <a:rPr lang="pt-BR" sz="1400" dirty="0" err="1" smtClean="0">
                <a:latin typeface="Courier New" pitchFamily="49" charset="0"/>
                <a:cs typeface="Courier New" pitchFamily="49" charset="0"/>
              </a:rPr>
              <a:t>void</a:t>
            </a:r>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put_forks</a:t>
            </a:r>
            <a:r>
              <a:rPr lang="pt-BR" sz="1400" dirty="0" smtClean="0">
                <a:latin typeface="Courier New" pitchFamily="49" charset="0"/>
                <a:cs typeface="Courier New" pitchFamily="49" charset="0"/>
              </a:rPr>
              <a:t>(</a:t>
            </a:r>
            <a:r>
              <a:rPr lang="pt-BR" sz="1400" dirty="0" err="1" smtClean="0">
                <a:latin typeface="Courier New" pitchFamily="49" charset="0"/>
                <a:cs typeface="Courier New" pitchFamily="49" charset="0"/>
              </a:rPr>
              <a:t>int</a:t>
            </a:r>
            <a:r>
              <a:rPr lang="pt-BR" sz="1400" dirty="0" smtClean="0">
                <a:latin typeface="Courier New" pitchFamily="49" charset="0"/>
                <a:cs typeface="Courier New" pitchFamily="49" charset="0"/>
              </a:rPr>
              <a:t> i)</a:t>
            </a:r>
          </a:p>
          <a:p>
            <a:r>
              <a:rPr lang="pt-BR" sz="1400" dirty="0" smtClean="0">
                <a:latin typeface="Courier New" pitchFamily="49" charset="0"/>
                <a:cs typeface="Courier New" pitchFamily="49" charset="0"/>
              </a:rPr>
              <a:t>{</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sema_wait</a:t>
            </a:r>
            <a:r>
              <a:rPr lang="pt-BR" sz="1400" dirty="0" smtClean="0">
                <a:latin typeface="Courier New" pitchFamily="49" charset="0"/>
                <a:cs typeface="Courier New" pitchFamily="49" charset="0"/>
              </a:rPr>
              <a:t>(&amp;</a:t>
            </a:r>
            <a:r>
              <a:rPr lang="pt-BR" sz="1400" dirty="0" err="1" smtClean="0">
                <a:latin typeface="Courier New" pitchFamily="49" charset="0"/>
                <a:cs typeface="Courier New" pitchFamily="49" charset="0"/>
              </a:rPr>
              <a:t>mutex</a:t>
            </a:r>
            <a:r>
              <a:rPr lang="pt-BR" sz="1400" dirty="0" smtClean="0">
                <a:latin typeface="Courier New" pitchFamily="49" charset="0"/>
                <a:cs typeface="Courier New" pitchFamily="49" charset="0"/>
              </a:rPr>
              <a:t>);</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state</a:t>
            </a:r>
            <a:r>
              <a:rPr lang="pt-BR" sz="1400" dirty="0" smtClean="0">
                <a:latin typeface="Courier New" pitchFamily="49" charset="0"/>
                <a:cs typeface="Courier New" pitchFamily="49" charset="0"/>
              </a:rPr>
              <a:t>[i] = THINKING;</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test</a:t>
            </a:r>
            <a:r>
              <a:rPr lang="pt-BR" sz="1400" dirty="0" smtClean="0">
                <a:latin typeface="Courier New" pitchFamily="49" charset="0"/>
                <a:cs typeface="Courier New" pitchFamily="49" charset="0"/>
              </a:rPr>
              <a:t>(LEFT);</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test</a:t>
            </a:r>
            <a:r>
              <a:rPr lang="pt-BR" sz="1400" dirty="0" smtClean="0">
                <a:latin typeface="Courier New" pitchFamily="49" charset="0"/>
                <a:cs typeface="Courier New" pitchFamily="49" charset="0"/>
              </a:rPr>
              <a:t>(RIGHT);</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sema_post</a:t>
            </a:r>
            <a:r>
              <a:rPr lang="pt-BR" sz="1400" dirty="0" smtClean="0">
                <a:latin typeface="Courier New" pitchFamily="49" charset="0"/>
                <a:cs typeface="Courier New" pitchFamily="49" charset="0"/>
              </a:rPr>
              <a:t>(&amp;</a:t>
            </a:r>
            <a:r>
              <a:rPr lang="pt-BR" sz="1400" dirty="0" err="1" smtClean="0">
                <a:latin typeface="Courier New" pitchFamily="49" charset="0"/>
                <a:cs typeface="Courier New" pitchFamily="49" charset="0"/>
              </a:rPr>
              <a:t>mutex</a:t>
            </a:r>
            <a:r>
              <a:rPr lang="pt-BR" sz="1400" dirty="0" smtClean="0">
                <a:latin typeface="Courier New" pitchFamily="49" charset="0"/>
                <a:cs typeface="Courier New" pitchFamily="49" charset="0"/>
              </a:rPr>
              <a:t>);</a:t>
            </a:r>
          </a:p>
          <a:p>
            <a:r>
              <a:rPr lang="pt-BR" sz="1400" dirty="0" smtClean="0">
                <a:latin typeface="Courier New" pitchFamily="49" charset="0"/>
                <a:cs typeface="Courier New" pitchFamily="49" charset="0"/>
              </a:rPr>
              <a:t>}</a:t>
            </a:r>
          </a:p>
          <a:p>
            <a:r>
              <a:rPr lang="pt-BR" sz="1400" dirty="0" err="1" smtClean="0">
                <a:latin typeface="Courier New" pitchFamily="49" charset="0"/>
                <a:cs typeface="Courier New" pitchFamily="49" charset="0"/>
              </a:rPr>
              <a:t>void</a:t>
            </a:r>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test</a:t>
            </a:r>
            <a:r>
              <a:rPr lang="pt-BR" sz="1400" dirty="0" smtClean="0">
                <a:latin typeface="Courier New" pitchFamily="49" charset="0"/>
                <a:cs typeface="Courier New" pitchFamily="49" charset="0"/>
              </a:rPr>
              <a:t>(</a:t>
            </a:r>
            <a:r>
              <a:rPr lang="pt-BR" sz="1400" dirty="0" err="1" smtClean="0">
                <a:latin typeface="Courier New" pitchFamily="49" charset="0"/>
                <a:cs typeface="Courier New" pitchFamily="49" charset="0"/>
              </a:rPr>
              <a:t>int</a:t>
            </a:r>
            <a:r>
              <a:rPr lang="pt-BR" sz="1400" dirty="0" smtClean="0">
                <a:latin typeface="Courier New" pitchFamily="49" charset="0"/>
                <a:cs typeface="Courier New" pitchFamily="49" charset="0"/>
              </a:rPr>
              <a:t> i)</a:t>
            </a:r>
          </a:p>
          <a:p>
            <a:r>
              <a:rPr lang="pt-BR" sz="1400" dirty="0" smtClean="0">
                <a:latin typeface="Courier New" pitchFamily="49" charset="0"/>
                <a:cs typeface="Courier New" pitchFamily="49" charset="0"/>
              </a:rPr>
              <a:t>{</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if</a:t>
            </a:r>
            <a:r>
              <a:rPr lang="pt-BR" sz="1400" dirty="0" smtClean="0">
                <a:latin typeface="Courier New" pitchFamily="49" charset="0"/>
                <a:cs typeface="Courier New" pitchFamily="49" charset="0"/>
              </a:rPr>
              <a:t> ( </a:t>
            </a:r>
            <a:r>
              <a:rPr lang="pt-BR" sz="1400" dirty="0" err="1" smtClean="0">
                <a:latin typeface="Courier New" pitchFamily="49" charset="0"/>
                <a:cs typeface="Courier New" pitchFamily="49" charset="0"/>
              </a:rPr>
              <a:t>state</a:t>
            </a:r>
            <a:r>
              <a:rPr lang="pt-BR" sz="1400" dirty="0" smtClean="0">
                <a:latin typeface="Courier New" pitchFamily="49" charset="0"/>
                <a:cs typeface="Courier New" pitchFamily="49" charset="0"/>
              </a:rPr>
              <a:t>[i] == HUNGRY &amp;&amp;</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state</a:t>
            </a:r>
            <a:r>
              <a:rPr lang="pt-BR" sz="1400" dirty="0" smtClean="0">
                <a:latin typeface="Courier New" pitchFamily="49" charset="0"/>
                <a:cs typeface="Courier New" pitchFamily="49" charset="0"/>
              </a:rPr>
              <a:t>[LEFT(i)]!=EATING &amp;&amp;</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state</a:t>
            </a:r>
            <a:r>
              <a:rPr lang="pt-BR" sz="1400" dirty="0" smtClean="0">
                <a:latin typeface="Courier New" pitchFamily="49" charset="0"/>
                <a:cs typeface="Courier New" pitchFamily="49" charset="0"/>
              </a:rPr>
              <a:t>[RIGHT(i)]!=EATING )</a:t>
            </a:r>
          </a:p>
          <a:p>
            <a:r>
              <a:rPr lang="pt-BR" sz="1400" dirty="0" smtClean="0">
                <a:latin typeface="Courier New" pitchFamily="49" charset="0"/>
                <a:cs typeface="Courier New" pitchFamily="49" charset="0"/>
              </a:rPr>
              <a:t>    {</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state</a:t>
            </a:r>
            <a:r>
              <a:rPr lang="pt-BR" sz="1400" dirty="0" smtClean="0">
                <a:latin typeface="Courier New" pitchFamily="49" charset="0"/>
                <a:cs typeface="Courier New" pitchFamily="49" charset="0"/>
              </a:rPr>
              <a:t>[i] = EATING;</a:t>
            </a:r>
          </a:p>
          <a:p>
            <a:r>
              <a:rPr lang="pt-BR" sz="1400" dirty="0" smtClean="0">
                <a:latin typeface="Courier New" pitchFamily="49" charset="0"/>
                <a:cs typeface="Courier New" pitchFamily="49" charset="0"/>
              </a:rPr>
              <a:t>        </a:t>
            </a:r>
            <a:r>
              <a:rPr lang="pt-BR" sz="1400" dirty="0" err="1" smtClean="0">
                <a:latin typeface="Courier New" pitchFamily="49" charset="0"/>
                <a:cs typeface="Courier New" pitchFamily="49" charset="0"/>
              </a:rPr>
              <a:t>sema_post</a:t>
            </a:r>
            <a:r>
              <a:rPr lang="pt-BR" sz="1400" dirty="0" smtClean="0">
                <a:latin typeface="Courier New" pitchFamily="49" charset="0"/>
                <a:cs typeface="Courier New" pitchFamily="49" charset="0"/>
              </a:rPr>
              <a:t>(&amp;Sem[i]);</a:t>
            </a:r>
          </a:p>
          <a:p>
            <a:r>
              <a:rPr lang="pt-BR" sz="1400" dirty="0" smtClean="0">
                <a:latin typeface="Courier New" pitchFamily="49" charset="0"/>
                <a:cs typeface="Courier New" pitchFamily="49" charset="0"/>
              </a:rPr>
              <a:t>    }</a:t>
            </a:r>
          </a:p>
          <a:p>
            <a:r>
              <a:rPr lang="pt-BR" sz="1400" dirty="0" smtClean="0">
                <a:latin typeface="Courier New" pitchFamily="49" charset="0"/>
                <a:cs typeface="Courier New" pitchFamily="49" charset="0"/>
              </a:rPr>
              <a:t>}</a:t>
            </a:r>
            <a:endParaRPr lang="pt-BR" sz="1400" dirty="0">
              <a:latin typeface="Courier New" pitchFamily="49" charset="0"/>
              <a:cs typeface="Courier New" pitchFamily="49" charset="0"/>
            </a:endParaRPr>
          </a:p>
        </p:txBody>
      </p:sp>
    </p:spTree>
    <p:extLst>
      <p:ext uri="{BB962C8B-B14F-4D97-AF65-F5344CB8AC3E}">
        <p14:creationId xmlns:p14="http://schemas.microsoft.com/office/powerpoint/2010/main" val="340690659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Jantar dos Filósofos</a:t>
            </a:r>
            <a:endParaRPr lang="pt-BR"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Exclusão Mútua Seletiva</a:t>
            </a:r>
          </a:p>
          <a:p>
            <a:pPr lvl="1"/>
            <a:r>
              <a:rPr lang="pt-BR" dirty="0" smtClean="0"/>
              <a:t>Pares de processos competem entre si para acessar os garfos.</a:t>
            </a:r>
          </a:p>
          <a:p>
            <a:pPr lvl="1"/>
            <a:r>
              <a:rPr lang="pt-BR" dirty="0" smtClean="0"/>
              <a:t>Não há uma competição generalizada.</a:t>
            </a:r>
            <a:endParaRPr lang="pt-BR" dirty="0"/>
          </a:p>
        </p:txBody>
      </p:sp>
    </p:spTree>
    <p:extLst>
      <p:ext uri="{BB962C8B-B14F-4D97-AF65-F5344CB8AC3E}">
        <p14:creationId xmlns:p14="http://schemas.microsoft.com/office/powerpoint/2010/main" val="156114746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Leitores e Escritores</a:t>
            </a:r>
            <a:endParaRPr lang="pt-BR" dirty="0"/>
          </a:p>
        </p:txBody>
      </p:sp>
      <p:sp>
        <p:nvSpPr>
          <p:cNvPr id="3" name="Espaço Reservado para Conteúdo 2"/>
          <p:cNvSpPr>
            <a:spLocks noGrp="1"/>
          </p:cNvSpPr>
          <p:nvPr>
            <p:ph idx="1"/>
          </p:nvPr>
        </p:nvSpPr>
        <p:spPr>
          <a:xfrm>
            <a:off x="609600" y="1556793"/>
            <a:ext cx="10972800" cy="4625609"/>
          </a:xfrm>
        </p:spPr>
        <p:txBody>
          <a:bodyPr/>
          <a:lstStyle/>
          <a:p>
            <a:r>
              <a:rPr lang="pt-BR" b="1" dirty="0" smtClean="0">
                <a:effectLst>
                  <a:outerShdw blurRad="38100" dist="38100" dir="2700000" algn="tl">
                    <a:srgbClr val="000000">
                      <a:alpha val="43137"/>
                    </a:srgbClr>
                  </a:outerShdw>
                </a:effectLst>
              </a:rPr>
              <a:t>Descrição do problema</a:t>
            </a:r>
            <a:endParaRPr lang="pt-BR" b="1" dirty="0">
              <a:effectLst>
                <a:outerShdw blurRad="38100" dist="38100" dir="2700000" algn="tl">
                  <a:srgbClr val="000000">
                    <a:alpha val="43137"/>
                  </a:srgbClr>
                </a:outerShdw>
              </a:effectLst>
            </a:endParaRPr>
          </a:p>
        </p:txBody>
      </p:sp>
      <p:sp>
        <p:nvSpPr>
          <p:cNvPr id="4" name="Retângulo de cantos arredondados 3"/>
          <p:cNvSpPr/>
          <p:nvPr/>
        </p:nvSpPr>
        <p:spPr>
          <a:xfrm>
            <a:off x="1679509" y="2564913"/>
            <a:ext cx="10177131" cy="3677602"/>
          </a:xfrm>
          <a:prstGeom prst="roundRect">
            <a:avLst/>
          </a:prstGeom>
          <a:ln w="31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spAutoFit/>
          </a:bodyPr>
          <a:lstStyle/>
          <a:p>
            <a:pPr algn="just"/>
            <a:r>
              <a:rPr lang="pt-BR" sz="2100" dirty="0"/>
              <a:t>Dois tipos de processos (leitores e escritores) compartilham uma base de dados. Leitores executam transações que examinam registros da base de dados; escritores executam transações que examinam e atualizam a base. A base de dados está inicialmente em um estado consistente (isto é, os dados estão armazenados em um estado válido). Cada transação, se executada isoladamente, transforma a base de dados de um estado consistente para outro. Para evitar interferência entre as transações, processos escritores devem ter acesso exclusivo à base. Assumindo que nenhum escritor está acessando à base de dados, qualquer número de leitores concorrentemente executar transações.</a:t>
            </a:r>
          </a:p>
        </p:txBody>
      </p:sp>
    </p:spTree>
    <p:extLst>
      <p:ext uri="{BB962C8B-B14F-4D97-AF65-F5344CB8AC3E}">
        <p14:creationId xmlns:p14="http://schemas.microsoft.com/office/powerpoint/2010/main" val="129462264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Leitores e Escritores</a:t>
            </a:r>
            <a:endParaRPr lang="pt-BR" dirty="0"/>
          </a:p>
        </p:txBody>
      </p:sp>
      <p:sp>
        <p:nvSpPr>
          <p:cNvPr id="3" name="Espaço Reservado para Conteúdo 2"/>
          <p:cNvSpPr>
            <a:spLocks noGrp="1"/>
          </p:cNvSpPr>
          <p:nvPr>
            <p:ph idx="1"/>
          </p:nvPr>
        </p:nvSpPr>
        <p:spPr/>
        <p:txBody>
          <a:bodyPr/>
          <a:lstStyle/>
          <a:p>
            <a:r>
              <a:rPr lang="pt-BR" dirty="0" smtClean="0"/>
              <a:t>Duas abordagens são empregadas na solução do problema.</a:t>
            </a:r>
          </a:p>
          <a:p>
            <a:pPr lvl="1"/>
            <a:r>
              <a:rPr lang="pt-BR" dirty="0" smtClean="0"/>
              <a:t>Encarado como um problema de Exclusão Mútua.</a:t>
            </a:r>
          </a:p>
          <a:p>
            <a:pPr lvl="1"/>
            <a:r>
              <a:rPr lang="pt-BR" dirty="0" smtClean="0"/>
              <a:t>Considerado </a:t>
            </a:r>
            <a:r>
              <a:rPr lang="pt-BR" dirty="0"/>
              <a:t>c</a:t>
            </a:r>
            <a:r>
              <a:rPr lang="pt-BR" dirty="0" smtClean="0"/>
              <a:t>omo um problema de Sincronização Condicional.</a:t>
            </a:r>
          </a:p>
          <a:p>
            <a:pPr lvl="2"/>
            <a:r>
              <a:rPr lang="pt-BR" dirty="0" smtClean="0"/>
              <a:t>Utiliza a técnica “Passagem de Bastão”.</a:t>
            </a:r>
          </a:p>
          <a:p>
            <a:endParaRPr lang="pt-BR" dirty="0"/>
          </a:p>
        </p:txBody>
      </p:sp>
    </p:spTree>
    <p:extLst>
      <p:ext uri="{BB962C8B-B14F-4D97-AF65-F5344CB8AC3E}">
        <p14:creationId xmlns:p14="http://schemas.microsoft.com/office/powerpoint/2010/main" val="6184400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99898"/>
            <a:ext cx="9404723" cy="1400530"/>
          </a:xfrm>
        </p:spPr>
        <p:txBody>
          <a:bodyPr>
            <a:normAutofit/>
          </a:bodyPr>
          <a:lstStyle/>
          <a:p>
            <a:r>
              <a:rPr lang="pt-BR" dirty="0" smtClean="0"/>
              <a:t>Leitores/Escritores como um problema de Exclusão Mútua</a:t>
            </a:r>
            <a:endParaRPr lang="pt-BR" dirty="0"/>
          </a:p>
        </p:txBody>
      </p:sp>
      <p:sp>
        <p:nvSpPr>
          <p:cNvPr id="3" name="Espaço Reservado para Conteúdo 2"/>
          <p:cNvSpPr>
            <a:spLocks noGrp="1"/>
          </p:cNvSpPr>
          <p:nvPr>
            <p:ph idx="1"/>
          </p:nvPr>
        </p:nvSpPr>
        <p:spPr>
          <a:xfrm>
            <a:off x="609600" y="1430418"/>
            <a:ext cx="10972800" cy="4625609"/>
          </a:xfrm>
        </p:spPr>
        <p:txBody>
          <a:bodyPr>
            <a:normAutofit/>
          </a:bodyPr>
          <a:lstStyle/>
          <a:p>
            <a:r>
              <a:rPr lang="pt-BR" sz="2800" b="1" dirty="0" smtClean="0">
                <a:effectLst>
                  <a:outerShdw blurRad="38100" dist="38100" dir="2700000" algn="tl">
                    <a:srgbClr val="000000">
                      <a:alpha val="43137"/>
                    </a:srgbClr>
                  </a:outerShdw>
                </a:effectLst>
              </a:rPr>
              <a:t>Solução intermediária (</a:t>
            </a:r>
            <a:r>
              <a:rPr lang="pt-BR" sz="2800" b="1" i="1" dirty="0" err="1" smtClean="0">
                <a:effectLst>
                  <a:outerShdw blurRad="38100" dist="38100" dir="2700000" algn="tl">
                    <a:srgbClr val="000000">
                      <a:alpha val="43137"/>
                    </a:srgbClr>
                  </a:outerShdw>
                </a:effectLst>
              </a:rPr>
              <a:t>overconstrained</a:t>
            </a:r>
            <a:r>
              <a:rPr lang="pt-BR" sz="2800" b="1" dirty="0" smtClean="0">
                <a:effectLst>
                  <a:outerShdw blurRad="38100" dist="38100" dir="2700000" algn="tl">
                    <a:srgbClr val="000000">
                      <a:alpha val="43137"/>
                    </a:srgbClr>
                  </a:outerShdw>
                </a:effectLst>
              </a:rPr>
              <a:t>)</a:t>
            </a:r>
            <a:endParaRPr lang="pt-BR" sz="2800" b="1"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2785301" y="1988840"/>
            <a:ext cx="7823200" cy="4819650"/>
          </a:xfrm>
          <a:prstGeom prst="roundRect">
            <a:avLst>
              <a:gd name="adj" fmla="val 8594"/>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52337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188103"/>
            <a:ext cx="9404723" cy="1400530"/>
          </a:xfrm>
        </p:spPr>
        <p:txBody>
          <a:bodyPr>
            <a:normAutofit/>
          </a:bodyPr>
          <a:lstStyle/>
          <a:p>
            <a:r>
              <a:rPr lang="pt-BR" dirty="0" smtClean="0"/>
              <a:t>Leitores/Escritores como um problema de Exclusão Mútua</a:t>
            </a:r>
            <a:endParaRPr lang="pt-BR" dirty="0"/>
          </a:p>
        </p:txBody>
      </p:sp>
      <p:sp>
        <p:nvSpPr>
          <p:cNvPr id="3" name="Espaço Reservado para Conteúdo 2"/>
          <p:cNvSpPr>
            <a:spLocks noGrp="1"/>
          </p:cNvSpPr>
          <p:nvPr>
            <p:ph idx="1"/>
          </p:nvPr>
        </p:nvSpPr>
        <p:spPr>
          <a:xfrm>
            <a:off x="609600" y="1483341"/>
            <a:ext cx="10972800" cy="4625609"/>
          </a:xfrm>
        </p:spPr>
        <p:txBody>
          <a:bodyPr>
            <a:normAutofit/>
          </a:bodyPr>
          <a:lstStyle/>
          <a:p>
            <a:r>
              <a:rPr lang="pt-BR" sz="2800" b="1" dirty="0" smtClean="0">
                <a:effectLst>
                  <a:outerShdw blurRad="38100" dist="38100" dir="2700000" algn="tl">
                    <a:srgbClr val="000000">
                      <a:alpha val="43137"/>
                    </a:srgbClr>
                  </a:outerShdw>
                </a:effectLst>
              </a:rPr>
              <a:t>Esboço da Solução</a:t>
            </a:r>
            <a:endParaRPr lang="pt-BR" sz="2800" b="1"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2" cstate="print">
            <a:duotone>
              <a:prstClr val="black"/>
              <a:schemeClr val="bg2">
                <a:lumMod val="90000"/>
                <a:tint val="45000"/>
                <a:satMod val="400000"/>
              </a:schemeClr>
            </a:duotone>
            <a:extLst>
              <a:ext uri="{28A0092B-C50C-407E-A947-70E740481C1C}">
                <a14:useLocalDpi xmlns:a14="http://schemas.microsoft.com/office/drawing/2010/main" val="0"/>
              </a:ext>
            </a:extLst>
          </a:blip>
          <a:srcRect/>
          <a:stretch>
            <a:fillRect/>
          </a:stretch>
        </p:blipFill>
        <p:spPr bwMode="auto">
          <a:xfrm>
            <a:off x="2749885" y="1975933"/>
            <a:ext cx="7308388" cy="4828580"/>
          </a:xfrm>
          <a:prstGeom prst="roundRect">
            <a:avLst>
              <a:gd name="adj" fmla="val 8594"/>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19506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Leitores/Escritores como um problema de Exclusão Mútua</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790180851"/>
              </p:ext>
            </p:extLst>
          </p:nvPr>
        </p:nvGraphicFramePr>
        <p:xfrm>
          <a:off x="1914144" y="1447800"/>
          <a:ext cx="999744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7662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932203" y="304370"/>
            <a:ext cx="8256917" cy="6364990"/>
          </a:xfrm>
          <a:prstGeom prst="roundRect">
            <a:avLst>
              <a:gd name="adj" fmla="val 8594"/>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842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lstStyle/>
          <a:p>
            <a:r>
              <a:rPr lang="pt-BR" dirty="0" smtClean="0"/>
              <a:t>Podem ser implementados através de técnicas de espera ocupada ou via funcionalidades oferecidas pelos sistemas operacionais.</a:t>
            </a:r>
          </a:p>
          <a:p>
            <a:r>
              <a:rPr lang="pt-BR" dirty="0" smtClean="0"/>
              <a:t>Sua criação foi motivada pela maneira como o tráfego em uma ferrovia é sincronizado para evitar colisões.</a:t>
            </a:r>
          </a:p>
          <a:p>
            <a:r>
              <a:rPr lang="pt-BR" dirty="0" smtClean="0"/>
              <a:t>São utilizados para implementar exclusão mútua e sincronização condicional.</a:t>
            </a:r>
            <a:endParaRPr lang="pt-BR" dirty="0"/>
          </a:p>
        </p:txBody>
      </p:sp>
    </p:spTree>
    <p:extLst>
      <p:ext uri="{BB962C8B-B14F-4D97-AF65-F5344CB8AC3E}">
        <p14:creationId xmlns:p14="http://schemas.microsoft.com/office/powerpoint/2010/main" val="7085925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Leitores/Escritores como um problema de Exclusão Mútua</a:t>
            </a:r>
            <a:endParaRPr lang="pt-BR" dirty="0"/>
          </a:p>
        </p:txBody>
      </p:sp>
      <p:sp>
        <p:nvSpPr>
          <p:cNvPr id="3" name="Espaço Reservado para Conteúdo 2"/>
          <p:cNvSpPr>
            <a:spLocks noGrp="1"/>
          </p:cNvSpPr>
          <p:nvPr>
            <p:ph idx="1"/>
          </p:nvPr>
        </p:nvSpPr>
        <p:spPr/>
        <p:txBody>
          <a:bodyPr>
            <a:normAutofit/>
          </a:bodyPr>
          <a:lstStyle/>
          <a:p>
            <a:r>
              <a:rPr lang="pt-BR" b="1" dirty="0" smtClean="0">
                <a:effectLst>
                  <a:outerShdw blurRad="38100" dist="38100" dir="2700000" algn="tl">
                    <a:srgbClr val="000000">
                      <a:alpha val="43137"/>
                    </a:srgbClr>
                  </a:outerShdw>
                </a:effectLst>
              </a:rPr>
              <a:t>Solução utilizando Semáforos</a:t>
            </a:r>
            <a:endParaRPr lang="pt-BR" dirty="0"/>
          </a:p>
          <a:p>
            <a:pPr lvl="1"/>
            <a:r>
              <a:rPr lang="pt-BR" dirty="0" smtClean="0"/>
              <a:t>Dá-se prioridade aos leitores em detrimento dos escritores.</a:t>
            </a:r>
          </a:p>
          <a:p>
            <a:pPr lvl="1"/>
            <a:r>
              <a:rPr lang="pt-BR" dirty="0" smtClean="0"/>
              <a:t>Um contínuo fluxo de leitores pode impossibilitar os escritores de acessarem a base de dados.</a:t>
            </a:r>
          </a:p>
          <a:p>
            <a:pPr lvl="1"/>
            <a:r>
              <a:rPr lang="pt-BR" dirty="0" smtClean="0"/>
              <a:t>Solução não justa.</a:t>
            </a:r>
          </a:p>
        </p:txBody>
      </p:sp>
    </p:spTree>
    <p:extLst>
      <p:ext uri="{BB962C8B-B14F-4D97-AF65-F5344CB8AC3E}">
        <p14:creationId xmlns:p14="http://schemas.microsoft.com/office/powerpoint/2010/main" val="345955973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Leitores/Escritores usando Sincronização Condicional</a:t>
            </a:r>
            <a:endParaRPr lang="pt-BR" dirty="0"/>
          </a:p>
        </p:txBody>
      </p:sp>
      <p:sp>
        <p:nvSpPr>
          <p:cNvPr id="3" name="Espaço Reservado para Conteúdo 2"/>
          <p:cNvSpPr>
            <a:spLocks noGrp="1"/>
          </p:cNvSpPr>
          <p:nvPr>
            <p:ph idx="1"/>
          </p:nvPr>
        </p:nvSpPr>
        <p:spPr/>
        <p:txBody>
          <a:bodyPr/>
          <a:lstStyle/>
          <a:p>
            <a:r>
              <a:rPr lang="pt-BR" dirty="0" smtClean="0"/>
              <a:t>Utilizando sincronização condicional, pode-se evitar que os processos escritores entrem em um estado de </a:t>
            </a:r>
            <a:r>
              <a:rPr lang="pt-BR" i="1" dirty="0" err="1" smtClean="0"/>
              <a:t>starvation</a:t>
            </a:r>
            <a:r>
              <a:rPr lang="pt-BR" dirty="0" smtClean="0"/>
              <a:t>.</a:t>
            </a:r>
          </a:p>
          <a:p>
            <a:pPr lvl="1"/>
            <a:r>
              <a:rPr lang="pt-BR" dirty="0" smtClean="0"/>
              <a:t>A ideia é utilizar contadores que registram o número de processos leitores e escritores tentando acessar a base de dados.</a:t>
            </a:r>
          </a:p>
        </p:txBody>
      </p:sp>
    </p:spTree>
    <p:extLst>
      <p:ext uri="{BB962C8B-B14F-4D97-AF65-F5344CB8AC3E}">
        <p14:creationId xmlns:p14="http://schemas.microsoft.com/office/powerpoint/2010/main" val="22791513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Leitores/Escritores usando Sincronização Condicional</a:t>
            </a:r>
            <a:endParaRPr lang="pt-BR" dirty="0"/>
          </a:p>
        </p:txBody>
      </p:sp>
      <p:sp>
        <p:nvSpPr>
          <p:cNvPr id="3" name="Espaço Reservado para Conteúdo 2"/>
          <p:cNvSpPr>
            <a:spLocks noGrp="1"/>
          </p:cNvSpPr>
          <p:nvPr>
            <p:ph idx="1"/>
          </p:nvPr>
        </p:nvSpPr>
        <p:spPr/>
        <p:txBody>
          <a:bodyPr>
            <a:normAutofit/>
          </a:bodyPr>
          <a:lstStyle/>
          <a:p>
            <a:r>
              <a:rPr lang="pt-BR" dirty="0" smtClean="0"/>
              <a:t>Estado a ser evitado</a:t>
            </a:r>
          </a:p>
          <a:p>
            <a:endParaRPr lang="pt-BR" dirty="0"/>
          </a:p>
          <a:p>
            <a:endParaRPr lang="pt-BR" dirty="0" smtClean="0"/>
          </a:p>
          <a:p>
            <a:r>
              <a:rPr lang="pt-BR" dirty="0" smtClean="0"/>
              <a:t>Estado desejado</a:t>
            </a:r>
          </a:p>
          <a:p>
            <a:endParaRPr lang="pt-BR" i="1" dirty="0" smtClean="0"/>
          </a:p>
          <a:p>
            <a:endParaRPr lang="pt-BR" i="1" dirty="0"/>
          </a:p>
          <a:p>
            <a:r>
              <a:rPr lang="pt-BR" dirty="0" smtClean="0"/>
              <a:t>Onde,</a:t>
            </a:r>
          </a:p>
          <a:p>
            <a:pPr lvl="1"/>
            <a:r>
              <a:rPr lang="pt-BR" dirty="0" smtClean="0"/>
              <a:t> </a:t>
            </a:r>
            <a:r>
              <a:rPr lang="pt-BR" b="1" i="1" dirty="0" err="1" smtClean="0"/>
              <a:t>nr</a:t>
            </a:r>
            <a:r>
              <a:rPr lang="pt-BR" b="1" dirty="0" smtClean="0"/>
              <a:t>:</a:t>
            </a:r>
            <a:r>
              <a:rPr lang="pt-BR" dirty="0" smtClean="0"/>
              <a:t> número de leitores acessando a base;</a:t>
            </a:r>
          </a:p>
          <a:p>
            <a:pPr lvl="1"/>
            <a:r>
              <a:rPr lang="pt-BR" b="1" i="1" dirty="0" err="1" smtClean="0"/>
              <a:t>nw</a:t>
            </a:r>
            <a:r>
              <a:rPr lang="pt-BR" b="1" i="1" dirty="0" smtClean="0"/>
              <a:t>: </a:t>
            </a:r>
            <a:r>
              <a:rPr lang="pt-BR" dirty="0" smtClean="0"/>
              <a:t>número de escritores acessando a base.</a:t>
            </a:r>
            <a:endParaRPr lang="pt-BR" i="1" dirty="0"/>
          </a:p>
          <a:p>
            <a:endParaRPr lang="pt-BR" i="1" dirty="0" smtClean="0"/>
          </a:p>
          <a:p>
            <a:endParaRPr lang="pt-BR" i="1" dirty="0"/>
          </a:p>
          <a:p>
            <a:endParaRPr lang="pt-BR" i="1" dirty="0" smtClean="0"/>
          </a:p>
        </p:txBody>
      </p:sp>
      <p:sp>
        <p:nvSpPr>
          <p:cNvPr id="4" name="Retângulo de cantos arredondados 3"/>
          <p:cNvSpPr/>
          <p:nvPr/>
        </p:nvSpPr>
        <p:spPr>
          <a:xfrm>
            <a:off x="2495600" y="2669308"/>
            <a:ext cx="6768752"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pt-BR" sz="2000" b="1" dirty="0" smtClean="0">
                <a:latin typeface="Courier New" pitchFamily="49" charset="0"/>
                <a:cs typeface="Courier New" pitchFamily="49" charset="0"/>
              </a:rPr>
              <a:t>(</a:t>
            </a:r>
            <a:r>
              <a:rPr lang="pt-BR" sz="2000" b="1" dirty="0" err="1" smtClean="0">
                <a:latin typeface="Courier New" pitchFamily="49" charset="0"/>
                <a:cs typeface="Courier New" pitchFamily="49" charset="0"/>
              </a:rPr>
              <a:t>nr</a:t>
            </a:r>
            <a:r>
              <a:rPr lang="pt-BR" sz="2000" b="1" dirty="0" smtClean="0">
                <a:latin typeface="Courier New" pitchFamily="49" charset="0"/>
                <a:cs typeface="Courier New" pitchFamily="49" charset="0"/>
              </a:rPr>
              <a:t> &gt; 0 ^ </a:t>
            </a:r>
            <a:r>
              <a:rPr lang="pt-BR" sz="2000" b="1" dirty="0" err="1" smtClean="0">
                <a:latin typeface="Courier New" pitchFamily="49" charset="0"/>
                <a:cs typeface="Courier New" pitchFamily="49" charset="0"/>
              </a:rPr>
              <a:t>nw</a:t>
            </a:r>
            <a:r>
              <a:rPr lang="pt-BR" sz="2000" b="1" dirty="0" smtClean="0">
                <a:latin typeface="Courier New" pitchFamily="49" charset="0"/>
                <a:cs typeface="Courier New" pitchFamily="49" charset="0"/>
              </a:rPr>
              <a:t> &gt; 0) v (</a:t>
            </a:r>
            <a:r>
              <a:rPr lang="pt-BR" sz="2000" b="1" dirty="0" err="1" smtClean="0">
                <a:latin typeface="Courier New" pitchFamily="49" charset="0"/>
                <a:cs typeface="Courier New" pitchFamily="49" charset="0"/>
              </a:rPr>
              <a:t>nw</a:t>
            </a:r>
            <a:r>
              <a:rPr lang="pt-BR" sz="2000" b="1" dirty="0" smtClean="0">
                <a:latin typeface="Courier New" pitchFamily="49" charset="0"/>
                <a:cs typeface="Courier New" pitchFamily="49" charset="0"/>
              </a:rPr>
              <a:t> &gt; 1)  </a:t>
            </a:r>
            <a:endParaRPr lang="pt-BR" sz="2000" b="1" dirty="0">
              <a:latin typeface="Courier New" pitchFamily="49" charset="0"/>
              <a:cs typeface="Courier New" pitchFamily="49" charset="0"/>
            </a:endParaRPr>
          </a:p>
        </p:txBody>
      </p:sp>
      <p:sp>
        <p:nvSpPr>
          <p:cNvPr id="5" name="Retângulo de cantos arredondados 4"/>
          <p:cNvSpPr/>
          <p:nvPr/>
        </p:nvSpPr>
        <p:spPr>
          <a:xfrm>
            <a:off x="2495600" y="3933056"/>
            <a:ext cx="6768752"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pt-BR" sz="2000" b="1" dirty="0" smtClean="0">
                <a:latin typeface="Courier New" pitchFamily="49" charset="0"/>
                <a:cs typeface="Courier New" pitchFamily="49" charset="0"/>
              </a:rPr>
              <a:t>(</a:t>
            </a:r>
            <a:r>
              <a:rPr lang="pt-BR" sz="2000" b="1" dirty="0" err="1" smtClean="0">
                <a:latin typeface="Courier New" pitchFamily="49" charset="0"/>
                <a:cs typeface="Courier New" pitchFamily="49" charset="0"/>
              </a:rPr>
              <a:t>nr</a:t>
            </a:r>
            <a:r>
              <a:rPr lang="pt-BR" sz="2000" b="1" dirty="0" smtClean="0">
                <a:latin typeface="Courier New" pitchFamily="49" charset="0"/>
                <a:cs typeface="Courier New" pitchFamily="49" charset="0"/>
              </a:rPr>
              <a:t> == 0 v </a:t>
            </a:r>
            <a:r>
              <a:rPr lang="pt-BR" sz="2000" b="1" dirty="0" err="1" smtClean="0">
                <a:latin typeface="Courier New" pitchFamily="49" charset="0"/>
                <a:cs typeface="Courier New" pitchFamily="49" charset="0"/>
              </a:rPr>
              <a:t>nw</a:t>
            </a:r>
            <a:r>
              <a:rPr lang="pt-BR" sz="2000" b="1" dirty="0" smtClean="0">
                <a:latin typeface="Courier New" pitchFamily="49" charset="0"/>
                <a:cs typeface="Courier New" pitchFamily="49" charset="0"/>
              </a:rPr>
              <a:t> == 0) ^ (</a:t>
            </a:r>
            <a:r>
              <a:rPr lang="pt-BR" sz="2000" b="1" dirty="0" err="1" smtClean="0">
                <a:latin typeface="Courier New" pitchFamily="49" charset="0"/>
                <a:cs typeface="Courier New" pitchFamily="49" charset="0"/>
              </a:rPr>
              <a:t>nw</a:t>
            </a:r>
            <a:r>
              <a:rPr lang="pt-BR" sz="2000" b="1" dirty="0" smtClean="0">
                <a:latin typeface="Courier New" pitchFamily="49" charset="0"/>
                <a:cs typeface="Courier New" pitchFamily="49" charset="0"/>
              </a:rPr>
              <a:t> &lt;= 1)</a:t>
            </a:r>
            <a:endParaRPr lang="pt-BR" sz="2000" b="1" dirty="0">
              <a:latin typeface="Courier New" pitchFamily="49" charset="0"/>
              <a:cs typeface="Courier New" pitchFamily="49" charset="0"/>
            </a:endParaRPr>
          </a:p>
        </p:txBody>
      </p:sp>
    </p:spTree>
    <p:extLst>
      <p:ext uri="{BB962C8B-B14F-4D97-AF65-F5344CB8AC3E}">
        <p14:creationId xmlns:p14="http://schemas.microsoft.com/office/powerpoint/2010/main" val="28685393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Leitores/Escritores usando Sincronização Condicional</a:t>
            </a:r>
          </a:p>
        </p:txBody>
      </p:sp>
      <p:sp>
        <p:nvSpPr>
          <p:cNvPr id="3" name="Espaço Reservado para Conteúdo 2"/>
          <p:cNvSpPr>
            <a:spLocks noGrp="1"/>
          </p:cNvSpPr>
          <p:nvPr>
            <p:ph idx="1"/>
          </p:nvPr>
        </p:nvSpPr>
        <p:spPr>
          <a:xfrm>
            <a:off x="609600" y="1553905"/>
            <a:ext cx="10972800" cy="4625609"/>
          </a:xfrm>
        </p:spPr>
        <p:txBody>
          <a:bodyPr>
            <a:normAutofit/>
          </a:bodyPr>
          <a:lstStyle/>
          <a:p>
            <a:r>
              <a:rPr lang="pt-BR" sz="2800" b="1" dirty="0" smtClean="0">
                <a:effectLst>
                  <a:outerShdw blurRad="38100" dist="38100" dir="2700000" algn="tl">
                    <a:srgbClr val="000000">
                      <a:alpha val="43137"/>
                    </a:srgbClr>
                  </a:outerShdw>
                </a:effectLst>
              </a:rPr>
              <a:t>Solução utilizando comandos &lt;</a:t>
            </a:r>
            <a:r>
              <a:rPr lang="pt-BR" sz="2800" b="1" dirty="0" err="1" smtClean="0">
                <a:effectLst>
                  <a:outerShdw blurRad="38100" dist="38100" dir="2700000" algn="tl">
                    <a:srgbClr val="000000">
                      <a:alpha val="43137"/>
                    </a:srgbClr>
                  </a:outerShdw>
                </a:effectLst>
              </a:rPr>
              <a:t>await</a:t>
            </a:r>
            <a:r>
              <a:rPr lang="pt-BR" sz="2800" b="1" dirty="0" smtClean="0">
                <a:effectLst>
                  <a:outerShdw blurRad="38100" dist="38100" dir="2700000" algn="tl">
                    <a:srgbClr val="000000">
                      <a:alpha val="43137"/>
                    </a:srgbClr>
                  </a:outerShdw>
                </a:effectLst>
              </a:rPr>
              <a:t>&gt;</a:t>
            </a:r>
            <a:endParaRPr lang="pt-BR" sz="28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910928" y="2041030"/>
            <a:ext cx="7495547" cy="4753346"/>
          </a:xfrm>
          <a:prstGeom prst="roundRect">
            <a:avLst>
              <a:gd name="adj" fmla="val 8594"/>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65259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Leitores/Escritores usando Sincronização Condicional</a:t>
            </a:r>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Técnica de Passagem de Bastão</a:t>
            </a:r>
          </a:p>
          <a:p>
            <a:pPr lvl="1"/>
            <a:r>
              <a:rPr lang="pt-BR" dirty="0" smtClean="0"/>
              <a:t>Em geral, comandos &lt;</a:t>
            </a:r>
            <a:r>
              <a:rPr lang="pt-BR" dirty="0" err="1" smtClean="0"/>
              <a:t>await</a:t>
            </a:r>
            <a:r>
              <a:rPr lang="pt-BR" dirty="0" smtClean="0"/>
              <a:t>&gt; não podem ser implementados </a:t>
            </a:r>
            <a:r>
              <a:rPr lang="pt-BR" b="1" dirty="0" smtClean="0"/>
              <a:t>diretamente </a:t>
            </a:r>
            <a:r>
              <a:rPr lang="pt-BR" dirty="0" smtClean="0"/>
              <a:t>utilizando semáforos.</a:t>
            </a:r>
          </a:p>
          <a:p>
            <a:pPr lvl="1"/>
            <a:r>
              <a:rPr lang="pt-BR" dirty="0" smtClean="0"/>
              <a:t>Passagem de Bastão é uma técnica poderosa que permite a implementação de comandos &lt;</a:t>
            </a:r>
            <a:r>
              <a:rPr lang="pt-BR" dirty="0" err="1" smtClean="0"/>
              <a:t>await</a:t>
            </a:r>
            <a:r>
              <a:rPr lang="pt-BR" dirty="0" smtClean="0"/>
              <a:t>&gt; através de semáforos.</a:t>
            </a:r>
          </a:p>
          <a:p>
            <a:pPr lvl="1"/>
            <a:endParaRPr lang="pt-BR" b="1" dirty="0"/>
          </a:p>
        </p:txBody>
      </p:sp>
    </p:spTree>
    <p:extLst>
      <p:ext uri="{BB962C8B-B14F-4D97-AF65-F5344CB8AC3E}">
        <p14:creationId xmlns:p14="http://schemas.microsoft.com/office/powerpoint/2010/main" val="197408954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Leitores/Escritores usando Sincronização Condicional</a:t>
            </a:r>
          </a:p>
        </p:txBody>
      </p:sp>
      <p:sp>
        <p:nvSpPr>
          <p:cNvPr id="3" name="Espaço Reservado para Conteúdo 2"/>
          <p:cNvSpPr>
            <a:spLocks noGrp="1"/>
          </p:cNvSpPr>
          <p:nvPr>
            <p:ph idx="1"/>
          </p:nvPr>
        </p:nvSpPr>
        <p:spPr/>
        <p:txBody>
          <a:bodyPr>
            <a:normAutofit lnSpcReduction="10000"/>
          </a:bodyPr>
          <a:lstStyle/>
          <a:p>
            <a:r>
              <a:rPr lang="pt-BR" b="1" dirty="0" smtClean="0">
                <a:effectLst>
                  <a:outerShdw blurRad="38100" dist="38100" dir="2700000" algn="tl">
                    <a:srgbClr val="000000">
                      <a:alpha val="43137"/>
                    </a:srgbClr>
                  </a:outerShdw>
                </a:effectLst>
              </a:rPr>
              <a:t>Técnica de Passagem de Bastão</a:t>
            </a:r>
          </a:p>
          <a:p>
            <a:pPr lvl="1"/>
            <a:r>
              <a:rPr lang="pt-BR" b="1" dirty="0" smtClean="0"/>
              <a:t>Algoritmo</a:t>
            </a:r>
          </a:p>
          <a:p>
            <a:pPr marL="1163574" lvl="2" indent="-514350">
              <a:buFont typeface="+mj-lt"/>
              <a:buAutoNum type="arabicPeriod"/>
            </a:pPr>
            <a:r>
              <a:rPr lang="pt-BR" dirty="0" smtClean="0"/>
              <a:t>Substituir o ‘&lt;‘ (menor) por uma operação p(e) em um semáforo que controlará o acesso nos protocolos de entrada.</a:t>
            </a:r>
          </a:p>
          <a:p>
            <a:pPr marL="1163574" lvl="2" indent="-514350">
              <a:buFont typeface="+mj-lt"/>
              <a:buAutoNum type="arabicPeriod"/>
            </a:pPr>
            <a:r>
              <a:rPr lang="pt-BR" dirty="0" smtClean="0"/>
              <a:t>Verificar a condição para fazer o processo dormir através de um </a:t>
            </a:r>
            <a:r>
              <a:rPr lang="pt-BR" b="1" i="1" dirty="0" err="1" smtClean="0"/>
              <a:t>if</a:t>
            </a:r>
            <a:r>
              <a:rPr lang="pt-BR" i="1" dirty="0" smtClean="0"/>
              <a:t> </a:t>
            </a:r>
            <a:r>
              <a:rPr lang="pt-BR" dirty="0" smtClean="0"/>
              <a:t>e implementar as instruções para alcançar tal finalidade.</a:t>
            </a:r>
          </a:p>
          <a:p>
            <a:pPr marL="1373886" lvl="3" indent="-514350">
              <a:buFont typeface="+mj-lt"/>
              <a:buAutoNum type="arabicPeriod"/>
            </a:pPr>
            <a:r>
              <a:rPr lang="pt-BR" dirty="0" smtClean="0"/>
              <a:t>Incrementar o número de processos atrasados.</a:t>
            </a:r>
          </a:p>
          <a:p>
            <a:pPr marL="1373886" lvl="3" indent="-514350">
              <a:buFont typeface="+mj-lt"/>
              <a:buAutoNum type="arabicPeriod"/>
            </a:pPr>
            <a:r>
              <a:rPr lang="pt-BR" dirty="0" smtClean="0"/>
              <a:t>Liberar a entrada através da operação v(e).</a:t>
            </a:r>
          </a:p>
          <a:p>
            <a:pPr marL="1373886" lvl="3" indent="-514350">
              <a:buFont typeface="+mj-lt"/>
              <a:buAutoNum type="arabicPeriod"/>
            </a:pPr>
            <a:r>
              <a:rPr lang="pt-BR" dirty="0" smtClean="0"/>
              <a:t>Fazer o processo dormir através da operação p().</a:t>
            </a:r>
          </a:p>
          <a:p>
            <a:pPr marL="1163574" lvl="2" indent="-514350">
              <a:buFont typeface="+mj-lt"/>
              <a:buAutoNum type="arabicPeriod"/>
            </a:pPr>
            <a:r>
              <a:rPr lang="pt-BR" dirty="0" smtClean="0"/>
              <a:t>Incrementar as instruções necessárias quando o processo não satisfaz as condições para dormir.</a:t>
            </a:r>
          </a:p>
          <a:p>
            <a:pPr marL="1163574" lvl="2" indent="-514350">
              <a:buFont typeface="+mj-lt"/>
              <a:buAutoNum type="arabicPeriod"/>
            </a:pPr>
            <a:r>
              <a:rPr lang="pt-BR" dirty="0" smtClean="0"/>
              <a:t>Despertar um processo vinculado a um dos semáforos utilizados (passar o bastão).</a:t>
            </a:r>
          </a:p>
          <a:p>
            <a:pPr marL="1163574" lvl="2" indent="-514350">
              <a:buFont typeface="+mj-lt"/>
              <a:buAutoNum type="arabicPeriod"/>
            </a:pPr>
            <a:endParaRPr lang="pt-BR" dirty="0" smtClean="0"/>
          </a:p>
          <a:p>
            <a:pPr marL="1115568" lvl="2" indent="-457200">
              <a:buFont typeface="+mj-lt"/>
              <a:buAutoNum type="arabicPeriod"/>
            </a:pPr>
            <a:endParaRPr lang="pt-BR" b="1" dirty="0"/>
          </a:p>
        </p:txBody>
      </p:sp>
    </p:spTree>
    <p:extLst>
      <p:ext uri="{BB962C8B-B14F-4D97-AF65-F5344CB8AC3E}">
        <p14:creationId xmlns:p14="http://schemas.microsoft.com/office/powerpoint/2010/main" val="190030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Leitores/Escritores usando Sincronização Condicional</a:t>
            </a:r>
          </a:p>
        </p:txBody>
      </p:sp>
      <p:sp>
        <p:nvSpPr>
          <p:cNvPr id="3" name="Espaço Reservado para Conteúdo 2"/>
          <p:cNvSpPr>
            <a:spLocks noGrp="1"/>
          </p:cNvSpPr>
          <p:nvPr>
            <p:ph idx="1"/>
          </p:nvPr>
        </p:nvSpPr>
        <p:spPr>
          <a:xfrm>
            <a:off x="627238" y="1590631"/>
            <a:ext cx="10972800" cy="4625609"/>
          </a:xfrm>
        </p:spPr>
        <p:txBody>
          <a:bodyPr/>
          <a:lstStyle/>
          <a:p>
            <a:r>
              <a:rPr lang="pt-BR" sz="2600" b="1" dirty="0" smtClean="0">
                <a:effectLst>
                  <a:outerShdw blurRad="38100" dist="38100" dir="2700000" algn="tl">
                    <a:srgbClr val="000000">
                      <a:alpha val="43137"/>
                    </a:srgbClr>
                  </a:outerShdw>
                </a:effectLst>
              </a:rPr>
              <a:t>Solução utilizando a Técnica de Passagem de Bastão</a:t>
            </a:r>
          </a:p>
          <a:p>
            <a:pPr lvl="1"/>
            <a:endParaRPr lang="pt-BR" b="1" dirty="0"/>
          </a:p>
        </p:txBody>
      </p:sp>
      <p:pic>
        <p:nvPicPr>
          <p:cNvPr id="4" name="Picture 3"/>
          <p:cNvPicPr>
            <a:picLocks noChangeAspect="1" noChangeArrowheads="1"/>
          </p:cNvPicPr>
          <p:nvPr/>
        </p:nvPicPr>
        <p:blipFill>
          <a:blip r:embed="rId2" cstate="print">
            <a:duotone>
              <a:prstClr val="black"/>
              <a:schemeClr val="bg2">
                <a:lumMod val="90000"/>
                <a:tint val="45000"/>
                <a:satMod val="400000"/>
              </a:schemeClr>
            </a:duotone>
            <a:extLst>
              <a:ext uri="{28A0092B-C50C-407E-A947-70E740481C1C}">
                <a14:useLocalDpi xmlns:a14="http://schemas.microsoft.com/office/drawing/2010/main" val="0"/>
              </a:ext>
            </a:extLst>
          </a:blip>
          <a:srcRect/>
          <a:stretch>
            <a:fillRect/>
          </a:stretch>
        </p:blipFill>
        <p:spPr bwMode="auto">
          <a:xfrm>
            <a:off x="4132784" y="2061652"/>
            <a:ext cx="6859760" cy="4679717"/>
          </a:xfrm>
          <a:prstGeom prst="roundRect">
            <a:avLst>
              <a:gd name="adj" fmla="val 8594"/>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tângulo 4"/>
          <p:cNvSpPr/>
          <p:nvPr/>
        </p:nvSpPr>
        <p:spPr>
          <a:xfrm>
            <a:off x="1679509" y="3789040"/>
            <a:ext cx="2112235"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rgbClr val="002060"/>
                </a:solidFill>
                <a:effectLst>
                  <a:outerShdw blurRad="38100" dist="38100" dir="2700000" algn="tl">
                    <a:srgbClr val="000000">
                      <a:alpha val="43137"/>
                    </a:srgbClr>
                  </a:outerShdw>
                </a:effectLst>
              </a:rPr>
              <a:t>Processo Leitor</a:t>
            </a:r>
            <a:endParaRPr lang="pt-BR" sz="2400" b="1" dirty="0">
              <a:solidFill>
                <a:srgbClr val="002060"/>
              </a:solidFill>
              <a:effectLst>
                <a:outerShdw blurRad="38100" dist="38100" dir="2700000" algn="tl">
                  <a:srgbClr val="000000">
                    <a:alpha val="43137"/>
                  </a:srgbClr>
                </a:outerShdw>
              </a:effectLst>
            </a:endParaRPr>
          </a:p>
        </p:txBody>
      </p:sp>
      <p:sp>
        <p:nvSpPr>
          <p:cNvPr id="7" name="Texto explicativo retangular 6"/>
          <p:cNvSpPr/>
          <p:nvPr/>
        </p:nvSpPr>
        <p:spPr>
          <a:xfrm>
            <a:off x="6384032" y="2708920"/>
            <a:ext cx="4032448" cy="935024"/>
          </a:xfrm>
          <a:prstGeom prst="wedgeRectCallout">
            <a:avLst>
              <a:gd name="adj1" fmla="val -61179"/>
              <a:gd name="adj2" fmla="val 194816"/>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b="1" dirty="0" err="1" smtClean="0">
                <a:latin typeface="Courier New" panose="02070309020205020404" pitchFamily="49" charset="0"/>
                <a:cs typeface="Courier New" panose="02070309020205020404" pitchFamily="49" charset="0"/>
              </a:rPr>
              <a:t>if</a:t>
            </a:r>
            <a:r>
              <a:rPr lang="pt-BR" sz="1400" b="1" dirty="0" smtClean="0">
                <a:latin typeface="Courier New" panose="02070309020205020404" pitchFamily="49" charset="0"/>
                <a:cs typeface="Courier New" panose="02070309020205020404" pitchFamily="49" charset="0"/>
              </a:rPr>
              <a:t> (</a:t>
            </a:r>
            <a:r>
              <a:rPr lang="pt-BR" sz="1400" b="1" dirty="0" err="1" smtClean="0">
                <a:latin typeface="Courier New" panose="02070309020205020404" pitchFamily="49" charset="0"/>
                <a:cs typeface="Courier New" panose="02070309020205020404" pitchFamily="49" charset="0"/>
              </a:rPr>
              <a:t>dr</a:t>
            </a:r>
            <a:r>
              <a:rPr lang="pt-BR" sz="1400" b="1" dirty="0" smtClean="0">
                <a:latin typeface="Courier New" panose="02070309020205020404" pitchFamily="49" charset="0"/>
                <a:cs typeface="Courier New" panose="02070309020205020404" pitchFamily="49" charset="0"/>
              </a:rPr>
              <a:t>&gt;0) { </a:t>
            </a:r>
            <a:r>
              <a:rPr lang="pt-BR" sz="1400" b="1" dirty="0" err="1" smtClean="0">
                <a:latin typeface="Courier New" panose="02070309020205020404" pitchFamily="49" charset="0"/>
                <a:cs typeface="Courier New" panose="02070309020205020404" pitchFamily="49" charset="0"/>
              </a:rPr>
              <a:t>dr</a:t>
            </a:r>
            <a:r>
              <a:rPr lang="pt-BR" sz="1400" b="1" dirty="0" smtClean="0">
                <a:latin typeface="Courier New" panose="02070309020205020404" pitchFamily="49" charset="0"/>
                <a:cs typeface="Courier New" panose="02070309020205020404" pitchFamily="49" charset="0"/>
              </a:rPr>
              <a:t>--; v(r);}</a:t>
            </a:r>
          </a:p>
          <a:p>
            <a:r>
              <a:rPr lang="pt-BR" sz="1400" b="1" dirty="0" err="1" smtClean="0">
                <a:latin typeface="Courier New" panose="02070309020205020404" pitchFamily="49" charset="0"/>
                <a:cs typeface="Courier New" panose="02070309020205020404" pitchFamily="49" charset="0"/>
              </a:rPr>
              <a:t>else</a:t>
            </a:r>
            <a:r>
              <a:rPr lang="pt-BR" sz="1400" b="1" dirty="0" smtClean="0">
                <a:latin typeface="Courier New" panose="02070309020205020404" pitchFamily="49" charset="0"/>
                <a:cs typeface="Courier New" panose="02070309020205020404" pitchFamily="49" charset="0"/>
              </a:rPr>
              <a:t> v(e);</a:t>
            </a:r>
            <a:endParaRPr lang="pt-BR" sz="1400" b="1" dirty="0">
              <a:latin typeface="Courier New" panose="02070309020205020404" pitchFamily="49" charset="0"/>
              <a:cs typeface="Courier New" panose="02070309020205020404" pitchFamily="49" charset="0"/>
            </a:endParaRPr>
          </a:p>
        </p:txBody>
      </p:sp>
      <p:sp>
        <p:nvSpPr>
          <p:cNvPr id="8" name="Texto explicativo retangular 7"/>
          <p:cNvSpPr/>
          <p:nvPr/>
        </p:nvSpPr>
        <p:spPr>
          <a:xfrm>
            <a:off x="6576054" y="4942248"/>
            <a:ext cx="5376597" cy="935024"/>
          </a:xfrm>
          <a:prstGeom prst="wedgeRectCallout">
            <a:avLst>
              <a:gd name="adj1" fmla="val -56346"/>
              <a:gd name="adj2" fmla="val 79387"/>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b="1" dirty="0" err="1" smtClean="0">
                <a:latin typeface="Courier New" panose="02070309020205020404" pitchFamily="49" charset="0"/>
                <a:cs typeface="Courier New" panose="02070309020205020404" pitchFamily="49" charset="0"/>
              </a:rPr>
              <a:t>if</a:t>
            </a:r>
            <a:r>
              <a:rPr lang="pt-BR" sz="1400" b="1" dirty="0" smtClean="0">
                <a:latin typeface="Courier New" panose="02070309020205020404" pitchFamily="49" charset="0"/>
                <a:cs typeface="Courier New" panose="02070309020205020404" pitchFamily="49" charset="0"/>
              </a:rPr>
              <a:t> (</a:t>
            </a:r>
            <a:r>
              <a:rPr lang="pt-BR" sz="1400" b="1" dirty="0" err="1" smtClean="0">
                <a:latin typeface="Courier New" panose="02070309020205020404" pitchFamily="49" charset="0"/>
                <a:cs typeface="Courier New" panose="02070309020205020404" pitchFamily="49" charset="0"/>
              </a:rPr>
              <a:t>nr</a:t>
            </a:r>
            <a:r>
              <a:rPr lang="pt-BR" sz="1400" b="1" dirty="0" smtClean="0">
                <a:latin typeface="Courier New" panose="02070309020205020404" pitchFamily="49" charset="0"/>
                <a:cs typeface="Courier New" panose="02070309020205020404" pitchFamily="49" charset="0"/>
              </a:rPr>
              <a:t>==0 </a:t>
            </a:r>
            <a:r>
              <a:rPr lang="pt-BR" sz="1400" b="1" dirty="0" err="1" smtClean="0">
                <a:latin typeface="Courier New" panose="02070309020205020404" pitchFamily="49" charset="0"/>
                <a:cs typeface="Courier New" panose="02070309020205020404" pitchFamily="49" charset="0"/>
              </a:rPr>
              <a:t>and</a:t>
            </a:r>
            <a:r>
              <a:rPr lang="pt-BR" sz="1400" b="1" dirty="0" smtClean="0">
                <a:latin typeface="Courier New" panose="02070309020205020404" pitchFamily="49" charset="0"/>
                <a:cs typeface="Courier New" panose="02070309020205020404" pitchFamily="49" charset="0"/>
              </a:rPr>
              <a:t> </a:t>
            </a:r>
            <a:r>
              <a:rPr lang="pt-BR" sz="1400" b="1" dirty="0" err="1" smtClean="0">
                <a:latin typeface="Courier New" panose="02070309020205020404" pitchFamily="49" charset="0"/>
                <a:cs typeface="Courier New" panose="02070309020205020404" pitchFamily="49" charset="0"/>
              </a:rPr>
              <a:t>dw</a:t>
            </a:r>
            <a:r>
              <a:rPr lang="pt-BR" sz="1400" b="1" dirty="0" smtClean="0">
                <a:latin typeface="Courier New" panose="02070309020205020404" pitchFamily="49" charset="0"/>
                <a:cs typeface="Courier New" panose="02070309020205020404" pitchFamily="49" charset="0"/>
              </a:rPr>
              <a:t>&gt;0) {</a:t>
            </a:r>
          </a:p>
          <a:p>
            <a:r>
              <a:rPr lang="pt-BR" sz="1400" b="1" dirty="0" smtClean="0">
                <a:latin typeface="Courier New" panose="02070309020205020404" pitchFamily="49" charset="0"/>
                <a:cs typeface="Courier New" panose="02070309020205020404" pitchFamily="49" charset="0"/>
              </a:rPr>
              <a:t>   </a:t>
            </a:r>
            <a:r>
              <a:rPr lang="pt-BR" sz="1400" b="1" dirty="0" err="1" smtClean="0">
                <a:latin typeface="Courier New" panose="02070309020205020404" pitchFamily="49" charset="0"/>
                <a:cs typeface="Courier New" panose="02070309020205020404" pitchFamily="49" charset="0"/>
              </a:rPr>
              <a:t>dw</a:t>
            </a:r>
            <a:r>
              <a:rPr lang="pt-BR" sz="1400" b="1" dirty="0" smtClean="0">
                <a:latin typeface="Courier New" panose="02070309020205020404" pitchFamily="49" charset="0"/>
                <a:cs typeface="Courier New" panose="02070309020205020404" pitchFamily="49" charset="0"/>
              </a:rPr>
              <a:t>--; v(w);</a:t>
            </a:r>
          </a:p>
          <a:p>
            <a:r>
              <a:rPr lang="pt-BR" sz="1400" b="1" dirty="0" smtClean="0">
                <a:latin typeface="Courier New" panose="02070309020205020404" pitchFamily="49" charset="0"/>
                <a:cs typeface="Courier New" panose="02070309020205020404" pitchFamily="49" charset="0"/>
              </a:rPr>
              <a:t>} </a:t>
            </a:r>
            <a:r>
              <a:rPr lang="pt-BR" sz="1400" b="1" dirty="0" err="1" smtClean="0">
                <a:latin typeface="Courier New" panose="02070309020205020404" pitchFamily="49" charset="0"/>
                <a:cs typeface="Courier New" panose="02070309020205020404" pitchFamily="49" charset="0"/>
              </a:rPr>
              <a:t>else</a:t>
            </a:r>
            <a:r>
              <a:rPr lang="pt-BR" sz="1400" b="1" dirty="0" smtClean="0">
                <a:latin typeface="Courier New" panose="02070309020205020404" pitchFamily="49" charset="0"/>
                <a:cs typeface="Courier New" panose="02070309020205020404" pitchFamily="49" charset="0"/>
              </a:rPr>
              <a:t> v(e);</a:t>
            </a:r>
            <a:endParaRPr lang="pt-BR"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78755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Leitores/Escritores usando Sincronização Condicional</a:t>
            </a:r>
          </a:p>
        </p:txBody>
      </p:sp>
      <p:sp>
        <p:nvSpPr>
          <p:cNvPr id="3" name="Espaço Reservado para Conteúdo 2"/>
          <p:cNvSpPr>
            <a:spLocks noGrp="1"/>
          </p:cNvSpPr>
          <p:nvPr>
            <p:ph idx="1"/>
          </p:nvPr>
        </p:nvSpPr>
        <p:spPr>
          <a:xfrm>
            <a:off x="1120949" y="1858866"/>
            <a:ext cx="8946541" cy="4195481"/>
          </a:xfrm>
        </p:spPr>
        <p:txBody>
          <a:bodyPr/>
          <a:lstStyle/>
          <a:p>
            <a:r>
              <a:rPr lang="pt-BR" sz="2600" b="1" dirty="0" smtClean="0">
                <a:effectLst>
                  <a:outerShdw blurRad="38100" dist="38100" dir="2700000" algn="tl">
                    <a:srgbClr val="000000">
                      <a:alpha val="43137"/>
                    </a:srgbClr>
                  </a:outerShdw>
                </a:effectLst>
              </a:rPr>
              <a:t>Solução utilizando a Técnica de Passagem de Bastão</a:t>
            </a:r>
          </a:p>
          <a:p>
            <a:pPr lvl="1"/>
            <a:endParaRPr lang="pt-BR" b="1" dirty="0"/>
          </a:p>
        </p:txBody>
      </p:sp>
      <p:pic>
        <p:nvPicPr>
          <p:cNvPr id="4" name="Picture 2"/>
          <p:cNvPicPr>
            <a:picLocks noChangeAspect="1" noChangeArrowheads="1"/>
          </p:cNvPicPr>
          <p:nvPr/>
        </p:nvPicPr>
        <p:blipFill>
          <a:blip r:embed="rId2" cstate="print">
            <a:duotone>
              <a:prstClr val="black"/>
              <a:schemeClr val="bg2">
                <a:lumMod val="90000"/>
                <a:tint val="45000"/>
                <a:satMod val="400000"/>
              </a:schemeClr>
            </a:duotone>
            <a:extLst>
              <a:ext uri="{28A0092B-C50C-407E-A947-70E740481C1C}">
                <a14:useLocalDpi xmlns:a14="http://schemas.microsoft.com/office/drawing/2010/main" val="0"/>
              </a:ext>
            </a:extLst>
          </a:blip>
          <a:srcRect/>
          <a:stretch>
            <a:fillRect/>
          </a:stretch>
        </p:blipFill>
        <p:spPr bwMode="auto">
          <a:xfrm>
            <a:off x="1730430" y="2813325"/>
            <a:ext cx="9817100" cy="3857625"/>
          </a:xfrm>
          <a:prstGeom prst="roundRect">
            <a:avLst>
              <a:gd name="adj" fmla="val 8594"/>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tângulo 4"/>
          <p:cNvSpPr/>
          <p:nvPr/>
        </p:nvSpPr>
        <p:spPr>
          <a:xfrm>
            <a:off x="7536160" y="4365104"/>
            <a:ext cx="2112235"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rgbClr val="FF0000"/>
                </a:solidFill>
                <a:effectLst>
                  <a:outerShdw blurRad="38100" dist="38100" dir="2700000" algn="tl">
                    <a:srgbClr val="000000">
                      <a:alpha val="43137"/>
                    </a:srgbClr>
                  </a:outerShdw>
                </a:effectLst>
              </a:rPr>
              <a:t>Processo Escritor</a:t>
            </a:r>
            <a:endParaRPr lang="pt-BR" sz="2400" b="1" dirty="0">
              <a:solidFill>
                <a:srgbClr val="FF0000"/>
              </a:solidFill>
              <a:effectLst>
                <a:outerShdw blurRad="38100" dist="38100" dir="2700000" algn="tl">
                  <a:srgbClr val="000000">
                    <a:alpha val="43137"/>
                  </a:srgbClr>
                </a:outerShdw>
              </a:effectLst>
            </a:endParaRPr>
          </a:p>
        </p:txBody>
      </p:sp>
      <p:sp>
        <p:nvSpPr>
          <p:cNvPr id="7" name="Texto explicativo retangular 6"/>
          <p:cNvSpPr/>
          <p:nvPr/>
        </p:nvSpPr>
        <p:spPr>
          <a:xfrm>
            <a:off x="5609572" y="3974003"/>
            <a:ext cx="1452165" cy="720080"/>
          </a:xfrm>
          <a:prstGeom prst="wedgeRectCallout">
            <a:avLst>
              <a:gd name="adj1" fmla="val -102944"/>
              <a:gd name="adj2" fmla="val 8608"/>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Courier New" panose="02070309020205020404" pitchFamily="49" charset="0"/>
                <a:cs typeface="Courier New" panose="02070309020205020404" pitchFamily="49" charset="0"/>
              </a:rPr>
              <a:t>v</a:t>
            </a:r>
            <a:r>
              <a:rPr lang="pt-BR" b="1" dirty="0" smtClean="0">
                <a:latin typeface="Courier New" panose="02070309020205020404" pitchFamily="49" charset="0"/>
                <a:cs typeface="Courier New" panose="02070309020205020404" pitchFamily="49" charset="0"/>
              </a:rPr>
              <a:t>(e);</a:t>
            </a:r>
            <a:endParaRPr lang="pt-BR" b="1" dirty="0">
              <a:latin typeface="Courier New" panose="02070309020205020404" pitchFamily="49" charset="0"/>
              <a:cs typeface="Courier New" panose="02070309020205020404" pitchFamily="49" charset="0"/>
            </a:endParaRPr>
          </a:p>
        </p:txBody>
      </p:sp>
      <p:sp>
        <p:nvSpPr>
          <p:cNvPr id="9" name="Texto explicativo retangular 8"/>
          <p:cNvSpPr/>
          <p:nvPr/>
        </p:nvSpPr>
        <p:spPr>
          <a:xfrm>
            <a:off x="5649177" y="5014256"/>
            <a:ext cx="5343367" cy="935024"/>
          </a:xfrm>
          <a:prstGeom prst="wedgeRectCallout">
            <a:avLst>
              <a:gd name="adj1" fmla="val -71092"/>
              <a:gd name="adj2" fmla="val 23276"/>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b="1" dirty="0" err="1" smtClean="0">
                <a:latin typeface="Courier New" panose="02070309020205020404" pitchFamily="49" charset="0"/>
                <a:cs typeface="Courier New" panose="02070309020205020404" pitchFamily="49" charset="0"/>
              </a:rPr>
              <a:t>if</a:t>
            </a:r>
            <a:r>
              <a:rPr lang="pt-BR" sz="1400" b="1" dirty="0" smtClean="0">
                <a:latin typeface="Courier New" panose="02070309020205020404" pitchFamily="49" charset="0"/>
                <a:cs typeface="Courier New" panose="02070309020205020404" pitchFamily="49" charset="0"/>
              </a:rPr>
              <a:t> (</a:t>
            </a:r>
            <a:r>
              <a:rPr lang="pt-BR" sz="1400" b="1" dirty="0" err="1" smtClean="0">
                <a:latin typeface="Courier New" panose="02070309020205020404" pitchFamily="49" charset="0"/>
                <a:cs typeface="Courier New" panose="02070309020205020404" pitchFamily="49" charset="0"/>
              </a:rPr>
              <a:t>dr</a:t>
            </a:r>
            <a:r>
              <a:rPr lang="pt-BR" sz="1400" b="1" dirty="0" smtClean="0">
                <a:latin typeface="Courier New" panose="02070309020205020404" pitchFamily="49" charset="0"/>
                <a:cs typeface="Courier New" panose="02070309020205020404" pitchFamily="49" charset="0"/>
              </a:rPr>
              <a:t>&gt;0) { </a:t>
            </a:r>
            <a:r>
              <a:rPr lang="pt-BR" sz="1400" b="1" dirty="0" err="1" smtClean="0">
                <a:latin typeface="Courier New" panose="02070309020205020404" pitchFamily="49" charset="0"/>
                <a:cs typeface="Courier New" panose="02070309020205020404" pitchFamily="49" charset="0"/>
              </a:rPr>
              <a:t>dr</a:t>
            </a:r>
            <a:r>
              <a:rPr lang="pt-BR" sz="1400" b="1" dirty="0" smtClean="0">
                <a:latin typeface="Courier New" panose="02070309020205020404" pitchFamily="49" charset="0"/>
                <a:cs typeface="Courier New" panose="02070309020205020404" pitchFamily="49" charset="0"/>
              </a:rPr>
              <a:t>--; v(r);}</a:t>
            </a:r>
          </a:p>
          <a:p>
            <a:r>
              <a:rPr lang="pt-BR" sz="1400" b="1" dirty="0" err="1" smtClean="0">
                <a:latin typeface="Courier New" panose="02070309020205020404" pitchFamily="49" charset="0"/>
                <a:cs typeface="Courier New" panose="02070309020205020404" pitchFamily="49" charset="0"/>
              </a:rPr>
              <a:t>else</a:t>
            </a:r>
            <a:r>
              <a:rPr lang="pt-BR" sz="1400" b="1" dirty="0" smtClean="0">
                <a:latin typeface="Courier New" panose="02070309020205020404" pitchFamily="49" charset="0"/>
                <a:cs typeface="Courier New" panose="02070309020205020404" pitchFamily="49" charset="0"/>
              </a:rPr>
              <a:t> </a:t>
            </a:r>
            <a:r>
              <a:rPr lang="pt-BR" sz="1400" b="1" dirty="0" err="1" smtClean="0">
                <a:latin typeface="Courier New" panose="02070309020205020404" pitchFamily="49" charset="0"/>
                <a:cs typeface="Courier New" panose="02070309020205020404" pitchFamily="49" charset="0"/>
              </a:rPr>
              <a:t>if</a:t>
            </a:r>
            <a:r>
              <a:rPr lang="pt-BR" sz="1400" b="1" dirty="0" smtClean="0">
                <a:latin typeface="Courier New" panose="02070309020205020404" pitchFamily="49" charset="0"/>
                <a:cs typeface="Courier New" panose="02070309020205020404" pitchFamily="49" charset="0"/>
              </a:rPr>
              <a:t> (</a:t>
            </a:r>
            <a:r>
              <a:rPr lang="pt-BR" sz="1400" b="1" dirty="0" err="1" smtClean="0">
                <a:latin typeface="Courier New" panose="02070309020205020404" pitchFamily="49" charset="0"/>
                <a:cs typeface="Courier New" panose="02070309020205020404" pitchFamily="49" charset="0"/>
              </a:rPr>
              <a:t>dw</a:t>
            </a:r>
            <a:r>
              <a:rPr lang="pt-BR" sz="1400" b="1" dirty="0" smtClean="0">
                <a:latin typeface="Courier New" panose="02070309020205020404" pitchFamily="49" charset="0"/>
                <a:cs typeface="Courier New" panose="02070309020205020404" pitchFamily="49" charset="0"/>
              </a:rPr>
              <a:t>&gt;0) {</a:t>
            </a:r>
            <a:r>
              <a:rPr lang="pt-BR" sz="1400" b="1" dirty="0" err="1" smtClean="0">
                <a:latin typeface="Courier New" panose="02070309020205020404" pitchFamily="49" charset="0"/>
                <a:cs typeface="Courier New" panose="02070309020205020404" pitchFamily="49" charset="0"/>
              </a:rPr>
              <a:t>dw</a:t>
            </a:r>
            <a:r>
              <a:rPr lang="pt-BR" sz="1400" b="1" dirty="0" smtClean="0">
                <a:latin typeface="Courier New" panose="02070309020205020404" pitchFamily="49" charset="0"/>
                <a:cs typeface="Courier New" panose="02070309020205020404" pitchFamily="49" charset="0"/>
              </a:rPr>
              <a:t>--; v(w);}</a:t>
            </a:r>
          </a:p>
          <a:p>
            <a:r>
              <a:rPr lang="pt-BR" sz="1400" b="1" dirty="0" err="1" smtClean="0">
                <a:latin typeface="Courier New" panose="02070309020205020404" pitchFamily="49" charset="0"/>
                <a:cs typeface="Courier New" panose="02070309020205020404" pitchFamily="49" charset="0"/>
              </a:rPr>
              <a:t>else</a:t>
            </a:r>
            <a:r>
              <a:rPr lang="pt-BR" sz="1400" b="1" dirty="0" smtClean="0">
                <a:latin typeface="Courier New" panose="02070309020205020404" pitchFamily="49" charset="0"/>
                <a:cs typeface="Courier New" panose="02070309020205020404" pitchFamily="49" charset="0"/>
              </a:rPr>
              <a:t> v(e); </a:t>
            </a:r>
            <a:endParaRPr lang="pt-BR"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1070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Leitores/Escritores usando Sincronização Condicional</a:t>
            </a:r>
          </a:p>
        </p:txBody>
      </p:sp>
      <p:sp>
        <p:nvSpPr>
          <p:cNvPr id="3" name="Espaço Reservado para Conteúdo 2"/>
          <p:cNvSpPr>
            <a:spLocks noGrp="1"/>
          </p:cNvSpPr>
          <p:nvPr>
            <p:ph idx="1"/>
          </p:nvPr>
        </p:nvSpPr>
        <p:spPr>
          <a:xfrm>
            <a:off x="609600" y="1714119"/>
            <a:ext cx="10972800" cy="4625609"/>
          </a:xfrm>
        </p:spPr>
        <p:txBody>
          <a:bodyPr/>
          <a:lstStyle/>
          <a:p>
            <a:r>
              <a:rPr lang="pt-BR" b="1" dirty="0" smtClean="0">
                <a:effectLst>
                  <a:outerShdw blurRad="38100" dist="38100" dir="2700000" algn="tl">
                    <a:srgbClr val="000000">
                      <a:alpha val="43137"/>
                    </a:srgbClr>
                  </a:outerShdw>
                </a:effectLst>
              </a:rPr>
              <a:t>Técnica de Passagem de Bastão</a:t>
            </a:r>
          </a:p>
          <a:p>
            <a:pPr lvl="1"/>
            <a:r>
              <a:rPr lang="pt-BR" b="1" dirty="0" smtClean="0"/>
              <a:t>Código SIGNAL</a:t>
            </a:r>
          </a:p>
          <a:p>
            <a:pPr marL="402336" lvl="1" indent="0">
              <a:buNone/>
            </a:pPr>
            <a:endParaRPr lang="pt-BR" b="1" dirty="0"/>
          </a:p>
        </p:txBody>
      </p:sp>
      <p:sp>
        <p:nvSpPr>
          <p:cNvPr id="4" name="Retângulo de cantos arredondados 3"/>
          <p:cNvSpPr/>
          <p:nvPr/>
        </p:nvSpPr>
        <p:spPr>
          <a:xfrm>
            <a:off x="2063552" y="2749490"/>
            <a:ext cx="9409045" cy="3507343"/>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spAutoFit/>
          </a:bodyPr>
          <a:lstStyle/>
          <a:p>
            <a:r>
              <a:rPr lang="pt-BR" sz="2000" b="1" dirty="0" err="1" smtClean="0">
                <a:latin typeface="Courier New" pitchFamily="49" charset="0"/>
                <a:cs typeface="Courier New" pitchFamily="49" charset="0"/>
              </a:rPr>
              <a:t>if</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nw</a:t>
            </a:r>
            <a:r>
              <a:rPr lang="pt-BR" sz="2000" b="1" dirty="0" smtClean="0">
                <a:latin typeface="Courier New" pitchFamily="49" charset="0"/>
                <a:cs typeface="Courier New" pitchFamily="49" charset="0"/>
              </a:rPr>
              <a:t> == 0 </a:t>
            </a:r>
            <a:r>
              <a:rPr lang="pt-BR" sz="2000" b="1" dirty="0" err="1" smtClean="0">
                <a:latin typeface="Courier New" pitchFamily="49" charset="0"/>
                <a:cs typeface="Courier New" pitchFamily="49" charset="0"/>
              </a:rPr>
              <a:t>and</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dr</a:t>
            </a:r>
            <a:r>
              <a:rPr lang="pt-BR" sz="2000" b="1" dirty="0" smtClean="0">
                <a:latin typeface="Courier New" pitchFamily="49" charset="0"/>
                <a:cs typeface="Courier New" pitchFamily="49" charset="0"/>
              </a:rPr>
              <a:t> &gt; 0) {</a:t>
            </a:r>
          </a:p>
          <a:p>
            <a:r>
              <a:rPr lang="pt-BR" sz="2000" b="1" dirty="0">
                <a:latin typeface="Courier New" pitchFamily="49" charset="0"/>
                <a:cs typeface="Courier New" pitchFamily="49" charset="0"/>
              </a:rPr>
              <a:t> </a:t>
            </a:r>
            <a:r>
              <a:rPr lang="pt-BR" sz="2000" b="1" dirty="0" smtClean="0">
                <a:latin typeface="Courier New" pitchFamily="49" charset="0"/>
                <a:cs typeface="Courier New" pitchFamily="49" charset="0"/>
              </a:rPr>
              <a:t>  </a:t>
            </a:r>
            <a:r>
              <a:rPr lang="pt-BR" sz="2000" b="1" dirty="0">
                <a:latin typeface="Courier New" pitchFamily="49" charset="0"/>
                <a:cs typeface="Courier New" pitchFamily="49" charset="0"/>
              </a:rPr>
              <a:t># acorda o </a:t>
            </a:r>
            <a:r>
              <a:rPr lang="pt-BR" sz="2000" b="1" dirty="0" smtClean="0">
                <a:latin typeface="Courier New" pitchFamily="49" charset="0"/>
                <a:cs typeface="Courier New" pitchFamily="49" charset="0"/>
              </a:rPr>
              <a:t>leitor</a:t>
            </a:r>
          </a:p>
          <a:p>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dr</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dr</a:t>
            </a:r>
            <a:r>
              <a:rPr lang="pt-BR" sz="2000" b="1" dirty="0" smtClean="0">
                <a:latin typeface="Courier New" pitchFamily="49" charset="0"/>
                <a:cs typeface="Courier New" pitchFamily="49" charset="0"/>
              </a:rPr>
              <a:t> – 1; V(r);</a:t>
            </a:r>
          </a:p>
          <a:p>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elseif</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nr</a:t>
            </a:r>
            <a:r>
              <a:rPr lang="pt-BR" sz="2000" b="1" dirty="0" smtClean="0">
                <a:latin typeface="Courier New" pitchFamily="49" charset="0"/>
                <a:cs typeface="Courier New" pitchFamily="49" charset="0"/>
              </a:rPr>
              <a:t> == 0 </a:t>
            </a:r>
            <a:r>
              <a:rPr lang="pt-BR" sz="2000" b="1" dirty="0" err="1" smtClean="0">
                <a:latin typeface="Courier New" pitchFamily="49" charset="0"/>
                <a:cs typeface="Courier New" pitchFamily="49" charset="0"/>
              </a:rPr>
              <a:t>and</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nw</a:t>
            </a:r>
            <a:r>
              <a:rPr lang="pt-BR" sz="2000" b="1" dirty="0" smtClean="0">
                <a:latin typeface="Courier New" pitchFamily="49" charset="0"/>
                <a:cs typeface="Courier New" pitchFamily="49" charset="0"/>
              </a:rPr>
              <a:t> == 0 </a:t>
            </a:r>
            <a:r>
              <a:rPr lang="pt-BR" sz="2000" b="1" dirty="0" err="1" smtClean="0">
                <a:latin typeface="Courier New" pitchFamily="49" charset="0"/>
                <a:cs typeface="Courier New" pitchFamily="49" charset="0"/>
              </a:rPr>
              <a:t>and</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dw</a:t>
            </a:r>
            <a:r>
              <a:rPr lang="pt-BR" sz="2000" b="1" dirty="0" smtClean="0">
                <a:latin typeface="Courier New" pitchFamily="49" charset="0"/>
                <a:cs typeface="Courier New" pitchFamily="49" charset="0"/>
              </a:rPr>
              <a:t> &gt; 0) {</a:t>
            </a:r>
          </a:p>
          <a:p>
            <a:r>
              <a:rPr lang="pt-BR" sz="2000" b="1" dirty="0">
                <a:latin typeface="Courier New" pitchFamily="49" charset="0"/>
                <a:cs typeface="Courier New" pitchFamily="49" charset="0"/>
              </a:rPr>
              <a:t> </a:t>
            </a:r>
            <a:r>
              <a:rPr lang="pt-BR" sz="2000" b="1" dirty="0" smtClean="0">
                <a:latin typeface="Courier New" pitchFamily="49" charset="0"/>
                <a:cs typeface="Courier New" pitchFamily="49" charset="0"/>
              </a:rPr>
              <a:t>  </a:t>
            </a:r>
            <a:r>
              <a:rPr lang="pt-BR" sz="2000" b="1" dirty="0">
                <a:latin typeface="Courier New" pitchFamily="49" charset="0"/>
                <a:cs typeface="Courier New" pitchFamily="49" charset="0"/>
              </a:rPr>
              <a:t># acorda o </a:t>
            </a:r>
            <a:r>
              <a:rPr lang="pt-BR" sz="2000" b="1" dirty="0" smtClean="0">
                <a:latin typeface="Courier New" pitchFamily="49" charset="0"/>
                <a:cs typeface="Courier New" pitchFamily="49" charset="0"/>
              </a:rPr>
              <a:t>escritor</a:t>
            </a:r>
          </a:p>
          <a:p>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dw</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dw</a:t>
            </a:r>
            <a:r>
              <a:rPr lang="pt-BR" sz="2000" b="1" dirty="0" smtClean="0">
                <a:latin typeface="Courier New" pitchFamily="49" charset="0"/>
                <a:cs typeface="Courier New" pitchFamily="49" charset="0"/>
              </a:rPr>
              <a:t> – 1; V(w);</a:t>
            </a:r>
          </a:p>
          <a:p>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else</a:t>
            </a:r>
            <a:r>
              <a:rPr lang="pt-BR" sz="2000" b="1" dirty="0" smtClean="0">
                <a:latin typeface="Courier New" pitchFamily="49" charset="0"/>
                <a:cs typeface="Courier New" pitchFamily="49" charset="0"/>
              </a:rPr>
              <a:t> { </a:t>
            </a:r>
          </a:p>
          <a:p>
            <a:r>
              <a:rPr lang="pt-BR" sz="2000" b="1" dirty="0" smtClean="0">
                <a:latin typeface="Courier New" pitchFamily="49" charset="0"/>
                <a:cs typeface="Courier New" pitchFamily="49" charset="0"/>
              </a:rPr>
              <a:t>   # </a:t>
            </a:r>
            <a:r>
              <a:rPr lang="pt-BR" sz="2000" b="1" dirty="0">
                <a:latin typeface="Courier New" pitchFamily="49" charset="0"/>
                <a:cs typeface="Courier New" pitchFamily="49" charset="0"/>
              </a:rPr>
              <a:t>libera o </a:t>
            </a:r>
            <a:r>
              <a:rPr lang="pt-BR" sz="2000" b="1" dirty="0" err="1">
                <a:latin typeface="Courier New" pitchFamily="49" charset="0"/>
                <a:cs typeface="Courier New" pitchFamily="49" charset="0"/>
              </a:rPr>
              <a:t>lock</a:t>
            </a:r>
            <a:r>
              <a:rPr lang="pt-BR" sz="2000" b="1" dirty="0">
                <a:latin typeface="Courier New" pitchFamily="49" charset="0"/>
                <a:cs typeface="Courier New" pitchFamily="49" charset="0"/>
              </a:rPr>
              <a:t> de entrada </a:t>
            </a:r>
            <a:endParaRPr lang="pt-BR" sz="2000" b="1" dirty="0" smtClean="0">
              <a:latin typeface="Courier New" pitchFamily="49" charset="0"/>
              <a:cs typeface="Courier New" pitchFamily="49" charset="0"/>
            </a:endParaRPr>
          </a:p>
          <a:p>
            <a:r>
              <a:rPr lang="pt-BR" sz="2000" b="1" dirty="0" smtClean="0">
                <a:latin typeface="Courier New" pitchFamily="49" charset="0"/>
                <a:cs typeface="Courier New" pitchFamily="49" charset="0"/>
              </a:rPr>
              <a:t>   V(e); </a:t>
            </a:r>
          </a:p>
          <a:p>
            <a:r>
              <a:rPr lang="pt-BR" sz="2000" b="1" dirty="0">
                <a:latin typeface="Courier New" pitchFamily="49" charset="0"/>
                <a:cs typeface="Courier New" pitchFamily="49" charset="0"/>
              </a:rPr>
              <a:t>}</a:t>
            </a:r>
          </a:p>
        </p:txBody>
      </p:sp>
    </p:spTree>
    <p:extLst>
      <p:ext uri="{BB962C8B-B14F-4D97-AF65-F5344CB8AC3E}">
        <p14:creationId xmlns:p14="http://schemas.microsoft.com/office/powerpoint/2010/main" val="97152047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Leitores/Escritores usando Sincronização Condicional</a:t>
            </a:r>
          </a:p>
        </p:txBody>
      </p:sp>
      <p:sp>
        <p:nvSpPr>
          <p:cNvPr id="3" name="Espaço Reservado para Conteúdo 2"/>
          <p:cNvSpPr>
            <a:spLocks noGrp="1"/>
          </p:cNvSpPr>
          <p:nvPr>
            <p:ph idx="1"/>
          </p:nvPr>
        </p:nvSpPr>
        <p:spPr/>
        <p:txBody>
          <a:bodyPr>
            <a:normAutofit/>
          </a:bodyPr>
          <a:lstStyle/>
          <a:p>
            <a:r>
              <a:rPr lang="pt-BR" b="1" dirty="0" smtClean="0">
                <a:effectLst>
                  <a:outerShdw blurRad="38100" dist="38100" dir="2700000" algn="tl">
                    <a:srgbClr val="000000">
                      <a:alpha val="43137"/>
                    </a:srgbClr>
                  </a:outerShdw>
                </a:effectLst>
              </a:rPr>
              <a:t>Técnica de Passagem de Bastão</a:t>
            </a:r>
          </a:p>
          <a:p>
            <a:pPr lvl="1"/>
            <a:r>
              <a:rPr lang="pt-BR" dirty="0" smtClean="0"/>
              <a:t>Os três semáforos utilizados formam um Semáforo Binário Dividido,  pois no máximo um deles é 1 (um) em um determinado instante.</a:t>
            </a:r>
          </a:p>
          <a:p>
            <a:pPr lvl="1"/>
            <a:r>
              <a:rPr lang="pt-BR" dirty="0" smtClean="0"/>
              <a:t>Quando um processo alcança o código SIGNAL, ele  </a:t>
            </a:r>
            <a:r>
              <a:rPr lang="pt-BR" b="1" dirty="0" smtClean="0"/>
              <a:t>“passa o bastão”</a:t>
            </a:r>
            <a:r>
              <a:rPr lang="pt-BR" dirty="0" smtClean="0"/>
              <a:t> para outro processo que está esperando por uma condição que agora é verdadeira.</a:t>
            </a:r>
          </a:p>
          <a:p>
            <a:pPr lvl="1"/>
            <a:r>
              <a:rPr lang="pt-BR" dirty="0" smtClean="0"/>
              <a:t>Algumas linhas do código SIGNAL podem ser eliminadas ou simplificadas, dependendo do local onde ele está sendo empregado.</a:t>
            </a:r>
            <a:endParaRPr lang="pt-BR" dirty="0"/>
          </a:p>
        </p:txBody>
      </p:sp>
    </p:spTree>
    <p:extLst>
      <p:ext uri="{BB962C8B-B14F-4D97-AF65-F5344CB8AC3E}">
        <p14:creationId xmlns:p14="http://schemas.microsoft.com/office/powerpoint/2010/main" val="2542382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Sintaxe e Semântica</a:t>
            </a:r>
            <a:endParaRPr lang="pt-BR" dirty="0"/>
          </a:p>
        </p:txBody>
      </p:sp>
      <p:sp>
        <p:nvSpPr>
          <p:cNvPr id="3" name="Espaço Reservado para Conteúdo 2"/>
          <p:cNvSpPr>
            <a:spLocks noGrp="1"/>
          </p:cNvSpPr>
          <p:nvPr>
            <p:ph idx="1"/>
          </p:nvPr>
        </p:nvSpPr>
        <p:spPr/>
        <p:txBody>
          <a:bodyPr/>
          <a:lstStyle/>
          <a:p>
            <a:r>
              <a:rPr lang="pt-BR" dirty="0" smtClean="0"/>
              <a:t>Semáforo é um tipo especial de variável compartilhada que é manipulada por duas operações atômicas.  São elas:</a:t>
            </a:r>
          </a:p>
          <a:p>
            <a:endParaRPr lang="pt-BR" dirty="0" smtClean="0"/>
          </a:p>
          <a:p>
            <a:endParaRPr lang="pt-BR" dirty="0"/>
          </a:p>
          <a:p>
            <a:r>
              <a:rPr lang="pt-BR" dirty="0" smtClean="0"/>
              <a:t>O valor de um semáforo é um inteiro não-negativo.</a:t>
            </a:r>
          </a:p>
          <a:p>
            <a:r>
              <a:rPr lang="pt-BR" dirty="0" smtClean="0"/>
              <a:t>Sua inicialização se assemelha com a inicialização de uma variável inteira.</a:t>
            </a:r>
          </a:p>
          <a:p>
            <a:endParaRPr lang="pt-BR" dirty="0" smtClean="0"/>
          </a:p>
          <a:p>
            <a:pPr lvl="1"/>
            <a:endParaRPr lang="pt-BR" dirty="0" smtClean="0"/>
          </a:p>
          <a:p>
            <a:endParaRPr lang="pt-BR" dirty="0" smtClean="0"/>
          </a:p>
          <a:p>
            <a:pPr marL="402336" lvl="1" indent="0">
              <a:buNone/>
            </a:pPr>
            <a:endParaRPr lang="pt-BR" dirty="0"/>
          </a:p>
        </p:txBody>
      </p:sp>
      <p:sp>
        <p:nvSpPr>
          <p:cNvPr id="4" name="Retângulo de cantos arredondados 3"/>
          <p:cNvSpPr/>
          <p:nvPr/>
        </p:nvSpPr>
        <p:spPr>
          <a:xfrm>
            <a:off x="3501719" y="2774835"/>
            <a:ext cx="3744416" cy="9194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pPr algn="ctr"/>
            <a:r>
              <a:rPr lang="pt-BR" sz="2400" b="1" dirty="0" smtClean="0">
                <a:effectLst>
                  <a:outerShdw blurRad="38100" dist="38100" dir="2700000" algn="tl">
                    <a:srgbClr val="000000">
                      <a:alpha val="43137"/>
                    </a:srgbClr>
                  </a:outerShdw>
                </a:effectLst>
              </a:rPr>
              <a:t>P(s) (</a:t>
            </a:r>
            <a:r>
              <a:rPr lang="pt-BR" sz="2400" b="1" dirty="0" err="1" smtClean="0">
                <a:effectLst>
                  <a:outerShdw blurRad="38100" dist="38100" dir="2700000" algn="tl">
                    <a:srgbClr val="000000">
                      <a:alpha val="43137"/>
                    </a:srgbClr>
                  </a:outerShdw>
                </a:effectLst>
              </a:rPr>
              <a:t>wait</a:t>
            </a:r>
            <a:r>
              <a:rPr lang="pt-BR" sz="2400" b="1" dirty="0" smtClean="0">
                <a:effectLst>
                  <a:outerShdw blurRad="38100" dist="38100" dir="2700000" algn="tl">
                    <a:srgbClr val="000000">
                      <a:alpha val="43137"/>
                    </a:srgbClr>
                  </a:outerShdw>
                </a:effectLst>
              </a:rPr>
              <a:t>) e </a:t>
            </a:r>
          </a:p>
          <a:p>
            <a:pPr algn="ctr"/>
            <a:r>
              <a:rPr lang="pt-BR" sz="2400" b="1" dirty="0" smtClean="0">
                <a:effectLst>
                  <a:outerShdw blurRad="38100" dist="38100" dir="2700000" algn="tl">
                    <a:srgbClr val="000000">
                      <a:alpha val="43137"/>
                    </a:srgbClr>
                  </a:outerShdw>
                </a:effectLst>
              </a:rPr>
              <a:t>V(s) (</a:t>
            </a:r>
            <a:r>
              <a:rPr lang="pt-BR" sz="2400" b="1" dirty="0" err="1" smtClean="0">
                <a:effectLst>
                  <a:outerShdw blurRad="38100" dist="38100" dir="2700000" algn="tl">
                    <a:srgbClr val="000000">
                      <a:alpha val="43137"/>
                    </a:srgbClr>
                  </a:outerShdw>
                </a:effectLst>
              </a:rPr>
              <a:t>signal</a:t>
            </a:r>
            <a:r>
              <a:rPr lang="pt-BR" sz="2400" b="1" dirty="0" smtClean="0">
                <a:effectLst>
                  <a:outerShdw blurRad="38100" dist="38100" dir="2700000" algn="tl">
                    <a:srgbClr val="000000">
                      <a:alpha val="43137"/>
                    </a:srgbClr>
                  </a:outerShdw>
                </a:effectLst>
              </a:rPr>
              <a:t>)</a:t>
            </a:r>
            <a:endParaRPr lang="pt-BR" sz="2400" b="1" dirty="0">
              <a:effectLst>
                <a:outerShdw blurRad="38100" dist="38100" dir="2700000" algn="tl">
                  <a:srgbClr val="000000">
                    <a:alpha val="43137"/>
                  </a:srgbClr>
                </a:outerShdw>
              </a:effectLst>
            </a:endParaRPr>
          </a:p>
        </p:txBody>
      </p:sp>
      <p:sp>
        <p:nvSpPr>
          <p:cNvPr id="5" name="Retângulo de cantos arredondados 4"/>
          <p:cNvSpPr/>
          <p:nvPr/>
        </p:nvSpPr>
        <p:spPr>
          <a:xfrm>
            <a:off x="3529173" y="5037713"/>
            <a:ext cx="3744416" cy="51077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pPr algn="ctr"/>
            <a:r>
              <a:rPr lang="pt-BR" sz="2400" b="1" dirty="0" smtClean="0">
                <a:latin typeface="Courier New" pitchFamily="49" charset="0"/>
                <a:cs typeface="Courier New" pitchFamily="49" charset="0"/>
              </a:rPr>
              <a:t>sem </a:t>
            </a:r>
            <a:r>
              <a:rPr lang="pt-BR" sz="2400" b="1" dirty="0" err="1" smtClean="0">
                <a:latin typeface="Courier New" pitchFamily="49" charset="0"/>
                <a:cs typeface="Courier New" pitchFamily="49" charset="0"/>
              </a:rPr>
              <a:t>lock</a:t>
            </a:r>
            <a:r>
              <a:rPr lang="pt-BR" sz="2400" b="1" dirty="0" smtClean="0">
                <a:latin typeface="Courier New" pitchFamily="49" charset="0"/>
                <a:cs typeface="Courier New" pitchFamily="49" charset="0"/>
              </a:rPr>
              <a:t> = 1; </a:t>
            </a:r>
            <a:endParaRPr lang="pt-BR" sz="2400" b="1" dirty="0">
              <a:latin typeface="Courier New" pitchFamily="49" charset="0"/>
              <a:cs typeface="Courier New" pitchFamily="49" charset="0"/>
            </a:endParaRPr>
          </a:p>
        </p:txBody>
      </p:sp>
    </p:spTree>
    <p:extLst>
      <p:ext uri="{BB962C8B-B14F-4D97-AF65-F5344CB8AC3E}">
        <p14:creationId xmlns:p14="http://schemas.microsoft.com/office/powerpoint/2010/main" val="42814495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Políticas de escalonamento alternativas</a:t>
            </a:r>
            <a:endParaRPr lang="pt-BR" dirty="0"/>
          </a:p>
        </p:txBody>
      </p:sp>
      <p:sp>
        <p:nvSpPr>
          <p:cNvPr id="3" name="Espaço Reservado para Conteúdo 2"/>
          <p:cNvSpPr>
            <a:spLocks noGrp="1"/>
          </p:cNvSpPr>
          <p:nvPr>
            <p:ph idx="1"/>
          </p:nvPr>
        </p:nvSpPr>
        <p:spPr/>
        <p:txBody>
          <a:bodyPr/>
          <a:lstStyle/>
          <a:p>
            <a:r>
              <a:rPr lang="pt-BR" dirty="0" smtClean="0"/>
              <a:t>A solução baseada na técnica de Passagem de Bastão permite a implementação de políticas de escalonamento alternativas.</a:t>
            </a:r>
          </a:p>
          <a:p>
            <a:r>
              <a:rPr lang="pt-BR" dirty="0" smtClean="0"/>
              <a:t>Condições de guarda podem ser manipuladas de modo a alterar a ordem em que os processos são acordados sem afetar a </a:t>
            </a:r>
            <a:r>
              <a:rPr lang="pt-BR" dirty="0" err="1" smtClean="0"/>
              <a:t>corretude</a:t>
            </a:r>
            <a:r>
              <a:rPr lang="pt-BR" dirty="0" smtClean="0"/>
              <a:t> da solução.</a:t>
            </a:r>
            <a:endParaRPr lang="pt-BR" dirty="0"/>
          </a:p>
        </p:txBody>
      </p:sp>
    </p:spTree>
    <p:extLst>
      <p:ext uri="{BB962C8B-B14F-4D97-AF65-F5344CB8AC3E}">
        <p14:creationId xmlns:p14="http://schemas.microsoft.com/office/powerpoint/2010/main" val="78152924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Políticas de escalonamento alternativas</a:t>
            </a:r>
            <a:endParaRPr lang="pt-BR" dirty="0"/>
          </a:p>
        </p:txBody>
      </p:sp>
      <p:sp>
        <p:nvSpPr>
          <p:cNvPr id="3" name="Espaço Reservado para Conteúdo 2"/>
          <p:cNvSpPr>
            <a:spLocks noGrp="1"/>
          </p:cNvSpPr>
          <p:nvPr>
            <p:ph idx="1"/>
          </p:nvPr>
        </p:nvSpPr>
        <p:spPr/>
        <p:txBody>
          <a:bodyPr/>
          <a:lstStyle/>
          <a:p>
            <a:r>
              <a:rPr lang="pt-BR" dirty="0" smtClean="0"/>
              <a:t>Exemplos</a:t>
            </a:r>
          </a:p>
          <a:p>
            <a:pPr lvl="1"/>
            <a:r>
              <a:rPr lang="pt-BR" dirty="0" smtClean="0"/>
              <a:t>Atrasar novos leitores quando um escritor está esperando.</a:t>
            </a:r>
          </a:p>
          <a:p>
            <a:pPr lvl="1"/>
            <a:endParaRPr lang="pt-BR" dirty="0"/>
          </a:p>
          <a:p>
            <a:pPr lvl="1"/>
            <a:endParaRPr lang="pt-BR" dirty="0" smtClean="0"/>
          </a:p>
          <a:p>
            <a:pPr lvl="1"/>
            <a:r>
              <a:rPr lang="pt-BR" dirty="0" smtClean="0"/>
              <a:t>Acordar um leitor apenas se não houver escritor esperando.</a:t>
            </a:r>
            <a:endParaRPr lang="pt-BR" dirty="0"/>
          </a:p>
          <a:p>
            <a:pPr lvl="1"/>
            <a:endParaRPr lang="pt-BR" dirty="0"/>
          </a:p>
        </p:txBody>
      </p:sp>
      <p:sp>
        <p:nvSpPr>
          <p:cNvPr id="4" name="Retângulo de cantos arredondados 3"/>
          <p:cNvSpPr/>
          <p:nvPr/>
        </p:nvSpPr>
        <p:spPr>
          <a:xfrm>
            <a:off x="1740245" y="3023253"/>
            <a:ext cx="9889099" cy="5040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pt-BR" sz="2000" b="1" dirty="0" err="1" smtClean="0">
                <a:latin typeface="Courier New" pitchFamily="49" charset="0"/>
                <a:cs typeface="Courier New" pitchFamily="49" charset="0"/>
              </a:rPr>
              <a:t>if</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nw</a:t>
            </a:r>
            <a:r>
              <a:rPr lang="pt-BR" sz="2000" b="1" dirty="0" smtClean="0">
                <a:latin typeface="Courier New" pitchFamily="49" charset="0"/>
                <a:cs typeface="Courier New" pitchFamily="49" charset="0"/>
              </a:rPr>
              <a:t> &gt; 0 </a:t>
            </a:r>
            <a:r>
              <a:rPr lang="pt-BR" sz="2000" b="1" dirty="0" err="1" smtClean="0">
                <a:latin typeface="Courier New" pitchFamily="49" charset="0"/>
                <a:cs typeface="Courier New" pitchFamily="49" charset="0"/>
              </a:rPr>
              <a:t>or</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dw</a:t>
            </a:r>
            <a:r>
              <a:rPr lang="pt-BR" sz="2000" b="1" dirty="0" smtClean="0">
                <a:latin typeface="Courier New" pitchFamily="49" charset="0"/>
                <a:cs typeface="Courier New" pitchFamily="49" charset="0"/>
              </a:rPr>
              <a:t> &gt; 0) {</a:t>
            </a:r>
            <a:r>
              <a:rPr lang="pt-BR" sz="2000" b="1" dirty="0" err="1" smtClean="0">
                <a:latin typeface="Courier New" pitchFamily="49" charset="0"/>
                <a:cs typeface="Courier New" pitchFamily="49" charset="0"/>
              </a:rPr>
              <a:t>dr</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dr</a:t>
            </a:r>
            <a:r>
              <a:rPr lang="pt-BR" sz="2000" b="1" dirty="0" smtClean="0">
                <a:latin typeface="Courier New" pitchFamily="49" charset="0"/>
                <a:cs typeface="Courier New" pitchFamily="49" charset="0"/>
              </a:rPr>
              <a:t> + 1; V(e); P(r)}</a:t>
            </a:r>
            <a:endParaRPr lang="pt-BR" sz="2000" b="1" dirty="0">
              <a:latin typeface="Courier New" pitchFamily="49" charset="0"/>
              <a:cs typeface="Courier New" pitchFamily="49" charset="0"/>
            </a:endParaRPr>
          </a:p>
        </p:txBody>
      </p:sp>
      <p:sp>
        <p:nvSpPr>
          <p:cNvPr id="5" name="Retângulo de cantos arredondados 4"/>
          <p:cNvSpPr/>
          <p:nvPr/>
        </p:nvSpPr>
        <p:spPr>
          <a:xfrm>
            <a:off x="1626596" y="4554856"/>
            <a:ext cx="9889099" cy="11237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spAutoFit/>
          </a:bodyPr>
          <a:lstStyle/>
          <a:p>
            <a:r>
              <a:rPr lang="pt-BR" sz="2000" b="1" dirty="0" err="1" smtClean="0">
                <a:latin typeface="Courier New" pitchFamily="49" charset="0"/>
                <a:cs typeface="Courier New" pitchFamily="49" charset="0"/>
              </a:rPr>
              <a:t>if</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dw</a:t>
            </a:r>
            <a:r>
              <a:rPr lang="pt-BR" sz="2000" b="1" dirty="0" smtClean="0">
                <a:latin typeface="Courier New" pitchFamily="49" charset="0"/>
                <a:cs typeface="Courier New" pitchFamily="49" charset="0"/>
              </a:rPr>
              <a:t> &gt; 0) { </a:t>
            </a:r>
            <a:r>
              <a:rPr lang="pt-BR" sz="2000" b="1" dirty="0" err="1" smtClean="0">
                <a:latin typeface="Courier New" pitchFamily="49" charset="0"/>
                <a:cs typeface="Courier New" pitchFamily="49" charset="0"/>
              </a:rPr>
              <a:t>dw</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dw</a:t>
            </a:r>
            <a:r>
              <a:rPr lang="pt-BR" sz="2000" b="1" dirty="0" smtClean="0">
                <a:latin typeface="Courier New" pitchFamily="49" charset="0"/>
                <a:cs typeface="Courier New" pitchFamily="49" charset="0"/>
              </a:rPr>
              <a:t> – 1; V(w); }</a:t>
            </a:r>
          </a:p>
          <a:p>
            <a:r>
              <a:rPr lang="pt-BR" sz="2000" b="1" dirty="0" err="1" smtClean="0">
                <a:latin typeface="Courier New" pitchFamily="49" charset="0"/>
                <a:cs typeface="Courier New" pitchFamily="49" charset="0"/>
              </a:rPr>
              <a:t>elseif</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dr</a:t>
            </a:r>
            <a:r>
              <a:rPr lang="pt-BR" sz="2000" b="1" dirty="0" smtClean="0">
                <a:latin typeface="Courier New" pitchFamily="49" charset="0"/>
                <a:cs typeface="Courier New" pitchFamily="49" charset="0"/>
              </a:rPr>
              <a:t> &gt; 0) { </a:t>
            </a:r>
            <a:r>
              <a:rPr lang="pt-BR" sz="2000" b="1" dirty="0" err="1" smtClean="0">
                <a:latin typeface="Courier New" pitchFamily="49" charset="0"/>
                <a:cs typeface="Courier New" pitchFamily="49" charset="0"/>
              </a:rPr>
              <a:t>dr</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dr</a:t>
            </a:r>
            <a:r>
              <a:rPr lang="pt-BR" sz="2000" b="1" dirty="0" smtClean="0">
                <a:latin typeface="Courier New" pitchFamily="49" charset="0"/>
                <a:cs typeface="Courier New" pitchFamily="49" charset="0"/>
              </a:rPr>
              <a:t> – 1; V(r); }</a:t>
            </a:r>
          </a:p>
          <a:p>
            <a:r>
              <a:rPr lang="pt-BR" sz="2000" b="1" dirty="0" err="1" smtClean="0">
                <a:latin typeface="Courier New" pitchFamily="49" charset="0"/>
                <a:cs typeface="Courier New" pitchFamily="49" charset="0"/>
              </a:rPr>
              <a:t>else</a:t>
            </a:r>
            <a:r>
              <a:rPr lang="pt-BR" sz="2000" b="1" dirty="0" smtClean="0">
                <a:latin typeface="Courier New" pitchFamily="49" charset="0"/>
                <a:cs typeface="Courier New" pitchFamily="49" charset="0"/>
              </a:rPr>
              <a:t> V(e); </a:t>
            </a:r>
            <a:endParaRPr lang="pt-BR" sz="2000" b="1" dirty="0">
              <a:latin typeface="Courier New" pitchFamily="49" charset="0"/>
              <a:cs typeface="Courier New" pitchFamily="49" charset="0"/>
            </a:endParaRPr>
          </a:p>
        </p:txBody>
      </p:sp>
    </p:spTree>
    <p:extLst>
      <p:ext uri="{BB962C8B-B14F-4D97-AF65-F5344CB8AC3E}">
        <p14:creationId xmlns:p14="http://schemas.microsoft.com/office/powerpoint/2010/main" val="2412264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Escalonamento e alocação de recursos</a:t>
            </a:r>
            <a:endParaRPr lang="pt-BR" dirty="0"/>
          </a:p>
        </p:txBody>
      </p:sp>
      <p:sp>
        <p:nvSpPr>
          <p:cNvPr id="3" name="Espaço Reservado para Conteúdo 2"/>
          <p:cNvSpPr>
            <a:spLocks noGrp="1"/>
          </p:cNvSpPr>
          <p:nvPr>
            <p:ph idx="1"/>
          </p:nvPr>
        </p:nvSpPr>
        <p:spPr/>
        <p:txBody>
          <a:bodyPr/>
          <a:lstStyle/>
          <a:p>
            <a:r>
              <a:rPr lang="pt-BR" dirty="0" smtClean="0"/>
              <a:t>Problema de decidir qual processo poderá acessar um recurso em um determinado momento.</a:t>
            </a:r>
          </a:p>
          <a:p>
            <a:r>
              <a:rPr lang="pt-BR" dirty="0" smtClean="0"/>
              <a:t>Um recurso pode ser entendido como um componente de hardware (ex.: impressora) ou de software (ex.: entrada de uma seção crítica, slot de um buffer limitado).</a:t>
            </a:r>
            <a:endParaRPr lang="pt-BR" dirty="0"/>
          </a:p>
        </p:txBody>
      </p:sp>
    </p:spTree>
    <p:extLst>
      <p:ext uri="{BB962C8B-B14F-4D97-AF65-F5344CB8AC3E}">
        <p14:creationId xmlns:p14="http://schemas.microsoft.com/office/powerpoint/2010/main" val="191987309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4" name="Retângulo de cantos arredondados 3"/>
          <p:cNvSpPr/>
          <p:nvPr/>
        </p:nvSpPr>
        <p:spPr>
          <a:xfrm>
            <a:off x="2063552" y="2862918"/>
            <a:ext cx="9409045" cy="1430179"/>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t">
            <a:spAutoFit/>
          </a:bodyPr>
          <a:lstStyle/>
          <a:p>
            <a:pPr algn="ctr"/>
            <a:r>
              <a:rPr lang="pt-BR" sz="2600" dirty="0" smtClean="0">
                <a:latin typeface="+mj-lt"/>
                <a:cs typeface="Courier New" pitchFamily="49" charset="0"/>
              </a:rPr>
              <a:t>Como controlar explicitamente qual processo particular acessará o recurso quando há uma disputa entre vários processos?</a:t>
            </a:r>
            <a:endParaRPr lang="pt-BR" sz="2600" dirty="0">
              <a:latin typeface="+mj-lt"/>
              <a:cs typeface="Courier New" pitchFamily="49" charset="0"/>
            </a:endParaRPr>
          </a:p>
        </p:txBody>
      </p:sp>
    </p:spTree>
    <p:extLst>
      <p:ext uri="{BB962C8B-B14F-4D97-AF65-F5344CB8AC3E}">
        <p14:creationId xmlns:p14="http://schemas.microsoft.com/office/powerpoint/2010/main" val="97665233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3" name="Espaço Reservado para Conteúdo 2"/>
          <p:cNvSpPr>
            <a:spLocks noGrp="1"/>
          </p:cNvSpPr>
          <p:nvPr>
            <p:ph idx="1"/>
          </p:nvPr>
        </p:nvSpPr>
        <p:spPr/>
        <p:txBody>
          <a:bodyPr/>
          <a:lstStyle/>
          <a:p>
            <a:r>
              <a:rPr lang="pt-BR" b="1" dirty="0">
                <a:effectLst>
                  <a:outerShdw blurRad="38100" dist="38100" dir="2700000" algn="tl">
                    <a:srgbClr val="000000">
                      <a:alpha val="43137"/>
                    </a:srgbClr>
                  </a:outerShdw>
                </a:effectLst>
              </a:rPr>
              <a:t>Definição do problema e a solução padrão</a:t>
            </a:r>
            <a:endParaRPr lang="pt-BR" b="1" dirty="0" smtClean="0">
              <a:effectLst>
                <a:outerShdw blurRad="38100" dist="38100" dir="2700000" algn="tl">
                  <a:srgbClr val="000000">
                    <a:alpha val="43137"/>
                  </a:srgbClr>
                </a:outerShdw>
              </a:effectLst>
            </a:endParaRPr>
          </a:p>
          <a:p>
            <a:pPr lvl="1"/>
            <a:r>
              <a:rPr lang="pt-BR" dirty="0" smtClean="0"/>
              <a:t>Processos competem por unidades de recursos, cujas solicitações e liberações são realizadas pelas operações </a:t>
            </a:r>
            <a:r>
              <a:rPr lang="pt-BR" b="1" dirty="0" err="1" smtClean="0"/>
              <a:t>request</a:t>
            </a:r>
            <a:r>
              <a:rPr lang="pt-BR" dirty="0" smtClean="0"/>
              <a:t> e </a:t>
            </a:r>
            <a:r>
              <a:rPr lang="pt-BR" b="1" dirty="0" smtClean="0"/>
              <a:t>release.</a:t>
            </a:r>
          </a:p>
          <a:p>
            <a:pPr lvl="1"/>
            <a:endParaRPr lang="pt-BR" b="1" dirty="0"/>
          </a:p>
        </p:txBody>
      </p:sp>
    </p:spTree>
    <p:extLst>
      <p:ext uri="{BB962C8B-B14F-4D97-AF65-F5344CB8AC3E}">
        <p14:creationId xmlns:p14="http://schemas.microsoft.com/office/powerpoint/2010/main" val="13872370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3" name="Espaço Reservado para Conteúdo 2"/>
          <p:cNvSpPr>
            <a:spLocks noGrp="1"/>
          </p:cNvSpPr>
          <p:nvPr>
            <p:ph idx="1"/>
          </p:nvPr>
        </p:nvSpPr>
        <p:spPr>
          <a:xfrm>
            <a:off x="1173364" y="1924111"/>
            <a:ext cx="9997440" cy="2413248"/>
          </a:xfrm>
        </p:spPr>
        <p:txBody>
          <a:bodyPr/>
          <a:lstStyle/>
          <a:p>
            <a:r>
              <a:rPr lang="pt-BR" b="1" dirty="0">
                <a:effectLst>
                  <a:outerShdw blurRad="38100" dist="38100" dir="2700000" algn="tl">
                    <a:srgbClr val="000000">
                      <a:alpha val="43137"/>
                    </a:srgbClr>
                  </a:outerShdw>
                </a:effectLst>
              </a:rPr>
              <a:t>Definição do problema e a solução padrão</a:t>
            </a:r>
            <a:endParaRPr lang="pt-BR" b="1" dirty="0" smtClean="0">
              <a:effectLst>
                <a:outerShdw blurRad="38100" dist="38100" dir="2700000" algn="tl">
                  <a:srgbClr val="000000">
                    <a:alpha val="43137"/>
                  </a:srgbClr>
                </a:outerShdw>
              </a:effectLst>
            </a:endParaRPr>
          </a:p>
          <a:p>
            <a:pPr lvl="1"/>
            <a:r>
              <a:rPr lang="pt-BR" sz="2400" dirty="0" smtClean="0"/>
              <a:t>A solução padrão, implementada através da técnica de Passagem de Bastão, tem a seguinte estrutura:</a:t>
            </a:r>
            <a:endParaRPr lang="pt-BR" sz="2400" dirty="0"/>
          </a:p>
        </p:txBody>
      </p:sp>
      <p:sp>
        <p:nvSpPr>
          <p:cNvPr id="4" name="Retângulo de cantos arredondados 3"/>
          <p:cNvSpPr/>
          <p:nvPr/>
        </p:nvSpPr>
        <p:spPr>
          <a:xfrm>
            <a:off x="1487488" y="3401546"/>
            <a:ext cx="8448939" cy="1736646"/>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spAutoFit/>
          </a:bodyPr>
          <a:lstStyle/>
          <a:p>
            <a:r>
              <a:rPr lang="pt-BR" sz="1600" b="1" dirty="0" err="1" smtClean="0">
                <a:latin typeface="Courier New" pitchFamily="49" charset="0"/>
                <a:cs typeface="Courier New" pitchFamily="49" charset="0"/>
              </a:rPr>
              <a:t>request</a:t>
            </a:r>
            <a:r>
              <a:rPr lang="pt-BR" sz="1600" b="1" dirty="0" smtClean="0">
                <a:latin typeface="Courier New" pitchFamily="49" charset="0"/>
                <a:cs typeface="Courier New" pitchFamily="49" charset="0"/>
              </a:rPr>
              <a:t>(</a:t>
            </a:r>
            <a:r>
              <a:rPr lang="pt-BR" sz="1600" b="1" dirty="0" err="1" smtClean="0">
                <a:latin typeface="Courier New" pitchFamily="49" charset="0"/>
                <a:cs typeface="Courier New" pitchFamily="49" charset="0"/>
              </a:rPr>
              <a:t>params</a:t>
            </a:r>
            <a:r>
              <a:rPr lang="pt-BR" sz="1600" b="1" dirty="0" smtClean="0">
                <a:latin typeface="Courier New" pitchFamily="49" charset="0"/>
                <a:cs typeface="Courier New" pitchFamily="49" charset="0"/>
              </a:rPr>
              <a:t>) {</a:t>
            </a:r>
          </a:p>
          <a:p>
            <a:r>
              <a:rPr lang="pt-BR" sz="1600" b="1" dirty="0" smtClean="0">
                <a:latin typeface="Courier New" pitchFamily="49" charset="0"/>
                <a:cs typeface="Courier New" pitchFamily="49" charset="0"/>
              </a:rPr>
              <a:t>  P(e);</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if</a:t>
            </a:r>
            <a:r>
              <a:rPr lang="pt-BR" sz="1600" b="1" dirty="0" smtClean="0">
                <a:latin typeface="Courier New" pitchFamily="49" charset="0"/>
                <a:cs typeface="Courier New" pitchFamily="49" charset="0"/>
              </a:rPr>
              <a:t> (solicitação não pode ser atendida) </a:t>
            </a:r>
            <a:r>
              <a:rPr lang="pt-BR" sz="1600" b="1" i="1" dirty="0" smtClean="0">
                <a:latin typeface="Courier New" pitchFamily="49" charset="0"/>
                <a:cs typeface="Courier New" pitchFamily="49" charset="0"/>
              </a:rPr>
              <a:t>DELAY</a:t>
            </a:r>
            <a:r>
              <a:rPr lang="pt-BR" sz="1600" b="1" dirty="0" smtClean="0">
                <a:latin typeface="Courier New" pitchFamily="49" charset="0"/>
                <a:cs typeface="Courier New" pitchFamily="49" charset="0"/>
              </a:rPr>
              <a:t>;</a:t>
            </a:r>
            <a:endParaRPr lang="pt-BR" sz="1600" b="1" dirty="0">
              <a:latin typeface="Courier New" pitchFamily="49" charset="0"/>
              <a:cs typeface="Courier New" pitchFamily="49" charset="0"/>
            </a:endParaRPr>
          </a:p>
          <a:p>
            <a:r>
              <a:rPr lang="pt-BR" sz="1600" b="1" dirty="0" smtClean="0">
                <a:latin typeface="Courier New" pitchFamily="49" charset="0"/>
                <a:cs typeface="Courier New" pitchFamily="49" charset="0"/>
              </a:rPr>
              <a:t>  aloca unidades;</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a:t>
            </a:r>
            <a:r>
              <a:rPr lang="pt-BR" sz="1600" b="1" i="1" dirty="0" smtClean="0">
                <a:latin typeface="Courier New" pitchFamily="49" charset="0"/>
                <a:cs typeface="Courier New" pitchFamily="49" charset="0"/>
              </a:rPr>
              <a:t>SIGNAL</a:t>
            </a:r>
            <a:r>
              <a:rPr lang="pt-BR" sz="1600" b="1" dirty="0" smtClean="0">
                <a:latin typeface="Courier New" pitchFamily="49" charset="0"/>
                <a:cs typeface="Courier New" pitchFamily="49" charset="0"/>
              </a:rPr>
              <a:t>;</a:t>
            </a:r>
            <a:endParaRPr lang="pt-BR" sz="1600" b="1" dirty="0">
              <a:latin typeface="Courier New" pitchFamily="49" charset="0"/>
              <a:cs typeface="Courier New" pitchFamily="49" charset="0"/>
            </a:endParaRPr>
          </a:p>
          <a:p>
            <a:r>
              <a:rPr lang="pt-BR" sz="1600" b="1" dirty="0" smtClean="0">
                <a:latin typeface="Courier New" pitchFamily="49" charset="0"/>
                <a:cs typeface="Courier New" pitchFamily="49" charset="0"/>
              </a:rPr>
              <a:t>}</a:t>
            </a:r>
            <a:endParaRPr lang="pt-BR" sz="1600" b="1" dirty="0">
              <a:latin typeface="Courier New" pitchFamily="49" charset="0"/>
              <a:cs typeface="Courier New" pitchFamily="49" charset="0"/>
            </a:endParaRPr>
          </a:p>
        </p:txBody>
      </p:sp>
      <p:sp>
        <p:nvSpPr>
          <p:cNvPr id="7" name="Retângulo de cantos arredondados 6"/>
          <p:cNvSpPr/>
          <p:nvPr/>
        </p:nvSpPr>
        <p:spPr>
          <a:xfrm>
            <a:off x="7056107" y="5282209"/>
            <a:ext cx="3648405" cy="1464231"/>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pt-BR" sz="1600" b="1" dirty="0" smtClean="0">
                <a:latin typeface="Courier New" pitchFamily="49" charset="0"/>
                <a:cs typeface="Courier New" pitchFamily="49" charset="0"/>
              </a:rPr>
              <a:t>release(</a:t>
            </a:r>
            <a:r>
              <a:rPr lang="pt-BR" sz="1600" b="1" dirty="0" err="1" smtClean="0">
                <a:latin typeface="Courier New" pitchFamily="49" charset="0"/>
                <a:cs typeface="Courier New" pitchFamily="49" charset="0"/>
              </a:rPr>
              <a:t>params</a:t>
            </a:r>
            <a:r>
              <a:rPr lang="pt-BR" sz="1600" b="1" dirty="0" smtClean="0">
                <a:latin typeface="Courier New" pitchFamily="49" charset="0"/>
                <a:cs typeface="Courier New" pitchFamily="49" charset="0"/>
              </a:rPr>
              <a:t>) {</a:t>
            </a:r>
          </a:p>
          <a:p>
            <a:r>
              <a:rPr lang="pt-BR" sz="1600" b="1" dirty="0" smtClean="0">
                <a:latin typeface="Courier New" pitchFamily="49" charset="0"/>
                <a:cs typeface="Courier New" pitchFamily="49" charset="0"/>
              </a:rPr>
              <a:t>  P(e);</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return</a:t>
            </a:r>
            <a:r>
              <a:rPr lang="pt-BR" sz="1600" b="1" dirty="0" smtClean="0">
                <a:latin typeface="Courier New" pitchFamily="49" charset="0"/>
                <a:cs typeface="Courier New" pitchFamily="49" charset="0"/>
              </a:rPr>
              <a:t> unidades;</a:t>
            </a:r>
            <a:endParaRPr lang="pt-BR" sz="1600" b="1" dirty="0">
              <a:latin typeface="Courier New" pitchFamily="49" charset="0"/>
              <a:cs typeface="Courier New" pitchFamily="49" charset="0"/>
            </a:endParaRPr>
          </a:p>
          <a:p>
            <a:r>
              <a:rPr lang="pt-BR" sz="1600" b="1" i="1" dirty="0" smtClean="0">
                <a:latin typeface="Courier New" pitchFamily="49" charset="0"/>
                <a:cs typeface="Courier New" pitchFamily="49" charset="0"/>
              </a:rPr>
              <a:t>  SIGNAL</a:t>
            </a:r>
            <a:r>
              <a:rPr lang="pt-BR" sz="1600" b="1" dirty="0" smtClean="0">
                <a:latin typeface="Courier New" pitchFamily="49" charset="0"/>
                <a:cs typeface="Courier New" pitchFamily="49" charset="0"/>
              </a:rPr>
              <a:t>;</a:t>
            </a:r>
            <a:endParaRPr lang="pt-BR" sz="1600" b="1" dirty="0">
              <a:latin typeface="Courier New" pitchFamily="49" charset="0"/>
              <a:cs typeface="Courier New" pitchFamily="49" charset="0"/>
            </a:endParaRPr>
          </a:p>
          <a:p>
            <a:r>
              <a:rPr lang="pt-BR" sz="1600" b="1" dirty="0" smtClean="0">
                <a:latin typeface="Courier New" pitchFamily="49" charset="0"/>
                <a:cs typeface="Courier New" pitchFamily="49" charset="0"/>
              </a:rPr>
              <a:t>}</a:t>
            </a:r>
            <a:endParaRPr lang="pt-BR" sz="1600" b="1" dirty="0">
              <a:latin typeface="Courier New" pitchFamily="49" charset="0"/>
              <a:cs typeface="Courier New" pitchFamily="49" charset="0"/>
            </a:endParaRPr>
          </a:p>
        </p:txBody>
      </p:sp>
    </p:spTree>
    <p:extLst>
      <p:ext uri="{BB962C8B-B14F-4D97-AF65-F5344CB8AC3E}">
        <p14:creationId xmlns:p14="http://schemas.microsoft.com/office/powerpoint/2010/main" val="133654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3" name="Espaço Reservado para Conteúdo 2"/>
          <p:cNvSpPr>
            <a:spLocks noGrp="1"/>
          </p:cNvSpPr>
          <p:nvPr>
            <p:ph idx="1"/>
          </p:nvPr>
        </p:nvSpPr>
        <p:spPr/>
        <p:txBody>
          <a:bodyPr>
            <a:normAutofit/>
          </a:bodyPr>
          <a:lstStyle/>
          <a:p>
            <a:r>
              <a:rPr lang="pt-BR" b="1" dirty="0" smtClean="0">
                <a:effectLst>
                  <a:outerShdw blurRad="38100" dist="38100" dir="2700000" algn="tl">
                    <a:srgbClr val="000000">
                      <a:alpha val="43137"/>
                    </a:srgbClr>
                  </a:outerShdw>
                </a:effectLst>
              </a:rPr>
              <a:t>Alocação </a:t>
            </a:r>
            <a:r>
              <a:rPr lang="pt-BR" b="1" dirty="0" err="1" smtClean="0">
                <a:effectLst>
                  <a:outerShdw blurRad="38100" dist="38100" dir="2700000" algn="tl">
                    <a:srgbClr val="000000">
                      <a:alpha val="43137"/>
                    </a:srgbClr>
                  </a:outerShdw>
                </a:effectLst>
              </a:rPr>
              <a:t>Shortest</a:t>
            </a:r>
            <a:r>
              <a:rPr lang="pt-BR" b="1" dirty="0" smtClean="0">
                <a:effectLst>
                  <a:outerShdw blurRad="38100" dist="38100" dir="2700000" algn="tl">
                    <a:srgbClr val="000000">
                      <a:alpha val="43137"/>
                    </a:srgbClr>
                  </a:outerShdw>
                </a:effectLst>
              </a:rPr>
              <a:t>-</a:t>
            </a:r>
            <a:r>
              <a:rPr lang="pt-BR" b="1" dirty="0" err="1" smtClean="0">
                <a:effectLst>
                  <a:outerShdw blurRad="38100" dist="38100" dir="2700000" algn="tl">
                    <a:srgbClr val="000000">
                      <a:alpha val="43137"/>
                    </a:srgbClr>
                  </a:outerShdw>
                </a:effectLst>
              </a:rPr>
              <a:t>Job</a:t>
            </a:r>
            <a:r>
              <a:rPr lang="pt-BR" b="1" dirty="0" smtClean="0">
                <a:effectLst>
                  <a:outerShdw blurRad="38100" dist="38100" dir="2700000" algn="tl">
                    <a:srgbClr val="000000">
                      <a:alpha val="43137"/>
                    </a:srgbClr>
                  </a:outerShdw>
                </a:effectLst>
              </a:rPr>
              <a:t>-Next</a:t>
            </a:r>
          </a:p>
          <a:p>
            <a:pPr lvl="1"/>
            <a:r>
              <a:rPr lang="pt-BR" dirty="0" smtClean="0"/>
              <a:t>Vários processos competem por um único recurso compartilhado.</a:t>
            </a:r>
          </a:p>
          <a:p>
            <a:pPr lvl="1"/>
            <a:r>
              <a:rPr lang="pt-BR" dirty="0" smtClean="0"/>
              <a:t>Um recurso é solicitado através de uma operação </a:t>
            </a:r>
            <a:r>
              <a:rPr lang="pt-BR" b="1" dirty="0" err="1" smtClean="0"/>
              <a:t>request</a:t>
            </a:r>
            <a:r>
              <a:rPr lang="pt-BR" b="1" dirty="0" smtClean="0"/>
              <a:t>(time, id), </a:t>
            </a:r>
            <a:r>
              <a:rPr lang="pt-BR" dirty="0" smtClean="0"/>
              <a:t>onde:</a:t>
            </a:r>
          </a:p>
          <a:p>
            <a:pPr lvl="2"/>
            <a:r>
              <a:rPr lang="pt-BR" b="1" i="1" dirty="0" smtClean="0"/>
              <a:t>time</a:t>
            </a:r>
            <a:r>
              <a:rPr lang="pt-BR" b="1" dirty="0" smtClean="0"/>
              <a:t> </a:t>
            </a:r>
            <a:r>
              <a:rPr lang="pt-BR" dirty="0" smtClean="0"/>
              <a:t>especifica o tempo de utilização do recurso.</a:t>
            </a:r>
          </a:p>
          <a:p>
            <a:pPr lvl="2"/>
            <a:r>
              <a:rPr lang="pt-BR" b="1" i="1" dirty="0" smtClean="0"/>
              <a:t>id</a:t>
            </a:r>
            <a:r>
              <a:rPr lang="pt-BR" b="1" dirty="0" smtClean="0"/>
              <a:t> </a:t>
            </a:r>
            <a:r>
              <a:rPr lang="pt-BR" dirty="0" smtClean="0"/>
              <a:t>é</a:t>
            </a:r>
            <a:r>
              <a:rPr lang="pt-BR" b="1" dirty="0" smtClean="0"/>
              <a:t> </a:t>
            </a:r>
            <a:r>
              <a:rPr lang="pt-BR" dirty="0" smtClean="0"/>
              <a:t>identificador do processo.</a:t>
            </a:r>
          </a:p>
          <a:p>
            <a:pPr lvl="1"/>
            <a:r>
              <a:rPr lang="pt-BR" dirty="0" smtClean="0"/>
              <a:t>Se o recurso estiver disponível, ele é alocado para o processo com o menor valor de </a:t>
            </a:r>
            <a:r>
              <a:rPr lang="pt-BR" b="1" i="1" dirty="0" smtClean="0"/>
              <a:t>time</a:t>
            </a:r>
            <a:r>
              <a:rPr lang="pt-BR" dirty="0" smtClean="0"/>
              <a:t>.</a:t>
            </a:r>
          </a:p>
          <a:p>
            <a:pPr lvl="2"/>
            <a:r>
              <a:rPr lang="pt-BR" dirty="0" smtClean="0"/>
              <a:t>Caso haja um empate no valor de </a:t>
            </a:r>
            <a:r>
              <a:rPr lang="pt-BR" b="1" i="1" dirty="0" smtClean="0"/>
              <a:t>time, </a:t>
            </a:r>
            <a:r>
              <a:rPr lang="pt-BR" dirty="0" smtClean="0"/>
              <a:t>adquire o recurso o processo que está esperando há mais tempo.</a:t>
            </a:r>
            <a:endParaRPr lang="pt-BR" b="1" i="1" dirty="0" smtClean="0"/>
          </a:p>
          <a:p>
            <a:pPr marL="402336" lvl="1" indent="0">
              <a:buNone/>
            </a:pPr>
            <a:endParaRPr lang="pt-BR" dirty="0"/>
          </a:p>
        </p:txBody>
      </p:sp>
    </p:spTree>
    <p:extLst>
      <p:ext uri="{BB962C8B-B14F-4D97-AF65-F5344CB8AC3E}">
        <p14:creationId xmlns:p14="http://schemas.microsoft.com/office/powerpoint/2010/main" val="202199393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Alocação </a:t>
            </a:r>
            <a:r>
              <a:rPr lang="pt-BR" b="1" dirty="0" err="1" smtClean="0">
                <a:effectLst>
                  <a:outerShdw blurRad="38100" dist="38100" dir="2700000" algn="tl">
                    <a:srgbClr val="000000">
                      <a:alpha val="43137"/>
                    </a:srgbClr>
                  </a:outerShdw>
                </a:effectLst>
              </a:rPr>
              <a:t>Shortest</a:t>
            </a:r>
            <a:r>
              <a:rPr lang="pt-BR" b="1" dirty="0" smtClean="0">
                <a:effectLst>
                  <a:outerShdw blurRad="38100" dist="38100" dir="2700000" algn="tl">
                    <a:srgbClr val="000000">
                      <a:alpha val="43137"/>
                    </a:srgbClr>
                  </a:outerShdw>
                </a:effectLst>
              </a:rPr>
              <a:t>-</a:t>
            </a:r>
            <a:r>
              <a:rPr lang="pt-BR" b="1" dirty="0" err="1" smtClean="0">
                <a:effectLst>
                  <a:outerShdw blurRad="38100" dist="38100" dir="2700000" algn="tl">
                    <a:srgbClr val="000000">
                      <a:alpha val="43137"/>
                    </a:srgbClr>
                  </a:outerShdw>
                </a:effectLst>
              </a:rPr>
              <a:t>Job</a:t>
            </a:r>
            <a:r>
              <a:rPr lang="pt-BR" b="1" dirty="0" smtClean="0">
                <a:effectLst>
                  <a:outerShdw blurRad="38100" dist="38100" dir="2700000" algn="tl">
                    <a:srgbClr val="000000">
                      <a:alpha val="43137"/>
                    </a:srgbClr>
                  </a:outerShdw>
                </a:effectLst>
              </a:rPr>
              <a:t>-Next</a:t>
            </a:r>
          </a:p>
          <a:p>
            <a:pPr lvl="1"/>
            <a:r>
              <a:rPr lang="pt-BR" b="1" dirty="0" smtClean="0"/>
              <a:t>Vantagem</a:t>
            </a:r>
          </a:p>
          <a:p>
            <a:pPr lvl="2"/>
            <a:r>
              <a:rPr lang="pt-BR" dirty="0" smtClean="0"/>
              <a:t>Minimiza o tempo médio de finalização de </a:t>
            </a:r>
            <a:r>
              <a:rPr lang="pt-BR" dirty="0" err="1" smtClean="0"/>
              <a:t>jobs</a:t>
            </a:r>
            <a:r>
              <a:rPr lang="pt-BR" dirty="0" smtClean="0"/>
              <a:t>.</a:t>
            </a:r>
          </a:p>
          <a:p>
            <a:pPr lvl="1"/>
            <a:r>
              <a:rPr lang="pt-BR" b="1" dirty="0" smtClean="0"/>
              <a:t>Desvantagem</a:t>
            </a:r>
          </a:p>
          <a:p>
            <a:pPr lvl="2"/>
            <a:r>
              <a:rPr lang="pt-BR" dirty="0" smtClean="0"/>
              <a:t>Política injusta. Um processo pode ficar esperando para sempre, caso haja um contínuo fluxo de solicitações especificando menores tempos de utilização de recursos.</a:t>
            </a:r>
          </a:p>
          <a:p>
            <a:pPr lvl="2"/>
            <a:endParaRPr lang="pt-BR" b="1" dirty="0" smtClean="0"/>
          </a:p>
          <a:p>
            <a:pPr marL="402336" lvl="1" indent="0">
              <a:buNone/>
            </a:pPr>
            <a:endParaRPr lang="pt-BR" dirty="0"/>
          </a:p>
        </p:txBody>
      </p:sp>
    </p:spTree>
    <p:extLst>
      <p:ext uri="{BB962C8B-B14F-4D97-AF65-F5344CB8AC3E}">
        <p14:creationId xmlns:p14="http://schemas.microsoft.com/office/powerpoint/2010/main" val="195177916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Alocação </a:t>
            </a:r>
            <a:r>
              <a:rPr lang="pt-BR" b="1" dirty="0" err="1" smtClean="0">
                <a:effectLst>
                  <a:outerShdw blurRad="38100" dist="38100" dir="2700000" algn="tl">
                    <a:srgbClr val="000000">
                      <a:alpha val="43137"/>
                    </a:srgbClr>
                  </a:outerShdw>
                </a:effectLst>
              </a:rPr>
              <a:t>Shortest</a:t>
            </a:r>
            <a:r>
              <a:rPr lang="pt-BR" b="1" dirty="0" smtClean="0">
                <a:effectLst>
                  <a:outerShdw blurRad="38100" dist="38100" dir="2700000" algn="tl">
                    <a:srgbClr val="000000">
                      <a:alpha val="43137"/>
                    </a:srgbClr>
                  </a:outerShdw>
                </a:effectLst>
              </a:rPr>
              <a:t>-</a:t>
            </a:r>
            <a:r>
              <a:rPr lang="pt-BR" b="1" dirty="0" err="1" smtClean="0">
                <a:effectLst>
                  <a:outerShdw blurRad="38100" dist="38100" dir="2700000" algn="tl">
                    <a:srgbClr val="000000">
                      <a:alpha val="43137"/>
                    </a:srgbClr>
                  </a:outerShdw>
                </a:effectLst>
              </a:rPr>
              <a:t>Job</a:t>
            </a:r>
            <a:r>
              <a:rPr lang="pt-BR" b="1" dirty="0" smtClean="0">
                <a:effectLst>
                  <a:outerShdw blurRad="38100" dist="38100" dir="2700000" algn="tl">
                    <a:srgbClr val="000000">
                      <a:alpha val="43137"/>
                    </a:srgbClr>
                  </a:outerShdw>
                </a:effectLst>
              </a:rPr>
              <a:t>-Next</a:t>
            </a:r>
          </a:p>
          <a:p>
            <a:pPr lvl="1"/>
            <a:r>
              <a:rPr lang="pt-BR" b="1" dirty="0" smtClean="0"/>
              <a:t>Princípios para sua implementação</a:t>
            </a:r>
          </a:p>
          <a:p>
            <a:pPr lvl="2"/>
            <a:r>
              <a:rPr lang="pt-BR" dirty="0" smtClean="0"/>
              <a:t>Se um processo faz uma solicitação por um recurso que se encontra livre e não há solicitações pendentes, o processo deve ser imediatamente atendido. </a:t>
            </a:r>
          </a:p>
          <a:p>
            <a:pPr lvl="3"/>
            <a:r>
              <a:rPr lang="pt-BR" dirty="0" smtClean="0"/>
              <a:t>Uma variável booleana pode controlar esta situação.</a:t>
            </a:r>
          </a:p>
          <a:p>
            <a:pPr lvl="2"/>
            <a:r>
              <a:rPr lang="pt-BR" dirty="0" smtClean="0"/>
              <a:t>Solicitações pendentes precisam ser lembradas e ordenadas.</a:t>
            </a:r>
          </a:p>
          <a:p>
            <a:pPr lvl="3"/>
            <a:r>
              <a:rPr lang="pt-BR" dirty="0" smtClean="0"/>
              <a:t>Solução: um </a:t>
            </a:r>
            <a:r>
              <a:rPr lang="pt-BR" dirty="0" err="1" smtClean="0"/>
              <a:t>array</a:t>
            </a:r>
            <a:r>
              <a:rPr lang="pt-BR" dirty="0" smtClean="0"/>
              <a:t> com elementos ordenados pelo campo </a:t>
            </a:r>
            <a:r>
              <a:rPr lang="pt-BR" i="1" dirty="0" smtClean="0"/>
              <a:t>time. </a:t>
            </a:r>
          </a:p>
          <a:p>
            <a:pPr marL="402336" lvl="1" indent="0">
              <a:buNone/>
            </a:pPr>
            <a:endParaRPr lang="pt-BR" dirty="0"/>
          </a:p>
        </p:txBody>
      </p:sp>
    </p:spTree>
    <p:extLst>
      <p:ext uri="{BB962C8B-B14F-4D97-AF65-F5344CB8AC3E}">
        <p14:creationId xmlns:p14="http://schemas.microsoft.com/office/powerpoint/2010/main" val="2519019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Alocação </a:t>
            </a:r>
            <a:r>
              <a:rPr lang="pt-BR" b="1" dirty="0" err="1" smtClean="0">
                <a:effectLst>
                  <a:outerShdw blurRad="38100" dist="38100" dir="2700000" algn="tl">
                    <a:srgbClr val="000000">
                      <a:alpha val="43137"/>
                    </a:srgbClr>
                  </a:outerShdw>
                </a:effectLst>
              </a:rPr>
              <a:t>Shortest</a:t>
            </a:r>
            <a:r>
              <a:rPr lang="pt-BR" b="1" dirty="0" smtClean="0">
                <a:effectLst>
                  <a:outerShdw blurRad="38100" dist="38100" dir="2700000" algn="tl">
                    <a:srgbClr val="000000">
                      <a:alpha val="43137"/>
                    </a:srgbClr>
                  </a:outerShdw>
                </a:effectLst>
              </a:rPr>
              <a:t>-</a:t>
            </a:r>
            <a:r>
              <a:rPr lang="pt-BR" b="1" dirty="0" err="1" smtClean="0">
                <a:effectLst>
                  <a:outerShdw blurRad="38100" dist="38100" dir="2700000" algn="tl">
                    <a:srgbClr val="000000">
                      <a:alpha val="43137"/>
                    </a:srgbClr>
                  </a:outerShdw>
                </a:effectLst>
              </a:rPr>
              <a:t>Job</a:t>
            </a:r>
            <a:r>
              <a:rPr lang="pt-BR" b="1" dirty="0" smtClean="0">
                <a:effectLst>
                  <a:outerShdw blurRad="38100" dist="38100" dir="2700000" algn="tl">
                    <a:srgbClr val="000000">
                      <a:alpha val="43137"/>
                    </a:srgbClr>
                  </a:outerShdw>
                </a:effectLst>
              </a:rPr>
              <a:t>-Next</a:t>
            </a:r>
          </a:p>
          <a:p>
            <a:pPr lvl="1"/>
            <a:r>
              <a:rPr lang="pt-BR" b="1" dirty="0" smtClean="0"/>
              <a:t>Princípios para sua implementação</a:t>
            </a:r>
          </a:p>
          <a:p>
            <a:pPr lvl="2"/>
            <a:r>
              <a:rPr lang="pt-BR" dirty="0" smtClean="0"/>
              <a:t>Um processo somente consegue enxergar que o recurso está livre se a lista de solicitações estiver vazia.</a:t>
            </a:r>
          </a:p>
          <a:p>
            <a:pPr marL="402336" lvl="1" indent="0">
              <a:buNone/>
            </a:pPr>
            <a:endParaRPr lang="pt-BR" dirty="0"/>
          </a:p>
        </p:txBody>
      </p:sp>
    </p:spTree>
    <p:extLst>
      <p:ext uri="{BB962C8B-B14F-4D97-AF65-F5344CB8AC3E}">
        <p14:creationId xmlns:p14="http://schemas.microsoft.com/office/powerpoint/2010/main" val="42367155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Sintaxe e semântica</a:t>
            </a:r>
            <a:endParaRPr lang="pt-BR" dirty="0"/>
          </a:p>
        </p:txBody>
      </p:sp>
      <p:sp>
        <p:nvSpPr>
          <p:cNvPr id="3" name="Espaço Reservado para Conteúdo 2"/>
          <p:cNvSpPr>
            <a:spLocks noGrp="1"/>
          </p:cNvSpPr>
          <p:nvPr>
            <p:ph idx="1"/>
          </p:nvPr>
        </p:nvSpPr>
        <p:spPr/>
        <p:txBody>
          <a:bodyPr>
            <a:normAutofit/>
          </a:bodyPr>
          <a:lstStyle/>
          <a:p>
            <a:r>
              <a:rPr lang="pt-BR" dirty="0" smtClean="0"/>
              <a:t>Operação </a:t>
            </a:r>
            <a:r>
              <a:rPr lang="pt-BR" dirty="0" err="1" smtClean="0"/>
              <a:t>wait</a:t>
            </a:r>
            <a:r>
              <a:rPr lang="pt-BR" dirty="0" smtClean="0"/>
              <a:t> ou P: Decrementa o valor do semáforo. Se o semáforo está com valor zero, o processo é posto para dormir.</a:t>
            </a:r>
          </a:p>
          <a:p>
            <a:r>
              <a:rPr lang="pt-BR" dirty="0" smtClean="0"/>
              <a:t>Operação </a:t>
            </a:r>
            <a:r>
              <a:rPr lang="pt-BR" dirty="0" err="1" smtClean="0"/>
              <a:t>signal</a:t>
            </a:r>
            <a:r>
              <a:rPr lang="pt-BR" dirty="0" smtClean="0"/>
              <a:t> ou V: Se o semáforo estiver com o valor zero e existir algum processo adormecido, um processo será acordado. Caso contrário, o valor do semáforo é incrementado.</a:t>
            </a:r>
          </a:p>
          <a:p>
            <a:r>
              <a:rPr lang="pt-BR" dirty="0" smtClean="0"/>
              <a:t>Advindas dos verbos holandeses </a:t>
            </a:r>
            <a:r>
              <a:rPr lang="pt-BR" i="1" dirty="0" err="1" smtClean="0"/>
              <a:t>proberen</a:t>
            </a:r>
            <a:r>
              <a:rPr lang="pt-BR" dirty="0" smtClean="0"/>
              <a:t> (testar), e </a:t>
            </a:r>
            <a:r>
              <a:rPr lang="pt-BR" i="1" dirty="0" err="1" smtClean="0"/>
              <a:t>verhogen</a:t>
            </a:r>
            <a:r>
              <a:rPr lang="pt-BR" dirty="0" smtClean="0"/>
              <a:t> (incrementar) no trabalho original de </a:t>
            </a:r>
            <a:r>
              <a:rPr lang="pt-BR" dirty="0" err="1" smtClean="0"/>
              <a:t>Dijkstra</a:t>
            </a:r>
            <a:r>
              <a:rPr lang="pt-BR" dirty="0" smtClean="0"/>
              <a:t> </a:t>
            </a:r>
            <a:endParaRPr lang="pt-BR" dirty="0"/>
          </a:p>
        </p:txBody>
      </p:sp>
    </p:spTree>
    <p:extLst>
      <p:ext uri="{BB962C8B-B14F-4D97-AF65-F5344CB8AC3E}">
        <p14:creationId xmlns:p14="http://schemas.microsoft.com/office/powerpoint/2010/main" val="64948781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3" name="Espaço Reservado para Conteúdo 2"/>
          <p:cNvSpPr>
            <a:spLocks noGrp="1"/>
          </p:cNvSpPr>
          <p:nvPr>
            <p:ph idx="1"/>
          </p:nvPr>
        </p:nvSpPr>
        <p:spPr>
          <a:xfrm>
            <a:off x="1914144" y="1447800"/>
            <a:ext cx="9997440" cy="1261120"/>
          </a:xfrm>
        </p:spPr>
        <p:txBody>
          <a:bodyPr/>
          <a:lstStyle/>
          <a:p>
            <a:r>
              <a:rPr lang="pt-BR" b="1" dirty="0" smtClean="0">
                <a:effectLst>
                  <a:outerShdw blurRad="38100" dist="38100" dir="2700000" algn="tl">
                    <a:srgbClr val="000000">
                      <a:alpha val="43137"/>
                    </a:srgbClr>
                  </a:outerShdw>
                </a:effectLst>
              </a:rPr>
              <a:t>Alocação </a:t>
            </a:r>
            <a:r>
              <a:rPr lang="pt-BR" b="1" dirty="0" err="1" smtClean="0">
                <a:effectLst>
                  <a:outerShdw blurRad="38100" dist="38100" dir="2700000" algn="tl">
                    <a:srgbClr val="000000">
                      <a:alpha val="43137"/>
                    </a:srgbClr>
                  </a:outerShdw>
                </a:effectLst>
              </a:rPr>
              <a:t>Shortest</a:t>
            </a:r>
            <a:r>
              <a:rPr lang="pt-BR" b="1" dirty="0" smtClean="0">
                <a:effectLst>
                  <a:outerShdw blurRad="38100" dist="38100" dir="2700000" algn="tl">
                    <a:srgbClr val="000000">
                      <a:alpha val="43137"/>
                    </a:srgbClr>
                  </a:outerShdw>
                </a:effectLst>
              </a:rPr>
              <a:t>-</a:t>
            </a:r>
            <a:r>
              <a:rPr lang="pt-BR" b="1" dirty="0" err="1" smtClean="0">
                <a:effectLst>
                  <a:outerShdw blurRad="38100" dist="38100" dir="2700000" algn="tl">
                    <a:srgbClr val="000000">
                      <a:alpha val="43137"/>
                    </a:srgbClr>
                  </a:outerShdw>
                </a:effectLst>
              </a:rPr>
              <a:t>Job</a:t>
            </a:r>
            <a:r>
              <a:rPr lang="pt-BR" b="1" dirty="0" smtClean="0">
                <a:effectLst>
                  <a:outerShdw blurRad="38100" dist="38100" dir="2700000" algn="tl">
                    <a:srgbClr val="000000">
                      <a:alpha val="43137"/>
                    </a:srgbClr>
                  </a:outerShdw>
                </a:effectLst>
              </a:rPr>
              <a:t>-Next</a:t>
            </a:r>
          </a:p>
          <a:p>
            <a:pPr lvl="1"/>
            <a:r>
              <a:rPr lang="pt-BR" b="1" dirty="0" smtClean="0"/>
              <a:t>Esboço da solução</a:t>
            </a:r>
          </a:p>
          <a:p>
            <a:pPr marL="402336" lvl="1" indent="0">
              <a:buNone/>
            </a:pPr>
            <a:endParaRPr lang="pt-BR" dirty="0"/>
          </a:p>
        </p:txBody>
      </p:sp>
      <p:sp>
        <p:nvSpPr>
          <p:cNvPr id="4" name="Retângulo de cantos arredondados 3"/>
          <p:cNvSpPr/>
          <p:nvPr/>
        </p:nvSpPr>
        <p:spPr>
          <a:xfrm>
            <a:off x="1967541" y="2924944"/>
            <a:ext cx="4416491" cy="1940957"/>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p>
            <a:r>
              <a:rPr lang="pt-BR" b="1" dirty="0" err="1" smtClean="0">
                <a:latin typeface="Courier New" pitchFamily="49" charset="0"/>
                <a:cs typeface="Courier New" pitchFamily="49" charset="0"/>
              </a:rPr>
              <a:t>request</a:t>
            </a:r>
            <a:r>
              <a:rPr lang="pt-BR" b="1" dirty="0" smtClean="0">
                <a:latin typeface="Courier New" pitchFamily="49" charset="0"/>
                <a:cs typeface="Courier New" pitchFamily="49" charset="0"/>
              </a:rPr>
              <a:t>(time, id) {</a:t>
            </a:r>
          </a:p>
          <a:p>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  P(e);</a:t>
            </a:r>
          </a:p>
          <a:p>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if</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free</a:t>
            </a:r>
            <a:r>
              <a:rPr lang="pt-BR" b="1" dirty="0" smtClean="0">
                <a:latin typeface="Courier New" pitchFamily="49" charset="0"/>
                <a:cs typeface="Courier New" pitchFamily="49" charset="0"/>
              </a:rPr>
              <a:t>) </a:t>
            </a:r>
            <a:r>
              <a:rPr lang="pt-BR" b="1" i="1" dirty="0" smtClean="0">
                <a:latin typeface="Courier New" pitchFamily="49" charset="0"/>
                <a:cs typeface="Courier New" pitchFamily="49" charset="0"/>
              </a:rPr>
              <a:t>DELAY</a:t>
            </a:r>
            <a:r>
              <a:rPr lang="pt-BR" b="1" dirty="0" smtClean="0">
                <a:latin typeface="Courier New" pitchFamily="49" charset="0"/>
                <a:cs typeface="Courier New" pitchFamily="49" charset="0"/>
              </a:rPr>
              <a:t>;</a:t>
            </a:r>
          </a:p>
          <a:p>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free</a:t>
            </a:r>
            <a:r>
              <a:rPr lang="pt-BR" b="1" dirty="0" smtClean="0">
                <a:latin typeface="Courier New" pitchFamily="49" charset="0"/>
                <a:cs typeface="Courier New" pitchFamily="49" charset="0"/>
              </a:rPr>
              <a:t> = false;</a:t>
            </a:r>
          </a:p>
          <a:p>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  </a:t>
            </a:r>
            <a:r>
              <a:rPr lang="pt-BR" b="1" i="1" dirty="0" smtClean="0">
                <a:latin typeface="Courier New" pitchFamily="49" charset="0"/>
                <a:cs typeface="Courier New" pitchFamily="49" charset="0"/>
              </a:rPr>
              <a:t>SIGNAL;</a:t>
            </a:r>
            <a:r>
              <a:rPr lang="pt-BR" b="1" dirty="0" smtClean="0">
                <a:latin typeface="Courier New" pitchFamily="49" charset="0"/>
                <a:cs typeface="Courier New" pitchFamily="49" charset="0"/>
              </a:rPr>
              <a:t>   </a:t>
            </a:r>
          </a:p>
          <a:p>
            <a:r>
              <a:rPr lang="pt-BR" b="1" dirty="0" smtClean="0">
                <a:latin typeface="Courier New" pitchFamily="49" charset="0"/>
                <a:cs typeface="Courier New" pitchFamily="49" charset="0"/>
              </a:rPr>
              <a:t>}</a:t>
            </a:r>
            <a:endParaRPr lang="pt-BR" b="1" dirty="0">
              <a:latin typeface="Courier New" pitchFamily="49" charset="0"/>
              <a:cs typeface="Courier New" pitchFamily="49" charset="0"/>
            </a:endParaRPr>
          </a:p>
        </p:txBody>
      </p:sp>
      <p:sp>
        <p:nvSpPr>
          <p:cNvPr id="5" name="Retângulo de cantos arredondados 4"/>
          <p:cNvSpPr/>
          <p:nvPr/>
        </p:nvSpPr>
        <p:spPr>
          <a:xfrm>
            <a:off x="6960096" y="3954750"/>
            <a:ext cx="4416491" cy="1634490"/>
          </a:xfrm>
          <a:prstGeom prst="round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pt-BR" b="1" dirty="0" smtClean="0">
                <a:latin typeface="Courier New" pitchFamily="49" charset="0"/>
                <a:cs typeface="Courier New" pitchFamily="49" charset="0"/>
              </a:rPr>
              <a:t>release() {</a:t>
            </a:r>
          </a:p>
          <a:p>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  P(e);</a:t>
            </a:r>
          </a:p>
          <a:p>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free</a:t>
            </a:r>
            <a:r>
              <a:rPr lang="pt-BR" b="1" dirty="0" smtClean="0">
                <a:latin typeface="Courier New" pitchFamily="49" charset="0"/>
                <a:cs typeface="Courier New" pitchFamily="49" charset="0"/>
              </a:rPr>
              <a:t> = </a:t>
            </a:r>
            <a:r>
              <a:rPr lang="pt-BR" b="1" dirty="0" err="1" smtClean="0">
                <a:latin typeface="Courier New" pitchFamily="49" charset="0"/>
                <a:cs typeface="Courier New" pitchFamily="49" charset="0"/>
              </a:rPr>
              <a:t>true</a:t>
            </a:r>
            <a:r>
              <a:rPr lang="pt-BR" b="1" dirty="0" smtClean="0">
                <a:latin typeface="Courier New" pitchFamily="49" charset="0"/>
                <a:cs typeface="Courier New" pitchFamily="49" charset="0"/>
              </a:rPr>
              <a:t>;</a:t>
            </a:r>
          </a:p>
          <a:p>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  </a:t>
            </a:r>
            <a:r>
              <a:rPr lang="pt-BR" b="1" i="1" dirty="0" smtClean="0">
                <a:latin typeface="Courier New" pitchFamily="49" charset="0"/>
                <a:cs typeface="Courier New" pitchFamily="49" charset="0"/>
              </a:rPr>
              <a:t>SIGNAL;</a:t>
            </a:r>
            <a:r>
              <a:rPr lang="pt-BR" b="1" dirty="0" smtClean="0">
                <a:latin typeface="Courier New" pitchFamily="49" charset="0"/>
                <a:cs typeface="Courier New" pitchFamily="49" charset="0"/>
              </a:rPr>
              <a:t>   </a:t>
            </a:r>
          </a:p>
          <a:p>
            <a:r>
              <a:rPr lang="pt-BR" b="1" dirty="0" smtClean="0">
                <a:latin typeface="Courier New" pitchFamily="49" charset="0"/>
                <a:cs typeface="Courier New" pitchFamily="49" charset="0"/>
              </a:rPr>
              <a:t>}</a:t>
            </a:r>
            <a:endParaRPr lang="pt-BR" b="1" dirty="0">
              <a:latin typeface="Courier New" pitchFamily="49" charset="0"/>
              <a:cs typeface="Courier New" pitchFamily="49" charset="0"/>
            </a:endParaRPr>
          </a:p>
        </p:txBody>
      </p:sp>
      <p:sp>
        <p:nvSpPr>
          <p:cNvPr id="7" name="Texto explicativo em forma de nuvem 6"/>
          <p:cNvSpPr/>
          <p:nvPr/>
        </p:nvSpPr>
        <p:spPr>
          <a:xfrm>
            <a:off x="7440149" y="2132856"/>
            <a:ext cx="3456384" cy="14401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t>Como implementar DELAY e SIGNAL?</a:t>
            </a:r>
            <a:endParaRPr lang="en-US" b="1" dirty="0"/>
          </a:p>
        </p:txBody>
      </p:sp>
    </p:spTree>
    <p:extLst>
      <p:ext uri="{BB962C8B-B14F-4D97-AF65-F5344CB8AC3E}">
        <p14:creationId xmlns:p14="http://schemas.microsoft.com/office/powerpoint/2010/main" val="3637731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3" name="Espaço Reservado para Conteúdo 2"/>
          <p:cNvSpPr>
            <a:spLocks noGrp="1"/>
          </p:cNvSpPr>
          <p:nvPr>
            <p:ph idx="1"/>
          </p:nvPr>
        </p:nvSpPr>
        <p:spPr>
          <a:xfrm>
            <a:off x="911424" y="1628800"/>
            <a:ext cx="9997440" cy="1333128"/>
          </a:xfrm>
        </p:spPr>
        <p:txBody>
          <a:bodyPr/>
          <a:lstStyle/>
          <a:p>
            <a:r>
              <a:rPr lang="pt-BR" b="1" dirty="0" smtClean="0">
                <a:effectLst>
                  <a:outerShdw blurRad="38100" dist="38100" dir="2700000" algn="tl">
                    <a:srgbClr val="000000">
                      <a:alpha val="43137"/>
                    </a:srgbClr>
                  </a:outerShdw>
                </a:effectLst>
              </a:rPr>
              <a:t>Solução</a:t>
            </a:r>
          </a:p>
          <a:p>
            <a:pPr marL="402336" lvl="1" indent="0">
              <a:buNone/>
            </a:pPr>
            <a:endParaRPr lang="pt-BR" dirty="0"/>
          </a:p>
        </p:txBody>
      </p:sp>
      <p:pic>
        <p:nvPicPr>
          <p:cNvPr id="1026" name="Picture 2"/>
          <p:cNvPicPr>
            <a:picLocks noChangeAspect="1" noChangeArrowheads="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685728" y="1740564"/>
            <a:ext cx="7584843" cy="5004146"/>
          </a:xfrm>
          <a:prstGeom prst="roundRect">
            <a:avLst>
              <a:gd name="adj" fmla="val 8594"/>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63568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Escalonamento e alocação de recursos</a:t>
            </a:r>
          </a:p>
        </p:txBody>
      </p:sp>
      <p:sp>
        <p:nvSpPr>
          <p:cNvPr id="3" name="Espaço Reservado para Conteúdo 2"/>
          <p:cNvSpPr>
            <a:spLocks noGrp="1"/>
          </p:cNvSpPr>
          <p:nvPr>
            <p:ph idx="1"/>
          </p:nvPr>
        </p:nvSpPr>
        <p:spPr/>
        <p:txBody>
          <a:bodyPr>
            <a:normAutofit/>
          </a:bodyPr>
          <a:lstStyle/>
          <a:p>
            <a:r>
              <a:rPr lang="pt-BR" b="1" dirty="0" smtClean="0">
                <a:effectLst>
                  <a:outerShdw blurRad="38100" dist="38100" dir="2700000" algn="tl">
                    <a:srgbClr val="000000">
                      <a:alpha val="43137"/>
                    </a:srgbClr>
                  </a:outerShdw>
                </a:effectLst>
              </a:rPr>
              <a:t>Alocação </a:t>
            </a:r>
            <a:r>
              <a:rPr lang="pt-BR" b="1" dirty="0" err="1" smtClean="0">
                <a:effectLst>
                  <a:outerShdw blurRad="38100" dist="38100" dir="2700000" algn="tl">
                    <a:srgbClr val="000000">
                      <a:alpha val="43137"/>
                    </a:srgbClr>
                  </a:outerShdw>
                </a:effectLst>
              </a:rPr>
              <a:t>Shortest</a:t>
            </a:r>
            <a:r>
              <a:rPr lang="pt-BR" b="1" dirty="0" smtClean="0">
                <a:effectLst>
                  <a:outerShdw blurRad="38100" dist="38100" dir="2700000" algn="tl">
                    <a:srgbClr val="000000">
                      <a:alpha val="43137"/>
                    </a:srgbClr>
                  </a:outerShdw>
                </a:effectLst>
              </a:rPr>
              <a:t>-</a:t>
            </a:r>
            <a:r>
              <a:rPr lang="pt-BR" b="1" dirty="0" err="1" smtClean="0">
                <a:effectLst>
                  <a:outerShdw blurRad="38100" dist="38100" dir="2700000" algn="tl">
                    <a:srgbClr val="000000">
                      <a:alpha val="43137"/>
                    </a:srgbClr>
                  </a:outerShdw>
                </a:effectLst>
              </a:rPr>
              <a:t>Job</a:t>
            </a:r>
            <a:r>
              <a:rPr lang="pt-BR" b="1" dirty="0" smtClean="0">
                <a:effectLst>
                  <a:outerShdw blurRad="38100" dist="38100" dir="2700000" algn="tl">
                    <a:srgbClr val="000000">
                      <a:alpha val="43137"/>
                    </a:srgbClr>
                  </a:outerShdw>
                </a:effectLst>
              </a:rPr>
              <a:t>-Next</a:t>
            </a:r>
          </a:p>
          <a:p>
            <a:pPr lvl="1"/>
            <a:r>
              <a:rPr lang="pt-BR" dirty="0" smtClean="0"/>
              <a:t>Cada processo possui uma condição de </a:t>
            </a:r>
            <a:r>
              <a:rPr lang="pt-BR" i="1" dirty="0" err="1" smtClean="0"/>
              <a:t>delay</a:t>
            </a:r>
            <a:r>
              <a:rPr lang="pt-BR" i="1" dirty="0" smtClean="0"/>
              <a:t> </a:t>
            </a:r>
            <a:r>
              <a:rPr lang="pt-BR" dirty="0" smtClean="0"/>
              <a:t>diferente.</a:t>
            </a:r>
          </a:p>
          <a:p>
            <a:pPr lvl="2"/>
            <a:r>
              <a:rPr lang="pt-BR" dirty="0"/>
              <a:t>O primeiro processo do conjunto </a:t>
            </a:r>
            <a:r>
              <a:rPr lang="pt-BR" b="1" i="1" dirty="0" err="1" smtClean="0"/>
              <a:t>pairs</a:t>
            </a:r>
            <a:r>
              <a:rPr lang="pt-BR" dirty="0" smtClean="0"/>
              <a:t> </a:t>
            </a:r>
            <a:r>
              <a:rPr lang="pt-BR" dirty="0"/>
              <a:t>precisa ser despertado antes do segundo e assim sucessivamente</a:t>
            </a:r>
            <a:r>
              <a:rPr lang="pt-BR" dirty="0" smtClean="0"/>
              <a:t>.</a:t>
            </a:r>
          </a:p>
          <a:p>
            <a:pPr lvl="2"/>
            <a:endParaRPr lang="pt-BR" dirty="0"/>
          </a:p>
          <a:p>
            <a:pPr lvl="2"/>
            <a:endParaRPr lang="pt-BR" dirty="0" smtClean="0"/>
          </a:p>
          <a:p>
            <a:pPr lvl="2"/>
            <a:endParaRPr lang="pt-BR" dirty="0"/>
          </a:p>
          <a:p>
            <a:pPr lvl="2"/>
            <a:endParaRPr lang="pt-BR" dirty="0" smtClean="0"/>
          </a:p>
          <a:p>
            <a:pPr lvl="1"/>
            <a:r>
              <a:rPr lang="pt-BR" dirty="0" smtClean="0"/>
              <a:t>Semáforos privados são utilizados em situações nas quais necessita-se sinalizar processos individualmente.</a:t>
            </a:r>
          </a:p>
          <a:p>
            <a:pPr lvl="2"/>
            <a:endParaRPr lang="pt-BR" dirty="0"/>
          </a:p>
          <a:p>
            <a:pPr lvl="2"/>
            <a:endParaRPr lang="pt-BR" dirty="0"/>
          </a:p>
          <a:p>
            <a:pPr marL="658368" lvl="2" indent="0">
              <a:buNone/>
            </a:pPr>
            <a:endParaRPr lang="pt-BR" dirty="0" smtClean="0"/>
          </a:p>
          <a:p>
            <a:pPr marL="658368" lvl="2" indent="0">
              <a:buNone/>
            </a:pPr>
            <a:endParaRPr lang="pt-BR" i="1" dirty="0" smtClean="0"/>
          </a:p>
          <a:p>
            <a:pPr marL="402336" lvl="1" indent="0">
              <a:buNone/>
            </a:pPr>
            <a:endParaRPr lang="pt-BR" dirty="0"/>
          </a:p>
        </p:txBody>
      </p:sp>
      <p:sp>
        <p:nvSpPr>
          <p:cNvPr id="4" name="Retângulo de cantos arredondados 3"/>
          <p:cNvSpPr/>
          <p:nvPr/>
        </p:nvSpPr>
        <p:spPr>
          <a:xfrm>
            <a:off x="2159563" y="3758569"/>
            <a:ext cx="9121013" cy="851297"/>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p>
            <a:r>
              <a:rPr lang="pt-BR" sz="2200" b="1" dirty="0" smtClean="0">
                <a:latin typeface="+mj-lt"/>
                <a:cs typeface="Courier New" pitchFamily="49" charset="0"/>
              </a:rPr>
              <a:t>Semáforo privado: </a:t>
            </a:r>
            <a:r>
              <a:rPr lang="pt-BR" sz="2200" dirty="0" smtClean="0">
                <a:latin typeface="+mj-lt"/>
                <a:cs typeface="Courier New" pitchFamily="49" charset="0"/>
              </a:rPr>
              <a:t>Um semáforo </a:t>
            </a:r>
            <a:r>
              <a:rPr lang="pt-BR" sz="2200" b="1" i="1" dirty="0" smtClean="0">
                <a:latin typeface="+mj-lt"/>
                <a:cs typeface="Courier New" pitchFamily="49" charset="0"/>
              </a:rPr>
              <a:t>s </a:t>
            </a:r>
            <a:r>
              <a:rPr lang="pt-BR" sz="2200" dirty="0" smtClean="0">
                <a:latin typeface="+mj-lt"/>
                <a:cs typeface="Courier New" pitchFamily="49" charset="0"/>
              </a:rPr>
              <a:t>é denominado de privado se apenas um processo executa uma operação </a:t>
            </a:r>
            <a:r>
              <a:rPr lang="pt-BR" sz="2200" b="1" dirty="0" smtClean="0">
                <a:latin typeface="+mj-lt"/>
                <a:cs typeface="Courier New" pitchFamily="49" charset="0"/>
              </a:rPr>
              <a:t>P </a:t>
            </a:r>
            <a:r>
              <a:rPr lang="pt-BR" sz="2200" dirty="0" smtClean="0">
                <a:latin typeface="+mj-lt"/>
                <a:cs typeface="Courier New" pitchFamily="49" charset="0"/>
              </a:rPr>
              <a:t>sobre ele.</a:t>
            </a:r>
            <a:endParaRPr lang="pt-BR" sz="2200" b="1" i="1" dirty="0">
              <a:latin typeface="+mj-lt"/>
              <a:cs typeface="Courier New" pitchFamily="49" charset="0"/>
            </a:endParaRPr>
          </a:p>
        </p:txBody>
      </p:sp>
    </p:spTree>
    <p:extLst>
      <p:ext uri="{BB962C8B-B14F-4D97-AF65-F5344CB8AC3E}">
        <p14:creationId xmlns:p14="http://schemas.microsoft.com/office/powerpoint/2010/main" val="23820427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Semaphore.h</a:t>
            </a:r>
            <a:endParaRPr lang="en-US" dirty="0"/>
          </a:p>
        </p:txBody>
      </p:sp>
      <p:sp>
        <p:nvSpPr>
          <p:cNvPr id="3" name="Content Placeholder 2"/>
          <p:cNvSpPr>
            <a:spLocks noGrp="1"/>
          </p:cNvSpPr>
          <p:nvPr>
            <p:ph idx="1"/>
          </p:nvPr>
        </p:nvSpPr>
        <p:spPr/>
        <p:txBody>
          <a:bodyPr>
            <a:normAutofit fontScale="92500"/>
          </a:bodyPr>
          <a:lstStyle/>
          <a:p>
            <a:r>
              <a:rPr lang="en-US" dirty="0" smtClean="0"/>
              <a:t>#</a:t>
            </a:r>
            <a:r>
              <a:rPr lang="en-US" dirty="0"/>
              <a:t>include &lt;</a:t>
            </a:r>
            <a:r>
              <a:rPr lang="en-US" dirty="0" err="1"/>
              <a:t>semaphore.h</a:t>
            </a:r>
            <a:r>
              <a:rPr lang="en-US" dirty="0" smtClean="0"/>
              <a:t>&gt;</a:t>
            </a:r>
          </a:p>
          <a:p>
            <a:r>
              <a:rPr lang="pt-BR" dirty="0"/>
              <a:t>P</a:t>
            </a:r>
            <a:r>
              <a:rPr lang="pt-BR" dirty="0" smtClean="0"/>
              <a:t>ara </a:t>
            </a:r>
            <a:r>
              <a:rPr lang="pt-BR" dirty="0"/>
              <a:t>criar um </a:t>
            </a:r>
            <a:r>
              <a:rPr lang="pt-BR" dirty="0" smtClean="0"/>
              <a:t>semáforo</a:t>
            </a:r>
            <a:r>
              <a:rPr lang="pt-BR" dirty="0"/>
              <a:t>, deve-se declarar: </a:t>
            </a:r>
            <a:endParaRPr lang="pt-BR" dirty="0" smtClean="0"/>
          </a:p>
          <a:p>
            <a:pPr lvl="1"/>
            <a:r>
              <a:rPr lang="pt-BR" dirty="0" err="1" smtClean="0">
                <a:latin typeface="Courier New"/>
                <a:cs typeface="Courier New"/>
              </a:rPr>
              <a:t>sem_t</a:t>
            </a:r>
            <a:r>
              <a:rPr lang="pt-BR" dirty="0" smtClean="0">
                <a:latin typeface="Courier New"/>
                <a:cs typeface="Courier New"/>
              </a:rPr>
              <a:t> </a:t>
            </a:r>
            <a:r>
              <a:rPr lang="pt-BR" dirty="0" err="1" smtClean="0">
                <a:latin typeface="Courier New"/>
                <a:cs typeface="Courier New"/>
              </a:rPr>
              <a:t>semaforo</a:t>
            </a:r>
            <a:r>
              <a:rPr lang="pt-BR" dirty="0" smtClean="0">
                <a:latin typeface="Courier New"/>
                <a:cs typeface="Courier New"/>
              </a:rPr>
              <a:t>; </a:t>
            </a:r>
          </a:p>
          <a:p>
            <a:r>
              <a:rPr lang="pt-BR" dirty="0" smtClean="0"/>
              <a:t> </a:t>
            </a:r>
            <a:r>
              <a:rPr lang="pt-BR" dirty="0"/>
              <a:t>para inicializar o </a:t>
            </a:r>
            <a:r>
              <a:rPr lang="pt-BR" dirty="0" smtClean="0"/>
              <a:t>semáforo:</a:t>
            </a:r>
          </a:p>
          <a:p>
            <a:pPr lvl="1"/>
            <a:r>
              <a:rPr lang="pt-BR" dirty="0" smtClean="0"/>
              <a:t> </a:t>
            </a:r>
            <a:r>
              <a:rPr lang="pt-BR" dirty="0" err="1">
                <a:latin typeface="Courier New"/>
                <a:cs typeface="Courier New"/>
              </a:rPr>
              <a:t>sem_init</a:t>
            </a:r>
            <a:r>
              <a:rPr lang="pt-BR" dirty="0">
                <a:latin typeface="Courier New"/>
                <a:cs typeface="Courier New"/>
              </a:rPr>
              <a:t> (</a:t>
            </a:r>
            <a:r>
              <a:rPr lang="pt-BR" dirty="0" smtClean="0">
                <a:latin typeface="Courier New"/>
                <a:cs typeface="Courier New"/>
              </a:rPr>
              <a:t>&amp;semaforo,</a:t>
            </a:r>
            <a:r>
              <a:rPr lang="pt-BR" dirty="0">
                <a:latin typeface="Courier New"/>
                <a:cs typeface="Courier New"/>
              </a:rPr>
              <a:t>0,1)</a:t>
            </a:r>
            <a:r>
              <a:rPr lang="pt-BR" dirty="0" smtClean="0">
                <a:latin typeface="Courier New"/>
                <a:cs typeface="Courier New"/>
              </a:rPr>
              <a:t>;</a:t>
            </a:r>
            <a:endParaRPr lang="pt-BR" dirty="0">
              <a:latin typeface="Courier New"/>
              <a:cs typeface="Courier New"/>
            </a:endParaRPr>
          </a:p>
          <a:p>
            <a:pPr lvl="1"/>
            <a:r>
              <a:rPr lang="pt-BR" dirty="0"/>
              <a:t>Nesta chamada o </a:t>
            </a:r>
            <a:r>
              <a:rPr lang="pt-BR" dirty="0" smtClean="0"/>
              <a:t>semáforo </a:t>
            </a:r>
            <a:r>
              <a:rPr lang="pt-BR" dirty="0" err="1" smtClean="0"/>
              <a:t>semaforo</a:t>
            </a:r>
            <a:r>
              <a:rPr lang="pt-BR" dirty="0" smtClean="0"/>
              <a:t> está </a:t>
            </a:r>
            <a:r>
              <a:rPr lang="pt-BR" dirty="0"/>
              <a:t>sendo inicializado com o valor 1. </a:t>
            </a:r>
            <a:endParaRPr lang="pt-BR" dirty="0" smtClean="0"/>
          </a:p>
          <a:p>
            <a:pPr lvl="1"/>
            <a:r>
              <a:rPr lang="pt-BR" dirty="0" smtClean="0"/>
              <a:t>O </a:t>
            </a:r>
            <a:r>
              <a:rPr lang="pt-BR" dirty="0"/>
              <a:t>segundo </a:t>
            </a:r>
            <a:r>
              <a:rPr lang="pt-BR" dirty="0" smtClean="0"/>
              <a:t>parâmetro que vale </a:t>
            </a:r>
            <a:r>
              <a:rPr lang="pt-BR" dirty="0"/>
              <a:t>0 serve para indicar que o </a:t>
            </a:r>
            <a:r>
              <a:rPr lang="pt-BR" dirty="0" smtClean="0"/>
              <a:t>semáforo </a:t>
            </a:r>
            <a:r>
              <a:rPr lang="pt-BR" dirty="0"/>
              <a:t>criado </a:t>
            </a:r>
            <a:r>
              <a:rPr lang="pt-BR" dirty="0" smtClean="0"/>
              <a:t>será compartilhado </a:t>
            </a:r>
            <a:r>
              <a:rPr lang="pt-BR" dirty="0"/>
              <a:t>com todas as threads que pertencem a um </a:t>
            </a:r>
            <a:r>
              <a:rPr lang="pt-BR" dirty="0" smtClean="0"/>
              <a:t>determinado processo </a:t>
            </a:r>
            <a:r>
              <a:rPr lang="pt-BR" dirty="0"/>
              <a:t>e assim o </a:t>
            </a:r>
            <a:r>
              <a:rPr lang="pt-BR" dirty="0" smtClean="0"/>
              <a:t>semáforo será </a:t>
            </a:r>
            <a:r>
              <a:rPr lang="pt-BR" dirty="0"/>
              <a:t>alocado numa </a:t>
            </a:r>
            <a:r>
              <a:rPr lang="pt-BR" dirty="0" smtClean="0"/>
              <a:t>memória </a:t>
            </a:r>
            <a:r>
              <a:rPr lang="pt-BR" dirty="0"/>
              <a:t>pertencente ao processo. Se o valor for </a:t>
            </a:r>
            <a:r>
              <a:rPr lang="pt-BR" dirty="0" smtClean="0"/>
              <a:t>diferente de </a:t>
            </a:r>
            <a:r>
              <a:rPr lang="pt-BR" dirty="0"/>
              <a:t>0 significa que o </a:t>
            </a:r>
            <a:r>
              <a:rPr lang="pt-BR" dirty="0" smtClean="0"/>
              <a:t>semáforo será </a:t>
            </a:r>
            <a:r>
              <a:rPr lang="pt-BR" dirty="0"/>
              <a:t>compartilhado com outros processos no sistema e </a:t>
            </a:r>
            <a:r>
              <a:rPr lang="pt-BR" dirty="0" smtClean="0"/>
              <a:t>precisará </a:t>
            </a:r>
            <a:r>
              <a:rPr lang="pt-BR" dirty="0"/>
              <a:t>ser alocado </a:t>
            </a:r>
            <a:r>
              <a:rPr lang="pt-BR" dirty="0" smtClean="0"/>
              <a:t>numa memória </a:t>
            </a:r>
            <a:r>
              <a:rPr lang="pt-BR" dirty="0"/>
              <a:t>compartilhada por estes processos.</a:t>
            </a:r>
            <a:endParaRPr lang="en-US" dirty="0"/>
          </a:p>
        </p:txBody>
      </p:sp>
    </p:spTree>
    <p:extLst>
      <p:ext uri="{BB962C8B-B14F-4D97-AF65-F5344CB8AC3E}">
        <p14:creationId xmlns:p14="http://schemas.microsoft.com/office/powerpoint/2010/main" val="3094169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Semaphore.h</a:t>
            </a:r>
            <a:endParaRPr lang="en-US" dirty="0"/>
          </a:p>
        </p:txBody>
      </p:sp>
      <p:pic>
        <p:nvPicPr>
          <p:cNvPr id="4" name="Picture 3"/>
          <p:cNvPicPr>
            <a:picLocks noChangeAspect="1"/>
          </p:cNvPicPr>
          <p:nvPr/>
        </p:nvPicPr>
        <p:blipFill>
          <a:blip r:embed="rId2"/>
          <a:stretch>
            <a:fillRect/>
          </a:stretch>
        </p:blipFill>
        <p:spPr>
          <a:xfrm>
            <a:off x="659694" y="1852003"/>
            <a:ext cx="10526269" cy="4047762"/>
          </a:xfrm>
          <a:prstGeom prst="rect">
            <a:avLst/>
          </a:prstGeom>
        </p:spPr>
      </p:pic>
    </p:spTree>
    <p:extLst>
      <p:ext uri="{BB962C8B-B14F-4D97-AF65-F5344CB8AC3E}">
        <p14:creationId xmlns:p14="http://schemas.microsoft.com/office/powerpoint/2010/main" val="1259108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Semaphore.h</a:t>
            </a:r>
            <a:endParaRPr lang="en-US" dirty="0"/>
          </a:p>
        </p:txBody>
      </p:sp>
      <p:sp>
        <p:nvSpPr>
          <p:cNvPr id="3" name="Content Placeholder 2"/>
          <p:cNvSpPr>
            <a:spLocks noGrp="1"/>
          </p:cNvSpPr>
          <p:nvPr>
            <p:ph idx="1"/>
          </p:nvPr>
        </p:nvSpPr>
        <p:spPr/>
        <p:txBody>
          <a:bodyPr>
            <a:normAutofit/>
          </a:bodyPr>
          <a:lstStyle/>
          <a:p>
            <a:r>
              <a:rPr lang="pt-BR" dirty="0" err="1">
                <a:latin typeface="Courier New"/>
                <a:cs typeface="Courier New"/>
              </a:rPr>
              <a:t>int</a:t>
            </a:r>
            <a:r>
              <a:rPr lang="pt-BR" dirty="0">
                <a:latin typeface="Courier New"/>
                <a:cs typeface="Courier New"/>
              </a:rPr>
              <a:t> </a:t>
            </a:r>
            <a:r>
              <a:rPr lang="pt-BR" dirty="0" err="1">
                <a:latin typeface="Courier New"/>
                <a:cs typeface="Courier New"/>
              </a:rPr>
              <a:t>sem_wait</a:t>
            </a:r>
            <a:r>
              <a:rPr lang="pt-BR" dirty="0">
                <a:latin typeface="Courier New"/>
                <a:cs typeface="Courier New"/>
              </a:rPr>
              <a:t>(</a:t>
            </a:r>
            <a:r>
              <a:rPr lang="pt-BR" dirty="0" err="1">
                <a:latin typeface="Courier New"/>
                <a:cs typeface="Courier New"/>
              </a:rPr>
              <a:t>sem_t</a:t>
            </a:r>
            <a:r>
              <a:rPr lang="pt-BR" dirty="0">
                <a:latin typeface="Courier New"/>
                <a:cs typeface="Courier New"/>
              </a:rPr>
              <a:t> * sem); </a:t>
            </a:r>
            <a:endParaRPr lang="pt-BR" dirty="0" smtClean="0">
              <a:latin typeface="Courier New"/>
              <a:cs typeface="Courier New"/>
            </a:endParaRPr>
          </a:p>
          <a:p>
            <a:pPr lvl="1"/>
            <a:r>
              <a:rPr lang="pt-BR" dirty="0" smtClean="0"/>
              <a:t>Utilizada </a:t>
            </a:r>
            <a:r>
              <a:rPr lang="pt-BR" dirty="0"/>
              <a:t>para fazer um </a:t>
            </a:r>
            <a:r>
              <a:rPr lang="pt-BR" dirty="0" err="1"/>
              <a:t>P</a:t>
            </a:r>
            <a:r>
              <a:rPr lang="pt-BR" dirty="0" smtClean="0"/>
              <a:t>/</a:t>
            </a:r>
            <a:r>
              <a:rPr lang="pt-BR" dirty="0" err="1" smtClean="0"/>
              <a:t>wait</a:t>
            </a:r>
            <a:r>
              <a:rPr lang="pt-BR" dirty="0" smtClean="0"/>
              <a:t> sobre </a:t>
            </a:r>
            <a:r>
              <a:rPr lang="pt-BR" dirty="0"/>
              <a:t>um </a:t>
            </a:r>
            <a:r>
              <a:rPr lang="pt-BR" dirty="0" smtClean="0"/>
              <a:t>semáforo, </a:t>
            </a:r>
            <a:r>
              <a:rPr lang="pt-BR" dirty="0"/>
              <a:t>ou seja, decrementa </a:t>
            </a:r>
            <a:r>
              <a:rPr lang="pt-BR" dirty="0" smtClean="0"/>
              <a:t>seu valor </a:t>
            </a:r>
            <a:r>
              <a:rPr lang="pt-BR" dirty="0"/>
              <a:t>e bloqueia se o valor estava em zero.</a:t>
            </a:r>
          </a:p>
          <a:p>
            <a:r>
              <a:rPr lang="pt-BR" dirty="0" err="1">
                <a:latin typeface="Courier New"/>
                <a:cs typeface="Courier New"/>
              </a:rPr>
              <a:t>int</a:t>
            </a:r>
            <a:r>
              <a:rPr lang="pt-BR" dirty="0">
                <a:latin typeface="Courier New"/>
                <a:cs typeface="Courier New"/>
              </a:rPr>
              <a:t> </a:t>
            </a:r>
            <a:r>
              <a:rPr lang="pt-BR" dirty="0" err="1">
                <a:latin typeface="Courier New"/>
                <a:cs typeface="Courier New"/>
              </a:rPr>
              <a:t>sem_post</a:t>
            </a:r>
            <a:r>
              <a:rPr lang="pt-BR" dirty="0">
                <a:latin typeface="Courier New"/>
                <a:cs typeface="Courier New"/>
              </a:rPr>
              <a:t>(</a:t>
            </a:r>
            <a:r>
              <a:rPr lang="pt-BR" dirty="0" err="1">
                <a:latin typeface="Courier New"/>
                <a:cs typeface="Courier New"/>
              </a:rPr>
              <a:t>sem_t</a:t>
            </a:r>
            <a:r>
              <a:rPr lang="pt-BR" dirty="0">
                <a:latin typeface="Courier New"/>
                <a:cs typeface="Courier New"/>
              </a:rPr>
              <a:t> * sem); </a:t>
            </a:r>
            <a:endParaRPr lang="pt-BR" dirty="0" smtClean="0">
              <a:latin typeface="Courier New"/>
              <a:cs typeface="Courier New"/>
            </a:endParaRPr>
          </a:p>
          <a:p>
            <a:pPr lvl="1"/>
            <a:r>
              <a:rPr lang="pt-BR" dirty="0" smtClean="0"/>
              <a:t>Utilizada </a:t>
            </a:r>
            <a:r>
              <a:rPr lang="pt-BR" dirty="0"/>
              <a:t>para fazer um V</a:t>
            </a:r>
            <a:r>
              <a:rPr lang="pt-BR" dirty="0" smtClean="0"/>
              <a:t>/</a:t>
            </a:r>
            <a:r>
              <a:rPr lang="pt-BR" dirty="0" err="1" smtClean="0"/>
              <a:t>signal</a:t>
            </a:r>
            <a:r>
              <a:rPr lang="pt-BR" dirty="0" smtClean="0"/>
              <a:t> sobre </a:t>
            </a:r>
            <a:r>
              <a:rPr lang="pt-BR" dirty="0"/>
              <a:t>um </a:t>
            </a:r>
            <a:r>
              <a:rPr lang="pt-BR" dirty="0" smtClean="0"/>
              <a:t>semáforo, </a:t>
            </a:r>
            <a:r>
              <a:rPr lang="pt-BR" dirty="0"/>
              <a:t>ou seja, incrementa o </a:t>
            </a:r>
            <a:r>
              <a:rPr lang="pt-BR" dirty="0" smtClean="0"/>
              <a:t>seu valor</a:t>
            </a:r>
            <a:r>
              <a:rPr lang="pt-BR" dirty="0"/>
              <a:t>. Se o </a:t>
            </a:r>
            <a:r>
              <a:rPr lang="pt-BR" dirty="0" smtClean="0"/>
              <a:t>semáforo </a:t>
            </a:r>
            <a:r>
              <a:rPr lang="pt-BR" dirty="0"/>
              <a:t>valia 0 e algum processo/thread estava bloqueado neste </a:t>
            </a:r>
            <a:r>
              <a:rPr lang="pt-BR" dirty="0" smtClean="0"/>
              <a:t>semáforo então será </a:t>
            </a:r>
            <a:r>
              <a:rPr lang="pt-BR" dirty="0"/>
              <a:t>liberado e </a:t>
            </a:r>
            <a:r>
              <a:rPr lang="pt-BR" dirty="0" smtClean="0"/>
              <a:t>poderá executar </a:t>
            </a:r>
            <a:r>
              <a:rPr lang="pt-BR" dirty="0"/>
              <a:t>quando selecionado pelo escalonador.</a:t>
            </a:r>
          </a:p>
          <a:p>
            <a:r>
              <a:rPr lang="pt-BR" dirty="0" err="1">
                <a:latin typeface="Courier New"/>
                <a:cs typeface="Courier New"/>
              </a:rPr>
              <a:t>int</a:t>
            </a:r>
            <a:r>
              <a:rPr lang="pt-BR" dirty="0">
                <a:latin typeface="Courier New"/>
                <a:cs typeface="Courier New"/>
              </a:rPr>
              <a:t> </a:t>
            </a:r>
            <a:r>
              <a:rPr lang="pt-BR" dirty="0" err="1">
                <a:latin typeface="Courier New"/>
                <a:cs typeface="Courier New"/>
              </a:rPr>
              <a:t>sem_getvalue</a:t>
            </a:r>
            <a:r>
              <a:rPr lang="pt-BR" dirty="0">
                <a:latin typeface="Courier New"/>
                <a:cs typeface="Courier New"/>
              </a:rPr>
              <a:t>(</a:t>
            </a:r>
            <a:r>
              <a:rPr lang="pt-BR" dirty="0" err="1">
                <a:latin typeface="Courier New"/>
                <a:cs typeface="Courier New"/>
              </a:rPr>
              <a:t>sem_t</a:t>
            </a:r>
            <a:r>
              <a:rPr lang="pt-BR" dirty="0">
                <a:latin typeface="Courier New"/>
                <a:cs typeface="Courier New"/>
              </a:rPr>
              <a:t> *sem, </a:t>
            </a:r>
            <a:r>
              <a:rPr lang="pt-BR" dirty="0" err="1">
                <a:latin typeface="Courier New"/>
                <a:cs typeface="Courier New"/>
              </a:rPr>
              <a:t>int</a:t>
            </a:r>
            <a:r>
              <a:rPr lang="pt-BR" dirty="0">
                <a:latin typeface="Courier New"/>
                <a:cs typeface="Courier New"/>
              </a:rPr>
              <a:t> *</a:t>
            </a:r>
            <a:r>
              <a:rPr lang="pt-BR" dirty="0" err="1">
                <a:latin typeface="Courier New"/>
                <a:cs typeface="Courier New"/>
              </a:rPr>
              <a:t>sval</a:t>
            </a:r>
            <a:r>
              <a:rPr lang="pt-BR" dirty="0">
                <a:latin typeface="Courier New"/>
                <a:cs typeface="Courier New"/>
              </a:rPr>
              <a:t>); </a:t>
            </a:r>
            <a:endParaRPr lang="pt-BR" dirty="0" smtClean="0">
              <a:latin typeface="Courier New"/>
              <a:cs typeface="Courier New"/>
            </a:endParaRPr>
          </a:p>
          <a:p>
            <a:pPr lvl="1"/>
            <a:r>
              <a:rPr lang="pt-BR" dirty="0" smtClean="0"/>
              <a:t>Utilizada </a:t>
            </a:r>
            <a:r>
              <a:rPr lang="pt-BR" dirty="0"/>
              <a:t>para capturar (ler) o valor de um </a:t>
            </a:r>
            <a:r>
              <a:rPr lang="pt-BR" dirty="0" smtClean="0"/>
              <a:t>semáforo </a:t>
            </a:r>
            <a:r>
              <a:rPr lang="pt-BR" dirty="0"/>
              <a:t>sem </a:t>
            </a:r>
            <a:r>
              <a:rPr lang="pt-BR" dirty="0" smtClean="0"/>
              <a:t>realizar nenhuma </a:t>
            </a:r>
            <a:r>
              <a:rPr lang="pt-BR" dirty="0" err="1"/>
              <a:t>opera¸c˜ao</a:t>
            </a:r>
            <a:r>
              <a:rPr lang="pt-BR" dirty="0"/>
              <a:t> sobre ele. O valor lido ´e armazenado no segundo </a:t>
            </a:r>
            <a:r>
              <a:rPr lang="pt-BR" dirty="0" err="1"/>
              <a:t>parˆametro</a:t>
            </a:r>
            <a:r>
              <a:rPr lang="pt-BR" dirty="0"/>
              <a:t>.</a:t>
            </a:r>
            <a:endParaRPr lang="en-US" dirty="0"/>
          </a:p>
        </p:txBody>
      </p:sp>
    </p:spTree>
    <p:extLst>
      <p:ext uri="{BB962C8B-B14F-4D97-AF65-F5344CB8AC3E}">
        <p14:creationId xmlns:p14="http://schemas.microsoft.com/office/powerpoint/2010/main" val="40662879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Semaphore.h</a:t>
            </a:r>
            <a:endParaRPr lang="en-US" dirty="0"/>
          </a:p>
        </p:txBody>
      </p:sp>
      <p:sp>
        <p:nvSpPr>
          <p:cNvPr id="3" name="Content Placeholder 2"/>
          <p:cNvSpPr>
            <a:spLocks noGrp="1"/>
          </p:cNvSpPr>
          <p:nvPr>
            <p:ph idx="1"/>
          </p:nvPr>
        </p:nvSpPr>
        <p:spPr>
          <a:xfrm>
            <a:off x="872419" y="1871467"/>
            <a:ext cx="8946541" cy="4195481"/>
          </a:xfrm>
        </p:spPr>
        <p:txBody>
          <a:bodyPr>
            <a:normAutofit/>
          </a:bodyPr>
          <a:lstStyle/>
          <a:p>
            <a:r>
              <a:rPr lang="en-US" dirty="0" err="1" smtClean="0">
                <a:latin typeface="Courier New"/>
                <a:cs typeface="Courier New"/>
              </a:rPr>
              <a:t>int</a:t>
            </a:r>
            <a:r>
              <a:rPr lang="en-US" dirty="0" smtClean="0">
                <a:latin typeface="Courier New"/>
                <a:cs typeface="Courier New"/>
              </a:rPr>
              <a:t>    </a:t>
            </a:r>
            <a:r>
              <a:rPr lang="en-US" dirty="0" err="1">
                <a:latin typeface="Courier New"/>
                <a:cs typeface="Courier New"/>
              </a:rPr>
              <a:t>sem_close</a:t>
            </a:r>
            <a:r>
              <a:rPr lang="en-US" dirty="0">
                <a:latin typeface="Courier New"/>
                <a:cs typeface="Courier New"/>
              </a:rPr>
              <a:t>(</a:t>
            </a:r>
            <a:r>
              <a:rPr lang="en-US" dirty="0" err="1">
                <a:latin typeface="Courier New"/>
                <a:cs typeface="Courier New"/>
              </a:rPr>
              <a:t>sem_t</a:t>
            </a:r>
            <a:r>
              <a:rPr lang="en-US" dirty="0">
                <a:latin typeface="Courier New"/>
                <a:cs typeface="Courier New"/>
              </a:rPr>
              <a:t> *);</a:t>
            </a:r>
          </a:p>
          <a:p>
            <a:r>
              <a:rPr lang="en-US" dirty="0" err="1">
                <a:latin typeface="Courier New"/>
                <a:cs typeface="Courier New"/>
              </a:rPr>
              <a:t>int</a:t>
            </a:r>
            <a:r>
              <a:rPr lang="en-US" dirty="0">
                <a:latin typeface="Courier New"/>
                <a:cs typeface="Courier New"/>
              </a:rPr>
              <a:t>    </a:t>
            </a:r>
            <a:r>
              <a:rPr lang="en-US" dirty="0" err="1">
                <a:latin typeface="Courier New"/>
                <a:cs typeface="Courier New"/>
              </a:rPr>
              <a:t>sem_destroy</a:t>
            </a:r>
            <a:r>
              <a:rPr lang="en-US" dirty="0">
                <a:latin typeface="Courier New"/>
                <a:cs typeface="Courier New"/>
              </a:rPr>
              <a:t>(</a:t>
            </a:r>
            <a:r>
              <a:rPr lang="en-US" dirty="0" err="1">
                <a:latin typeface="Courier New"/>
                <a:cs typeface="Courier New"/>
              </a:rPr>
              <a:t>sem_t</a:t>
            </a:r>
            <a:r>
              <a:rPr lang="en-US" dirty="0">
                <a:latin typeface="Courier New"/>
                <a:cs typeface="Courier New"/>
              </a:rPr>
              <a:t> *);</a:t>
            </a:r>
          </a:p>
          <a:p>
            <a:r>
              <a:rPr lang="en-US" dirty="0" err="1" smtClean="0">
                <a:latin typeface="Courier New"/>
                <a:cs typeface="Courier New"/>
              </a:rPr>
              <a:t>sem_t</a:t>
            </a:r>
            <a:r>
              <a:rPr lang="en-US" dirty="0" smtClean="0">
                <a:latin typeface="Courier New"/>
                <a:cs typeface="Courier New"/>
              </a:rPr>
              <a:t> </a:t>
            </a:r>
            <a:r>
              <a:rPr lang="en-US" dirty="0">
                <a:latin typeface="Courier New"/>
                <a:cs typeface="Courier New"/>
              </a:rPr>
              <a:t>*</a:t>
            </a:r>
            <a:r>
              <a:rPr lang="en-US" dirty="0" err="1">
                <a:latin typeface="Courier New"/>
                <a:cs typeface="Courier New"/>
              </a:rPr>
              <a:t>sem_open</a:t>
            </a:r>
            <a:r>
              <a:rPr lang="en-US" dirty="0">
                <a:latin typeface="Courier New"/>
                <a:cs typeface="Courier New"/>
              </a:rPr>
              <a:t>(</a:t>
            </a:r>
            <a:r>
              <a:rPr lang="en-US" dirty="0" err="1">
                <a:latin typeface="Courier New"/>
                <a:cs typeface="Courier New"/>
              </a:rPr>
              <a:t>const</a:t>
            </a:r>
            <a:r>
              <a:rPr lang="en-US" dirty="0">
                <a:latin typeface="Courier New"/>
                <a:cs typeface="Courier New"/>
              </a:rPr>
              <a:t> char *, </a:t>
            </a:r>
            <a:r>
              <a:rPr lang="en-US" dirty="0" err="1">
                <a:latin typeface="Courier New"/>
                <a:cs typeface="Courier New"/>
              </a:rPr>
              <a:t>int</a:t>
            </a:r>
            <a:r>
              <a:rPr lang="en-US" dirty="0">
                <a:latin typeface="Courier New"/>
                <a:cs typeface="Courier New"/>
              </a:rPr>
              <a:t>, ...);</a:t>
            </a:r>
          </a:p>
          <a:p>
            <a:endParaRPr lang="en-US" dirty="0">
              <a:latin typeface="Courier New"/>
              <a:cs typeface="Courier New"/>
            </a:endParaRPr>
          </a:p>
        </p:txBody>
      </p:sp>
    </p:spTree>
    <p:extLst>
      <p:ext uri="{BB962C8B-B14F-4D97-AF65-F5344CB8AC3E}">
        <p14:creationId xmlns:p14="http://schemas.microsoft.com/office/powerpoint/2010/main" val="2809977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Semáforos em C</a:t>
            </a:r>
            <a:endParaRPr lang="pt-BR" dirty="0"/>
          </a:p>
        </p:txBody>
      </p:sp>
      <p:pic>
        <p:nvPicPr>
          <p:cNvPr id="7" name="Picture 6"/>
          <p:cNvPicPr>
            <a:picLocks noChangeAspect="1"/>
          </p:cNvPicPr>
          <p:nvPr/>
        </p:nvPicPr>
        <p:blipFill>
          <a:blip r:embed="rId2"/>
          <a:stretch>
            <a:fillRect/>
          </a:stretch>
        </p:blipFill>
        <p:spPr>
          <a:xfrm>
            <a:off x="2435847" y="1323087"/>
            <a:ext cx="6591120" cy="5307006"/>
          </a:xfrm>
          <a:prstGeom prst="rect">
            <a:avLst/>
          </a:prstGeom>
        </p:spPr>
      </p:pic>
    </p:spTree>
    <p:extLst>
      <p:ext uri="{BB962C8B-B14F-4D97-AF65-F5344CB8AC3E}">
        <p14:creationId xmlns:p14="http://schemas.microsoft.com/office/powerpoint/2010/main" val="429159320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shm.h</a:t>
            </a:r>
            <a:r>
              <a:rPr lang="en-US" dirty="0" smtClean="0"/>
              <a:t> e </a:t>
            </a:r>
            <a:r>
              <a:rPr lang="en-US" dirty="0" err="1" smtClean="0"/>
              <a:t>ipc.h</a:t>
            </a:r>
            <a:r>
              <a:rPr lang="en-US" dirty="0" smtClean="0"/>
              <a:t> – </a:t>
            </a:r>
            <a:r>
              <a:rPr lang="en-US" dirty="0" err="1" smtClean="0"/>
              <a:t>mem</a:t>
            </a:r>
            <a:r>
              <a:rPr lang="en-US" dirty="0" err="1" smtClean="0"/>
              <a:t>ória</a:t>
            </a:r>
            <a:r>
              <a:rPr lang="en-US" dirty="0" smtClean="0"/>
              <a:t> </a:t>
            </a:r>
            <a:r>
              <a:rPr lang="en-US" dirty="0" err="1" smtClean="0"/>
              <a:t>compartilhada</a:t>
            </a:r>
            <a:r>
              <a:rPr lang="en-US" dirty="0" smtClean="0"/>
              <a:t> entre </a:t>
            </a:r>
            <a:r>
              <a:rPr lang="en-US" dirty="0" err="1" smtClean="0"/>
              <a:t>processos</a:t>
            </a:r>
            <a:endParaRPr lang="en-US" dirty="0"/>
          </a:p>
        </p:txBody>
      </p:sp>
      <p:sp>
        <p:nvSpPr>
          <p:cNvPr id="3" name="Content Placeholder 2"/>
          <p:cNvSpPr>
            <a:spLocks noGrp="1"/>
          </p:cNvSpPr>
          <p:nvPr>
            <p:ph idx="1"/>
          </p:nvPr>
        </p:nvSpPr>
        <p:spPr/>
        <p:txBody>
          <a:bodyPr/>
          <a:lstStyle/>
          <a:p>
            <a:r>
              <a:rPr lang="en-US" dirty="0" err="1"/>
              <a:t>int</a:t>
            </a:r>
            <a:r>
              <a:rPr lang="en-US" dirty="0"/>
              <a:t> </a:t>
            </a:r>
            <a:r>
              <a:rPr lang="en-US" dirty="0" err="1"/>
              <a:t>shmget</a:t>
            </a:r>
            <a:r>
              <a:rPr lang="en-US" dirty="0"/>
              <a:t>(</a:t>
            </a:r>
            <a:r>
              <a:rPr lang="en-US" dirty="0" err="1"/>
              <a:t>key_t</a:t>
            </a:r>
            <a:r>
              <a:rPr lang="en-US" dirty="0"/>
              <a:t> key, </a:t>
            </a:r>
            <a:r>
              <a:rPr lang="en-US" dirty="0" err="1"/>
              <a:t>size_t</a:t>
            </a:r>
            <a:r>
              <a:rPr lang="en-US" dirty="0"/>
              <a:t> size, </a:t>
            </a:r>
            <a:r>
              <a:rPr lang="en-US" dirty="0" err="1"/>
              <a:t>int</a:t>
            </a:r>
            <a:r>
              <a:rPr lang="en-US" dirty="0"/>
              <a:t> </a:t>
            </a:r>
            <a:r>
              <a:rPr lang="en-US" dirty="0" err="1"/>
              <a:t>shmflg</a:t>
            </a:r>
            <a:r>
              <a:rPr lang="en-US" dirty="0"/>
              <a:t>);</a:t>
            </a:r>
          </a:p>
          <a:p>
            <a:r>
              <a:rPr lang="en-US" dirty="0" err="1"/>
              <a:t>SHared</a:t>
            </a:r>
            <a:r>
              <a:rPr lang="en-US" dirty="0"/>
              <a:t> Memory </a:t>
            </a:r>
            <a:r>
              <a:rPr lang="en-US" dirty="0" smtClean="0"/>
              <a:t>GET</a:t>
            </a:r>
          </a:p>
          <a:p>
            <a:endParaRPr lang="en-US" dirty="0"/>
          </a:p>
        </p:txBody>
      </p:sp>
      <p:sp>
        <p:nvSpPr>
          <p:cNvPr id="4" name="Rectangle 3"/>
          <p:cNvSpPr/>
          <p:nvPr/>
        </p:nvSpPr>
        <p:spPr>
          <a:xfrm>
            <a:off x="1102745" y="2887682"/>
            <a:ext cx="9684572" cy="3970318"/>
          </a:xfrm>
          <a:prstGeom prst="rect">
            <a:avLst/>
          </a:prstGeom>
        </p:spPr>
        <p:txBody>
          <a:bodyPr wrap="square">
            <a:spAutoFit/>
          </a:bodyPr>
          <a:lstStyle/>
          <a:p>
            <a:r>
              <a:rPr lang="en-US" dirty="0" err="1">
                <a:latin typeface="Courier"/>
                <a:cs typeface="Courier"/>
              </a:rPr>
              <a:t>key_t</a:t>
            </a:r>
            <a:r>
              <a:rPr lang="en-US" dirty="0">
                <a:latin typeface="Courier"/>
                <a:cs typeface="Courier"/>
              </a:rPr>
              <a:t> key; /* key to be passed to </a:t>
            </a:r>
            <a:r>
              <a:rPr lang="en-US" dirty="0" err="1">
                <a:latin typeface="Courier"/>
                <a:cs typeface="Courier"/>
              </a:rPr>
              <a:t>shmget</a:t>
            </a:r>
            <a:r>
              <a:rPr lang="en-US" dirty="0">
                <a:latin typeface="Courier"/>
                <a:cs typeface="Courier"/>
              </a:rPr>
              <a:t>() */ </a:t>
            </a:r>
          </a:p>
          <a:p>
            <a:r>
              <a:rPr lang="en-US" dirty="0" err="1">
                <a:latin typeface="Courier"/>
                <a:cs typeface="Courier"/>
              </a:rPr>
              <a:t>int</a:t>
            </a:r>
            <a:r>
              <a:rPr lang="en-US" dirty="0">
                <a:latin typeface="Courier"/>
                <a:cs typeface="Courier"/>
              </a:rPr>
              <a:t> </a:t>
            </a:r>
            <a:r>
              <a:rPr lang="en-US" dirty="0" err="1">
                <a:latin typeface="Courier"/>
                <a:cs typeface="Courier"/>
              </a:rPr>
              <a:t>shmflg</a:t>
            </a:r>
            <a:r>
              <a:rPr lang="en-US" dirty="0">
                <a:latin typeface="Courier"/>
                <a:cs typeface="Courier"/>
              </a:rPr>
              <a:t>; /* </a:t>
            </a:r>
            <a:r>
              <a:rPr lang="en-US" dirty="0" err="1">
                <a:latin typeface="Courier"/>
                <a:cs typeface="Courier"/>
              </a:rPr>
              <a:t>shmflg</a:t>
            </a:r>
            <a:r>
              <a:rPr lang="en-US" dirty="0">
                <a:latin typeface="Courier"/>
                <a:cs typeface="Courier"/>
              </a:rPr>
              <a:t> to be passed to </a:t>
            </a:r>
            <a:r>
              <a:rPr lang="en-US" dirty="0" err="1">
                <a:latin typeface="Courier"/>
                <a:cs typeface="Courier"/>
              </a:rPr>
              <a:t>shmget</a:t>
            </a:r>
            <a:r>
              <a:rPr lang="en-US" dirty="0">
                <a:latin typeface="Courier"/>
                <a:cs typeface="Courier"/>
              </a:rPr>
              <a:t>() */ </a:t>
            </a:r>
          </a:p>
          <a:p>
            <a:r>
              <a:rPr lang="en-US" dirty="0" err="1">
                <a:latin typeface="Courier"/>
                <a:cs typeface="Courier"/>
              </a:rPr>
              <a:t>int</a:t>
            </a:r>
            <a:r>
              <a:rPr lang="en-US" dirty="0">
                <a:latin typeface="Courier"/>
                <a:cs typeface="Courier"/>
              </a:rPr>
              <a:t> </a:t>
            </a:r>
            <a:r>
              <a:rPr lang="en-US" dirty="0" err="1">
                <a:latin typeface="Courier"/>
                <a:cs typeface="Courier"/>
              </a:rPr>
              <a:t>shmid</a:t>
            </a:r>
            <a:r>
              <a:rPr lang="en-US" dirty="0">
                <a:latin typeface="Courier"/>
                <a:cs typeface="Courier"/>
              </a:rPr>
              <a:t>; /* return value from </a:t>
            </a:r>
            <a:r>
              <a:rPr lang="en-US" dirty="0" err="1">
                <a:latin typeface="Courier"/>
                <a:cs typeface="Courier"/>
              </a:rPr>
              <a:t>shmget</a:t>
            </a:r>
            <a:r>
              <a:rPr lang="en-US" dirty="0">
                <a:latin typeface="Courier"/>
                <a:cs typeface="Courier"/>
              </a:rPr>
              <a:t>() */ </a:t>
            </a:r>
          </a:p>
          <a:p>
            <a:r>
              <a:rPr lang="en-US" dirty="0" err="1">
                <a:latin typeface="Courier"/>
                <a:cs typeface="Courier"/>
              </a:rPr>
              <a:t>int</a:t>
            </a:r>
            <a:r>
              <a:rPr lang="en-US" dirty="0">
                <a:latin typeface="Courier"/>
                <a:cs typeface="Courier"/>
              </a:rPr>
              <a:t> size; /* size to be passed to </a:t>
            </a:r>
            <a:r>
              <a:rPr lang="en-US" dirty="0" err="1">
                <a:latin typeface="Courier"/>
                <a:cs typeface="Courier"/>
              </a:rPr>
              <a:t>shmget</a:t>
            </a:r>
            <a:r>
              <a:rPr lang="en-US" dirty="0">
                <a:latin typeface="Courier"/>
                <a:cs typeface="Courier"/>
              </a:rPr>
              <a:t>() */ </a:t>
            </a:r>
          </a:p>
          <a:p>
            <a:r>
              <a:rPr lang="en-US" dirty="0" smtClean="0">
                <a:latin typeface="Courier"/>
                <a:cs typeface="Courier"/>
              </a:rPr>
              <a:t>.</a:t>
            </a:r>
            <a:r>
              <a:rPr lang="en-US" dirty="0">
                <a:latin typeface="Courier"/>
                <a:cs typeface="Courier"/>
              </a:rPr>
              <a:t>.. </a:t>
            </a:r>
          </a:p>
          <a:p>
            <a:r>
              <a:rPr lang="en-US" dirty="0" smtClean="0">
                <a:latin typeface="Courier"/>
                <a:cs typeface="Courier"/>
              </a:rPr>
              <a:t>key </a:t>
            </a:r>
            <a:r>
              <a:rPr lang="en-US" dirty="0">
                <a:latin typeface="Courier"/>
                <a:cs typeface="Courier"/>
              </a:rPr>
              <a:t>= ... </a:t>
            </a:r>
          </a:p>
          <a:p>
            <a:r>
              <a:rPr lang="en-US" dirty="0">
                <a:latin typeface="Courier"/>
                <a:cs typeface="Courier"/>
              </a:rPr>
              <a:t>size = ...</a:t>
            </a:r>
          </a:p>
          <a:p>
            <a:r>
              <a:rPr lang="en-US" dirty="0" err="1">
                <a:latin typeface="Courier"/>
                <a:cs typeface="Courier"/>
              </a:rPr>
              <a:t>shmflg</a:t>
            </a:r>
            <a:r>
              <a:rPr lang="en-US" dirty="0">
                <a:latin typeface="Courier"/>
                <a:cs typeface="Courier"/>
              </a:rPr>
              <a:t>) = ... </a:t>
            </a:r>
          </a:p>
          <a:p>
            <a:endParaRPr lang="en-US" dirty="0">
              <a:latin typeface="Courier"/>
              <a:cs typeface="Courier"/>
            </a:endParaRPr>
          </a:p>
          <a:p>
            <a:r>
              <a:rPr lang="en-US" dirty="0">
                <a:latin typeface="Courier"/>
                <a:cs typeface="Courier"/>
              </a:rPr>
              <a:t>if ((</a:t>
            </a:r>
            <a:r>
              <a:rPr lang="en-US" dirty="0" err="1">
                <a:latin typeface="Courier"/>
                <a:cs typeface="Courier"/>
              </a:rPr>
              <a:t>shmid</a:t>
            </a:r>
            <a:r>
              <a:rPr lang="en-US" dirty="0">
                <a:latin typeface="Courier"/>
                <a:cs typeface="Courier"/>
              </a:rPr>
              <a:t> = </a:t>
            </a:r>
            <a:r>
              <a:rPr lang="en-US" dirty="0" err="1">
                <a:latin typeface="Courier"/>
                <a:cs typeface="Courier"/>
              </a:rPr>
              <a:t>shmget</a:t>
            </a:r>
            <a:r>
              <a:rPr lang="en-US" dirty="0">
                <a:latin typeface="Courier"/>
                <a:cs typeface="Courier"/>
              </a:rPr>
              <a:t> (key, size, </a:t>
            </a:r>
            <a:r>
              <a:rPr lang="en-US" dirty="0" err="1">
                <a:latin typeface="Courier"/>
                <a:cs typeface="Courier"/>
              </a:rPr>
              <a:t>shmflg</a:t>
            </a:r>
            <a:r>
              <a:rPr lang="en-US" dirty="0">
                <a:latin typeface="Courier"/>
                <a:cs typeface="Courier"/>
              </a:rPr>
              <a:t>)) == -1) {</a:t>
            </a:r>
          </a:p>
          <a:p>
            <a:r>
              <a:rPr lang="en-US" dirty="0">
                <a:latin typeface="Courier"/>
                <a:cs typeface="Courier"/>
              </a:rPr>
              <a:t>   </a:t>
            </a:r>
            <a:r>
              <a:rPr lang="en-US" dirty="0" err="1">
                <a:latin typeface="Courier"/>
                <a:cs typeface="Courier"/>
              </a:rPr>
              <a:t>perror</a:t>
            </a:r>
            <a:r>
              <a:rPr lang="en-US" dirty="0">
                <a:latin typeface="Courier"/>
                <a:cs typeface="Courier"/>
              </a:rPr>
              <a:t>("</a:t>
            </a:r>
            <a:r>
              <a:rPr lang="en-US" dirty="0" err="1">
                <a:latin typeface="Courier"/>
                <a:cs typeface="Courier"/>
              </a:rPr>
              <a:t>shmget</a:t>
            </a:r>
            <a:r>
              <a:rPr lang="en-US" dirty="0">
                <a:latin typeface="Courier"/>
                <a:cs typeface="Courier"/>
              </a:rPr>
              <a:t>: </a:t>
            </a:r>
            <a:r>
              <a:rPr lang="en-US" dirty="0" err="1">
                <a:latin typeface="Courier"/>
                <a:cs typeface="Courier"/>
              </a:rPr>
              <a:t>shmget</a:t>
            </a:r>
            <a:r>
              <a:rPr lang="en-US" dirty="0">
                <a:latin typeface="Courier"/>
                <a:cs typeface="Courier"/>
              </a:rPr>
              <a:t> failed"); exit(1); } else {</a:t>
            </a:r>
          </a:p>
          <a:p>
            <a:r>
              <a:rPr lang="en-US" dirty="0">
                <a:latin typeface="Courier"/>
                <a:cs typeface="Courier"/>
              </a:rPr>
              <a:t>   (void) </a:t>
            </a:r>
            <a:r>
              <a:rPr lang="en-US" dirty="0" err="1">
                <a:latin typeface="Courier"/>
                <a:cs typeface="Courier"/>
              </a:rPr>
              <a:t>fprintf</a:t>
            </a:r>
            <a:r>
              <a:rPr lang="en-US" dirty="0">
                <a:latin typeface="Courier"/>
                <a:cs typeface="Courier"/>
              </a:rPr>
              <a:t>(</a:t>
            </a:r>
            <a:r>
              <a:rPr lang="en-US" dirty="0" err="1">
                <a:latin typeface="Courier"/>
                <a:cs typeface="Courier"/>
              </a:rPr>
              <a:t>stderr</a:t>
            </a:r>
            <a:r>
              <a:rPr lang="en-US" dirty="0">
                <a:latin typeface="Courier"/>
                <a:cs typeface="Courier"/>
              </a:rPr>
              <a:t>, "</a:t>
            </a:r>
            <a:r>
              <a:rPr lang="en-US" dirty="0" err="1">
                <a:latin typeface="Courier"/>
                <a:cs typeface="Courier"/>
              </a:rPr>
              <a:t>shmget</a:t>
            </a:r>
            <a:r>
              <a:rPr lang="en-US" dirty="0">
                <a:latin typeface="Courier"/>
                <a:cs typeface="Courier"/>
              </a:rPr>
              <a:t>: </a:t>
            </a:r>
            <a:r>
              <a:rPr lang="en-US" dirty="0" err="1">
                <a:latin typeface="Courier"/>
                <a:cs typeface="Courier"/>
              </a:rPr>
              <a:t>shmget</a:t>
            </a:r>
            <a:r>
              <a:rPr lang="en-US" dirty="0">
                <a:latin typeface="Courier"/>
                <a:cs typeface="Courier"/>
              </a:rPr>
              <a:t> returned %d\n", </a:t>
            </a:r>
            <a:r>
              <a:rPr lang="en-US" dirty="0" err="1">
                <a:latin typeface="Courier"/>
                <a:cs typeface="Courier"/>
              </a:rPr>
              <a:t>shmid</a:t>
            </a:r>
            <a:r>
              <a:rPr lang="en-US" dirty="0">
                <a:latin typeface="Courier"/>
                <a:cs typeface="Courier"/>
              </a:rPr>
              <a:t>);</a:t>
            </a:r>
          </a:p>
          <a:p>
            <a:r>
              <a:rPr lang="en-US" dirty="0">
                <a:latin typeface="Courier"/>
                <a:cs typeface="Courier"/>
              </a:rPr>
              <a:t>   exit(0);</a:t>
            </a:r>
          </a:p>
          <a:p>
            <a:r>
              <a:rPr lang="en-US" dirty="0">
                <a:latin typeface="Courier"/>
                <a:cs typeface="Courier"/>
              </a:rPr>
              <a:t>  }</a:t>
            </a:r>
          </a:p>
        </p:txBody>
      </p:sp>
    </p:spTree>
    <p:extLst>
      <p:ext uri="{BB962C8B-B14F-4D97-AF65-F5344CB8AC3E}">
        <p14:creationId xmlns:p14="http://schemas.microsoft.com/office/powerpoint/2010/main" val="22742170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Shm.h</a:t>
            </a:r>
            <a:endParaRPr lang="en-US" dirty="0"/>
          </a:p>
        </p:txBody>
      </p:sp>
      <p:sp>
        <p:nvSpPr>
          <p:cNvPr id="3" name="Content Placeholder 2"/>
          <p:cNvSpPr>
            <a:spLocks noGrp="1"/>
          </p:cNvSpPr>
          <p:nvPr>
            <p:ph idx="1"/>
          </p:nvPr>
        </p:nvSpPr>
        <p:spPr/>
        <p:txBody>
          <a:bodyPr/>
          <a:lstStyle/>
          <a:p>
            <a:r>
              <a:rPr lang="en-US" dirty="0" err="1"/>
              <a:t>int</a:t>
            </a:r>
            <a:r>
              <a:rPr lang="en-US" dirty="0"/>
              <a:t> </a:t>
            </a:r>
            <a:r>
              <a:rPr lang="en-US" dirty="0" err="1"/>
              <a:t>shm_open</a:t>
            </a:r>
            <a:r>
              <a:rPr lang="en-US" dirty="0"/>
              <a:t> (</a:t>
            </a:r>
            <a:r>
              <a:rPr lang="en-US" dirty="0" err="1"/>
              <a:t>const</a:t>
            </a:r>
            <a:r>
              <a:rPr lang="en-US" dirty="0"/>
              <a:t> char* name, </a:t>
            </a:r>
            <a:r>
              <a:rPr lang="en-US" dirty="0" err="1"/>
              <a:t>int</a:t>
            </a:r>
            <a:r>
              <a:rPr lang="en-US" dirty="0"/>
              <a:t> </a:t>
            </a:r>
            <a:r>
              <a:rPr lang="en-US" dirty="0" err="1"/>
              <a:t>oflag</a:t>
            </a:r>
            <a:r>
              <a:rPr lang="en-US" dirty="0"/>
              <a:t>, </a:t>
            </a:r>
            <a:r>
              <a:rPr lang="en-US" dirty="0" err="1"/>
              <a:t>mode_t</a:t>
            </a:r>
            <a:r>
              <a:rPr lang="en-US" dirty="0"/>
              <a:t> mode);</a:t>
            </a:r>
          </a:p>
        </p:txBody>
      </p:sp>
    </p:spTree>
    <p:extLst>
      <p:ext uri="{BB962C8B-B14F-4D97-AF65-F5344CB8AC3E}">
        <p14:creationId xmlns:p14="http://schemas.microsoft.com/office/powerpoint/2010/main" val="30134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Sintaxe e semântica</a:t>
            </a:r>
            <a:endParaRPr lang="pt-BR" dirty="0"/>
          </a:p>
        </p:txBody>
      </p:sp>
      <p:sp>
        <p:nvSpPr>
          <p:cNvPr id="3" name="Retângulo 2"/>
          <p:cNvSpPr/>
          <p:nvPr/>
        </p:nvSpPr>
        <p:spPr>
          <a:xfrm>
            <a:off x="623392" y="1700808"/>
            <a:ext cx="10177131" cy="4801314"/>
          </a:xfrm>
          <a:prstGeom prst="rect">
            <a:avLst/>
          </a:prstGeom>
        </p:spPr>
        <p:txBody>
          <a:bodyPr wrap="square">
            <a:spAutoFit/>
          </a:bodyPr>
          <a:lstStyle/>
          <a:p>
            <a:r>
              <a:rPr lang="pt-BR" dirty="0" smtClean="0">
                <a:latin typeface="Courier New" pitchFamily="49" charset="0"/>
                <a:cs typeface="Courier New" pitchFamily="49" charset="0"/>
              </a:rPr>
              <a:t>Inicialização(Semáforo S, Inteiro N){</a:t>
            </a:r>
          </a:p>
          <a:p>
            <a:r>
              <a:rPr lang="pt-BR" dirty="0" smtClean="0">
                <a:latin typeface="Courier New" pitchFamily="49" charset="0"/>
                <a:cs typeface="Courier New" pitchFamily="49" charset="0"/>
              </a:rPr>
              <a:t>   S = N;</a:t>
            </a:r>
          </a:p>
          <a:p>
            <a:r>
              <a:rPr lang="pt-BR" dirty="0" smtClean="0">
                <a:latin typeface="Courier New" pitchFamily="49" charset="0"/>
                <a:cs typeface="Courier New" pitchFamily="49" charset="0"/>
              </a:rPr>
              <a:t> }</a:t>
            </a:r>
          </a:p>
          <a:p>
            <a:endParaRPr lang="pt-BR" dirty="0" smtClean="0">
              <a:latin typeface="Courier New" pitchFamily="49" charset="0"/>
              <a:cs typeface="Courier New" pitchFamily="49" charset="0"/>
            </a:endParaRPr>
          </a:p>
          <a:p>
            <a:r>
              <a:rPr lang="pt-BR" dirty="0" smtClean="0">
                <a:latin typeface="Courier New" pitchFamily="49" charset="0"/>
                <a:cs typeface="Courier New" pitchFamily="49" charset="0"/>
              </a:rPr>
              <a:t> P(Semáforo S){</a:t>
            </a:r>
          </a:p>
          <a:p>
            <a:r>
              <a:rPr lang="pt-BR" dirty="0" smtClean="0">
                <a:latin typeface="Courier New" pitchFamily="49" charset="0"/>
                <a:cs typeface="Courier New" pitchFamily="49" charset="0"/>
              </a:rPr>
              <a:t>   Se(S == 0)</a:t>
            </a:r>
          </a:p>
          <a:p>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bloqueia_processo</a:t>
            </a:r>
            <a:r>
              <a:rPr lang="pt-BR" dirty="0" smtClean="0">
                <a:latin typeface="Courier New" pitchFamily="49" charset="0"/>
                <a:cs typeface="Courier New" pitchFamily="49" charset="0"/>
              </a:rPr>
              <a:t>();</a:t>
            </a:r>
          </a:p>
          <a:p>
            <a:r>
              <a:rPr lang="pt-BR" dirty="0" smtClean="0">
                <a:latin typeface="Courier New" pitchFamily="49" charset="0"/>
                <a:cs typeface="Courier New" pitchFamily="49" charset="0"/>
              </a:rPr>
              <a:t>   Senão</a:t>
            </a:r>
          </a:p>
          <a:p>
            <a:r>
              <a:rPr lang="pt-BR" dirty="0" smtClean="0">
                <a:latin typeface="Courier New" pitchFamily="49" charset="0"/>
                <a:cs typeface="Courier New" pitchFamily="49" charset="0"/>
              </a:rPr>
              <a:t>     S--;</a:t>
            </a:r>
          </a:p>
          <a:p>
            <a:r>
              <a:rPr lang="pt-BR" dirty="0" smtClean="0">
                <a:latin typeface="Courier New" pitchFamily="49" charset="0"/>
                <a:cs typeface="Courier New" pitchFamily="49" charset="0"/>
              </a:rPr>
              <a:t> }</a:t>
            </a:r>
          </a:p>
          <a:p>
            <a:endParaRPr lang="pt-BR" dirty="0" smtClean="0">
              <a:latin typeface="Courier New" pitchFamily="49" charset="0"/>
              <a:cs typeface="Courier New" pitchFamily="49" charset="0"/>
            </a:endParaRPr>
          </a:p>
          <a:p>
            <a:r>
              <a:rPr lang="pt-BR" dirty="0" smtClean="0">
                <a:latin typeface="Courier New" pitchFamily="49" charset="0"/>
                <a:cs typeface="Courier New" pitchFamily="49" charset="0"/>
              </a:rPr>
              <a:t> V(Semáforo S){</a:t>
            </a:r>
          </a:p>
          <a:p>
            <a:r>
              <a:rPr lang="pt-BR" dirty="0" smtClean="0">
                <a:latin typeface="Courier New" pitchFamily="49" charset="0"/>
                <a:cs typeface="Courier New" pitchFamily="49" charset="0"/>
              </a:rPr>
              <a:t>   Se(S == 0 &amp;&amp; </a:t>
            </a:r>
            <a:r>
              <a:rPr lang="pt-BR" dirty="0" err="1" smtClean="0">
                <a:latin typeface="Courier New" pitchFamily="49" charset="0"/>
                <a:cs typeface="Courier New" pitchFamily="49" charset="0"/>
              </a:rPr>
              <a:t>existe_processo_bloqueado</a:t>
            </a:r>
            <a:r>
              <a:rPr lang="pt-BR" dirty="0" smtClean="0">
                <a:latin typeface="Courier New" pitchFamily="49" charset="0"/>
                <a:cs typeface="Courier New" pitchFamily="49" charset="0"/>
              </a:rPr>
              <a:t>())</a:t>
            </a:r>
          </a:p>
          <a:p>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desbloqueia_processo</a:t>
            </a:r>
            <a:r>
              <a:rPr lang="pt-BR" dirty="0" smtClean="0">
                <a:latin typeface="Courier New" pitchFamily="49" charset="0"/>
                <a:cs typeface="Courier New" pitchFamily="49" charset="0"/>
              </a:rPr>
              <a:t>();</a:t>
            </a:r>
          </a:p>
          <a:p>
            <a:r>
              <a:rPr lang="pt-BR" dirty="0" smtClean="0">
                <a:latin typeface="Courier New" pitchFamily="49" charset="0"/>
                <a:cs typeface="Courier New" pitchFamily="49" charset="0"/>
              </a:rPr>
              <a:t>   S++;</a:t>
            </a:r>
          </a:p>
          <a:p>
            <a:r>
              <a:rPr lang="pt-BR" dirty="0" smtClean="0">
                <a:latin typeface="Courier New" pitchFamily="49" charset="0"/>
                <a:cs typeface="Courier New" pitchFamily="49" charset="0"/>
              </a:rPr>
              <a:t> }</a:t>
            </a:r>
          </a:p>
          <a:p>
            <a:endParaRPr lang="pt-BR" dirty="0" smtClean="0">
              <a:latin typeface="Courier New" pitchFamily="49" charset="0"/>
              <a:cs typeface="Courier New" pitchFamily="49" charset="0"/>
            </a:endParaRPr>
          </a:p>
        </p:txBody>
      </p:sp>
    </p:spTree>
    <p:extLst>
      <p:ext uri="{BB962C8B-B14F-4D97-AF65-F5344CB8AC3E}">
        <p14:creationId xmlns:p14="http://schemas.microsoft.com/office/powerpoint/2010/main" val="165565749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Shm.h</a:t>
            </a:r>
            <a:endParaRPr lang="en-US" dirty="0"/>
          </a:p>
        </p:txBody>
      </p:sp>
      <p:sp>
        <p:nvSpPr>
          <p:cNvPr id="3" name="Content Placeholder 2"/>
          <p:cNvSpPr>
            <a:spLocks noGrp="1"/>
          </p:cNvSpPr>
          <p:nvPr>
            <p:ph idx="1"/>
          </p:nvPr>
        </p:nvSpPr>
        <p:spPr/>
        <p:txBody>
          <a:bodyPr/>
          <a:lstStyle/>
          <a:p>
            <a:r>
              <a:rPr lang="en-US" dirty="0" err="1"/>
              <a:t>int</a:t>
            </a:r>
            <a:r>
              <a:rPr lang="en-US" dirty="0"/>
              <a:t> </a:t>
            </a:r>
            <a:r>
              <a:rPr lang="en-US" dirty="0" err="1"/>
              <a:t>shmctl</a:t>
            </a:r>
            <a:r>
              <a:rPr lang="en-US" dirty="0"/>
              <a:t>(</a:t>
            </a:r>
            <a:r>
              <a:rPr lang="en-US" dirty="0" err="1"/>
              <a:t>int</a:t>
            </a:r>
            <a:r>
              <a:rPr lang="en-US" dirty="0"/>
              <a:t> </a:t>
            </a:r>
            <a:r>
              <a:rPr lang="en-US" dirty="0" err="1"/>
              <a:t>shmid</a:t>
            </a:r>
            <a:r>
              <a:rPr lang="en-US" dirty="0"/>
              <a:t>, </a:t>
            </a:r>
            <a:r>
              <a:rPr lang="en-US" dirty="0" err="1"/>
              <a:t>int</a:t>
            </a:r>
            <a:r>
              <a:rPr lang="en-US" dirty="0"/>
              <a:t> </a:t>
            </a:r>
            <a:r>
              <a:rPr lang="en-US" dirty="0" err="1"/>
              <a:t>cmd</a:t>
            </a:r>
            <a:r>
              <a:rPr lang="en-US" dirty="0"/>
              <a:t>, </a:t>
            </a:r>
            <a:r>
              <a:rPr lang="en-US" dirty="0" err="1"/>
              <a:t>struct</a:t>
            </a:r>
            <a:r>
              <a:rPr lang="en-US" dirty="0"/>
              <a:t> </a:t>
            </a:r>
            <a:r>
              <a:rPr lang="en-US" dirty="0" err="1"/>
              <a:t>shmid_ds</a:t>
            </a:r>
            <a:r>
              <a:rPr lang="en-US" dirty="0"/>
              <a:t> *</a:t>
            </a:r>
            <a:r>
              <a:rPr lang="en-US" dirty="0" err="1"/>
              <a:t>buf</a:t>
            </a:r>
            <a:r>
              <a:rPr lang="en-US" dirty="0"/>
              <a:t>)</a:t>
            </a:r>
            <a:r>
              <a:rPr lang="en-US" dirty="0" smtClean="0"/>
              <a:t>;</a:t>
            </a:r>
          </a:p>
          <a:p>
            <a:r>
              <a:rPr lang="en-US" dirty="0" err="1"/>
              <a:t>SHared</a:t>
            </a:r>
            <a:r>
              <a:rPr lang="en-US" dirty="0"/>
              <a:t> Memory </a:t>
            </a:r>
            <a:r>
              <a:rPr lang="en-US" dirty="0" err="1"/>
              <a:t>ConTroL</a:t>
            </a:r>
            <a:endParaRPr lang="en-US" dirty="0"/>
          </a:p>
          <a:p>
            <a:endParaRPr lang="en-US" dirty="0"/>
          </a:p>
        </p:txBody>
      </p:sp>
      <p:sp>
        <p:nvSpPr>
          <p:cNvPr id="4" name="Rectangle 3"/>
          <p:cNvSpPr/>
          <p:nvPr/>
        </p:nvSpPr>
        <p:spPr>
          <a:xfrm>
            <a:off x="1093199" y="2955706"/>
            <a:ext cx="9356511" cy="3693319"/>
          </a:xfrm>
          <a:prstGeom prst="rect">
            <a:avLst/>
          </a:prstGeom>
        </p:spPr>
        <p:txBody>
          <a:bodyPr wrap="square">
            <a:spAutoFit/>
          </a:bodyPr>
          <a:lstStyle/>
          <a:p>
            <a:r>
              <a:rPr lang="en-US" dirty="0" err="1">
                <a:latin typeface="Courier"/>
                <a:cs typeface="Courier"/>
              </a:rPr>
              <a:t>int</a:t>
            </a:r>
            <a:r>
              <a:rPr lang="en-US" dirty="0">
                <a:latin typeface="Courier"/>
                <a:cs typeface="Courier"/>
              </a:rPr>
              <a:t> </a:t>
            </a:r>
            <a:r>
              <a:rPr lang="en-US" dirty="0" err="1">
                <a:latin typeface="Courier"/>
                <a:cs typeface="Courier"/>
              </a:rPr>
              <a:t>cmd</a:t>
            </a:r>
            <a:r>
              <a:rPr lang="en-US" dirty="0">
                <a:latin typeface="Courier"/>
                <a:cs typeface="Courier"/>
              </a:rPr>
              <a:t>; /* command code for </a:t>
            </a:r>
            <a:r>
              <a:rPr lang="en-US" dirty="0" err="1">
                <a:latin typeface="Courier"/>
                <a:cs typeface="Courier"/>
              </a:rPr>
              <a:t>shmctl</a:t>
            </a:r>
            <a:r>
              <a:rPr lang="en-US" dirty="0">
                <a:latin typeface="Courier"/>
                <a:cs typeface="Courier"/>
              </a:rPr>
              <a:t>() */</a:t>
            </a:r>
          </a:p>
          <a:p>
            <a:r>
              <a:rPr lang="en-US" dirty="0" err="1">
                <a:latin typeface="Courier"/>
                <a:cs typeface="Courier"/>
              </a:rPr>
              <a:t>int</a:t>
            </a:r>
            <a:r>
              <a:rPr lang="en-US" dirty="0">
                <a:latin typeface="Courier"/>
                <a:cs typeface="Courier"/>
              </a:rPr>
              <a:t> </a:t>
            </a:r>
            <a:r>
              <a:rPr lang="en-US" dirty="0" err="1">
                <a:latin typeface="Courier"/>
                <a:cs typeface="Courier"/>
              </a:rPr>
              <a:t>shmid</a:t>
            </a:r>
            <a:r>
              <a:rPr lang="en-US" dirty="0">
                <a:latin typeface="Courier"/>
                <a:cs typeface="Courier"/>
              </a:rPr>
              <a:t>; /* segment ID */</a:t>
            </a:r>
          </a:p>
          <a:p>
            <a:r>
              <a:rPr lang="en-US" dirty="0" err="1">
                <a:latin typeface="Courier"/>
                <a:cs typeface="Courier"/>
              </a:rPr>
              <a:t>struct</a:t>
            </a:r>
            <a:r>
              <a:rPr lang="en-US" dirty="0">
                <a:latin typeface="Courier"/>
                <a:cs typeface="Courier"/>
              </a:rPr>
              <a:t> </a:t>
            </a:r>
            <a:r>
              <a:rPr lang="en-US" dirty="0" err="1">
                <a:latin typeface="Courier"/>
                <a:cs typeface="Courier"/>
              </a:rPr>
              <a:t>shmid_ds</a:t>
            </a:r>
            <a:r>
              <a:rPr lang="en-US" dirty="0">
                <a:latin typeface="Courier"/>
                <a:cs typeface="Courier"/>
              </a:rPr>
              <a:t> </a:t>
            </a:r>
            <a:r>
              <a:rPr lang="en-US" dirty="0" err="1">
                <a:latin typeface="Courier"/>
                <a:cs typeface="Courier"/>
              </a:rPr>
              <a:t>shmid_ds</a:t>
            </a:r>
            <a:r>
              <a:rPr lang="en-US" dirty="0">
                <a:latin typeface="Courier"/>
                <a:cs typeface="Courier"/>
              </a:rPr>
              <a:t>; /* shared memory data structure to </a:t>
            </a:r>
          </a:p>
          <a:p>
            <a:r>
              <a:rPr lang="en-US" dirty="0">
                <a:latin typeface="Courier"/>
                <a:cs typeface="Courier"/>
              </a:rPr>
              <a:t>                             hold results */ </a:t>
            </a:r>
          </a:p>
          <a:p>
            <a:r>
              <a:rPr lang="en-US" dirty="0">
                <a:latin typeface="Courier"/>
                <a:cs typeface="Courier"/>
              </a:rPr>
              <a:t>...</a:t>
            </a:r>
          </a:p>
          <a:p>
            <a:endParaRPr lang="en-US" dirty="0">
              <a:latin typeface="Courier"/>
              <a:cs typeface="Courier"/>
            </a:endParaRPr>
          </a:p>
          <a:p>
            <a:r>
              <a:rPr lang="en-US" dirty="0" err="1">
                <a:latin typeface="Courier"/>
                <a:cs typeface="Courier"/>
              </a:rPr>
              <a:t>shmid</a:t>
            </a:r>
            <a:r>
              <a:rPr lang="en-US" dirty="0">
                <a:latin typeface="Courier"/>
                <a:cs typeface="Courier"/>
              </a:rPr>
              <a:t> = ...</a:t>
            </a:r>
          </a:p>
          <a:p>
            <a:r>
              <a:rPr lang="en-US" dirty="0" err="1">
                <a:latin typeface="Courier"/>
                <a:cs typeface="Courier"/>
              </a:rPr>
              <a:t>cmd</a:t>
            </a:r>
            <a:r>
              <a:rPr lang="en-US" dirty="0">
                <a:latin typeface="Courier"/>
                <a:cs typeface="Courier"/>
              </a:rPr>
              <a:t> = ...</a:t>
            </a:r>
          </a:p>
          <a:p>
            <a:r>
              <a:rPr lang="en-US" dirty="0">
                <a:latin typeface="Courier"/>
                <a:cs typeface="Courier"/>
              </a:rPr>
              <a:t>if ((</a:t>
            </a:r>
            <a:r>
              <a:rPr lang="en-US" dirty="0" err="1">
                <a:latin typeface="Courier"/>
                <a:cs typeface="Courier"/>
              </a:rPr>
              <a:t>rtrn</a:t>
            </a:r>
            <a:r>
              <a:rPr lang="en-US" dirty="0">
                <a:latin typeface="Courier"/>
                <a:cs typeface="Courier"/>
              </a:rPr>
              <a:t> = </a:t>
            </a:r>
            <a:r>
              <a:rPr lang="en-US" dirty="0" err="1">
                <a:latin typeface="Courier"/>
                <a:cs typeface="Courier"/>
              </a:rPr>
              <a:t>shmctl</a:t>
            </a:r>
            <a:r>
              <a:rPr lang="en-US" dirty="0">
                <a:latin typeface="Courier"/>
                <a:cs typeface="Courier"/>
              </a:rPr>
              <a:t>(</a:t>
            </a:r>
            <a:r>
              <a:rPr lang="en-US" dirty="0" err="1">
                <a:latin typeface="Courier"/>
                <a:cs typeface="Courier"/>
              </a:rPr>
              <a:t>shmid</a:t>
            </a:r>
            <a:r>
              <a:rPr lang="en-US" dirty="0">
                <a:latin typeface="Courier"/>
                <a:cs typeface="Courier"/>
              </a:rPr>
              <a:t>, </a:t>
            </a:r>
            <a:r>
              <a:rPr lang="en-US" dirty="0" err="1">
                <a:latin typeface="Courier"/>
                <a:cs typeface="Courier"/>
              </a:rPr>
              <a:t>cmd</a:t>
            </a:r>
            <a:r>
              <a:rPr lang="en-US" dirty="0">
                <a:latin typeface="Courier"/>
                <a:cs typeface="Courier"/>
              </a:rPr>
              <a:t>, </a:t>
            </a:r>
            <a:r>
              <a:rPr lang="en-US" dirty="0" err="1">
                <a:latin typeface="Courier"/>
                <a:cs typeface="Courier"/>
              </a:rPr>
              <a:t>shmid_ds</a:t>
            </a:r>
            <a:r>
              <a:rPr lang="en-US" dirty="0">
                <a:latin typeface="Courier"/>
                <a:cs typeface="Courier"/>
              </a:rPr>
              <a:t>)) == -1) {</a:t>
            </a:r>
          </a:p>
          <a:p>
            <a:r>
              <a:rPr lang="en-US" dirty="0">
                <a:latin typeface="Courier"/>
                <a:cs typeface="Courier"/>
              </a:rPr>
              <a:t>    </a:t>
            </a:r>
            <a:r>
              <a:rPr lang="en-US" dirty="0" err="1">
                <a:latin typeface="Courier"/>
                <a:cs typeface="Courier"/>
              </a:rPr>
              <a:t>perror</a:t>
            </a:r>
            <a:r>
              <a:rPr lang="en-US" dirty="0">
                <a:latin typeface="Courier"/>
                <a:cs typeface="Courier"/>
              </a:rPr>
              <a:t>("</a:t>
            </a:r>
            <a:r>
              <a:rPr lang="en-US" dirty="0" err="1">
                <a:latin typeface="Courier"/>
                <a:cs typeface="Courier"/>
              </a:rPr>
              <a:t>shmctl</a:t>
            </a:r>
            <a:r>
              <a:rPr lang="en-US" dirty="0">
                <a:latin typeface="Courier"/>
                <a:cs typeface="Courier"/>
              </a:rPr>
              <a:t>: </a:t>
            </a:r>
            <a:r>
              <a:rPr lang="en-US" dirty="0" err="1">
                <a:latin typeface="Courier"/>
                <a:cs typeface="Courier"/>
              </a:rPr>
              <a:t>shmctl</a:t>
            </a:r>
            <a:r>
              <a:rPr lang="en-US" dirty="0">
                <a:latin typeface="Courier"/>
                <a:cs typeface="Courier"/>
              </a:rPr>
              <a:t> failed");</a:t>
            </a:r>
          </a:p>
          <a:p>
            <a:r>
              <a:rPr lang="en-US" dirty="0">
                <a:latin typeface="Courier"/>
                <a:cs typeface="Courier"/>
              </a:rPr>
              <a:t>    exit(1);</a:t>
            </a:r>
          </a:p>
          <a:p>
            <a:r>
              <a:rPr lang="en-US" dirty="0">
                <a:latin typeface="Courier"/>
                <a:cs typeface="Courier"/>
              </a:rPr>
              <a:t>   }</a:t>
            </a:r>
          </a:p>
          <a:p>
            <a:r>
              <a:rPr lang="en-US" dirty="0">
                <a:latin typeface="Courier"/>
                <a:cs typeface="Courier"/>
              </a:rPr>
              <a:t>...</a:t>
            </a:r>
          </a:p>
        </p:txBody>
      </p:sp>
    </p:spTree>
    <p:extLst>
      <p:ext uri="{BB962C8B-B14F-4D97-AF65-F5344CB8AC3E}">
        <p14:creationId xmlns:p14="http://schemas.microsoft.com/office/powerpoint/2010/main" val="16935389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Shm.h</a:t>
            </a:r>
            <a:r>
              <a:rPr lang="en-US" dirty="0" smtClean="0"/>
              <a:t> e </a:t>
            </a:r>
            <a:r>
              <a:rPr lang="en-US" dirty="0" err="1" smtClean="0"/>
              <a:t>ipc.h</a:t>
            </a:r>
            <a:endParaRPr lang="en-US" dirty="0"/>
          </a:p>
        </p:txBody>
      </p:sp>
      <p:sp>
        <p:nvSpPr>
          <p:cNvPr id="3" name="Content Placeholder 2"/>
          <p:cNvSpPr>
            <a:spLocks noGrp="1"/>
          </p:cNvSpPr>
          <p:nvPr>
            <p:ph idx="1"/>
          </p:nvPr>
        </p:nvSpPr>
        <p:spPr/>
        <p:txBody>
          <a:bodyPr/>
          <a:lstStyle/>
          <a:p>
            <a:r>
              <a:rPr lang="fr-FR" dirty="0" err="1"/>
              <a:t>key_t</a:t>
            </a:r>
            <a:r>
              <a:rPr lang="fr-FR" dirty="0"/>
              <a:t> </a:t>
            </a:r>
            <a:r>
              <a:rPr lang="fr-FR" dirty="0" err="1"/>
              <a:t>ftok</a:t>
            </a:r>
            <a:r>
              <a:rPr lang="fr-FR" dirty="0"/>
              <a:t>(</a:t>
            </a:r>
            <a:r>
              <a:rPr lang="fr-FR" dirty="0" err="1"/>
              <a:t>const</a:t>
            </a:r>
            <a:r>
              <a:rPr lang="fr-FR" dirty="0"/>
              <a:t> char *</a:t>
            </a:r>
            <a:r>
              <a:rPr lang="fr-FR" dirty="0" err="1"/>
              <a:t>pathname</a:t>
            </a:r>
            <a:r>
              <a:rPr lang="fr-FR" dirty="0"/>
              <a:t>, </a:t>
            </a:r>
            <a:r>
              <a:rPr lang="fr-FR" dirty="0" err="1"/>
              <a:t>int</a:t>
            </a:r>
            <a:r>
              <a:rPr lang="fr-FR" dirty="0"/>
              <a:t> </a:t>
            </a:r>
            <a:r>
              <a:rPr lang="fr-FR" dirty="0" err="1"/>
              <a:t>proj_id</a:t>
            </a:r>
            <a:r>
              <a:rPr lang="fr-FR" dirty="0"/>
              <a:t>);</a:t>
            </a:r>
            <a:endParaRPr lang="fi-FI" dirty="0" smtClean="0"/>
          </a:p>
          <a:p>
            <a:endParaRPr lang="fi-FI" dirty="0"/>
          </a:p>
          <a:p>
            <a:r>
              <a:rPr lang="fi-FI" dirty="0" err="1" smtClean="0"/>
              <a:t>void</a:t>
            </a:r>
            <a:r>
              <a:rPr lang="fi-FI" dirty="0" smtClean="0"/>
              <a:t> </a:t>
            </a:r>
            <a:r>
              <a:rPr lang="fi-FI" dirty="0"/>
              <a:t>*</a:t>
            </a:r>
            <a:r>
              <a:rPr lang="fi-FI" dirty="0" err="1"/>
              <a:t>shmat(int</a:t>
            </a:r>
            <a:r>
              <a:rPr lang="fi-FI" dirty="0"/>
              <a:t> </a:t>
            </a:r>
            <a:r>
              <a:rPr lang="fi-FI" dirty="0" err="1"/>
              <a:t>shmid</a:t>
            </a:r>
            <a:r>
              <a:rPr lang="fi-FI" dirty="0"/>
              <a:t>, </a:t>
            </a:r>
            <a:r>
              <a:rPr lang="fi-FI" dirty="0" err="1"/>
              <a:t>const</a:t>
            </a:r>
            <a:r>
              <a:rPr lang="fi-FI" dirty="0"/>
              <a:t> </a:t>
            </a:r>
            <a:r>
              <a:rPr lang="fi-FI" dirty="0" err="1"/>
              <a:t>void</a:t>
            </a:r>
            <a:r>
              <a:rPr lang="fi-FI" dirty="0"/>
              <a:t> *</a:t>
            </a:r>
            <a:r>
              <a:rPr lang="fi-FI" dirty="0" err="1"/>
              <a:t>shmaddr</a:t>
            </a:r>
            <a:r>
              <a:rPr lang="fi-FI" dirty="0"/>
              <a:t>, </a:t>
            </a:r>
            <a:r>
              <a:rPr lang="fi-FI" dirty="0" err="1"/>
              <a:t>int</a:t>
            </a:r>
            <a:r>
              <a:rPr lang="fi-FI" dirty="0"/>
              <a:t> </a:t>
            </a:r>
            <a:r>
              <a:rPr lang="fi-FI" dirty="0" err="1"/>
              <a:t>shmflg</a:t>
            </a:r>
            <a:r>
              <a:rPr lang="fi-FI" dirty="0"/>
              <a:t>)</a:t>
            </a:r>
            <a:r>
              <a:rPr lang="fi-FI" dirty="0" smtClean="0"/>
              <a:t>;</a:t>
            </a:r>
            <a:endParaRPr lang="fi-FI" dirty="0"/>
          </a:p>
          <a:p>
            <a:r>
              <a:rPr lang="fi-FI" dirty="0" err="1"/>
              <a:t>int</a:t>
            </a:r>
            <a:r>
              <a:rPr lang="fi-FI" dirty="0"/>
              <a:t> </a:t>
            </a:r>
            <a:r>
              <a:rPr lang="fi-FI" dirty="0" err="1"/>
              <a:t>shmdt(const</a:t>
            </a:r>
            <a:r>
              <a:rPr lang="fi-FI" dirty="0"/>
              <a:t> </a:t>
            </a:r>
            <a:r>
              <a:rPr lang="fi-FI" dirty="0" err="1"/>
              <a:t>void</a:t>
            </a:r>
            <a:r>
              <a:rPr lang="fi-FI" dirty="0"/>
              <a:t> *</a:t>
            </a:r>
            <a:r>
              <a:rPr lang="fi-FI" dirty="0" err="1"/>
              <a:t>shmaddr</a:t>
            </a:r>
            <a:r>
              <a:rPr lang="fi-FI" dirty="0"/>
              <a:t>)</a:t>
            </a:r>
            <a:r>
              <a:rPr lang="fi-FI" dirty="0" smtClean="0"/>
              <a:t>;</a:t>
            </a:r>
          </a:p>
          <a:p>
            <a:endParaRPr lang="en-US" dirty="0" smtClean="0"/>
          </a:p>
          <a:p>
            <a:endParaRPr lang="en-US" dirty="0"/>
          </a:p>
        </p:txBody>
      </p:sp>
    </p:spTree>
    <p:extLst>
      <p:ext uri="{BB962C8B-B14F-4D97-AF65-F5344CB8AC3E}">
        <p14:creationId xmlns:p14="http://schemas.microsoft.com/office/powerpoint/2010/main" val="288304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a:t>
            </a:r>
            <a:r>
              <a:rPr lang="en-US" dirty="0" err="1" smtClean="0"/>
              <a:t>áforos</a:t>
            </a:r>
            <a:r>
              <a:rPr lang="en-US" dirty="0" smtClean="0"/>
              <a:t> entre </a:t>
            </a:r>
            <a:r>
              <a:rPr lang="en-US" dirty="0" err="1" smtClean="0"/>
              <a:t>processos</a:t>
            </a:r>
            <a:endParaRPr lang="en-US" dirty="0"/>
          </a:p>
        </p:txBody>
      </p:sp>
      <p:sp>
        <p:nvSpPr>
          <p:cNvPr id="3" name="Content Placeholder 2"/>
          <p:cNvSpPr>
            <a:spLocks noGrp="1"/>
          </p:cNvSpPr>
          <p:nvPr>
            <p:ph idx="1"/>
          </p:nvPr>
        </p:nvSpPr>
        <p:spPr/>
        <p:txBody>
          <a:bodyPr/>
          <a:lstStyle/>
          <a:p>
            <a:r>
              <a:rPr lang="en-US" dirty="0" err="1"/>
              <a:t>int</a:t>
            </a:r>
            <a:r>
              <a:rPr lang="en-US" dirty="0"/>
              <a:t> </a:t>
            </a:r>
            <a:r>
              <a:rPr lang="en-US" dirty="0" err="1"/>
              <a:t>sem_init</a:t>
            </a:r>
            <a:r>
              <a:rPr lang="en-US" dirty="0"/>
              <a:t>(</a:t>
            </a:r>
            <a:r>
              <a:rPr lang="en-US" dirty="0" err="1"/>
              <a:t>sem_t</a:t>
            </a:r>
            <a:r>
              <a:rPr lang="en-US" dirty="0"/>
              <a:t> *</a:t>
            </a:r>
            <a:r>
              <a:rPr lang="en-US" dirty="0" err="1"/>
              <a:t>sem</a:t>
            </a:r>
            <a:r>
              <a:rPr lang="en-US" dirty="0"/>
              <a:t>, </a:t>
            </a:r>
            <a:r>
              <a:rPr lang="en-US" b="1" u="sng" dirty="0" err="1"/>
              <a:t>int</a:t>
            </a:r>
            <a:r>
              <a:rPr lang="en-US" b="1" u="sng" dirty="0"/>
              <a:t> </a:t>
            </a:r>
            <a:r>
              <a:rPr lang="en-US" b="1" u="sng" dirty="0" err="1"/>
              <a:t>pshared</a:t>
            </a:r>
            <a:r>
              <a:rPr lang="en-US" dirty="0"/>
              <a:t>, unsigned </a:t>
            </a:r>
            <a:r>
              <a:rPr lang="en-US" dirty="0" err="1"/>
              <a:t>int</a:t>
            </a:r>
            <a:r>
              <a:rPr lang="en-US" dirty="0"/>
              <a:t> value);</a:t>
            </a:r>
          </a:p>
        </p:txBody>
      </p:sp>
    </p:spTree>
    <p:extLst>
      <p:ext uri="{BB962C8B-B14F-4D97-AF65-F5344CB8AC3E}">
        <p14:creationId xmlns:p14="http://schemas.microsoft.com/office/powerpoint/2010/main" val="2481144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 Bibliográficas</a:t>
            </a:r>
            <a:endParaRPr lang="pt-BR" dirty="0"/>
          </a:p>
        </p:txBody>
      </p:sp>
      <p:sp>
        <p:nvSpPr>
          <p:cNvPr id="3" name="Espaço Reservado para Conteúdo 2"/>
          <p:cNvSpPr>
            <a:spLocks noGrp="1"/>
          </p:cNvSpPr>
          <p:nvPr>
            <p:ph idx="1"/>
          </p:nvPr>
        </p:nvSpPr>
        <p:spPr/>
        <p:txBody>
          <a:bodyPr>
            <a:normAutofit/>
          </a:bodyPr>
          <a:lstStyle/>
          <a:p>
            <a:r>
              <a:rPr lang="en-US" dirty="0"/>
              <a:t> Andrews, G. </a:t>
            </a:r>
            <a:r>
              <a:rPr lang="en-US" i="1" dirty="0"/>
              <a:t>Foundations of Multithreaded, Parallel, and Distributed </a:t>
            </a:r>
            <a:r>
              <a:rPr lang="en-US" i="1" dirty="0" smtClean="0"/>
              <a:t>Programming. </a:t>
            </a:r>
            <a:r>
              <a:rPr lang="en-US" dirty="0" smtClean="0"/>
              <a:t>Addison-Wesley</a:t>
            </a:r>
            <a:r>
              <a:rPr lang="en-US" dirty="0"/>
              <a:t>, 2000</a:t>
            </a:r>
            <a:r>
              <a:rPr lang="en-US" dirty="0" smtClean="0"/>
              <a:t>.</a:t>
            </a:r>
          </a:p>
          <a:p>
            <a:r>
              <a:rPr lang="en-US" dirty="0" err="1" smtClean="0"/>
              <a:t>Notas</a:t>
            </a:r>
            <a:r>
              <a:rPr lang="en-US" dirty="0" smtClean="0"/>
              <a:t> de aula do Prof. </a:t>
            </a:r>
            <a:r>
              <a:rPr lang="en-US" smtClean="0"/>
              <a:t>Bruno Jefferson</a:t>
            </a:r>
            <a:endParaRPr lang="en-US" dirty="0"/>
          </a:p>
        </p:txBody>
      </p:sp>
    </p:spTree>
    <p:extLst>
      <p:ext uri="{BB962C8B-B14F-4D97-AF65-F5344CB8AC3E}">
        <p14:creationId xmlns:p14="http://schemas.microsoft.com/office/powerpoint/2010/main" val="66840484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p:txBody>
          <a:bodyPr/>
          <a:lstStyle/>
          <a:p>
            <a:r>
              <a:rPr lang="pt-BR" dirty="0" smtClean="0"/>
              <a:t>Notas de Aula do Prof. Bruno Pessoa</a:t>
            </a:r>
          </a:p>
          <a:p>
            <a:r>
              <a:rPr lang="pt-BR" dirty="0" smtClean="0"/>
              <a:t>Notas de aula – Claudio Esperança e Paulo Cavalcanti (UFRJ)</a:t>
            </a:r>
          </a:p>
          <a:p>
            <a:r>
              <a:rPr lang="pt-BR" dirty="0" smtClean="0"/>
              <a:t>Notas de aula – Allan Lima (</a:t>
            </a:r>
            <a:r>
              <a:rPr lang="pt-BR" dirty="0" err="1" smtClean="0"/>
              <a:t>citi</a:t>
            </a:r>
            <a:r>
              <a:rPr lang="pt-BR" dirty="0" smtClean="0"/>
              <a:t>/UFPE)</a:t>
            </a:r>
          </a:p>
          <a:p>
            <a:r>
              <a:rPr lang="pt-BR" dirty="0" smtClean="0"/>
              <a:t>Notas de aula – </a:t>
            </a:r>
            <a:r>
              <a:rPr lang="pt-BR" dirty="0" err="1" smtClean="0"/>
              <a:t>Markus</a:t>
            </a:r>
            <a:r>
              <a:rPr lang="pt-BR" dirty="0" smtClean="0"/>
              <a:t> </a:t>
            </a:r>
            <a:r>
              <a:rPr lang="pt-BR" dirty="0" err="1" smtClean="0"/>
              <a:t>Endler</a:t>
            </a:r>
            <a:r>
              <a:rPr lang="pt-BR" dirty="0" smtClean="0"/>
              <a:t> (</a:t>
            </a:r>
            <a:r>
              <a:rPr lang="pt-BR" dirty="0" err="1" smtClean="0"/>
              <a:t>PUC-Rio</a:t>
            </a:r>
            <a:r>
              <a:rPr lang="pt-BR" dirty="0" smtClean="0"/>
              <a:t>)</a:t>
            </a:r>
          </a:p>
          <a:p>
            <a:r>
              <a:rPr lang="pt-BR" dirty="0" smtClean="0">
                <a:hlinkClick r:id="rId2"/>
              </a:rPr>
              <a:t>http://www.justsoftwaresolutions.co.uk/threading/multithreading-in-c++0x-part-1-starting-threads.html</a:t>
            </a:r>
            <a:endParaRPr lang="pt-BR" dirty="0" smtClean="0"/>
          </a:p>
          <a:p>
            <a:r>
              <a:rPr lang="pt-BR" dirty="0">
                <a:hlinkClick r:id="rId3"/>
              </a:rPr>
              <a:t>http://heldercorreia.com/pt/blog/semaphores-in-mac-os-</a:t>
            </a:r>
            <a:r>
              <a:rPr lang="pt-BR" dirty="0" smtClean="0">
                <a:hlinkClick r:id="rId3"/>
              </a:rPr>
              <a:t>x</a:t>
            </a:r>
            <a:endParaRPr lang="pt-BR" dirty="0" smtClean="0"/>
          </a:p>
          <a:p>
            <a:pPr marL="0" indent="0">
              <a:buNone/>
            </a:pPr>
            <a:endParaRPr lang="pt-BR" dirty="0"/>
          </a:p>
        </p:txBody>
      </p:sp>
    </p:spTree>
    <p:extLst>
      <p:ext uri="{BB962C8B-B14F-4D97-AF65-F5344CB8AC3E}">
        <p14:creationId xmlns:p14="http://schemas.microsoft.com/office/powerpoint/2010/main" val="32291231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Sintaxe e Semântica</a:t>
            </a:r>
            <a:endParaRPr lang="pt-BR" dirty="0"/>
          </a:p>
        </p:txBody>
      </p:sp>
      <p:sp>
        <p:nvSpPr>
          <p:cNvPr id="3" name="Espaço Reservado para Conteúdo 2"/>
          <p:cNvSpPr>
            <a:spLocks noGrp="1"/>
          </p:cNvSpPr>
          <p:nvPr>
            <p:ph idx="1"/>
          </p:nvPr>
        </p:nvSpPr>
        <p:spPr/>
        <p:txBody>
          <a:bodyPr/>
          <a:lstStyle/>
          <a:p>
            <a:r>
              <a:rPr lang="pt-BR" dirty="0" smtClean="0"/>
              <a:t>Considerando que </a:t>
            </a:r>
            <a:r>
              <a:rPr lang="pt-BR" i="1" dirty="0" smtClean="0"/>
              <a:t>s </a:t>
            </a:r>
            <a:r>
              <a:rPr lang="pt-BR" dirty="0" smtClean="0"/>
              <a:t>é um semáforo, as operações P(s) e V(s) são definidas como segue:</a:t>
            </a:r>
          </a:p>
          <a:p>
            <a:endParaRPr lang="pt-BR" i="1" dirty="0"/>
          </a:p>
          <a:p>
            <a:endParaRPr lang="pt-BR" i="1" dirty="0" smtClean="0"/>
          </a:p>
          <a:p>
            <a:pPr marL="82296" indent="0">
              <a:buNone/>
            </a:pPr>
            <a:endParaRPr lang="pt-BR" dirty="0" smtClean="0"/>
          </a:p>
          <a:p>
            <a:pPr lvl="1"/>
            <a:endParaRPr lang="pt-BR" dirty="0" smtClean="0"/>
          </a:p>
          <a:p>
            <a:endParaRPr lang="pt-BR" dirty="0" smtClean="0"/>
          </a:p>
          <a:p>
            <a:pPr marL="402336" lvl="1" indent="0">
              <a:buNone/>
            </a:pPr>
            <a:endParaRPr lang="pt-BR" dirty="0"/>
          </a:p>
        </p:txBody>
      </p:sp>
      <p:sp>
        <p:nvSpPr>
          <p:cNvPr id="6" name="Retângulo de cantos arredondados 5"/>
          <p:cNvSpPr/>
          <p:nvPr/>
        </p:nvSpPr>
        <p:spPr>
          <a:xfrm>
            <a:off x="1452066" y="3365652"/>
            <a:ext cx="8928992" cy="158417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oAutofit/>
          </a:bodyPr>
          <a:lstStyle/>
          <a:p>
            <a:r>
              <a:rPr lang="pt-BR" sz="2400" b="1" dirty="0" smtClean="0">
                <a:latin typeface="Courier New" pitchFamily="49" charset="0"/>
                <a:cs typeface="Courier New" pitchFamily="49" charset="0"/>
              </a:rPr>
              <a:t>P(s): &lt;</a:t>
            </a:r>
            <a:r>
              <a:rPr lang="pt-BR" sz="2400" b="1" dirty="0" err="1" smtClean="0">
                <a:latin typeface="Courier New" pitchFamily="49" charset="0"/>
                <a:cs typeface="Courier New" pitchFamily="49" charset="0"/>
              </a:rPr>
              <a:t>await</a:t>
            </a:r>
            <a:r>
              <a:rPr lang="pt-BR" sz="2400" b="1" dirty="0" smtClean="0">
                <a:latin typeface="Courier New" pitchFamily="49" charset="0"/>
                <a:cs typeface="Courier New" pitchFamily="49" charset="0"/>
              </a:rPr>
              <a:t> (s &gt; 0) s = s – 1;&gt;</a:t>
            </a:r>
          </a:p>
          <a:p>
            <a:r>
              <a:rPr lang="pt-BR" sz="2400" b="1" dirty="0" smtClean="0">
                <a:latin typeface="Courier New" pitchFamily="49" charset="0"/>
                <a:cs typeface="Courier New" pitchFamily="49" charset="0"/>
              </a:rPr>
              <a:t>V(s): &lt;s = s + 1;&gt;</a:t>
            </a:r>
            <a:endParaRPr lang="pt-BR" sz="2400" b="1" dirty="0">
              <a:latin typeface="Courier New" pitchFamily="49" charset="0"/>
              <a:cs typeface="Courier New" pitchFamily="49" charset="0"/>
            </a:endParaRPr>
          </a:p>
        </p:txBody>
      </p:sp>
    </p:spTree>
    <p:extLst>
      <p:ext uri="{BB962C8B-B14F-4D97-AF65-F5344CB8AC3E}">
        <p14:creationId xmlns:p14="http://schemas.microsoft.com/office/powerpoint/2010/main" val="22934448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Sintaxe e Semântica</a:t>
            </a:r>
            <a:endParaRPr lang="pt-BR" dirty="0"/>
          </a:p>
        </p:txBody>
      </p:sp>
      <p:sp>
        <p:nvSpPr>
          <p:cNvPr id="3" name="Espaço Reservado para Conteúdo 2"/>
          <p:cNvSpPr>
            <a:spLocks noGrp="1"/>
          </p:cNvSpPr>
          <p:nvPr>
            <p:ph idx="1"/>
          </p:nvPr>
        </p:nvSpPr>
        <p:spPr/>
        <p:txBody>
          <a:bodyPr/>
          <a:lstStyle/>
          <a:p>
            <a:r>
              <a:rPr lang="pt-BR" dirty="0" smtClean="0"/>
              <a:t>Um </a:t>
            </a:r>
            <a:r>
              <a:rPr lang="pt-BR" b="1" dirty="0" smtClean="0"/>
              <a:t>semáforo genérico</a:t>
            </a:r>
            <a:r>
              <a:rPr lang="pt-BR" dirty="0" smtClean="0"/>
              <a:t> é aquele que pode conter qualquer valor não-negativo.</a:t>
            </a:r>
          </a:p>
          <a:p>
            <a:r>
              <a:rPr lang="pt-BR" b="1" dirty="0" smtClean="0"/>
              <a:t>Semáforo binário</a:t>
            </a:r>
            <a:r>
              <a:rPr lang="pt-BR" dirty="0" smtClean="0"/>
              <a:t> apenas pode armazenar os valores 0(zero) e 1(um.)</a:t>
            </a:r>
          </a:p>
          <a:p>
            <a:pPr marL="82296" indent="0">
              <a:buNone/>
            </a:pPr>
            <a:endParaRPr lang="pt-BR" dirty="0" smtClean="0"/>
          </a:p>
          <a:p>
            <a:pPr lvl="1"/>
            <a:endParaRPr lang="pt-BR" dirty="0" smtClean="0"/>
          </a:p>
          <a:p>
            <a:endParaRPr lang="pt-BR" dirty="0" smtClean="0"/>
          </a:p>
          <a:p>
            <a:pPr marL="402336" lvl="1" indent="0">
              <a:buNone/>
            </a:pPr>
            <a:endParaRPr lang="pt-BR" dirty="0"/>
          </a:p>
        </p:txBody>
      </p:sp>
      <p:sp>
        <p:nvSpPr>
          <p:cNvPr id="5" name="Retângulo de cantos arredondados 4"/>
          <p:cNvSpPr/>
          <p:nvPr/>
        </p:nvSpPr>
        <p:spPr>
          <a:xfrm>
            <a:off x="2255573" y="4140626"/>
            <a:ext cx="9313035" cy="1736646"/>
          </a:xfrm>
          <a:prstGeom prst="roundRect">
            <a:avLst/>
          </a:prstGeom>
          <a:ln w="31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spAutoFit/>
          </a:bodyPr>
          <a:lstStyle/>
          <a:p>
            <a:r>
              <a:rPr lang="pt-BR" sz="3200" dirty="0"/>
              <a:t>Os processos são despertados na mesma ordem em que são retardados quando executam a  operação P(s).</a:t>
            </a:r>
          </a:p>
        </p:txBody>
      </p:sp>
    </p:spTree>
    <p:extLst>
      <p:ext uri="{BB962C8B-B14F-4D97-AF65-F5344CB8AC3E}">
        <p14:creationId xmlns:p14="http://schemas.microsoft.com/office/powerpoint/2010/main" val="3324678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Í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1359</TotalTime>
  <Words>4750</Words>
  <Application>Microsoft Macintosh PowerPoint</Application>
  <PresentationFormat>Custom</PresentationFormat>
  <Paragraphs>524</Paragraphs>
  <Slides>74</Slides>
  <Notes>23</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Íon</vt:lpstr>
      <vt:lpstr>Linguagem de Programação II</vt:lpstr>
      <vt:lpstr>Roteiro</vt:lpstr>
      <vt:lpstr>Introdução</vt:lpstr>
      <vt:lpstr>Introdução</vt:lpstr>
      <vt:lpstr>Sintaxe e Semântica</vt:lpstr>
      <vt:lpstr>Sintaxe e semântica</vt:lpstr>
      <vt:lpstr>Sintaxe e semântica</vt:lpstr>
      <vt:lpstr>Sintaxe e Semântica</vt:lpstr>
      <vt:lpstr>Sintaxe e Semântica</vt:lpstr>
      <vt:lpstr>Problemas Clássicos</vt:lpstr>
      <vt:lpstr>Seções Críticas: Exclusão Mútua</vt:lpstr>
      <vt:lpstr>Seções Críticas: Exclusão Mútua</vt:lpstr>
      <vt:lpstr>Barreiras: Sinalização de Eventos</vt:lpstr>
      <vt:lpstr>Barreiras: Sinalização de Eventos</vt:lpstr>
      <vt:lpstr>Barreiras: Sinalização de Eventos</vt:lpstr>
      <vt:lpstr>Produtores e Consumidores</vt:lpstr>
      <vt:lpstr>Produtores e Consumidores</vt:lpstr>
      <vt:lpstr>Produtores e Consumidores</vt:lpstr>
      <vt:lpstr>Produtores e Consumidores</vt:lpstr>
      <vt:lpstr>Buffers limitados</vt:lpstr>
      <vt:lpstr>Buffers limitados</vt:lpstr>
      <vt:lpstr>Buffers limitados</vt:lpstr>
      <vt:lpstr>Buffers limitados</vt:lpstr>
      <vt:lpstr>Buffers limitados</vt:lpstr>
      <vt:lpstr>Buffers limitados</vt:lpstr>
      <vt:lpstr>Jantar dos Filósofos</vt:lpstr>
      <vt:lpstr>Jantar dos Filósofos</vt:lpstr>
      <vt:lpstr>Jantar dos Filósofos</vt:lpstr>
      <vt:lpstr>Jantar dos Filósofos</vt:lpstr>
      <vt:lpstr>Jantar dos Filósofos</vt:lpstr>
      <vt:lpstr>Jantar dos Filósofos</vt:lpstr>
      <vt:lpstr>Jantar dos Filósofos</vt:lpstr>
      <vt:lpstr>Jantar dos Filósofos</vt:lpstr>
      <vt:lpstr>Leitores e Escritores</vt:lpstr>
      <vt:lpstr>Leitores e Escritores</vt:lpstr>
      <vt:lpstr>Leitores/Escritores como um problema de Exclusão Mútua</vt:lpstr>
      <vt:lpstr>Leitores/Escritores como um problema de Exclusão Mútua</vt:lpstr>
      <vt:lpstr>Leitores/Escritores como um problema de Exclusão Mútua</vt:lpstr>
      <vt:lpstr>PowerPoint Presentation</vt:lpstr>
      <vt:lpstr>Leitores/Escritores como um problema de Exclusão Mútua</vt:lpstr>
      <vt:lpstr>Leitores/Escritores usando Sincronização Condicional</vt:lpstr>
      <vt:lpstr>Leitores/Escritores usando Sincronização Condicional</vt:lpstr>
      <vt:lpstr>Leitores/Escritores usando Sincronização Condicional</vt:lpstr>
      <vt:lpstr>Leitores/Escritores usando Sincronização Condicional</vt:lpstr>
      <vt:lpstr>Leitores/Escritores usando Sincronização Condicional</vt:lpstr>
      <vt:lpstr>Leitores/Escritores usando Sincronização Condicional</vt:lpstr>
      <vt:lpstr>Leitores/Escritores usando Sincronização Condicional</vt:lpstr>
      <vt:lpstr>Leitores/Escritores usando Sincronização Condicional</vt:lpstr>
      <vt:lpstr>Leitores/Escritores usando Sincronização Condicional</vt:lpstr>
      <vt:lpstr>Políticas de escalonamento alternativas</vt:lpstr>
      <vt:lpstr>Políticas de escalonamento alternativas</vt:lpstr>
      <vt:lpstr>Escalonamento e alocação de recursos</vt:lpstr>
      <vt:lpstr>Escalonamento e alocação de recursos</vt:lpstr>
      <vt:lpstr>Escalonamento e alocação de recursos</vt:lpstr>
      <vt:lpstr>Escalonamento e alocação de recursos</vt:lpstr>
      <vt:lpstr>Escalonamento e alocação de recursos</vt:lpstr>
      <vt:lpstr>Escalonamento e alocação de recursos</vt:lpstr>
      <vt:lpstr>Escalonamento e alocação de recursos</vt:lpstr>
      <vt:lpstr>Escalonamento e alocação de recursos</vt:lpstr>
      <vt:lpstr>Escalonamento e alocação de recursos</vt:lpstr>
      <vt:lpstr>Escalonamento e alocação de recursos</vt:lpstr>
      <vt:lpstr>Escalonamento e alocação de recursos</vt:lpstr>
      <vt:lpstr>Semaphore.h</vt:lpstr>
      <vt:lpstr>Semaphore.h</vt:lpstr>
      <vt:lpstr>Semaphore.h</vt:lpstr>
      <vt:lpstr>Semaphore.h</vt:lpstr>
      <vt:lpstr>Semáforos em C</vt:lpstr>
      <vt:lpstr>shm.h e ipc.h – memória compartilhada entre processos</vt:lpstr>
      <vt:lpstr>Shm.h</vt:lpstr>
      <vt:lpstr>Shm.h</vt:lpstr>
      <vt:lpstr>Shm.h e ipc.h</vt:lpstr>
      <vt:lpstr>Semáforos entre processos</vt:lpstr>
      <vt:lpstr>Referências Bibliográficas</vt:lpstr>
      <vt:lpstr>Referências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Petr Barborik</dc:creator>
  <cp:lastModifiedBy>Carlos Batista</cp:lastModifiedBy>
  <cp:revision>58</cp:revision>
  <cp:lastPrinted>2015-05-13T23:37:33Z</cp:lastPrinted>
  <dcterms:created xsi:type="dcterms:W3CDTF">2013-07-31T14:23:59Z</dcterms:created>
  <dcterms:modified xsi:type="dcterms:W3CDTF">2016-10-05T12:47:23Z</dcterms:modified>
</cp:coreProperties>
</file>