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6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79823" autoAdjust="0"/>
  </p:normalViewPr>
  <p:slideViewPr>
    <p:cSldViewPr snapToGrid="0">
      <p:cViewPr varScale="1">
        <p:scale>
          <a:sx n="56" d="100"/>
          <a:sy n="56" d="100"/>
        </p:scale>
        <p:origin x="-6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0A0B6-3668-4B27-A9C5-2485D97D6D88}" type="datetimeFigureOut">
              <a:rPr lang="pt-BR"/>
              <a:t>14/03/17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A00EC-4B90-40C1-BBB0-026AA18AA1EB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01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DA921-949D-42DE-AFA7-0BB556F865D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vez que </a:t>
            </a:r>
            <a:r>
              <a:rPr lang="pt-BR" dirty="0" err="1" smtClean="0"/>
              <a:t>try</a:t>
            </a:r>
            <a:r>
              <a:rPr lang="pt-BR" dirty="0" smtClean="0"/>
              <a:t> é </a:t>
            </a:r>
            <a:r>
              <a:rPr lang="pt-BR" dirty="0" err="1" smtClean="0"/>
              <a:t>true</a:t>
            </a:r>
            <a:r>
              <a:rPr lang="pt-BR" dirty="0" smtClean="0"/>
              <a:t>, assim ele continua</a:t>
            </a:r>
            <a:r>
              <a:rPr lang="pt-BR" baseline="0" dirty="0" smtClean="0"/>
              <a:t> sem a interferência de nenhum processo. Essa é a única garantia de uma política fracamente justa. Ela não tem como garantir que o 2 processo vai perceber que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 se tornou </a:t>
            </a:r>
            <a:r>
              <a:rPr lang="pt-BR" baseline="0" dirty="0" err="1" smtClean="0"/>
              <a:t>true</a:t>
            </a:r>
            <a:r>
              <a:rPr lang="pt-BR" baseline="0" dirty="0" smtClean="0"/>
              <a:t>, uma vez que ele pode ser executado apenas após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 se tornar false. Isso é improvável, mas não é impossível. Apenas uma política fortemente justa pode fazer esse tipo de garantia, embora na prática ela não seja implementada.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495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Resolve o problema da seção crítica para qualquer número de processos.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594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sobre as propriedades necessárias para acessar as seções críticas. Entrada eventual não é garantida.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72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sobre o que acontece</a:t>
            </a:r>
            <a:r>
              <a:rPr lang="pt-BR" baseline="0" dirty="0" smtClean="0"/>
              <a:t> quando há uma escrita em multiprocessadores que possuem cache.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055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Verificar suporte </a:t>
            </a:r>
            <a:r>
              <a:rPr lang="pt-BR" smtClean="0"/>
              <a:t>nos compiladores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05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7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Comentar sobre as propriedades necessárias</a:t>
            </a:r>
            <a:r>
              <a:rPr lang="pt-BR" baseline="0" dirty="0" smtClean="0"/>
              <a:t> para uma solução do problema da seção crítica.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Se um dos processos quebrar, o sistema entra em </a:t>
            </a:r>
            <a:r>
              <a:rPr lang="pt-BR" baseline="0" dirty="0" err="1" smtClean="0"/>
              <a:t>deadlock</a:t>
            </a:r>
            <a:r>
              <a:rPr lang="pt-BR" baseline="0" dirty="0" smtClean="0"/>
              <a:t>, visto que </a:t>
            </a:r>
            <a:r>
              <a:rPr lang="pt-BR" baseline="0" dirty="0" err="1" smtClean="0"/>
              <a:t>next</a:t>
            </a:r>
            <a:r>
              <a:rPr lang="pt-BR" baseline="0" dirty="0" smtClean="0"/>
              <a:t> não será incrementado (Questão de prova).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82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biblioteca </a:t>
            </a:r>
            <a:r>
              <a:rPr lang="pt-BR" dirty="0" err="1" smtClean="0"/>
              <a:t>OpenMP</a:t>
            </a:r>
            <a:r>
              <a:rPr lang="pt-BR" dirty="0" smtClean="0"/>
              <a:t> possui funções Test </a:t>
            </a:r>
            <a:r>
              <a:rPr lang="pt-BR" dirty="0" err="1" smtClean="0"/>
              <a:t>and</a:t>
            </a:r>
            <a:r>
              <a:rPr lang="pt-BR" dirty="0" smtClean="0"/>
              <a:t> Set e </a:t>
            </a:r>
            <a:r>
              <a:rPr lang="pt-BR" dirty="0" err="1" smtClean="0"/>
              <a:t>Fetch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Add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71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35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turn</a:t>
            </a:r>
            <a:r>
              <a:rPr lang="pt-BR" dirty="0" smtClean="0"/>
              <a:t>[i]=1 no início</a:t>
            </a:r>
            <a:r>
              <a:rPr lang="pt-BR" baseline="0" dirty="0" smtClean="0"/>
              <a:t> do algoritmo serve para evitar que um processo de maior precedência entre na seção crítica quando outro já estiver lá. Se </a:t>
            </a:r>
            <a:r>
              <a:rPr lang="pt-BR" baseline="0" dirty="0" err="1" smtClean="0"/>
              <a:t>turn</a:t>
            </a:r>
            <a:r>
              <a:rPr lang="pt-BR" baseline="0" dirty="0" smtClean="0"/>
              <a:t>[i] for igual a 0, existe a possibilidade de um processo de id mais alto entrar na S.C. através da primeira condição de avaliação no </a:t>
            </a:r>
            <a:r>
              <a:rPr lang="pt-BR" baseline="0" dirty="0" err="1" smtClean="0"/>
              <a:t>while</a:t>
            </a:r>
            <a:r>
              <a:rPr lang="pt-BR" baseline="0" dirty="0" smtClean="0"/>
              <a:t> interno.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Quando os processos pegam fichas com o mesmo número, o processo com menor identificador tem precedência na hora da comparação.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4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Imaginem</a:t>
            </a:r>
            <a:r>
              <a:rPr lang="pt-BR" baseline="0" dirty="0" smtClean="0"/>
              <a:t> que vocês trabalham em conjunto em uma tarefa composta por várias atividades que podem ser executadas em paralelo, e que deve ser executada de forma iterativa. A cada iteração aqueles que terminam antes devem esperam os retardatários para a entrega do produto parcial.</a:t>
            </a:r>
          </a:p>
          <a:p>
            <a:endParaRPr lang="pt-BR" baseline="0" dirty="0" smtClean="0"/>
          </a:p>
          <a:p>
            <a:r>
              <a:rPr lang="pt-BR" baseline="0" dirty="0" smtClean="0"/>
              <a:t>Desenvolvimento de componentes de um software, em que o desenvolvimento de cada componente depende da avaliação do anterior (teste de integração). Cada componente pode ser implementado em paralelo (cada aluno fica com um módulo). O aluno que terminar primeiro seu módulo, terá que esperar pelo último para que o componente como um todo possa ser avaliado.</a:t>
            </a:r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824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biblioteca </a:t>
            </a:r>
            <a:r>
              <a:rPr lang="pt-BR" dirty="0" err="1" smtClean="0"/>
              <a:t>OpenMP</a:t>
            </a:r>
            <a:r>
              <a:rPr lang="pt-BR" dirty="0" smtClean="0"/>
              <a:t> possui funções Test </a:t>
            </a:r>
            <a:r>
              <a:rPr lang="pt-BR" dirty="0" err="1" smtClean="0"/>
              <a:t>and</a:t>
            </a:r>
            <a:r>
              <a:rPr lang="pt-BR" dirty="0" smtClean="0"/>
              <a:t> Set e </a:t>
            </a:r>
            <a:r>
              <a:rPr lang="pt-BR" dirty="0" err="1" smtClean="0"/>
              <a:t>Fetch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Add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71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Dar o exemplo da decodificação frames</a:t>
            </a:r>
            <a:r>
              <a:rPr lang="pt-BR" baseline="0" dirty="0" smtClean="0"/>
              <a:t> de vídeo em resolução 4k, em que cada quadrante do vídeo pode ser processado por um processador ou núcleo diferente.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949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Deixei</a:t>
            </a:r>
            <a:r>
              <a:rPr lang="pt-BR" baseline="0" dirty="0" smtClean="0"/>
              <a:t> um comentário no livro que explicar com mais detalhes a questão do </a:t>
            </a:r>
            <a:r>
              <a:rPr lang="pt-BR" baseline="0" dirty="0" err="1" smtClean="0"/>
              <a:t>deadlock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56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vantagem</a:t>
            </a:r>
            <a:r>
              <a:rPr lang="pt-BR" baseline="0" dirty="0" smtClean="0"/>
              <a:t> dos processos chegarem ao mesmo tempo na barreira é que a sincronização flui de forma mais eficiente, já que reduz a possibilidade de um processo ficar represado na espera por outros.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primeira linha é necessária para evitar </a:t>
            </a:r>
            <a:r>
              <a:rPr lang="pt-BR" baseline="0" dirty="0" err="1" smtClean="0"/>
              <a:t>deadlock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64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vantagem</a:t>
            </a:r>
            <a:r>
              <a:rPr lang="pt-BR" baseline="0" dirty="0" smtClean="0"/>
              <a:t> dos processos chegarem ao mesmo tempo na barreira é que a sincronização flui de forma mais eficiente, já que reduz a possibilidade de um processo ficar represado na espera por outros.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64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vantagem</a:t>
            </a:r>
            <a:r>
              <a:rPr lang="pt-BR" baseline="0" dirty="0" smtClean="0"/>
              <a:t> dos processos chegarem ao mesmo tempo na barreira é que a sincronização flui de forma mais eficiente, já que reduz a possibilidade de um processo ficar represado na espera por outros.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64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vantagem</a:t>
            </a:r>
            <a:r>
              <a:rPr lang="pt-BR" baseline="0" dirty="0" smtClean="0"/>
              <a:t> dos processos chegarem ao mesmo tempo na barreira é que a sincronização flui de forma mais eficiente, já que reduz a possibilidade de um processo ficar represado na espera por outros.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64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vantagem</a:t>
            </a:r>
            <a:r>
              <a:rPr lang="pt-BR" baseline="0" dirty="0" smtClean="0"/>
              <a:t> dos processos chegarem ao mesmo tempo na barreira é que a sincronização flui de forma mais eficiente, já que reduz a possibilidade de um processo ficar represado na espera por outros.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64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64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um problema</a:t>
            </a:r>
            <a:r>
              <a:rPr lang="pt-BR" baseline="0" dirty="0" smtClean="0"/>
              <a:t> clássico porque a maioria dos programas concorrentes que compartilham memória  possuem regiões de código que não podem ser acessadas por dois processos no mesmo instante.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552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C6218-597B-4140-8B5E-683DF75F9688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Analisar as propriedades à luz das propriedades </a:t>
            </a:r>
            <a:r>
              <a:rPr lang="pt-BR" dirty="0" err="1" smtClean="0"/>
              <a:t>safety</a:t>
            </a:r>
            <a:r>
              <a:rPr lang="pt-BR" dirty="0" smtClean="0"/>
              <a:t> e </a:t>
            </a:r>
            <a:r>
              <a:rPr lang="pt-BR" dirty="0" err="1" smtClean="0"/>
              <a:t>liveness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Todas as</a:t>
            </a:r>
            <a:r>
              <a:rPr lang="pt-BR" baseline="0" dirty="0" smtClean="0"/>
              <a:t> propriedades são do tipo </a:t>
            </a:r>
            <a:r>
              <a:rPr lang="pt-BR" dirty="0" err="1" smtClean="0"/>
              <a:t>safety</a:t>
            </a:r>
            <a:r>
              <a:rPr lang="pt-BR" dirty="0" smtClean="0"/>
              <a:t>, com</a:t>
            </a:r>
            <a:r>
              <a:rPr lang="pt-BR" baseline="0" dirty="0" smtClean="0"/>
              <a:t> exceção da última.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5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Entrada Eventual / Espera Limitada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um processo que está tentando entrar em sua seção crítica vai eventualmente conseguir. Quando esta condição não é respeitada, dizemos que o processo que está tentando entrar encontra-se em 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starving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(morrendo de fome).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4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9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Verificar se o código acima satisfaz as</a:t>
            </a:r>
            <a:r>
              <a:rPr lang="pt-BR" baseline="0" dirty="0" smtClean="0"/>
              <a:t> propriedades necessárias para uma solução do problema da seção crítica.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Satisfaz todas, com exceção da entrada eventual.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38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&lt;</a:t>
            </a:r>
            <a:r>
              <a:rPr lang="pt-BR" baseline="0" dirty="0" err="1" smtClean="0"/>
              <a:t>await</a:t>
            </a:r>
            <a:r>
              <a:rPr lang="pt-BR" baseline="0" dirty="0" smtClean="0"/>
              <a:t> (B) S;&gt; Se B se torna </a:t>
            </a:r>
            <a:r>
              <a:rPr lang="pt-BR" baseline="0" dirty="0" err="1" smtClean="0"/>
              <a:t>true</a:t>
            </a:r>
            <a:r>
              <a:rPr lang="pt-BR" baseline="0" dirty="0" smtClean="0"/>
              <a:t> e permanece </a:t>
            </a:r>
            <a:r>
              <a:rPr lang="pt-BR" baseline="0" dirty="0" err="1" smtClean="0"/>
              <a:t>true</a:t>
            </a:r>
            <a:r>
              <a:rPr lang="pt-BR" baseline="0" dirty="0" smtClean="0"/>
              <a:t>, em algum momento os processos que aguardam esse valor de B irão progredir.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49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C5DE0-DF58-4990-8DB4-59C90330132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49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14/03/17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slide" Target="slide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184046/Spin-Lock-in-C" TargetMode="External"/><Relationship Id="rId3" Type="http://schemas.openxmlformats.org/officeDocument/2006/relationships/hyperlink" Target="http://stackoverflow.com/questions/5869825/when-should-one-use-a-spinlock-instead-of-mutex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66906"/>
          </a:xfrm>
        </p:spPr>
        <p:txBody>
          <a:bodyPr>
            <a:normAutofit/>
          </a:bodyPr>
          <a:lstStyle/>
          <a:p>
            <a:r>
              <a:rPr lang="pt-BR" sz="4400" dirty="0" smtClean="0"/>
              <a:t>Linguagem de Programação II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6989" y="4045670"/>
            <a:ext cx="10363200" cy="1976216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Carlos Eduardo Batista</a:t>
            </a:r>
          </a:p>
          <a:p>
            <a:endParaRPr lang="pt-BR" dirty="0" smtClean="0"/>
          </a:p>
          <a:p>
            <a:r>
              <a:rPr lang="pt-BR" dirty="0" smtClean="0"/>
              <a:t>Centro de Informática - UFPB</a:t>
            </a:r>
          </a:p>
          <a:p>
            <a:r>
              <a:rPr lang="pt-BR" dirty="0" smtClean="0"/>
              <a:t>bidu@ci.ufpb.br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53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 da Seção Crítica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35" y="1400894"/>
            <a:ext cx="8128000" cy="512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  <a:extLst/>
        </p:spPr>
      </p:pic>
      <p:sp>
        <p:nvSpPr>
          <p:cNvPr id="4" name="Botão de ação: Fim 3">
            <a:hlinkClick r:id="rId5" action="ppaction://hlinksldjump" highlightClick="1"/>
          </p:cNvPr>
          <p:cNvSpPr/>
          <p:nvPr/>
        </p:nvSpPr>
        <p:spPr>
          <a:xfrm>
            <a:off x="11159808" y="6151236"/>
            <a:ext cx="600821" cy="360040"/>
          </a:xfrm>
          <a:prstGeom prst="actionButtonE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5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 da Seção Crítica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342136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Políticas de escalonamento </a:t>
            </a:r>
          </a:p>
          <a:p>
            <a:pPr lvl="1"/>
            <a:r>
              <a:rPr lang="pt-BR" dirty="0" smtClean="0"/>
              <a:t>A maioria das propriedades </a:t>
            </a:r>
            <a:r>
              <a:rPr lang="pt-BR" i="1" dirty="0" err="1" smtClean="0"/>
              <a:t>liveness</a:t>
            </a:r>
            <a:r>
              <a:rPr lang="pt-BR" i="1" dirty="0" smtClean="0"/>
              <a:t> </a:t>
            </a:r>
            <a:r>
              <a:rPr lang="pt-BR" dirty="0" smtClean="0"/>
              <a:t>precisam de um escalonamento justo para serem satisfeitas.</a:t>
            </a:r>
            <a:endParaRPr lang="pt-BR" i="1" dirty="0" smtClean="0"/>
          </a:p>
          <a:p>
            <a:pPr lvl="1"/>
            <a:r>
              <a:rPr lang="pt-BR" dirty="0" smtClean="0"/>
              <a:t>Uma política de escalonamento determina qual processo será o próximo a ser executado.</a:t>
            </a:r>
          </a:p>
          <a:p>
            <a:pPr lvl="1"/>
            <a:r>
              <a:rPr lang="pt-BR" dirty="0" smtClean="0"/>
              <a:t>Ilustração:</a:t>
            </a:r>
          </a:p>
          <a:p>
            <a:pPr marL="402336" lvl="1" indent="0">
              <a:buNone/>
            </a:pPr>
            <a:endParaRPr lang="pt-BR" u="sng" dirty="0" smtClean="0"/>
          </a:p>
          <a:p>
            <a:pPr marL="402336" lvl="1" indent="0">
              <a:buNone/>
            </a:pP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2296" indent="0">
              <a:buNone/>
            </a:pP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4079776" y="4581128"/>
            <a:ext cx="5088565" cy="16561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continue =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(continue);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continue = false;</a:t>
            </a:r>
          </a:p>
          <a:p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oc</a:t>
            </a:r>
            <a:endParaRPr lang="pt-BR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5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Seção Crítica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07754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Políticas de escalonamento </a:t>
            </a: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Justiça incondicional (</a:t>
            </a:r>
            <a:r>
              <a:rPr lang="pt-BR" b="1" i="1" dirty="0" err="1" smtClean="0">
                <a:solidFill>
                  <a:schemeClr val="accent1">
                    <a:lumMod val="75000"/>
                  </a:schemeClr>
                </a:solidFill>
              </a:rPr>
              <a:t>Unconditional</a:t>
            </a:r>
            <a:r>
              <a:rPr lang="pt-BR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1">
                    <a:lumMod val="75000"/>
                  </a:schemeClr>
                </a:solidFill>
              </a:rPr>
              <a:t>Fairness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</a:p>
          <a:p>
            <a:pPr lvl="2"/>
            <a:r>
              <a:rPr lang="pt-BR" dirty="0" smtClean="0"/>
              <a:t>Uma política de escalonamento é incondicionalmente justa se toda ação atômica </a:t>
            </a:r>
            <a:r>
              <a:rPr lang="pt-BR" b="1" dirty="0" smtClean="0"/>
              <a:t>incondicional</a:t>
            </a:r>
            <a:r>
              <a:rPr lang="pt-BR" dirty="0" smtClean="0"/>
              <a:t> que é elegível é executada eventualmente.</a:t>
            </a: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Justiça fraca (</a:t>
            </a:r>
            <a:r>
              <a:rPr lang="pt-BR" b="1" i="1" dirty="0" err="1" smtClean="0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pt-BR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i="1" dirty="0" err="1" smtClean="0">
                <a:solidFill>
                  <a:schemeClr val="accent1">
                    <a:lumMod val="75000"/>
                  </a:schemeClr>
                </a:solidFill>
              </a:rPr>
              <a:t>Fairness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pt-BR" dirty="0" smtClean="0"/>
              <a:t>Uma política de escalonamento é fracamente justa se (1) incondicionalmente justa,  e (2) toda a</a:t>
            </a:r>
            <a:r>
              <a:rPr lang="pt-BR" b="1" dirty="0" smtClean="0"/>
              <a:t>ção atômica condicional </a:t>
            </a:r>
            <a:r>
              <a:rPr lang="pt-BR" dirty="0" smtClean="0"/>
              <a:t>elegível é executada em algum momento,  assumindo que sua condição se torne verdadeira e não seja subsequentemente mudada para falso por outro processo.</a:t>
            </a:r>
          </a:p>
          <a:p>
            <a:pPr lvl="2"/>
            <a:r>
              <a:rPr lang="pt-BR" dirty="0" smtClean="0"/>
              <a:t>Política mais utilizada.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21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Seção Crítica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Políticas de escalonamento </a:t>
            </a: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Justiça forte (</a:t>
            </a:r>
            <a:r>
              <a:rPr lang="pt-BR" b="1" i="1" dirty="0" smtClean="0">
                <a:solidFill>
                  <a:schemeClr val="accent1">
                    <a:lumMod val="75000"/>
                  </a:schemeClr>
                </a:solidFill>
              </a:rPr>
              <a:t>Strong </a:t>
            </a:r>
            <a:r>
              <a:rPr lang="pt-BR" b="1" i="1" dirty="0" err="1">
                <a:solidFill>
                  <a:schemeClr val="accent1">
                    <a:lumMod val="75000"/>
                  </a:schemeClr>
                </a:solidFill>
              </a:rPr>
              <a:t>Fairness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pt-BR" dirty="0" smtClean="0"/>
              <a:t>Uma política de escalonamento é fortemente justa se (1) ela é incondicionalmente justa, e (2) toda ação </a:t>
            </a:r>
            <a:r>
              <a:rPr lang="pt-BR" b="1" dirty="0" smtClean="0"/>
              <a:t>atômica condicional</a:t>
            </a:r>
            <a:r>
              <a:rPr lang="pt-BR" dirty="0" smtClean="0"/>
              <a:t> elegível é executada em algum momento,  assumindo que sua condição é verdadeira em um infinito número de vezes.</a:t>
            </a:r>
          </a:p>
          <a:p>
            <a:pPr lvl="2"/>
            <a:r>
              <a:rPr lang="pt-BR" dirty="0" smtClean="0"/>
              <a:t>Inviável na prática.</a:t>
            </a:r>
            <a:endParaRPr lang="pt-BR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3502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Seção Crítica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126112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Políticas de escalonamento </a:t>
            </a:r>
          </a:p>
          <a:p>
            <a:pPr lvl="1"/>
            <a:r>
              <a:rPr lang="pt-BR" b="1" dirty="0" smtClean="0"/>
              <a:t>Exemplo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71531" y="3284984"/>
            <a:ext cx="9697077" cy="16344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continue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(continue) {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false;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// &lt;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await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continue = false;&gt;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oc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3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Seções Críticas:  </a:t>
            </a:r>
            <a:r>
              <a:rPr lang="pt-BR" i="1" dirty="0" smtClean="0"/>
              <a:t>Spin </a:t>
            </a:r>
            <a:r>
              <a:rPr lang="pt-BR" i="1" dirty="0" err="1" smtClean="0"/>
              <a:t>Locks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90108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Seções críticas usando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locks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80" y="2084888"/>
            <a:ext cx="7872875" cy="4584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  <a:extLst/>
        </p:spPr>
      </p:pic>
      <p:sp>
        <p:nvSpPr>
          <p:cNvPr id="4" name="Botão de ação: Início 3">
            <a:hlinkClick r:id="rId4" action="ppaction://hlinksldjump" highlightClick="1"/>
          </p:cNvPr>
          <p:cNvSpPr/>
          <p:nvPr/>
        </p:nvSpPr>
        <p:spPr>
          <a:xfrm>
            <a:off x="11142603" y="6293910"/>
            <a:ext cx="576064" cy="345647"/>
          </a:xfrm>
          <a:prstGeom prst="actionButtonBeginning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0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Seções Críticas:  </a:t>
            </a:r>
            <a:r>
              <a:rPr lang="pt-BR" i="1" dirty="0"/>
              <a:t>Spin </a:t>
            </a:r>
            <a:r>
              <a:rPr lang="pt-BR" i="1" dirty="0" err="1"/>
              <a:t>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2557264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Instruções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</a:t>
            </a:r>
          </a:p>
          <a:p>
            <a:pPr lvl="1"/>
            <a:r>
              <a:rPr lang="pt-BR" dirty="0" smtClean="0"/>
              <a:t>Quase todas as máquinas, sobretudo os multiprocessadores, possuem instruções especiais que podem ser usadas para implementar ações atômicas condicionais.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791744" y="4098766"/>
            <a:ext cx="5568619" cy="16344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TS(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&gt; 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Seções Críticas:  </a:t>
            </a:r>
            <a:r>
              <a:rPr lang="pt-BR" i="1" dirty="0"/>
              <a:t>Spin </a:t>
            </a:r>
            <a:r>
              <a:rPr lang="pt-BR" i="1" dirty="0" err="1"/>
              <a:t>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90108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Instruções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549168"/>
            <a:ext cx="5465112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694" y="3645025"/>
            <a:ext cx="4314957" cy="2370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6367499" y="4365104"/>
            <a:ext cx="1072651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8112224" y="4437112"/>
            <a:ext cx="3936437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 em elipse 5"/>
          <p:cNvSpPr/>
          <p:nvPr/>
        </p:nvSpPr>
        <p:spPr>
          <a:xfrm>
            <a:off x="7615473" y="2420888"/>
            <a:ext cx="2850761" cy="792088"/>
          </a:xfrm>
          <a:prstGeom prst="wedgeEllipseCallout">
            <a:avLst>
              <a:gd name="adj1" fmla="val 35901"/>
              <a:gd name="adj2" fmla="val 1888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Spin </a:t>
            </a:r>
            <a:r>
              <a:rPr lang="pt-BR" b="1" dirty="0" err="1" smtClean="0">
                <a:solidFill>
                  <a:schemeClr val="tx1"/>
                </a:solidFill>
              </a:rPr>
              <a:t>Lock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5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Seções Críticas:  </a:t>
            </a:r>
            <a:r>
              <a:rPr lang="pt-BR" i="1" dirty="0"/>
              <a:t>Spin </a:t>
            </a:r>
            <a:r>
              <a:rPr lang="pt-BR" i="1" dirty="0" err="1"/>
              <a:t>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1837184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Instruções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</a:t>
            </a:r>
          </a:p>
          <a:p>
            <a:pPr lvl="1"/>
            <a:r>
              <a:rPr lang="pt-BR" dirty="0" smtClean="0"/>
              <a:t>Todas as soluções baseadas em s</a:t>
            </a:r>
            <a:r>
              <a:rPr lang="pt-BR" i="1" dirty="0" smtClean="0"/>
              <a:t>pin-</a:t>
            </a:r>
            <a:r>
              <a:rPr lang="pt-BR" i="1" dirty="0" err="1" smtClean="0"/>
              <a:t>locks</a:t>
            </a:r>
            <a:r>
              <a:rPr lang="pt-BR" i="1" dirty="0" smtClean="0"/>
              <a:t> </a:t>
            </a:r>
            <a:r>
              <a:rPr lang="pt-BR" dirty="0" smtClean="0"/>
              <a:t>devem seguir o seguinte atributo: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59563" y="3681606"/>
            <a:ext cx="9217024" cy="19389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Protocolo de saída em soluções baseadas em s</a:t>
            </a:r>
            <a:r>
              <a:rPr lang="pt-BR" sz="2400" b="1" i="1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pin-</a:t>
            </a:r>
            <a:r>
              <a:rPr lang="pt-BR" sz="2400" b="1" i="1" dirty="0" err="1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locks</a:t>
            </a:r>
            <a:r>
              <a:rPr lang="pt-BR" sz="2400" b="1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:</a:t>
            </a:r>
            <a:endParaRPr lang="pt-BR" sz="2400" b="1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	Em soluções para o problema da seção críticas que se baseiam em s</a:t>
            </a:r>
            <a:r>
              <a:rPr lang="pt-BR" sz="2400" i="1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pin-</a:t>
            </a:r>
            <a:r>
              <a:rPr lang="pt-BR" sz="2400" i="1" dirty="0" err="1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locks</a:t>
            </a:r>
            <a:r>
              <a:rPr lang="pt-BR" sz="24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,  o protocolo de saída deve simplesmente </a:t>
            </a:r>
            <a:r>
              <a:rPr lang="pt-BR" sz="2400" dirty="0" err="1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resetar</a:t>
            </a:r>
            <a:r>
              <a:rPr lang="pt-BR" sz="24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 as variáveis compartilhadas para seus valores iniciais.</a:t>
            </a:r>
            <a:endParaRPr lang="pt-BR" sz="24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8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Seções Críticas:  </a:t>
            </a:r>
            <a:r>
              <a:rPr lang="pt-BR" i="1" dirty="0"/>
              <a:t>Spin </a:t>
            </a:r>
            <a:r>
              <a:rPr lang="pt-BR" i="1" dirty="0" err="1"/>
              <a:t>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Instruções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</a:t>
            </a:r>
          </a:p>
          <a:p>
            <a:pPr lvl="1"/>
            <a:r>
              <a:rPr lang="pt-BR" dirty="0" smtClean="0"/>
              <a:t>Soluções com instruções TS podem resultar em baixa performance se vários processos estão competindo para acessar uma seção crítica.</a:t>
            </a:r>
          </a:p>
          <a:p>
            <a:pPr lvl="1"/>
            <a:r>
              <a:rPr lang="pt-BR" dirty="0" smtClean="0"/>
              <a:t>A grande quantidade de solicitações de leitura e escrita em </a:t>
            </a:r>
            <a:r>
              <a:rPr lang="pt-BR" i="1" dirty="0" smtClean="0"/>
              <a:t>loops </a:t>
            </a:r>
            <a:r>
              <a:rPr lang="pt-BR" dirty="0" smtClean="0"/>
              <a:t>envolvendo instruções TS podem causar contenção de memória e gerar um </a:t>
            </a:r>
            <a:r>
              <a:rPr lang="pt-BR" i="1" dirty="0" smtClean="0"/>
              <a:t>overhead </a:t>
            </a:r>
            <a:r>
              <a:rPr lang="pt-BR" dirty="0" smtClean="0"/>
              <a:t>adicional com a invalidação de caches.</a:t>
            </a:r>
            <a:endParaRPr lang="pt-BR" i="1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9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Locks</a:t>
            </a:r>
            <a:r>
              <a:rPr lang="pt-BR" dirty="0" smtClean="0"/>
              <a:t> </a:t>
            </a:r>
            <a:r>
              <a:rPr lang="pt-BR" smtClean="0"/>
              <a:t>e 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O problema da Seção Crítica</a:t>
            </a:r>
          </a:p>
          <a:p>
            <a:r>
              <a:rPr lang="pt-BR" dirty="0" smtClean="0"/>
              <a:t>Seções Críticas: </a:t>
            </a:r>
            <a:r>
              <a:rPr lang="pt-BR" i="1" dirty="0" smtClean="0"/>
              <a:t>Spin </a:t>
            </a:r>
            <a:r>
              <a:rPr lang="pt-BR" i="1" dirty="0" err="1" smtClean="0"/>
              <a:t>Locks</a:t>
            </a:r>
            <a:endParaRPr lang="pt-BR" i="1" dirty="0" smtClean="0"/>
          </a:p>
          <a:p>
            <a:r>
              <a:rPr lang="pt-BR" dirty="0" smtClean="0"/>
              <a:t>Implementando comandos </a:t>
            </a:r>
            <a:r>
              <a:rPr lang="pt-BR" i="1" dirty="0" err="1" smtClean="0"/>
              <a:t>Await</a:t>
            </a:r>
            <a:endParaRPr lang="pt-BR" i="1" dirty="0" smtClean="0"/>
          </a:p>
          <a:p>
            <a:r>
              <a:rPr lang="pt-BR" dirty="0" smtClean="0"/>
              <a:t>Soluções justas</a:t>
            </a:r>
          </a:p>
          <a:p>
            <a:r>
              <a:rPr lang="pt-BR" dirty="0" smtClean="0"/>
              <a:t>Barreiras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15173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Seções Críticas:  </a:t>
            </a:r>
            <a:r>
              <a:rPr lang="pt-BR" i="1" dirty="0"/>
              <a:t>Spin </a:t>
            </a:r>
            <a:r>
              <a:rPr lang="pt-BR" i="1" dirty="0" err="1"/>
              <a:t>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757064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Instruções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2564905"/>
            <a:ext cx="9131300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86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http://tuxthink.blogspot.com.br/2013/06/using-spinlock-in-linux-example.html</a:t>
            </a:r>
          </a:p>
          <a:p>
            <a:r>
              <a:rPr lang="pt-BR" dirty="0" smtClean="0">
                <a:hlinkClick r:id="rId2"/>
              </a:rPr>
              <a:t>http://www.codeproject.com/Articles/184046/Spin-Lock-in-C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http://stackoverflow.com/questions/5869825/when-should-one-use-a-spinlock-instead-of-mutex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2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Implementando comandos </a:t>
            </a:r>
            <a:r>
              <a:rPr lang="pt-BR" i="1" dirty="0" err="1" smtClean="0"/>
              <a:t>Await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2269232"/>
          </a:xfrm>
        </p:spPr>
        <p:txBody>
          <a:bodyPr/>
          <a:lstStyle/>
          <a:p>
            <a:r>
              <a:rPr lang="pt-BR" dirty="0" smtClean="0"/>
              <a:t>Qualquer solução para o problema da seção crítica pode ser usado para implementar ações atômicas incondicionais &lt; S; &gt;.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39616" y="4294838"/>
            <a:ext cx="2400267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4400" b="1" dirty="0" smtClean="0">
                <a:latin typeface="Courier New" pitchFamily="49" charset="0"/>
                <a:cs typeface="Courier New" pitchFamily="49" charset="0"/>
              </a:rPr>
              <a:t>&lt;S;&gt;</a:t>
            </a:r>
            <a:endParaRPr lang="pt-BR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5365430" y="4393240"/>
            <a:ext cx="1920213" cy="61032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536160" y="3864384"/>
            <a:ext cx="2976331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200" b="1" dirty="0" err="1" smtClean="0">
                <a:latin typeface="Courier New" pitchFamily="49" charset="0"/>
                <a:cs typeface="Courier New" pitchFamily="49" charset="0"/>
              </a:rPr>
              <a:t>CSEnter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pt-BR" sz="3200" b="1" dirty="0" err="1" smtClean="0">
                <a:latin typeface="Courier New" pitchFamily="49" charset="0"/>
                <a:cs typeface="Courier New" pitchFamily="49" charset="0"/>
              </a:rPr>
              <a:t>CSExit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2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Implementando comandos </a:t>
            </a:r>
            <a:r>
              <a:rPr lang="pt-BR" i="1" dirty="0" err="1" smtClean="0"/>
              <a:t>Await</a:t>
            </a:r>
            <a:endParaRPr lang="pt-BR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583499" y="1988840"/>
            <a:ext cx="316835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await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(B) S;&gt;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72064" y="1628801"/>
            <a:ext cx="3456384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CSEnter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(!B){???}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CSExit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327915" y="1916832"/>
            <a:ext cx="960107" cy="4759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583498" y="3889184"/>
            <a:ext cx="960107" cy="4759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927648" y="3401706"/>
            <a:ext cx="576064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CSEnter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(!B){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CSExit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CSEnter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CSExit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9168341" y="3789040"/>
            <a:ext cx="960107" cy="4759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967541" y="5057890"/>
            <a:ext cx="7488832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CSEnter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(!B){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CSExit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Delay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CSEnter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CSExit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o explicativo em elipse 15"/>
          <p:cNvSpPr/>
          <p:nvPr/>
        </p:nvSpPr>
        <p:spPr>
          <a:xfrm>
            <a:off x="9276925" y="2340298"/>
            <a:ext cx="2867748" cy="1232719"/>
          </a:xfrm>
          <a:prstGeom prst="wedgeEllipseCallout">
            <a:avLst>
              <a:gd name="adj1" fmla="val -44314"/>
              <a:gd name="adj2" fmla="val -53775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implementar o corpo do </a:t>
            </a:r>
            <a:r>
              <a:rPr lang="pt-BR" i="1" dirty="0" smtClean="0"/>
              <a:t>loop</a:t>
            </a:r>
            <a:r>
              <a:rPr lang="pt-BR" dirty="0" smtClean="0"/>
              <a:t>? </a:t>
            </a:r>
            <a:endParaRPr lang="pt-BR" dirty="0"/>
          </a:p>
        </p:txBody>
      </p:sp>
      <p:sp>
        <p:nvSpPr>
          <p:cNvPr id="17" name="Texto explicativo em elipse 16"/>
          <p:cNvSpPr/>
          <p:nvPr/>
        </p:nvSpPr>
        <p:spPr>
          <a:xfrm>
            <a:off x="2351584" y="1988841"/>
            <a:ext cx="4032448" cy="1232719"/>
          </a:xfrm>
          <a:prstGeom prst="wedgeEllipseCallout">
            <a:avLst>
              <a:gd name="adj1" fmla="val 34629"/>
              <a:gd name="adj2" fmla="val 83168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Há a necessidade de sair da seção crítica.</a:t>
            </a:r>
            <a:endParaRPr lang="pt-BR" dirty="0"/>
          </a:p>
        </p:txBody>
      </p:sp>
      <p:sp>
        <p:nvSpPr>
          <p:cNvPr id="18" name="Texto explicativo em elipse 17"/>
          <p:cNvSpPr/>
          <p:nvPr/>
        </p:nvSpPr>
        <p:spPr>
          <a:xfrm>
            <a:off x="6384032" y="3708450"/>
            <a:ext cx="4032448" cy="1232719"/>
          </a:xfrm>
          <a:prstGeom prst="wedgeEllipseCallout">
            <a:avLst>
              <a:gd name="adj1" fmla="val -48168"/>
              <a:gd name="adj2" fmla="val 80886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Delay</a:t>
            </a:r>
            <a:r>
              <a:rPr lang="pt-BR" i="1" dirty="0" smtClean="0"/>
              <a:t> </a:t>
            </a:r>
            <a:r>
              <a:rPr lang="pt-BR" dirty="0" smtClean="0"/>
              <a:t>para evitar contenção de memória.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8541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Implementando comandos </a:t>
            </a:r>
            <a:r>
              <a:rPr lang="pt-BR" i="1" dirty="0" err="1" smtClean="0"/>
              <a:t>Await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1837184"/>
          </a:xfrm>
        </p:spPr>
        <p:txBody>
          <a:bodyPr/>
          <a:lstStyle/>
          <a:p>
            <a:r>
              <a:rPr lang="pt-BR" dirty="0" smtClean="0"/>
              <a:t>Se B satisfaz os requisitos da propriedade At-</a:t>
            </a:r>
            <a:r>
              <a:rPr lang="pt-BR" dirty="0" err="1" smtClean="0"/>
              <a:t>Most</a:t>
            </a:r>
            <a:r>
              <a:rPr lang="pt-BR" dirty="0" smtClean="0"/>
              <a:t>-</a:t>
            </a:r>
            <a:r>
              <a:rPr lang="pt-BR" dirty="0" err="1" smtClean="0"/>
              <a:t>Once</a:t>
            </a:r>
            <a:r>
              <a:rPr lang="pt-BR" dirty="0" smtClean="0"/>
              <a:t>, então &lt;</a:t>
            </a:r>
            <a:r>
              <a:rPr lang="pt-BR" dirty="0" err="1" smtClean="0"/>
              <a:t>await</a:t>
            </a:r>
            <a:r>
              <a:rPr lang="pt-BR" dirty="0" smtClean="0"/>
              <a:t> (B);&gt; pode ser implementado como: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5680" y="3790782"/>
            <a:ext cx="65287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6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3600" b="1" dirty="0" smtClean="0">
                <a:latin typeface="Courier New" pitchFamily="49" charset="0"/>
                <a:cs typeface="Courier New" pitchFamily="49" charset="0"/>
              </a:rPr>
              <a:t> (!B) </a:t>
            </a:r>
            <a:r>
              <a:rPr lang="pt-BR" sz="3600" b="1" dirty="0" err="1" smtClean="0">
                <a:latin typeface="Courier New" pitchFamily="49" charset="0"/>
                <a:cs typeface="Courier New" pitchFamily="49" charset="0"/>
              </a:rPr>
              <a:t>skip</a:t>
            </a:r>
            <a:r>
              <a:rPr lang="pt-BR" sz="3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8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10134517" cy="4800600"/>
          </a:xfrm>
        </p:spPr>
        <p:txBody>
          <a:bodyPr/>
          <a:lstStyle/>
          <a:p>
            <a:r>
              <a:rPr lang="pt-BR" dirty="0" smtClean="0"/>
              <a:t>Soluções baseadas em </a:t>
            </a:r>
            <a:r>
              <a:rPr lang="pt-BR" i="1" dirty="0" smtClean="0"/>
              <a:t>spin-</a:t>
            </a:r>
            <a:r>
              <a:rPr lang="pt-BR" i="1" dirty="0" err="1" smtClean="0"/>
              <a:t>locks</a:t>
            </a:r>
            <a:r>
              <a:rPr lang="pt-BR" i="1" dirty="0" smtClean="0"/>
              <a:t> </a:t>
            </a:r>
            <a:r>
              <a:rPr lang="pt-BR" dirty="0" smtClean="0"/>
              <a:t>requerem um escalonador fortemente justo para atender a propriedade de entrada eventual.</a:t>
            </a:r>
          </a:p>
          <a:p>
            <a:r>
              <a:rPr lang="pt-BR" dirty="0" smtClean="0"/>
              <a:t>Além disso, elas não controlam a ordem na qual os processos em espera entram em suas seções críticas.</a:t>
            </a:r>
          </a:p>
          <a:p>
            <a:r>
              <a:rPr lang="pt-BR" b="1" dirty="0" smtClean="0">
                <a:solidFill>
                  <a:schemeClr val="accent1"/>
                </a:solidFill>
              </a:rPr>
              <a:t>Soluções justas</a:t>
            </a:r>
            <a:r>
              <a:rPr lang="pt-BR" dirty="0" smtClean="0"/>
              <a:t> resolvem tais problemas.</a:t>
            </a:r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752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do desempate (Algoritmo de Peterson)</a:t>
            </a:r>
          </a:p>
          <a:p>
            <a:pPr lvl="1"/>
            <a:r>
              <a:rPr lang="pt-BR" dirty="0" smtClean="0"/>
              <a:t>Utiliza uma variável adicional para indicar qual processo foi o último a entrar na seção crítica.</a:t>
            </a:r>
          </a:p>
          <a:p>
            <a:pPr lvl="1"/>
            <a:r>
              <a:rPr lang="pt-BR" dirty="0" smtClean="0"/>
              <a:t>Ela é a responsável por “desempatar” o jogo quando dois ou mais processos estão em uma situação de espera.</a:t>
            </a:r>
          </a:p>
          <a:p>
            <a:pPr lvl="1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78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685056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do desempate </a:t>
            </a:r>
          </a:p>
          <a:p>
            <a:pPr lvl="1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84" y="2132856"/>
            <a:ext cx="7221781" cy="4553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54" y="2117168"/>
            <a:ext cx="7598837" cy="4696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sp>
        <p:nvSpPr>
          <p:cNvPr id="6" name="Texto explicativo em elipse 5"/>
          <p:cNvSpPr/>
          <p:nvPr/>
        </p:nvSpPr>
        <p:spPr>
          <a:xfrm>
            <a:off x="8304245" y="1844824"/>
            <a:ext cx="2533792" cy="1296144"/>
          </a:xfrm>
          <a:prstGeom prst="wedgeEllipseCallout">
            <a:avLst>
              <a:gd name="adj1" fmla="val -104304"/>
              <a:gd name="adj2" fmla="val 50018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processo 1 tem a intenção de entrar na seção crítica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4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justas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829072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do desempate 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16" y="2078850"/>
            <a:ext cx="7392821" cy="4662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</p:pic>
      <p:sp>
        <p:nvSpPr>
          <p:cNvPr id="5" name="Texto explicativo em elipse 4"/>
          <p:cNvSpPr/>
          <p:nvPr/>
        </p:nvSpPr>
        <p:spPr>
          <a:xfrm>
            <a:off x="8304246" y="1844824"/>
            <a:ext cx="2784309" cy="1296144"/>
          </a:xfrm>
          <a:prstGeom prst="wedgeEllipseCallout">
            <a:avLst>
              <a:gd name="adj1" fmla="val -95546"/>
              <a:gd name="adj2" fmla="val 58701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Solução de granularidade-fina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9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1117104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do desempate para vários processos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564904"/>
            <a:ext cx="9985109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53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Programas concorrentes empregam dois tipos básicos de sincronização:</a:t>
            </a:r>
          </a:p>
          <a:p>
            <a:pPr lvl="1"/>
            <a:r>
              <a:rPr lang="pt-BR" dirty="0" smtClean="0"/>
              <a:t>Exclusão mútua</a:t>
            </a:r>
          </a:p>
          <a:p>
            <a:pPr lvl="1"/>
            <a:r>
              <a:rPr lang="pt-BR" dirty="0" smtClean="0"/>
              <a:t>Sincronização condicional</a:t>
            </a:r>
          </a:p>
          <a:p>
            <a:r>
              <a:rPr lang="pt-BR" dirty="0" smtClean="0"/>
              <a:t>O problema das seções críticas e a utilização de barreiras ilustram a utilização do dois tipos de sincronização.</a:t>
            </a:r>
          </a:p>
        </p:txBody>
      </p:sp>
    </p:spTree>
    <p:extLst>
      <p:ext uri="{BB962C8B-B14F-4D97-AF65-F5344CB8AC3E}">
        <p14:creationId xmlns:p14="http://schemas.microsoft.com/office/powerpoint/2010/main" val="38283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 smtClean="0"/>
              <a:t>Baseado na distribuição de fichas que indicam a ordem de chegada.</a:t>
            </a:r>
          </a:p>
          <a:p>
            <a:pPr lvl="1"/>
            <a:r>
              <a:rPr lang="pt-BR" dirty="0" smtClean="0"/>
              <a:t>Um distribuidor de fichas é o responsável pela distribuição e um </a:t>
            </a:r>
            <a:r>
              <a:rPr lang="pt-BR" i="1" dirty="0" smtClean="0"/>
              <a:t>display </a:t>
            </a:r>
            <a:r>
              <a:rPr lang="pt-BR" dirty="0" smtClean="0"/>
              <a:t>indica quem está sendo atendido no momento.</a:t>
            </a:r>
            <a:endParaRPr lang="pt-BR" i="1" dirty="0" smtClean="0"/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08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1189112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</a:t>
            </a:r>
          </a:p>
          <a:p>
            <a:pPr lvl="1"/>
            <a:r>
              <a:rPr lang="pt-BR" b="1" dirty="0" smtClean="0"/>
              <a:t>Solução de granularidade-grossa</a:t>
            </a:r>
          </a:p>
          <a:p>
            <a:pPr marL="402336" lvl="1" indent="0">
              <a:buNone/>
            </a:pPr>
            <a:endParaRPr lang="pt-B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2296" indent="0">
              <a:buNone/>
            </a:pP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82" y="2963236"/>
            <a:ext cx="93345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47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 smtClean="0"/>
              <a:t>Atende às quatro propriedades necessárias a uma solução do problema da seção crítica.</a:t>
            </a:r>
          </a:p>
          <a:p>
            <a:pPr lvl="1"/>
            <a:r>
              <a:rPr lang="pt-BR" dirty="0" smtClean="0"/>
              <a:t>O fato de não haver limites para os contadores pode ser um problema, apesar de ser improvável na prática.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Questão chave: </a:t>
            </a:r>
            <a:r>
              <a:rPr lang="pt-BR" dirty="0" smtClean="0"/>
              <a:t>Como implementar a primeira da três instruções de granularidade-grossa presentes no algoritmo?</a:t>
            </a:r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86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342136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</a:t>
            </a:r>
          </a:p>
          <a:p>
            <a:pPr lvl="1"/>
            <a:r>
              <a:rPr lang="pt-BR" dirty="0" smtClean="0"/>
              <a:t>A maioria das máquinas modernas possuem instruções que retornam o valor antigo de uma variável e realiza seu incremento ou decremento como uma operação atômica.</a:t>
            </a:r>
          </a:p>
          <a:p>
            <a:pPr lvl="1"/>
            <a:r>
              <a:rPr lang="pt-BR" dirty="0" smtClean="0"/>
              <a:t>A instrução </a:t>
            </a:r>
            <a:r>
              <a:rPr lang="pt-BR" b="1" dirty="0" err="1" smtClean="0"/>
              <a:t>Fetch-and-Add</a:t>
            </a:r>
            <a:r>
              <a:rPr lang="pt-BR" b="1" dirty="0" smtClean="0"/>
              <a:t> </a:t>
            </a:r>
            <a:r>
              <a:rPr lang="pt-BR" dirty="0" smtClean="0"/>
              <a:t>tem a seguinte estrutura: </a:t>
            </a:r>
          </a:p>
          <a:p>
            <a:pPr lvl="1"/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2296" indent="0">
              <a:buNone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119669" y="4917098"/>
            <a:ext cx="6048672" cy="1464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pt-B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FA(</a:t>
            </a:r>
            <a:r>
              <a:rPr lang="pt-B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var, </a:t>
            </a:r>
            <a:r>
              <a:rPr lang="pt-B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pt-B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var; 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var = var + </a:t>
            </a:r>
            <a:r>
              <a:rPr lang="pt-B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pt-B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);&gt;</a:t>
            </a:r>
            <a:endParaRPr lang="pt-B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1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1117104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</a:t>
            </a:r>
          </a:p>
          <a:p>
            <a:pPr lvl="1"/>
            <a:r>
              <a:rPr lang="pt-BR" b="1" dirty="0" smtClean="0"/>
              <a:t>Solução de granularidade-fina</a:t>
            </a:r>
            <a:endParaRPr lang="pt-BR" b="1" dirty="0"/>
          </a:p>
          <a:p>
            <a:pPr marL="82296" indent="0">
              <a:buNone/>
            </a:pP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47" y="3126128"/>
            <a:ext cx="9664700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31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Padaria</a:t>
            </a:r>
          </a:p>
          <a:p>
            <a:pPr lvl="1"/>
            <a:r>
              <a:rPr lang="pt-BR" dirty="0" smtClean="0"/>
              <a:t>Utiliza uma estratégia semelhante ao algoritmo do ticket, entretanto não requer instruções de máquinas especiais.</a:t>
            </a:r>
          </a:p>
          <a:p>
            <a:pPr lvl="1"/>
            <a:r>
              <a:rPr lang="pt-BR" dirty="0" smtClean="0"/>
              <a:t>Ao invés de pegarem sua fichas por meio de um distribuidor, cada cliente, no momento de sua chegada, verifica as fichas dos outros clientes e cria uma com um número maior do que todas.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87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126112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Padaria</a:t>
            </a:r>
          </a:p>
          <a:p>
            <a:pPr lvl="1"/>
            <a:r>
              <a:rPr lang="pt-BR" b="1" dirty="0"/>
              <a:t>Solução de </a:t>
            </a:r>
            <a:r>
              <a:rPr lang="pt-BR" b="1" dirty="0" smtClean="0"/>
              <a:t>granularidade-grossa</a:t>
            </a:r>
            <a:endParaRPr lang="pt-BR" b="1" dirty="0"/>
          </a:p>
          <a:p>
            <a:pPr lvl="1"/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84" y="2882428"/>
            <a:ext cx="9677400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79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Padaria</a:t>
            </a:r>
          </a:p>
          <a:p>
            <a:pPr lvl="1"/>
            <a:r>
              <a:rPr lang="pt-BR" dirty="0" smtClean="0"/>
              <a:t>Atende às propriedades necessárias a uma solução para o problema da seção crítica.</a:t>
            </a:r>
          </a:p>
          <a:p>
            <a:pPr lvl="1"/>
            <a:r>
              <a:rPr lang="pt-BR" dirty="0" smtClean="0"/>
              <a:t>As ações atômicas de granularidade-grossa não possuem instruções de máquinas correspondentes.</a:t>
            </a:r>
          </a:p>
          <a:p>
            <a:pPr lvl="1"/>
            <a:r>
              <a:rPr lang="pt-BR" dirty="0" smtClean="0"/>
              <a:t>O desafio, mais uma vez, é implementá-las.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66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justas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126112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Padaria</a:t>
            </a:r>
          </a:p>
          <a:p>
            <a:pPr lvl="1"/>
            <a:r>
              <a:rPr lang="pt-BR" b="1" dirty="0" smtClean="0"/>
              <a:t>Solução de granularidade-fina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25" y="2914756"/>
            <a:ext cx="845820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59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</a:t>
            </a:r>
          </a:p>
          <a:p>
            <a:endParaRPr lang="pt-B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implementar o Algoritmo do Ticket sem a instrução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Fetch-and-Add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pt-B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2336" lvl="1" indent="0">
              <a:buNone/>
            </a:pP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32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Locks</a:t>
            </a:r>
            <a:r>
              <a:rPr lang="pt-BR" i="1" dirty="0"/>
              <a:t> </a:t>
            </a:r>
            <a:r>
              <a:rPr lang="pt-BR" dirty="0"/>
              <a:t>são utilizados para proteger o código contido nas seções críticas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barreira é um ponto de sincronização que todos os processos precisam alcançar antes de prosseguir seu processamento.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084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2269232"/>
          </a:xfrm>
        </p:spPr>
        <p:txBody>
          <a:bodyPr/>
          <a:lstStyle/>
          <a:p>
            <a:r>
              <a:rPr lang="pt-BR" dirty="0" smtClean="0"/>
              <a:t>Utilizando a instrução </a:t>
            </a:r>
            <a:r>
              <a:rPr lang="pt-BR" i="1" dirty="0" smtClean="0"/>
              <a:t>Test </a:t>
            </a:r>
            <a:r>
              <a:rPr lang="pt-BR" i="1" dirty="0" err="1" smtClean="0"/>
              <a:t>and</a:t>
            </a:r>
            <a:r>
              <a:rPr lang="pt-BR" i="1" dirty="0" smtClean="0"/>
              <a:t> Test </a:t>
            </a:r>
            <a:r>
              <a:rPr lang="pt-BR" i="1" dirty="0" err="1" smtClean="0"/>
              <a:t>and</a:t>
            </a:r>
            <a:r>
              <a:rPr lang="pt-BR" i="1" dirty="0" smtClean="0"/>
              <a:t> Set,</a:t>
            </a:r>
            <a:r>
              <a:rPr lang="pt-BR" dirty="0" smtClean="0"/>
              <a:t> elimine os parênteses angulares e implemente as instruções dos processos abaixo: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67542" y="3789041"/>
            <a:ext cx="39364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latin typeface="Courier New" pitchFamily="49" charset="0"/>
                <a:cs typeface="Courier New" pitchFamily="49" charset="0"/>
              </a:rPr>
              <a:t>P1</a:t>
            </a:r>
          </a:p>
          <a:p>
            <a:pPr algn="ctr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&lt;y = 4;</a:t>
            </a:r>
          </a:p>
          <a:p>
            <a:pPr algn="ctr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z = 5;</a:t>
            </a:r>
          </a:p>
          <a:p>
            <a:pPr algn="ctr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x = y*z;&gt;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03979" y="3799070"/>
            <a:ext cx="5856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latin typeface="Courier New" pitchFamily="49" charset="0"/>
                <a:cs typeface="Courier New" pitchFamily="49" charset="0"/>
              </a:rPr>
              <a:t>P2</a:t>
            </a:r>
          </a:p>
          <a:p>
            <a:pPr algn="ctr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await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(x &gt; 0) x=-1;&gt;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3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141440"/>
          </a:xfrm>
        </p:spPr>
        <p:txBody>
          <a:bodyPr>
            <a:normAutofit/>
          </a:bodyPr>
          <a:lstStyle/>
          <a:p>
            <a:r>
              <a:rPr lang="pt-BR" dirty="0" smtClean="0"/>
              <a:t>Nos algoritmos paralelos em geral, processos distintos realizam as mesmas computações em partes disjuntas do conjunto de dados de entrada.</a:t>
            </a:r>
          </a:p>
          <a:p>
            <a:r>
              <a:rPr lang="pt-BR" dirty="0" smtClean="0"/>
              <a:t>Em algoritmos paralelos iterativos, normalmente cada iteração depende do resultado da iteração anterior.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40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2269232"/>
          </a:xfrm>
        </p:spPr>
        <p:txBody>
          <a:bodyPr/>
          <a:lstStyle/>
          <a:p>
            <a:r>
              <a:rPr lang="pt-BR" dirty="0" smtClean="0"/>
              <a:t>Tais algoritmos utilizam um mecanismo de sincronização, denominado </a:t>
            </a: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sincronização por barreira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pt-BR" dirty="0" smtClean="0"/>
              <a:t> e apresentam a seguinte estrutura: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255573" y="4080332"/>
            <a:ext cx="9025003" cy="19409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 = 1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n] {</a:t>
            </a:r>
          </a:p>
          <a:p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código para implementar a tarefa i;</a:t>
            </a:r>
          </a:p>
          <a:p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espera pelo término de todas as tarefas; </a:t>
            </a:r>
          </a:p>
          <a:p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9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1765176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Contador compartilhado</a:t>
            </a:r>
          </a:p>
          <a:p>
            <a:pPr lvl="1"/>
            <a:r>
              <a:rPr lang="pt-BR" dirty="0" smtClean="0"/>
              <a:t>Maneira mais simples de atender aos requisitos de uma barreira.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79509" y="3076124"/>
            <a:ext cx="5280587" cy="200906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 = 1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n] {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código da tarefa i;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+ 1;&gt;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await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n);&gt;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92011" y="4581129"/>
            <a:ext cx="5472608" cy="200906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 = 1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n] {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código da tarefa i;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FA(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n)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skip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543296" y="5229200"/>
            <a:ext cx="1072651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8112224" y="2400054"/>
            <a:ext cx="3840427" cy="1605010"/>
          </a:xfrm>
          <a:prstGeom prst="cloudCallout">
            <a:avLst>
              <a:gd name="adj1" fmla="val -44253"/>
              <a:gd name="adj2" fmla="val 73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Os códigos estão completos ou está faltando alguma instrução?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Contador compartilhado</a:t>
            </a:r>
          </a:p>
          <a:p>
            <a:pPr lvl="1"/>
            <a:r>
              <a:rPr lang="pt-BR" dirty="0" smtClean="0"/>
              <a:t>Problemas surgem com a necessidade de zerar o contador.</a:t>
            </a:r>
          </a:p>
          <a:p>
            <a:pPr lvl="1"/>
            <a:r>
              <a:rPr lang="pt-BR" dirty="0" smtClean="0"/>
              <a:t>Uma solução possível poderia ser construída a partir da </a:t>
            </a:r>
            <a:r>
              <a:rPr lang="pt-BR" b="1" dirty="0" smtClean="0"/>
              <a:t>utilização de dois contadores</a:t>
            </a:r>
            <a:r>
              <a:rPr lang="pt-BR" dirty="0" smtClean="0"/>
              <a:t>, um crescente e outro decrescente.</a:t>
            </a:r>
          </a:p>
          <a:p>
            <a:pPr lvl="1"/>
            <a:r>
              <a:rPr lang="pt-BR" dirty="0" smtClean="0"/>
              <a:t>A constante verificação de </a:t>
            </a:r>
            <a:r>
              <a:rPr lang="pt-BR" i="1" dirty="0" err="1" smtClean="0"/>
              <a:t>count</a:t>
            </a:r>
            <a:r>
              <a:rPr lang="pt-BR" i="1" dirty="0" smtClean="0"/>
              <a:t> </a:t>
            </a:r>
            <a:r>
              <a:rPr lang="pt-BR" dirty="0" smtClean="0"/>
              <a:t>pelos processos pode levar a uma grave </a:t>
            </a:r>
            <a:r>
              <a:rPr lang="pt-BR" b="1" dirty="0" smtClean="0"/>
              <a:t>contenção de memória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Solução apropriada para máquinas que possuem instruções de incremento atômicas e mecanismos de atualização e de coerência de caches eficientes.</a:t>
            </a:r>
          </a:p>
          <a:p>
            <a:pPr lvl="1"/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06170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914144" y="1447800"/>
                <a:ext cx="9997440" cy="5293568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Flags </a:t>
                </a:r>
                <a:r>
                  <a:rPr lang="pt-B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 Coordenadores</a:t>
                </a:r>
              </a:p>
              <a:p>
                <a:pPr lvl="1"/>
                <a:r>
                  <a:rPr lang="pt-BR" dirty="0" smtClean="0"/>
                  <a:t>Uma forma de evitar contenção de memória seria distribuir a implementação de </a:t>
                </a:r>
                <a:r>
                  <a:rPr lang="pt-BR" i="1" dirty="0" err="1" smtClean="0"/>
                  <a:t>count</a:t>
                </a:r>
                <a:r>
                  <a:rPr lang="pt-BR" i="1" dirty="0" smtClean="0"/>
                  <a:t> </a:t>
                </a:r>
                <a:r>
                  <a:rPr lang="pt-BR" dirty="0" smtClean="0"/>
                  <a:t>ao usar </a:t>
                </a:r>
                <a:r>
                  <a:rPr lang="pt-BR" b="1" dirty="0" smtClean="0"/>
                  <a:t>n</a:t>
                </a:r>
                <a:r>
                  <a:rPr lang="pt-BR" dirty="0" smtClean="0"/>
                  <a:t> variáveis que somam o mesmo valor.</a:t>
                </a:r>
              </a:p>
              <a:p>
                <a:pPr lvl="1"/>
                <a:r>
                  <a:rPr lang="pt-BR" dirty="0"/>
                  <a:t>Seu incremento seria substituído por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A implementação do comando </a:t>
                </a:r>
                <a:r>
                  <a:rPr lang="pt-BR" i="1" dirty="0" err="1" smtClean="0"/>
                  <a:t>await</a:t>
                </a:r>
                <a:r>
                  <a:rPr lang="pt-BR" i="1" dirty="0" smtClean="0"/>
                  <a:t>                 </a:t>
                </a:r>
                <a:r>
                  <a:rPr lang="pt-BR" sz="2400" i="1" dirty="0" smtClean="0"/>
                  <a:t>(</a:t>
                </a:r>
                <a:r>
                  <a:rPr lang="pt-BR" sz="2400" dirty="0" smtClean="0"/>
                  <a:t>) </a:t>
                </a:r>
                <a:r>
                  <a:rPr lang="pt-BR" dirty="0" smtClean="0"/>
                  <a:t>reintroduziria o problema de contenção de memória</a:t>
                </a:r>
                <a:r>
                  <a:rPr lang="pt-BR" sz="2400" dirty="0" smtClean="0"/>
                  <a:t>.</a:t>
                </a:r>
              </a:p>
              <a:p>
                <a:pPr lvl="1"/>
                <a:r>
                  <a:rPr lang="pt-BR" dirty="0" smtClean="0"/>
                  <a:t>Uma nova solução seria o emprego de variáveis compartilhadas adicionais e de um processo </a:t>
                </a:r>
                <a:r>
                  <a:rPr lang="pt-BR" b="1" dirty="0" smtClean="0"/>
                  <a:t>coordenador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293568"/>
              </a:xfrm>
              <a:blipFill rotWithShape="1">
                <a:blip r:embed="rId2" cstate="print"/>
                <a:stretch>
                  <a:fillRect t="-2535" r="-9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02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757064"/>
          </a:xfrm>
        </p:spPr>
        <p:txBody>
          <a:bodyPr/>
          <a:lstStyle/>
          <a:p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Flags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Coordenadores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2083644"/>
            <a:ext cx="9512300" cy="4657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grpSp>
        <p:nvGrpSpPr>
          <p:cNvPr id="6" name="Grupo 9"/>
          <p:cNvGrpSpPr/>
          <p:nvPr/>
        </p:nvGrpSpPr>
        <p:grpSpPr>
          <a:xfrm>
            <a:off x="2831637" y="2069576"/>
            <a:ext cx="8448939" cy="495329"/>
            <a:chOff x="2123728" y="2069575"/>
            <a:chExt cx="6336704" cy="495329"/>
          </a:xfrm>
        </p:grpSpPr>
        <p:sp>
          <p:nvSpPr>
            <p:cNvPr id="9" name="Retângulo 8"/>
            <p:cNvSpPr/>
            <p:nvPr/>
          </p:nvSpPr>
          <p:spPr>
            <a:xfrm>
              <a:off x="2123728" y="2083643"/>
              <a:ext cx="2985615" cy="4812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292080" y="2069575"/>
              <a:ext cx="3168352" cy="4812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Texto explicativo em elipse 12"/>
          <p:cNvSpPr/>
          <p:nvPr/>
        </p:nvSpPr>
        <p:spPr>
          <a:xfrm>
            <a:off x="7056107" y="3212976"/>
            <a:ext cx="4800533" cy="2160240"/>
          </a:xfrm>
          <a:prstGeom prst="wedgeEllipseCallout">
            <a:avLst>
              <a:gd name="adj1" fmla="val -37894"/>
              <a:gd name="adj2" fmla="val -7685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contenção de memória é reduzida devido ao fato dos processos utilizarem variáveis que podem ser armazenadas em diferentes linhas de cache.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1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Flags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Coordenadores</a:t>
            </a:r>
          </a:p>
          <a:p>
            <a:pPr lvl="1"/>
            <a:r>
              <a:rPr lang="pt-BR" dirty="0" smtClean="0"/>
              <a:t>Quando </a:t>
            </a:r>
            <a:r>
              <a:rPr lang="pt-BR" i="1" dirty="0" err="1" smtClean="0"/>
              <a:t>flags</a:t>
            </a:r>
            <a:r>
              <a:rPr lang="pt-BR" i="1" dirty="0" smtClean="0"/>
              <a:t> </a:t>
            </a:r>
            <a:r>
              <a:rPr lang="pt-BR" dirty="0" smtClean="0"/>
              <a:t>são utilizados na sincronização de processos, os seguintes princípios devem ser seguidos:</a:t>
            </a:r>
          </a:p>
          <a:p>
            <a:pPr lvl="1"/>
            <a:r>
              <a:rPr lang="pt-BR" b="1" dirty="0" smtClean="0"/>
              <a:t>(a): </a:t>
            </a:r>
            <a:r>
              <a:rPr lang="pt-BR" dirty="0" smtClean="0"/>
              <a:t>O processo que espera que uma </a:t>
            </a:r>
            <a:r>
              <a:rPr lang="pt-BR" i="1" dirty="0" err="1" smtClean="0"/>
              <a:t>flag</a:t>
            </a:r>
            <a:r>
              <a:rPr lang="pt-BR" dirty="0" smtClean="0"/>
              <a:t> de sincronização seja definida (set) deve ser o mesmo que vai </a:t>
            </a:r>
            <a:r>
              <a:rPr lang="pt-BR" dirty="0" err="1" smtClean="0"/>
              <a:t>resetá-lo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/>
              <a:t>(b): </a:t>
            </a:r>
            <a:r>
              <a:rPr lang="pt-BR" dirty="0" smtClean="0"/>
              <a:t>Uma </a:t>
            </a:r>
            <a:r>
              <a:rPr lang="pt-BR" i="1" dirty="0" err="1" smtClean="0"/>
              <a:t>flag</a:t>
            </a:r>
            <a:r>
              <a:rPr lang="pt-BR" i="1" dirty="0" smtClean="0"/>
              <a:t> </a:t>
            </a:r>
            <a:r>
              <a:rPr lang="pt-BR" dirty="0" smtClean="0"/>
              <a:t>não pode ser definida (set) até que ele seja limpo.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56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Flags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Coordenadores</a:t>
            </a:r>
          </a:p>
          <a:p>
            <a:pPr lvl="1"/>
            <a:r>
              <a:rPr lang="pt-BR" dirty="0" smtClean="0"/>
              <a:t>O primeiro princípio garante que uma </a:t>
            </a:r>
            <a:r>
              <a:rPr lang="pt-BR" i="1" dirty="0" err="1" smtClean="0"/>
              <a:t>flag</a:t>
            </a:r>
            <a:r>
              <a:rPr lang="pt-BR" i="1" dirty="0" smtClean="0"/>
              <a:t> </a:t>
            </a:r>
            <a:r>
              <a:rPr lang="pt-BR" dirty="0" smtClean="0"/>
              <a:t>não é limpo antes que ele seja percebido </a:t>
            </a:r>
            <a:r>
              <a:rPr lang="pt-BR" smtClean="0"/>
              <a:t>como definido (set).</a:t>
            </a:r>
            <a:endParaRPr lang="pt-BR" dirty="0" smtClean="0"/>
          </a:p>
          <a:p>
            <a:pPr lvl="1"/>
            <a:r>
              <a:rPr lang="pt-BR" dirty="0" smtClean="0"/>
              <a:t>O segundo assegura que outro processo não vai definir (set) novamente a mesma </a:t>
            </a:r>
            <a:r>
              <a:rPr lang="pt-BR" i="1" dirty="0" err="1" smtClean="0"/>
              <a:t>flag</a:t>
            </a:r>
            <a:r>
              <a:rPr lang="pt-BR" i="1" dirty="0" smtClean="0"/>
              <a:t> </a:t>
            </a:r>
            <a:r>
              <a:rPr lang="pt-BR" dirty="0" smtClean="0"/>
              <a:t>antes que ela seja limpa, o que poderia levar a um </a:t>
            </a:r>
            <a:r>
              <a:rPr lang="pt-BR" i="1" dirty="0" err="1" smtClean="0"/>
              <a:t>deadlock</a:t>
            </a:r>
            <a:r>
              <a:rPr lang="pt-BR" i="1" dirty="0" smtClean="0"/>
              <a:t>.</a:t>
            </a:r>
          </a:p>
          <a:p>
            <a:pPr lvl="1"/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19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Flags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Coordenadores</a:t>
            </a:r>
          </a:p>
          <a:p>
            <a:pPr lvl="1"/>
            <a:r>
              <a:rPr lang="pt-BR" dirty="0" smtClean="0"/>
              <a:t>A implementação com a figura do Coordenador apresenta dois problemas:</a:t>
            </a:r>
          </a:p>
          <a:p>
            <a:pPr lvl="2"/>
            <a:r>
              <a:rPr lang="pt-BR" dirty="0" smtClean="0"/>
              <a:t>Requer um processo extra;</a:t>
            </a:r>
          </a:p>
          <a:p>
            <a:pPr lvl="2"/>
            <a:r>
              <a:rPr lang="pt-BR" dirty="0" smtClean="0"/>
              <a:t>O tempo de execução de cada iteração do Coordenador é proporcional ao número de processos operários.	</a:t>
            </a:r>
          </a:p>
          <a:p>
            <a:pPr lvl="1"/>
            <a:r>
              <a:rPr lang="pt-BR" dirty="0" smtClean="0"/>
              <a:t>Uma solução para esses problemas é a barreira estruturada em árvore (</a:t>
            </a:r>
            <a:r>
              <a:rPr lang="pt-BR" dirty="0" err="1" smtClean="0"/>
              <a:t>C</a:t>
            </a:r>
            <a:r>
              <a:rPr lang="pt-BR" i="1" dirty="0" err="1" smtClean="0"/>
              <a:t>ombining</a:t>
            </a:r>
            <a:r>
              <a:rPr lang="pt-BR" i="1" dirty="0" smtClean="0"/>
              <a:t> </a:t>
            </a:r>
            <a:r>
              <a:rPr lang="pt-BR" i="1" dirty="0" err="1" smtClean="0"/>
              <a:t>Tree</a:t>
            </a:r>
            <a:r>
              <a:rPr lang="pt-BR" i="1" dirty="0" smtClean="0"/>
              <a:t> </a:t>
            </a:r>
            <a:r>
              <a:rPr lang="pt-BR" i="1" dirty="0" err="1" smtClean="0"/>
              <a:t>Barrier</a:t>
            </a:r>
            <a:r>
              <a:rPr lang="pt-BR" dirty="0" smtClean="0"/>
              <a:t>).</a:t>
            </a:r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09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 da Seção Crítica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255726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É um dos problemas clássicos da programação concorrente.</a:t>
            </a:r>
          </a:p>
          <a:p>
            <a:r>
              <a:rPr lang="pt-BR" sz="2800" dirty="0" smtClean="0"/>
              <a:t>A seção crítica é precedida por um protocolo de entrada e seguida por um protocolo de saída, assumindo a seguinte forma: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95733" y="3971454"/>
            <a:ext cx="5760640" cy="2553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CS[i = 1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n] 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 protocolo de entrada;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seção crítica;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protocolo de saída;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seção não-crítica; 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}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3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973088"/>
          </a:xfrm>
        </p:spPr>
        <p:txBody>
          <a:bodyPr/>
          <a:lstStyle/>
          <a:p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Barrier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pt-BR" dirty="0" smtClean="0"/>
          </a:p>
          <a:p>
            <a:pPr lvl="1"/>
            <a:endParaRPr lang="pt-BR" i="1" dirty="0" smtClean="0"/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988840"/>
            <a:ext cx="883298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/>
              <p:cNvSpPr txBox="1">
                <a:spLocks/>
              </p:cNvSpPr>
              <p:nvPr/>
            </p:nvSpPr>
            <p:spPr>
              <a:xfrm>
                <a:off x="1850549" y="5408240"/>
                <a:ext cx="9997440" cy="97308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365760" indent="-283464" algn="l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37744" algn="l" rtl="0" eaLnBrk="1" latinLnBrk="0" hangingPunct="1">
                  <a:lnSpc>
                    <a:spcPct val="100000"/>
                  </a:lnSpc>
                  <a:spcBef>
                    <a:spcPts val="550"/>
                  </a:spcBef>
                  <a:buClr>
                    <a:schemeClr val="accent1"/>
                  </a:buClr>
                  <a:buFont typeface="Verdana"/>
                  <a:buChar char="◦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86968" indent="-22860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73736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3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8448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4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876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30552" indent="-182880" algn="l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pt-BR" dirty="0" smtClean="0"/>
                  <a:t>É mais eficiente, uma vez que a altura da árvore é proporcional a </a:t>
                </a:r>
                <a14:m>
                  <m:oMath xmlns=""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</m:e>
                    </m:func>
                  </m:oMath>
                </a14:m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1"/>
                <a:endParaRPr lang="pt-BR" i="1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12" y="5408240"/>
                <a:ext cx="7498080" cy="97308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12500" b="-1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52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973088"/>
          </a:xfrm>
        </p:spPr>
        <p:txBody>
          <a:bodyPr/>
          <a:lstStyle/>
          <a:p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Flags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Coordenadores</a:t>
            </a:r>
          </a:p>
          <a:p>
            <a:pPr lvl="2"/>
            <a:endParaRPr lang="pt-BR" dirty="0" smtClean="0"/>
          </a:p>
          <a:p>
            <a:pPr lvl="1"/>
            <a:endParaRPr lang="pt-BR" i="1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102120"/>
            <a:ext cx="9375147" cy="4639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060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2845296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Barreiras simétricas</a:t>
            </a:r>
          </a:p>
          <a:p>
            <a:pPr lvl="1"/>
            <a:r>
              <a:rPr lang="pt-BR" sz="2600" dirty="0" smtClean="0"/>
              <a:t>Se os processos envolvidos na implementação de barreiras executam o mesmo algoritmo, eles podem alcançá-las em um mesmo instante.</a:t>
            </a:r>
          </a:p>
          <a:p>
            <a:pPr lvl="1"/>
            <a:r>
              <a:rPr lang="pt-BR" sz="2600" dirty="0" smtClean="0"/>
              <a:t>Um algoritmo para a construção de uma barreira completamente simétrica pode ser visto abaixo:</a:t>
            </a:r>
            <a:endParaRPr lang="pt-BR" sz="2600" dirty="0"/>
          </a:p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487488" y="4909290"/>
            <a:ext cx="5280587" cy="132802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await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 == 0);&gt;</a:t>
            </a:r>
          </a:p>
          <a:p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 = 1;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await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[j] == 1);&gt;</a:t>
            </a:r>
          </a:p>
          <a:p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[j] = 0;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864085" y="4909290"/>
            <a:ext cx="5231904" cy="132802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await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[j] == 0);&gt;</a:t>
            </a:r>
          </a:p>
          <a:p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[j] = 1;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await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 == 1);&gt;</a:t>
            </a:r>
          </a:p>
          <a:p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 = 0;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31638" y="44278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Worker</a:t>
            </a:r>
            <a:r>
              <a:rPr lang="pt-BR" b="1" dirty="0" smtClean="0">
                <a:solidFill>
                  <a:srgbClr val="FF0000"/>
                </a:solidFill>
              </a:rPr>
              <a:t> w[i]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04246" y="4437112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Worker</a:t>
            </a:r>
            <a:r>
              <a:rPr lang="pt-BR" b="1" dirty="0" smtClean="0">
                <a:solidFill>
                  <a:srgbClr val="FF0000"/>
                </a:solidFill>
              </a:rPr>
              <a:t> w[j]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7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914144" y="1505740"/>
                <a:ext cx="9997440" cy="4789512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Barreiras simétricas</a:t>
                </a:r>
              </a:p>
              <a:p>
                <a:pPr lvl="1"/>
                <a:r>
                  <a:rPr lang="pt-BR" dirty="0" smtClean="0"/>
                  <a:t>A grande questão agora é como generalizar a implementação anterior para um programa com </a:t>
                </a:r>
                <a:r>
                  <a:rPr lang="pt-BR" b="1" dirty="0" smtClean="0"/>
                  <a:t>n </a:t>
                </a:r>
                <a:r>
                  <a:rPr lang="pt-BR" dirty="0" smtClean="0"/>
                  <a:t>processos.</a:t>
                </a:r>
              </a:p>
              <a:p>
                <a:pPr lvl="1"/>
                <a:r>
                  <a:rPr lang="pt-BR" dirty="0" smtClean="0"/>
                  <a:t>A ideia é usar algum forma de interconexão binária entre os processos, a qual terá um tamanho proporcional a </a:t>
                </a:r>
              </a:p>
              <a:p>
                <a:pPr lvl="1"/>
                <a:r>
                  <a:rPr lang="pt-BR" dirty="0" smtClean="0"/>
                  <a:t>Como exemplos de soluções deste tipo, temos:</a:t>
                </a:r>
              </a:p>
              <a:p>
                <a:pPr lvl="2"/>
                <a:r>
                  <a:rPr lang="pt-BR" b="1" i="1" dirty="0" err="1" smtClean="0"/>
                  <a:t>Butterfly</a:t>
                </a:r>
                <a:r>
                  <a:rPr lang="pt-BR" b="1" i="1" dirty="0" smtClean="0"/>
                  <a:t> </a:t>
                </a:r>
                <a:r>
                  <a:rPr lang="pt-BR" b="1" i="1" dirty="0" err="1" smtClean="0"/>
                  <a:t>Barrier</a:t>
                </a:r>
                <a:endParaRPr lang="pt-BR" b="1" i="1" dirty="0" smtClean="0"/>
              </a:p>
              <a:p>
                <a:pPr lvl="2"/>
                <a:r>
                  <a:rPr lang="pt-BR" b="1" dirty="0" smtClean="0"/>
                  <a:t>Barreira de disseminação</a:t>
                </a:r>
              </a:p>
              <a:p>
                <a:pPr lvl="1"/>
                <a:endParaRPr lang="pt-BR" sz="2400" dirty="0" smtClean="0"/>
              </a:p>
              <a:p>
                <a:endParaRPr lang="pt-BR" sz="28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05740"/>
                <a:ext cx="7498080" cy="4789512"/>
              </a:xfrm>
              <a:blipFill rotWithShape="1">
                <a:blip r:embed="rId3" cstate="print"/>
                <a:stretch>
                  <a:fillRect l="-81" t="-2799" r="-9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6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757064"/>
          </a:xfrm>
        </p:spPr>
        <p:txBody>
          <a:bodyPr/>
          <a:lstStyle/>
          <a:p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Butterfly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Barrier</a:t>
            </a:r>
            <a:endParaRPr lang="pt-B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pt-BR" sz="2400" dirty="0" smtClean="0"/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36" y="2548548"/>
            <a:ext cx="10688009" cy="338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50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914144" y="1505740"/>
                <a:ext cx="9997440" cy="4933528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Butterfly </a:t>
                </a:r>
                <a:r>
                  <a:rPr lang="pt-BR" b="1" i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Barrier</a:t>
                </a:r>
                <a:endParaRPr lang="pt-BR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r>
                  <a:rPr lang="pt-BR" dirty="0" smtClean="0"/>
                  <a:t>Em cada estágio </a:t>
                </a:r>
                <a:r>
                  <a:rPr lang="pt-BR" b="1" dirty="0" smtClean="0"/>
                  <a:t>s </a:t>
                </a:r>
                <a:r>
                  <a:rPr lang="pt-BR" dirty="0" smtClean="0"/>
                  <a:t>um processo operário sincroniza com outro a uma distância de </a:t>
                </a:r>
                <a:r>
                  <a:rPr lang="pt-BR" b="1" dirty="0" smtClean="0"/>
                  <a:t>.</a:t>
                </a:r>
              </a:p>
              <a:p>
                <a:pPr lvl="1"/>
                <a:r>
                  <a:rPr lang="pt-BR" dirty="0" smtClean="0"/>
                  <a:t>Quando todos os processos passarem por todos os estágios, eles poderão seguir adiante para a próxima iteração.</a:t>
                </a:r>
              </a:p>
              <a:p>
                <a:pPr lvl="1"/>
                <a:r>
                  <a:rPr lang="pt-BR" dirty="0" smtClean="0"/>
                  <a:t>Quando </a:t>
                </a:r>
                <a:r>
                  <a:rPr lang="pt-BR" b="1" dirty="0" smtClean="0"/>
                  <a:t>n </a:t>
                </a:r>
                <a:r>
                  <a:rPr lang="pt-BR" dirty="0" smtClean="0"/>
                  <a:t>não for uma potência de 2, processos substitutos poderão ser usados para preencher a combinação (Isso não é muito eficiente!).</a:t>
                </a:r>
                <a:endParaRPr lang="pt-BR" b="1" dirty="0" smtClean="0"/>
              </a:p>
              <a:p>
                <a:endParaRPr lang="pt-BR" sz="28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05740"/>
                <a:ext cx="7498080" cy="4933528"/>
              </a:xfrm>
              <a:blipFill rotWithShape="1">
                <a:blip r:embed="rId3" cstate="print"/>
                <a:stretch>
                  <a:fillRect l="-81" t="-2719" r="-1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2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685056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Barreira de disseminação</a:t>
            </a:r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13" y="2693185"/>
            <a:ext cx="10416480" cy="297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66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2989312"/>
          </a:xfrm>
        </p:spPr>
        <p:txBody>
          <a:bodyPr/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Barreiras simétricas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sz="2400" dirty="0" smtClean="0"/>
              <a:t>A utilização de um único conjunto de </a:t>
            </a:r>
            <a:r>
              <a:rPr lang="pt-BR" sz="2400" i="1" dirty="0" err="1" smtClean="0"/>
              <a:t>flags</a:t>
            </a:r>
            <a:r>
              <a:rPr lang="pt-BR" sz="2400" i="1" dirty="0" smtClean="0"/>
              <a:t> </a:t>
            </a:r>
            <a:r>
              <a:rPr lang="pt-BR" sz="2400" dirty="0" smtClean="0"/>
              <a:t>por processo pode resultar em um problema de sincronização.</a:t>
            </a:r>
          </a:p>
          <a:p>
            <a:pPr lvl="1"/>
            <a:r>
              <a:rPr lang="pt-BR" sz="2400" dirty="0" smtClean="0"/>
              <a:t>A solução é permitir que os </a:t>
            </a:r>
            <a:r>
              <a:rPr lang="pt-BR" sz="2400" dirty="0" err="1" smtClean="0"/>
              <a:t>flags</a:t>
            </a:r>
            <a:r>
              <a:rPr lang="pt-BR" sz="2400" dirty="0" smtClean="0"/>
              <a:t> possam receber outros valores além de 0’s e 1’s.  Abaixo se encontra um código que ilustra tal solução: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11690" y="4704634"/>
            <a:ext cx="6720747" cy="16344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[s = 1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num_stages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 =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 + 1;</a:t>
            </a:r>
          </a:p>
          <a:p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[s] &lt;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arrive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[i])</a:t>
            </a:r>
          </a:p>
          <a:p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skip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6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933528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 smtClean="0"/>
              <a:t>A abordagem de incrementar contadores  e estágios elimina as condições de corrida e a necessidade de </a:t>
            </a:r>
            <a:r>
              <a:rPr lang="pt-BR" dirty="0" err="1" smtClean="0"/>
              <a:t>resetar</a:t>
            </a:r>
            <a:r>
              <a:rPr lang="pt-BR" dirty="0" smtClean="0"/>
              <a:t> os </a:t>
            </a:r>
            <a:r>
              <a:rPr lang="pt-BR" i="1" dirty="0" err="1" smtClean="0"/>
              <a:t>flags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 implementação de barreiras usando contadores é a solução mais simples e razoável quando se tem um pequeno número de processos e uma instrução atômica do tipo </a:t>
            </a:r>
            <a:r>
              <a:rPr lang="pt-BR" b="1" i="1" dirty="0" err="1" smtClean="0"/>
              <a:t>Fetch-and-Add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Para máquinas de memória distribuída,  barreiras estruturadas em árvores são mais eficientes porque geram um número menor de conexões entre processos.</a:t>
            </a:r>
          </a:p>
          <a:p>
            <a:pPr lvl="1"/>
            <a:endParaRPr lang="pt-BR" sz="2400" dirty="0" smtClean="0"/>
          </a:p>
          <a:p>
            <a:pPr lvl="1"/>
            <a:endParaRPr lang="pt-BR" sz="2400" b="1" dirty="0" smtClean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09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Notas de Aula do Prof. Bruno Pessoa</a:t>
            </a:r>
          </a:p>
          <a:p>
            <a:r>
              <a:rPr lang="pt-BR" dirty="0" smtClean="0"/>
              <a:t>Andrews, G. </a:t>
            </a:r>
            <a:r>
              <a:rPr lang="pt-BR" i="1" dirty="0" err="1" smtClean="0"/>
              <a:t>Foundations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Multithreaded</a:t>
            </a:r>
            <a:r>
              <a:rPr lang="pt-BR" i="1" dirty="0" smtClean="0"/>
              <a:t>, </a:t>
            </a:r>
            <a:r>
              <a:rPr lang="pt-BR" i="1" dirty="0" err="1" smtClean="0"/>
              <a:t>Parallel</a:t>
            </a:r>
            <a:r>
              <a:rPr lang="pt-BR" i="1" dirty="0" smtClean="0"/>
              <a:t>,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Distributed</a:t>
            </a:r>
            <a:r>
              <a:rPr lang="pt-BR" i="1" dirty="0" smtClean="0"/>
              <a:t> Programming</a:t>
            </a:r>
            <a:r>
              <a:rPr lang="pt-BR" dirty="0" smtClean="0"/>
              <a:t>, </a:t>
            </a:r>
            <a:r>
              <a:rPr lang="pt-BR" dirty="0" err="1" smtClean="0"/>
              <a:t>Addison-Wesley</a:t>
            </a:r>
            <a:r>
              <a:rPr lang="pt-BR" dirty="0" smtClean="0"/>
              <a:t>, 2000.</a:t>
            </a:r>
          </a:p>
          <a:p>
            <a:r>
              <a:rPr lang="pt-BR" dirty="0" err="1" smtClean="0"/>
              <a:t>Rosseto</a:t>
            </a:r>
            <a:r>
              <a:rPr lang="pt-BR" dirty="0" smtClean="0"/>
              <a:t>, S. , “Cap. I: Introdução e histórico da programação concorrente”. Disponível em: &lt;http://www.dcc.ufrj.br/~silvana/compconc/cap-1.pdf&gt;.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58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Seção Crítica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que um processo acesse sua seção crítica de forma correta e eficiente ele precisa satisfazer as seguintes propriedades:</a:t>
            </a: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Exclusão Mútua:</a:t>
            </a:r>
            <a:r>
              <a:rPr lang="pt-BR" b="1" dirty="0" smtClean="0"/>
              <a:t> </a:t>
            </a:r>
            <a:r>
              <a:rPr lang="pt-BR" dirty="0" smtClean="0"/>
              <a:t>No máximo um processo pode estar executando sua seção crítica em um determinado instante.</a:t>
            </a: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Ausência de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Deadlock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Livelock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pt-BR" dirty="0" smtClean="0"/>
              <a:t>Se dois ou mais processos estão tentando entrar em suas seções críticas, no mínimo um obterá sucesso.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42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Seção Crítica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Ausência de atraso desnecessário:  </a:t>
            </a:r>
            <a:r>
              <a:rPr lang="pt-BR" dirty="0" smtClean="0"/>
              <a:t>Se um processo está tentando entrar em sua seção crítica e os outros processos estão executando seções não-críticas (ou já terminaram), o primeiro não pode ser impedido de continuar.</a:t>
            </a:r>
          </a:p>
          <a:p>
            <a:pPr lvl="1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Entrada eventual: </a:t>
            </a:r>
            <a:r>
              <a:rPr lang="pt-BR" dirty="0" smtClean="0"/>
              <a:t>Um processo que está tentando entrar sua seção crítica, eventualmente, obterá sucesso.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94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Deadlock</a:t>
            </a:r>
            <a:r>
              <a:rPr lang="pt-BR" dirty="0" smtClean="0"/>
              <a:t> (em Java)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78074" y="1559480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static object object1 = new object();</a:t>
            </a:r>
          </a:p>
          <a:p>
            <a:r>
              <a:rPr lang="en-US" sz="1600" dirty="0" smtClean="0"/>
              <a:t>static object object2 = new object();</a:t>
            </a:r>
          </a:p>
          <a:p>
            <a:endParaRPr lang="en-US" sz="1600" dirty="0" smtClean="0"/>
          </a:p>
          <a:p>
            <a:r>
              <a:rPr lang="en-US" sz="1600" dirty="0" smtClean="0"/>
              <a:t>public static void </a:t>
            </a:r>
            <a:r>
              <a:rPr lang="en-US" sz="1600" dirty="0" err="1" smtClean="0"/>
              <a:t>ObliviousFunction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lock (object1)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Thread.Sleep</a:t>
            </a:r>
            <a:r>
              <a:rPr lang="en-US" sz="1600" dirty="0" smtClean="0"/>
              <a:t>(1000); // Wait for the blind to lead</a:t>
            </a:r>
          </a:p>
          <a:p>
            <a:r>
              <a:rPr lang="en-US" sz="1600" dirty="0" smtClean="0"/>
              <a:t>        lock (object2)</a:t>
            </a:r>
          </a:p>
          <a:p>
            <a:r>
              <a:rPr lang="en-US" sz="1600" dirty="0" smtClean="0"/>
              <a:t>        {       }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public static void </a:t>
            </a:r>
            <a:r>
              <a:rPr lang="en-US" sz="1600" dirty="0" err="1" smtClean="0"/>
              <a:t>BlindFunction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lock (object2)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Thread.Sleep</a:t>
            </a:r>
            <a:r>
              <a:rPr lang="en-US" sz="1600" dirty="0" smtClean="0"/>
              <a:t>(1000); // Wait for oblivion</a:t>
            </a:r>
          </a:p>
          <a:p>
            <a:r>
              <a:rPr lang="en-US" sz="1600" dirty="0" smtClean="0"/>
              <a:t>        lock (object1)</a:t>
            </a:r>
          </a:p>
          <a:p>
            <a:r>
              <a:rPr lang="en-US" sz="1600" dirty="0" smtClean="0"/>
              <a:t>        {      }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30735" y="16326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static void Main() {</a:t>
            </a:r>
          </a:p>
          <a:p>
            <a:r>
              <a:rPr lang="en-US" dirty="0" smtClean="0"/>
              <a:t>    Thread thread1 = new Thread((</a:t>
            </a:r>
            <a:r>
              <a:rPr lang="en-US" dirty="0" err="1" smtClean="0"/>
              <a:t>ThreadStart</a:t>
            </a:r>
            <a:r>
              <a:rPr lang="en-US" dirty="0" smtClean="0"/>
              <a:t>)</a:t>
            </a:r>
            <a:r>
              <a:rPr lang="en-US" dirty="0" err="1" smtClean="0"/>
              <a:t>ObliviousFunction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Thread therad2 = new Thread((</a:t>
            </a:r>
            <a:r>
              <a:rPr lang="en-US" dirty="0" err="1" smtClean="0"/>
              <a:t>ThreadStart</a:t>
            </a:r>
            <a:r>
              <a:rPr lang="en-US" dirty="0" smtClean="0"/>
              <a:t>)</a:t>
            </a:r>
            <a:r>
              <a:rPr lang="en-US" dirty="0" err="1" smtClean="0"/>
              <a:t>BlindFunction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thread1.Start();</a:t>
            </a:r>
          </a:p>
          <a:p>
            <a:r>
              <a:rPr lang="en-US" dirty="0" smtClean="0"/>
              <a:t>    thread2.Start();</a:t>
            </a:r>
          </a:p>
          <a:p>
            <a:endParaRPr lang="en-US" dirty="0" smtClean="0"/>
          </a:p>
          <a:p>
            <a:r>
              <a:rPr lang="en-US" dirty="0" smtClean="0"/>
              <a:t>    while (true) {</a:t>
            </a:r>
          </a:p>
          <a:p>
            <a:r>
              <a:rPr lang="en-US" dirty="0" smtClean="0"/>
              <a:t>        // Stare at the two threads in deadlock.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26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 da Seção Crítica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933528"/>
          </a:xfrm>
        </p:spPr>
        <p:txBody>
          <a:bodyPr>
            <a:normAutofit/>
          </a:bodyPr>
          <a:lstStyle/>
          <a:p>
            <a:r>
              <a:rPr lang="pt-BR" dirty="0" smtClean="0"/>
              <a:t>Uma forma trivial de resolver o problema da seção crítica seria envolvê-la em parênteses angulares &lt;SC&gt;.</a:t>
            </a:r>
          </a:p>
          <a:p>
            <a:pPr lvl="1"/>
            <a:r>
              <a:rPr lang="pt-BR" dirty="0" smtClean="0"/>
              <a:t>Como implementar os parênteses angulares?</a:t>
            </a:r>
          </a:p>
          <a:p>
            <a:r>
              <a:rPr lang="pt-BR" dirty="0" smtClean="0"/>
              <a:t>Comandos &lt;</a:t>
            </a:r>
            <a:r>
              <a:rPr lang="pt-BR" dirty="0" err="1" smtClean="0"/>
              <a:t>await</a:t>
            </a:r>
            <a:r>
              <a:rPr lang="pt-BR" dirty="0" smtClean="0"/>
              <a:t>&gt; podem ser a solução.</a:t>
            </a:r>
          </a:p>
          <a:p>
            <a:pPr lvl="1"/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1654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760</TotalTime>
  <Words>3556</Words>
  <Application>Microsoft Macintosh PowerPoint</Application>
  <PresentationFormat>Custom</PresentationFormat>
  <Paragraphs>416</Paragraphs>
  <Slides>59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Black</vt:lpstr>
      <vt:lpstr>Linguagem de Programação II</vt:lpstr>
      <vt:lpstr>Locks e Barreiras</vt:lpstr>
      <vt:lpstr>Introdução</vt:lpstr>
      <vt:lpstr>Introdução</vt:lpstr>
      <vt:lpstr>O problema da Seção Crítica</vt:lpstr>
      <vt:lpstr>O problema da Seção Crítica</vt:lpstr>
      <vt:lpstr>O problema da Seção Crítica</vt:lpstr>
      <vt:lpstr>Deadlock (em Java)</vt:lpstr>
      <vt:lpstr>O problema da Seção Crítica</vt:lpstr>
      <vt:lpstr>O problema da Seção Crítica</vt:lpstr>
      <vt:lpstr>O problema da Seção Crítica</vt:lpstr>
      <vt:lpstr>O problema da Seção Crítica</vt:lpstr>
      <vt:lpstr>O problema da Seção Crítica</vt:lpstr>
      <vt:lpstr>O problema da Seção Crítica</vt:lpstr>
      <vt:lpstr>Seções Críticas:  Spin Locks</vt:lpstr>
      <vt:lpstr>Seções Críticas:  Spin Locks</vt:lpstr>
      <vt:lpstr>Seções Críticas:  Spin Locks</vt:lpstr>
      <vt:lpstr>Seções Críticas:  Spin Locks</vt:lpstr>
      <vt:lpstr>Seções Críticas:  Spin Locks</vt:lpstr>
      <vt:lpstr>Seções Críticas:  Spin Locks</vt:lpstr>
      <vt:lpstr>Leitura complementar</vt:lpstr>
      <vt:lpstr>Implementando comandos Await</vt:lpstr>
      <vt:lpstr>Implementando comandos Await</vt:lpstr>
      <vt:lpstr>Implementando comandos Await</vt:lpstr>
      <vt:lpstr>Soluções justas</vt:lpstr>
      <vt:lpstr>Soluções justas</vt:lpstr>
      <vt:lpstr>Soluções justas</vt:lpstr>
      <vt:lpstr>Soluções justas</vt:lpstr>
      <vt:lpstr>Soluções justas</vt:lpstr>
      <vt:lpstr>Soluções justas</vt:lpstr>
      <vt:lpstr>Soluções justas</vt:lpstr>
      <vt:lpstr>Soluções justas</vt:lpstr>
      <vt:lpstr>Soluções justas</vt:lpstr>
      <vt:lpstr>Soluções justas</vt:lpstr>
      <vt:lpstr>Soluções justas</vt:lpstr>
      <vt:lpstr>Soluções justas</vt:lpstr>
      <vt:lpstr>Soluções justas</vt:lpstr>
      <vt:lpstr>Soluções justas</vt:lpstr>
      <vt:lpstr>Exercícios</vt:lpstr>
      <vt:lpstr>Exercícios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Barreiras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Carlos Batista</cp:lastModifiedBy>
  <cp:revision>41</cp:revision>
  <cp:lastPrinted>2015-05-13T23:37:33Z</cp:lastPrinted>
  <dcterms:created xsi:type="dcterms:W3CDTF">2013-07-31T14:23:59Z</dcterms:created>
  <dcterms:modified xsi:type="dcterms:W3CDTF">2017-03-14T19:19:33Z</dcterms:modified>
</cp:coreProperties>
</file>