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84" r:id="rId3"/>
    <p:sldId id="317" r:id="rId4"/>
    <p:sldId id="309" r:id="rId5"/>
    <p:sldId id="287" r:id="rId6"/>
    <p:sldId id="324" r:id="rId7"/>
    <p:sldId id="329" r:id="rId8"/>
    <p:sldId id="283" r:id="rId9"/>
    <p:sldId id="286" r:id="rId10"/>
    <p:sldId id="288" r:id="rId11"/>
    <p:sldId id="330" r:id="rId12"/>
    <p:sldId id="332" r:id="rId13"/>
    <p:sldId id="331" r:id="rId14"/>
    <p:sldId id="318" r:id="rId15"/>
    <p:sldId id="320" r:id="rId16"/>
    <p:sldId id="333" r:id="rId17"/>
    <p:sldId id="289" r:id="rId18"/>
    <p:sldId id="304" r:id="rId19"/>
    <p:sldId id="322" r:id="rId20"/>
    <p:sldId id="334" r:id="rId21"/>
    <p:sldId id="323" r:id="rId22"/>
    <p:sldId id="325" r:id="rId23"/>
    <p:sldId id="327" r:id="rId24"/>
    <p:sldId id="326" r:id="rId25"/>
    <p:sldId id="328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BEFC8-2E36-493F-9270-C6E48386664F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51965-1DBF-4162-A505-727C76791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513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E213D-7589-4A86-87E5-7EF309E48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F509DA-7E1F-47B4-856D-85FBEBBBF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57E807-4946-4DE0-BC79-140BC081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BA9B-0F4F-4F8C-BA82-0319210ECBF0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477162-3253-46E5-BB0C-26C96DEE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2B3E79-9732-440F-AD1C-AC0AA76B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428C-5DCC-47B6-987B-25A515D73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9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D7D4F-62B5-4E9D-ABAF-768AB4DA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2E3AD4-9219-47C1-BF7F-6EE6CCE8D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8BDC2D-9D80-4EF6-B279-83E1A3C9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BA9B-0F4F-4F8C-BA82-0319210ECBF0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5E2F75-0470-4EA7-A225-C866738E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C874EF-B40C-4067-ADC2-DC03A51F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428C-5DCC-47B6-987B-25A515D73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00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34BA70D-41CF-4FDC-AAA0-19DEA434A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BB800E-3111-46CA-ACAE-CC3E1D964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040E99-3FFD-464B-9DB7-66EC0DD4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BA9B-0F4F-4F8C-BA82-0319210ECBF0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5DEE16-A796-42E4-B363-1A5C446B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F8365E-B82A-4B90-B943-DBB353A4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428C-5DCC-47B6-987B-25A515D73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874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190625" y="2268141"/>
            <a:ext cx="9810750" cy="2321719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4091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40E41-800E-493E-8142-FCC3E422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E024E6-555D-412E-98ED-FF7D4C36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01358C-C657-444E-A8E6-A73809B3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BA9B-0F4F-4F8C-BA82-0319210ECBF0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7068D7-6F98-403E-A912-0D14FA17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16628C-48B0-4D25-B4B4-2060CF7D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428C-5DCC-47B6-987B-25A515D73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26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2D02B-B2CE-44E6-9125-2CF87338B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E9501D-A3DB-49AB-9076-42B61CE49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914E0A-0C86-4A76-8362-875DB113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BA9B-0F4F-4F8C-BA82-0319210ECBF0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89B1A1-92E6-4680-A995-FBD37597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A0334E-9468-4C85-BD28-1E8E7FCF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428C-5DCC-47B6-987B-25A515D73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25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1DC8D9-4647-426E-A0C3-D0724231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D1ECFD-14D5-478F-A8CC-32489F7B0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F35B57-28C5-45CB-BEE0-E7CA4F7DA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26D105-22F5-480F-9CD3-8862C439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BA9B-0F4F-4F8C-BA82-0319210ECBF0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A59AFE-7971-4B22-9880-883D6369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8E1CE7-ABD6-4D32-A375-3A8AE866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428C-5DCC-47B6-987B-25A515D73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46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BD7D7-4067-473A-B1D7-41990AE3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E8DC02-13F1-4041-9DC1-6AE81E3B1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6D5D34-996B-4C8C-A383-8F4E4B4E9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E2B65B-08A5-4C92-9C58-9EC6DEE4B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5721B3-F421-4A5D-AC12-C4BF31D39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2E465E-979E-439E-8F7D-DD41E1A9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BA9B-0F4F-4F8C-BA82-0319210ECBF0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7DEEB0-28F2-42EA-B083-F113C1D6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788578-37F7-4B9A-BD0F-95771238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428C-5DCC-47B6-987B-25A515D73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79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CFCF2-74EC-4CB4-8E2A-FCE2800F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CA533C-40CF-4A80-9D33-3D3BD9A0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BA9B-0F4F-4F8C-BA82-0319210ECBF0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2E03F5-DD97-4950-88F1-B555726A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43F78E-5F6E-4079-8924-F02F0363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428C-5DCC-47B6-987B-25A515D73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09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E662D82-2DED-42EC-BE83-3C2A399A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BA9B-0F4F-4F8C-BA82-0319210ECBF0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1F1989-2A56-41BC-B244-5614EFC5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D5E941-CD17-41C7-A649-86202E52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428C-5DCC-47B6-987B-25A515D73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26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A36F2-D2E0-4077-9194-45D5B0A6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A074F7-66CB-4F7D-80B8-B857F00B2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B12690-86AE-4081-BA39-E59C58A74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19767B-0851-4FF8-9795-659F1B6A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BA9B-0F4F-4F8C-BA82-0319210ECBF0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E57F74-1FFE-4518-91B7-228BADDB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A441D8-A126-4A8F-94C3-5FC85618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428C-5DCC-47B6-987B-25A515D73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14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5615A-1114-4A0F-B57B-A2C1F20C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4463DB-BE75-4884-9417-C6477A1B5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A6BCDA-D124-46FA-AA47-D2AA80144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F97CEF-47B9-488D-9E73-7E0CD4CE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BA9B-0F4F-4F8C-BA82-0319210ECBF0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DA2575-43AD-4830-8231-CDEFB357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9092CC-66B8-447D-BBDF-450C8241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428C-5DCC-47B6-987B-25A515D73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09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DBDE4-D86C-40DD-8004-78CAE048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962254-5009-47C5-8089-B31A80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DDC775-B74C-4EC7-92E2-C935C9C75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5BA9B-0F4F-4F8C-BA82-0319210ECBF0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C3751-A26D-4929-AC12-BF68B13E9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693905-8BDF-441F-9C62-A893972EA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B428C-5DCC-47B6-987B-25A515D73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28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ef/core/cli/powershell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learn.microsoft.com/en-us/ef/core/cli/powershel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ru-RU" dirty="0"/>
              <a:t>Создание </a:t>
            </a:r>
            <a:r>
              <a:rPr dirty="0"/>
              <a:t>REST API</a:t>
            </a:r>
          </a:p>
        </p:txBody>
      </p:sp>
      <p:pic>
        <p:nvPicPr>
          <p:cNvPr id="124" name="ce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32950" y="5992892"/>
            <a:ext cx="1499208" cy="677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309E8E-98FA-4809-B105-33BB8FA18A4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33872" y="936647"/>
            <a:ext cx="1650236" cy="1382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17B3610-EE2F-4E26-93D3-F6B60CA056F1}"/>
              </a:ext>
            </a:extLst>
          </p:cNvPr>
          <p:cNvSpPr/>
          <p:nvPr/>
        </p:nvSpPr>
        <p:spPr>
          <a:xfrm>
            <a:off x="159392" y="1839881"/>
            <a:ext cx="116429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101FD"/>
                </a:solidFill>
                <a:latin typeface="SFMono-Regular"/>
              </a:rPr>
              <a:t>Scaffold-</a:t>
            </a:r>
            <a:r>
              <a:rPr lang="en-US" sz="3200" dirty="0" err="1">
                <a:solidFill>
                  <a:srgbClr val="0101FD"/>
                </a:solidFill>
                <a:latin typeface="SFMono-Regular"/>
              </a:rPr>
              <a:t>DbContext</a:t>
            </a:r>
            <a:r>
              <a:rPr lang="en-US" sz="32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3200" dirty="0">
                <a:solidFill>
                  <a:srgbClr val="A31515"/>
                </a:solidFill>
                <a:latin typeface="SFMono-Regular"/>
              </a:rPr>
              <a:t>"Server=</a:t>
            </a:r>
            <a:r>
              <a:rPr lang="ru-RU" sz="3200" b="1" dirty="0" err="1">
                <a:latin typeface="SFMono-Regular"/>
              </a:rPr>
              <a:t>ПараметрыПодключения</a:t>
            </a:r>
            <a:r>
              <a:rPr lang="en-US" sz="32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sz="32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3200" dirty="0" err="1">
                <a:solidFill>
                  <a:srgbClr val="171717"/>
                </a:solidFill>
                <a:latin typeface="SFMono-Regular"/>
              </a:rPr>
              <a:t>Microsoft.EntityFrameworkCore.SqlServer</a:t>
            </a:r>
            <a:r>
              <a:rPr lang="en-US" sz="3200" dirty="0">
                <a:solidFill>
                  <a:srgbClr val="006881"/>
                </a:solidFill>
                <a:latin typeface="SFMono-Regular"/>
              </a:rPr>
              <a:t> -</a:t>
            </a:r>
            <a:r>
              <a:rPr lang="en-US" sz="3200" dirty="0" err="1">
                <a:solidFill>
                  <a:srgbClr val="006881"/>
                </a:solidFill>
                <a:latin typeface="SFMono-Regular"/>
              </a:rPr>
              <a:t>OutputDir</a:t>
            </a:r>
            <a:r>
              <a:rPr lang="en-US" sz="32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ru-RU" sz="3200" b="1" dirty="0" err="1">
                <a:latin typeface="SFMono-Regular"/>
              </a:rPr>
              <a:t>ИмяКаталога</a:t>
            </a:r>
            <a:endParaRPr lang="ru-RU" sz="3200" b="1" dirty="0">
              <a:latin typeface="SFMono-Regular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1F44073-A6C6-4D92-BE48-65DCF34A8BBD}"/>
              </a:ext>
            </a:extLst>
          </p:cNvPr>
          <p:cNvSpPr/>
          <p:nvPr/>
        </p:nvSpPr>
        <p:spPr>
          <a:xfrm>
            <a:off x="2641518" y="215932"/>
            <a:ext cx="916084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>
                <a:hlinkClick r:id="rId2"/>
              </a:rPr>
              <a:t>https://learn.microsoft.com/en-us/ef/core/cli/powershell</a:t>
            </a:r>
            <a:endParaRPr lang="ru-RU" sz="30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98CABA6-C4A6-4D44-A6BB-9E374CB0A669}"/>
              </a:ext>
            </a:extLst>
          </p:cNvPr>
          <p:cNvSpPr/>
          <p:nvPr/>
        </p:nvSpPr>
        <p:spPr>
          <a:xfrm>
            <a:off x="386500" y="3866644"/>
            <a:ext cx="1134044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u="sng" dirty="0">
                <a:solidFill>
                  <a:srgbClr val="0101FD"/>
                </a:solidFill>
                <a:latin typeface="SFMono-Regular"/>
              </a:rPr>
              <a:t>Пример команды</a:t>
            </a:r>
            <a:r>
              <a:rPr lang="ru-RU" sz="3000" dirty="0">
                <a:solidFill>
                  <a:srgbClr val="0101FD"/>
                </a:solidFill>
                <a:latin typeface="SFMono-Regular"/>
              </a:rPr>
              <a:t>:</a:t>
            </a:r>
          </a:p>
          <a:p>
            <a:endParaRPr lang="ru-RU" sz="3000" dirty="0">
              <a:solidFill>
                <a:srgbClr val="0101FD"/>
              </a:solidFill>
              <a:latin typeface="SFMono-Regular"/>
            </a:endParaRPr>
          </a:p>
          <a:p>
            <a:r>
              <a:rPr lang="en-US" sz="3000" dirty="0">
                <a:solidFill>
                  <a:srgbClr val="0101FD"/>
                </a:solidFill>
                <a:latin typeface="SFMono-Regular"/>
              </a:rPr>
              <a:t>Scaffold-</a:t>
            </a:r>
            <a:r>
              <a:rPr lang="en-US" sz="3000" dirty="0" err="1">
                <a:solidFill>
                  <a:srgbClr val="0101FD"/>
                </a:solidFill>
                <a:latin typeface="SFMono-Regular"/>
              </a:rPr>
              <a:t>DbContext</a:t>
            </a:r>
            <a:r>
              <a:rPr lang="en-US" sz="3000" dirty="0">
                <a:solidFill>
                  <a:srgbClr val="0101FD"/>
                </a:solidFill>
                <a:latin typeface="SFMono-Regular"/>
              </a:rPr>
              <a:t> </a:t>
            </a:r>
            <a:r>
              <a:rPr lang="en-US" sz="3200" dirty="0">
                <a:solidFill>
                  <a:srgbClr val="A31515"/>
                </a:solidFill>
                <a:latin typeface="SFMono-Regular"/>
              </a:rPr>
              <a:t>"Server</a:t>
            </a:r>
            <a:r>
              <a:rPr lang="en-US" sz="3000" dirty="0">
                <a:solidFill>
                  <a:srgbClr val="0101FD"/>
                </a:solidFill>
                <a:latin typeface="SFMono-Regular"/>
              </a:rPr>
              <a:t>=(</a:t>
            </a:r>
            <a:r>
              <a:rPr lang="en-US" sz="3000" dirty="0" err="1">
                <a:solidFill>
                  <a:srgbClr val="0101FD"/>
                </a:solidFill>
                <a:latin typeface="SFMono-Regular"/>
              </a:rPr>
              <a:t>localdb</a:t>
            </a:r>
            <a:r>
              <a:rPr lang="en-US" sz="3000" dirty="0">
                <a:solidFill>
                  <a:srgbClr val="0101FD"/>
                </a:solidFill>
                <a:latin typeface="SFMono-Regular"/>
              </a:rPr>
              <a:t>)\</a:t>
            </a:r>
            <a:r>
              <a:rPr lang="en-US" sz="3000" dirty="0" err="1">
                <a:solidFill>
                  <a:srgbClr val="0101FD"/>
                </a:solidFill>
                <a:latin typeface="SFMono-Regular"/>
              </a:rPr>
              <a:t>MSSQLLocalDB;Initial</a:t>
            </a:r>
            <a:r>
              <a:rPr lang="en-US" sz="3000" dirty="0">
                <a:solidFill>
                  <a:srgbClr val="0101FD"/>
                </a:solidFill>
                <a:latin typeface="SFMono-Regular"/>
              </a:rPr>
              <a:t> Catalog=</a:t>
            </a:r>
            <a:r>
              <a:rPr lang="en-US" sz="3000" dirty="0" err="1">
                <a:solidFill>
                  <a:srgbClr val="0101FD"/>
                </a:solidFill>
                <a:latin typeface="SFMono-Regular"/>
              </a:rPr>
              <a:t>BeautySaloon;Integrated</a:t>
            </a:r>
            <a:r>
              <a:rPr lang="en-US" sz="3000" dirty="0">
                <a:solidFill>
                  <a:srgbClr val="0101FD"/>
                </a:solidFill>
                <a:latin typeface="SFMono-Regular"/>
              </a:rPr>
              <a:t> Security=True</a:t>
            </a:r>
            <a:r>
              <a:rPr lang="en-US" sz="32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sz="3000" dirty="0">
                <a:solidFill>
                  <a:srgbClr val="0101FD"/>
                </a:solidFill>
                <a:latin typeface="SFMono-Regular"/>
              </a:rPr>
              <a:t> </a:t>
            </a:r>
            <a:r>
              <a:rPr lang="en-US" sz="3200" dirty="0" err="1">
                <a:solidFill>
                  <a:srgbClr val="171717"/>
                </a:solidFill>
                <a:latin typeface="SFMono-Regular"/>
              </a:rPr>
              <a:t>Microsoft.EntityFrameworkCore.SqlServer</a:t>
            </a:r>
            <a:r>
              <a:rPr lang="en-US" sz="3000" dirty="0">
                <a:solidFill>
                  <a:srgbClr val="0101FD"/>
                </a:solidFill>
                <a:latin typeface="SFMono-Regular"/>
              </a:rPr>
              <a:t> -</a:t>
            </a:r>
            <a:r>
              <a:rPr lang="en-US" sz="3200" dirty="0" err="1">
                <a:solidFill>
                  <a:srgbClr val="006881"/>
                </a:solidFill>
                <a:latin typeface="SFMono-Regular"/>
              </a:rPr>
              <a:t>OutputDir</a:t>
            </a:r>
            <a:r>
              <a:rPr lang="en-US" sz="3000" dirty="0">
                <a:solidFill>
                  <a:srgbClr val="0101FD"/>
                </a:solidFill>
                <a:latin typeface="SFMono-Regular"/>
              </a:rPr>
              <a:t> Model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48EB425-EF8D-4CE9-8A3D-DA33024476A1}"/>
              </a:ext>
            </a:extLst>
          </p:cNvPr>
          <p:cNvSpPr txBox="1">
            <a:spLocks/>
          </p:cNvSpPr>
          <p:nvPr/>
        </p:nvSpPr>
        <p:spPr>
          <a:xfrm>
            <a:off x="386500" y="76993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70C0"/>
                </a:solidFill>
              </a:rPr>
              <a:t>Миграция</a:t>
            </a:r>
          </a:p>
        </p:txBody>
      </p:sp>
    </p:spTree>
    <p:extLst>
      <p:ext uri="{BB962C8B-B14F-4D97-AF65-F5344CB8AC3E}">
        <p14:creationId xmlns:p14="http://schemas.microsoft.com/office/powerpoint/2010/main" val="43994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1F44073-A6C6-4D92-BE48-65DCF34A8BBD}"/>
              </a:ext>
            </a:extLst>
          </p:cNvPr>
          <p:cNvSpPr/>
          <p:nvPr/>
        </p:nvSpPr>
        <p:spPr>
          <a:xfrm>
            <a:off x="2641518" y="215932"/>
            <a:ext cx="916084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>
                <a:hlinkClick r:id="rId2"/>
              </a:rPr>
              <a:t>https://learn.microsoft.com/en-us/ef/core/cli/powershell</a:t>
            </a:r>
            <a:endParaRPr lang="ru-RU" sz="30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48EB425-EF8D-4CE9-8A3D-DA33024476A1}"/>
              </a:ext>
            </a:extLst>
          </p:cNvPr>
          <p:cNvSpPr txBox="1">
            <a:spLocks/>
          </p:cNvSpPr>
          <p:nvPr/>
        </p:nvSpPr>
        <p:spPr>
          <a:xfrm>
            <a:off x="386500" y="76993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70C0"/>
                </a:solidFill>
              </a:rPr>
              <a:t>Миграция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4144C5-80DC-4A54-BA53-18FEADD218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29935"/>
          <a:stretch/>
        </p:blipFill>
        <p:spPr>
          <a:xfrm>
            <a:off x="248534" y="4915097"/>
            <a:ext cx="11553825" cy="1588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E9CB91-B179-497D-B5F7-B0629EB72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556" y="769930"/>
            <a:ext cx="2914650" cy="437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636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AC34A4-3FA2-4890-8F60-F9D6CCAC6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461914"/>
            <a:ext cx="9671184" cy="603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9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AB774F1-A0ED-4345-BA85-9E17BCA35995}"/>
              </a:ext>
            </a:extLst>
          </p:cNvPr>
          <p:cNvSpPr/>
          <p:nvPr/>
        </p:nvSpPr>
        <p:spPr>
          <a:xfrm>
            <a:off x="254466" y="1664125"/>
            <a:ext cx="118508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3000" dirty="0" err="1">
                <a:solidFill>
                  <a:srgbClr val="2E75B6"/>
                </a:solidFill>
                <a:latin typeface="Consolas" panose="020B0609020204030204" pitchFamily="49" charset="0"/>
              </a:rPr>
              <a:t>ConnectionStrings</a:t>
            </a:r>
            <a:r>
              <a:rPr lang="en-US" sz="3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ru-RU" sz="3000" dirty="0" err="1">
                <a:solidFill>
                  <a:srgbClr val="2E75B6"/>
                </a:solidFill>
                <a:latin typeface="Consolas" panose="020B0609020204030204" pitchFamily="49" charset="0"/>
              </a:rPr>
              <a:t>ИмяБД</a:t>
            </a:r>
            <a:r>
              <a:rPr lang="en-US" sz="3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000" dirty="0">
                <a:solidFill>
                  <a:srgbClr val="A31515"/>
                </a:solidFill>
                <a:latin typeface="Consolas" panose="020B0609020204030204" pitchFamily="49" charset="0"/>
              </a:rPr>
              <a:t>"Server=</a:t>
            </a:r>
            <a:r>
              <a:rPr lang="ru-RU" sz="3000" b="1" dirty="0" err="1">
                <a:latin typeface="SFMono-Regular"/>
              </a:rPr>
              <a:t>ПараметрыПодключения</a:t>
            </a:r>
            <a:r>
              <a:rPr lang="en-US" sz="3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3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ru-RU" sz="30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2AB1BFA-9D8B-4ADB-8DB7-33D1D9D0BC0C}"/>
              </a:ext>
            </a:extLst>
          </p:cNvPr>
          <p:cNvSpPr txBox="1">
            <a:spLocks/>
          </p:cNvSpPr>
          <p:nvPr/>
        </p:nvSpPr>
        <p:spPr>
          <a:xfrm>
            <a:off x="386500" y="186797"/>
            <a:ext cx="1171881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70C0"/>
                </a:solidFill>
              </a:rPr>
              <a:t>Файл </a:t>
            </a:r>
            <a:r>
              <a:rPr lang="en-US" b="1" dirty="0">
                <a:solidFill>
                  <a:srgbClr val="0070C0"/>
                </a:solidFill>
              </a:rPr>
              <a:t>a</a:t>
            </a:r>
            <a:r>
              <a:rPr lang="ru-RU" b="1" dirty="0">
                <a:solidFill>
                  <a:srgbClr val="0070C0"/>
                </a:solidFill>
              </a:rPr>
              <a:t>p</a:t>
            </a:r>
            <a:r>
              <a:rPr lang="en-US" b="1" dirty="0">
                <a:solidFill>
                  <a:srgbClr val="0070C0"/>
                </a:solidFill>
              </a:rPr>
              <a:t>p</a:t>
            </a:r>
            <a:r>
              <a:rPr lang="ru-RU" b="1" dirty="0">
                <a:solidFill>
                  <a:srgbClr val="0070C0"/>
                </a:solidFill>
              </a:rPr>
              <a:t>s</a:t>
            </a:r>
            <a:r>
              <a:rPr lang="en-US" b="1" dirty="0">
                <a:solidFill>
                  <a:srgbClr val="0070C0"/>
                </a:solidFill>
              </a:rPr>
              <a:t>e</a:t>
            </a:r>
            <a:r>
              <a:rPr lang="ru-RU" b="1" dirty="0">
                <a:solidFill>
                  <a:srgbClr val="0070C0"/>
                </a:solidFill>
              </a:rPr>
              <a:t>t</a:t>
            </a:r>
            <a:r>
              <a:rPr lang="en-US" b="1" dirty="0">
                <a:solidFill>
                  <a:srgbClr val="0070C0"/>
                </a:solidFill>
              </a:rPr>
              <a:t>t</a:t>
            </a:r>
            <a:r>
              <a:rPr lang="ru-RU" b="1" dirty="0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ru-RU" b="1" dirty="0">
                <a:solidFill>
                  <a:srgbClr val="0070C0"/>
                </a:solidFill>
              </a:rPr>
              <a:t>g.</a:t>
            </a:r>
            <a:r>
              <a:rPr lang="en-US" b="1" dirty="0">
                <a:solidFill>
                  <a:srgbClr val="0070C0"/>
                </a:solidFill>
              </a:rPr>
              <a:t>j</a:t>
            </a:r>
            <a:r>
              <a:rPr lang="ru-RU" b="1" dirty="0">
                <a:solidFill>
                  <a:srgbClr val="0070C0"/>
                </a:solidFill>
              </a:rPr>
              <a:t>s</a:t>
            </a:r>
            <a:r>
              <a:rPr lang="en-US" b="1" dirty="0">
                <a:solidFill>
                  <a:srgbClr val="0070C0"/>
                </a:solidFill>
              </a:rPr>
              <a:t>o</a:t>
            </a:r>
            <a:r>
              <a:rPr lang="ru-RU" b="1" dirty="0">
                <a:solidFill>
                  <a:srgbClr val="0070C0"/>
                </a:solidFill>
              </a:rPr>
              <a:t>n  -изменение параметров приложения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2B7957-E1DA-4EF3-B12E-276CBC2A2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27" y="3000051"/>
            <a:ext cx="10547499" cy="341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3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FB70B-1B39-44E9-B44B-23C4BD3C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4663"/>
            <a:ext cx="11292281" cy="1325563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Файл </a:t>
            </a:r>
            <a:r>
              <a:rPr lang="en-US" b="1" dirty="0" err="1">
                <a:solidFill>
                  <a:srgbClr val="0070C0"/>
                </a:solidFill>
              </a:rPr>
              <a:t>Startup.cs</a:t>
            </a:r>
            <a:r>
              <a:rPr lang="ru-RU" b="1" dirty="0">
                <a:solidFill>
                  <a:srgbClr val="0070C0"/>
                </a:solidFill>
              </a:rPr>
              <a:t> –добавление контекста БД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ABBEA8E-02F2-4AE1-8EE6-0F8DCAC2F0AF}"/>
              </a:ext>
            </a:extLst>
          </p:cNvPr>
          <p:cNvSpPr/>
          <p:nvPr/>
        </p:nvSpPr>
        <p:spPr>
          <a:xfrm>
            <a:off x="388338" y="1570225"/>
            <a:ext cx="11621410" cy="1325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builder.Services.AddDbContext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sz="2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ИмяКонтекстаБД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 =&gt; 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builder.Configuration.GetConnectionString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ИмяБД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  <a:endParaRPr lang="ru-RU" sz="2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E1A9AD-4495-49BE-98EE-17AA5CCE0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36" y="2895788"/>
            <a:ext cx="9210675" cy="367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5518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BF922E0-3829-4129-99C7-71334611F477}"/>
              </a:ext>
            </a:extLst>
          </p:cNvPr>
          <p:cNvSpPr/>
          <p:nvPr/>
        </p:nvSpPr>
        <p:spPr>
          <a:xfrm>
            <a:off x="486561" y="1711354"/>
            <a:ext cx="113419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err="1"/>
              <a:t>Scaffold-DbContext</a:t>
            </a:r>
            <a:r>
              <a:rPr lang="ru-RU" sz="4000" dirty="0"/>
              <a:t> -</a:t>
            </a:r>
            <a:r>
              <a:rPr lang="ru-RU" sz="4000" dirty="0" err="1"/>
              <a:t>Connection</a:t>
            </a:r>
            <a:r>
              <a:rPr lang="ru-RU" sz="4000" dirty="0"/>
              <a:t> </a:t>
            </a:r>
            <a:r>
              <a:rPr lang="ru-RU" sz="4000" b="1" dirty="0" err="1">
                <a:solidFill>
                  <a:srgbClr val="FF0000"/>
                </a:solidFill>
              </a:rPr>
              <a:t>Name</a:t>
            </a:r>
            <a:r>
              <a:rPr lang="ru-RU" sz="4000" b="1" dirty="0">
                <a:solidFill>
                  <a:srgbClr val="FF0000"/>
                </a:solidFill>
              </a:rPr>
              <a:t>=</a:t>
            </a:r>
            <a:r>
              <a:rPr lang="ru-RU" sz="4000" b="1" dirty="0" err="1">
                <a:solidFill>
                  <a:srgbClr val="FF0000"/>
                </a:solidFill>
              </a:rPr>
              <a:t>ИмяБД</a:t>
            </a:r>
            <a:r>
              <a:rPr lang="ru-RU" sz="4000" b="1" dirty="0">
                <a:solidFill>
                  <a:srgbClr val="FF0000"/>
                </a:solidFill>
              </a:rPr>
              <a:t> </a:t>
            </a:r>
            <a:r>
              <a:rPr lang="ru-RU" sz="4000" dirty="0" err="1"/>
              <a:t>Microsoft.EntityFrameworkCore.SqlServer</a:t>
            </a:r>
            <a:r>
              <a:rPr lang="ru-RU" sz="4000" dirty="0"/>
              <a:t> -</a:t>
            </a:r>
            <a:r>
              <a:rPr lang="ru-RU" sz="4000" dirty="0" err="1"/>
              <a:t>OutputDir</a:t>
            </a:r>
            <a:r>
              <a:rPr lang="ru-RU" sz="4000" dirty="0"/>
              <a:t> </a:t>
            </a:r>
            <a:r>
              <a:rPr lang="ru-RU" sz="4000" dirty="0" err="1"/>
              <a:t>Model</a:t>
            </a:r>
            <a:r>
              <a:rPr lang="ru-RU" sz="4000" dirty="0"/>
              <a:t> -</a:t>
            </a:r>
            <a:r>
              <a:rPr lang="ru-RU" sz="4000" dirty="0" err="1"/>
              <a:t>force</a:t>
            </a:r>
            <a:endParaRPr lang="ru-RU" sz="40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1561D6D-D460-418D-A464-6F79D8BF019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70C0"/>
                </a:solidFill>
              </a:rPr>
              <a:t>Фиксация изменений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FF47CA-28B0-4B6E-9569-41846FCFF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54" y="4138366"/>
            <a:ext cx="11116091" cy="150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24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45BC2D-D816-4A97-B791-D5EA90977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571500"/>
            <a:ext cx="9267825" cy="571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0166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727DBC1-4BB5-4326-B830-CADB1BA1A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5" t="8797" b="25361"/>
          <a:stretch/>
        </p:blipFill>
        <p:spPr>
          <a:xfrm>
            <a:off x="2780122" y="266845"/>
            <a:ext cx="9220200" cy="632431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0A6B466-405B-42A2-876F-13BCB14A4711}"/>
              </a:ext>
            </a:extLst>
          </p:cNvPr>
          <p:cNvSpPr txBox="1">
            <a:spLocks/>
          </p:cNvSpPr>
          <p:nvPr/>
        </p:nvSpPr>
        <p:spPr>
          <a:xfrm>
            <a:off x="5810054" y="0"/>
            <a:ext cx="7368618" cy="255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70C0"/>
                </a:solidFill>
              </a:rPr>
              <a:t>Создание контроллера</a:t>
            </a:r>
          </a:p>
        </p:txBody>
      </p:sp>
    </p:spTree>
    <p:extLst>
      <p:ext uri="{BB962C8B-B14F-4D97-AF65-F5344CB8AC3E}">
        <p14:creationId xmlns:p14="http://schemas.microsoft.com/office/powerpoint/2010/main" val="1960174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BD7EF30-6B6B-4C3D-864C-89EAB0AB2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60"/>
          <a:stretch/>
        </p:blipFill>
        <p:spPr>
          <a:xfrm>
            <a:off x="0" y="782424"/>
            <a:ext cx="9096375" cy="5446925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0A2C2FD-ACE0-4139-954F-ACFA80A457AD}"/>
              </a:ext>
            </a:extLst>
          </p:cNvPr>
          <p:cNvSpPr/>
          <p:nvPr/>
        </p:nvSpPr>
        <p:spPr>
          <a:xfrm>
            <a:off x="486561" y="1426128"/>
            <a:ext cx="813733" cy="302004"/>
          </a:xfrm>
          <a:prstGeom prst="ellipse">
            <a:avLst/>
          </a:prstGeom>
          <a:solidFill>
            <a:schemeClr val="accent1">
              <a:alpha val="0"/>
            </a:schemeClr>
          </a:solidFill>
          <a:ln w="825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0B8443C-686E-41A2-AF20-51E35B223D6F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70C0"/>
                </a:solidFill>
              </a:rPr>
              <a:t>Создание контроллера</a:t>
            </a:r>
          </a:p>
        </p:txBody>
      </p:sp>
    </p:spTree>
    <p:extLst>
      <p:ext uri="{BB962C8B-B14F-4D97-AF65-F5344CB8AC3E}">
        <p14:creationId xmlns:p14="http://schemas.microsoft.com/office/powerpoint/2010/main" val="177736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B5D731D-2ED9-4E90-971C-3CB541B0E77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70C0"/>
                </a:solidFill>
              </a:rPr>
              <a:t>Добавление возможности просмотра подчиненных таблиц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408B1-394D-47AE-B225-2ACB234EF1AF}"/>
              </a:ext>
            </a:extLst>
          </p:cNvPr>
          <p:cNvSpPr txBox="1"/>
          <p:nvPr/>
        </p:nvSpPr>
        <p:spPr>
          <a:xfrm>
            <a:off x="2639503" y="1395167"/>
            <a:ext cx="7598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Предварительно необходимо установить библиотеку !!!!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Microsoft.AspNetCore.Mvc.NewtonsoftJson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A060BBB-BE38-4000-9964-3C4C4D38F7EF}"/>
              </a:ext>
            </a:extLst>
          </p:cNvPr>
          <p:cNvSpPr/>
          <p:nvPr/>
        </p:nvSpPr>
        <p:spPr>
          <a:xfrm>
            <a:off x="551053" y="3294761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Install-Package </a:t>
            </a:r>
            <a:r>
              <a:rPr lang="ru-RU" sz="2400" dirty="0" err="1">
                <a:highlight>
                  <a:srgbClr val="FFFF00"/>
                </a:highlight>
              </a:rPr>
              <a:t>Microsoft.AspNetCore.Mvc.Newtonso</a:t>
            </a:r>
            <a:r>
              <a:rPr lang="en-US" sz="2400" dirty="0" err="1">
                <a:highlight>
                  <a:srgbClr val="FFFF00"/>
                </a:highlight>
              </a:rPr>
              <a:t>ftJson</a:t>
            </a:r>
            <a:r>
              <a:rPr lang="en-US" sz="2400" dirty="0">
                <a:highlight>
                  <a:srgbClr val="FFFF00"/>
                </a:highlight>
              </a:rPr>
              <a:t> -Version 6.0.14</a:t>
            </a:r>
            <a:endParaRPr lang="ru-RU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4284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B2472F4-A29E-4116-82F9-F3441E45D7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70C0"/>
                </a:solidFill>
              </a:rPr>
              <a:t>Создание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59EA44-C957-4E1A-9B7B-2CAD3F807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47" y="1230096"/>
            <a:ext cx="6326248" cy="3233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EA9A52-2B80-4CC7-893E-D37AC21CC3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708"/>
          <a:stretch/>
        </p:blipFill>
        <p:spPr>
          <a:xfrm>
            <a:off x="5471610" y="2815687"/>
            <a:ext cx="6088419" cy="3295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6737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29B335C-1786-4ECA-AEC0-D7A5A857BA1F}"/>
              </a:ext>
            </a:extLst>
          </p:cNvPr>
          <p:cNvSpPr/>
          <p:nvPr/>
        </p:nvSpPr>
        <p:spPr>
          <a:xfrm>
            <a:off x="260059" y="1149292"/>
            <a:ext cx="11761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builder.Services.AddMvcCore</a:t>
            </a:r>
            <a:r>
              <a:rPr lang="en-US" dirty="0">
                <a:highlight>
                  <a:srgbClr val="FFFF00"/>
                </a:highlight>
              </a:rPr>
              <a:t>();</a:t>
            </a:r>
            <a:endParaRPr lang="ru-RU" dirty="0">
              <a:highlight>
                <a:srgbClr val="FFFF00"/>
              </a:highlight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B5D731D-2ED9-4E90-971C-3CB541B0E77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70C0"/>
                </a:solidFill>
              </a:rPr>
              <a:t>Добавление возможности просмотра подчиненных таблиц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FC8BAA-60BC-40E8-9FDC-DDE653D03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226" y="1518624"/>
            <a:ext cx="8196351" cy="509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94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1DD1D2A-E40C-43A8-BE72-830BC95E182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70C0"/>
                </a:solidFill>
              </a:rPr>
              <a:t>Вывод подчиненных таблиц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6DD3453-26F2-42A2-ACDD-228B7E16F654}"/>
              </a:ext>
            </a:extLst>
          </p:cNvPr>
          <p:cNvSpPr/>
          <p:nvPr/>
        </p:nvSpPr>
        <p:spPr>
          <a:xfrm>
            <a:off x="606802" y="1130146"/>
            <a:ext cx="7413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_context.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ИмяТаблицы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.Include(x=&gt;x.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ИмяПодчиненнойТаблицы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EE38D4-04A1-4C66-A501-DE72591A8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49" y="1859284"/>
            <a:ext cx="6236821" cy="4624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9555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A66CF37-772A-4322-AC00-FD82E1E91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3" y="213508"/>
            <a:ext cx="8145977" cy="613649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BB8530-3F88-40AF-9C66-C686AA6A1A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347"/>
          <a:stretch/>
        </p:blipFill>
        <p:spPr>
          <a:xfrm>
            <a:off x="7292975" y="368300"/>
            <a:ext cx="4467225" cy="2705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480D3666-511C-4D72-AA8B-ED62BA6FF594}"/>
              </a:ext>
            </a:extLst>
          </p:cNvPr>
          <p:cNvCxnSpPr>
            <a:cxnSpLocks/>
          </p:cNvCxnSpPr>
          <p:nvPr/>
        </p:nvCxnSpPr>
        <p:spPr>
          <a:xfrm flipH="1">
            <a:off x="3365500" y="2133600"/>
            <a:ext cx="3695700" cy="584200"/>
          </a:xfrm>
          <a:prstGeom prst="straightConnector1">
            <a:avLst/>
          </a:prstGeom>
          <a:ln w="825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01920E-B3E9-4FC1-9F10-AABFC82CDEAD}"/>
              </a:ext>
            </a:extLst>
          </p:cNvPr>
          <p:cNvSpPr txBox="1"/>
          <p:nvPr/>
        </p:nvSpPr>
        <p:spPr>
          <a:xfrm rot="21144838">
            <a:off x="4089400" y="2030968"/>
            <a:ext cx="185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Вывод категорий</a:t>
            </a:r>
          </a:p>
        </p:txBody>
      </p:sp>
    </p:spTree>
    <p:extLst>
      <p:ext uri="{BB962C8B-B14F-4D97-AF65-F5344CB8AC3E}">
        <p14:creationId xmlns:p14="http://schemas.microsoft.com/office/powerpoint/2010/main" val="1104976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7C626A-7CAD-4FA8-AF9B-491439765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67" y="0"/>
            <a:ext cx="9086458" cy="6858000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3759D28-7DB1-4175-927C-A43CA2DA7421}"/>
              </a:ext>
            </a:extLst>
          </p:cNvPr>
          <p:cNvCxnSpPr>
            <a:cxnSpLocks/>
          </p:cNvCxnSpPr>
          <p:nvPr/>
        </p:nvCxnSpPr>
        <p:spPr>
          <a:xfrm flipH="1">
            <a:off x="4311291" y="3530857"/>
            <a:ext cx="3981809" cy="795480"/>
          </a:xfrm>
          <a:prstGeom prst="straightConnector1">
            <a:avLst/>
          </a:prstGeom>
          <a:ln w="825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B3F2DB3-9701-4E10-B4AB-81471A5CE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722" y="70710"/>
            <a:ext cx="4496818" cy="34601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927B3C-E4A8-455C-862A-174DFB8EDB45}"/>
              </a:ext>
            </a:extLst>
          </p:cNvPr>
          <p:cNvSpPr txBox="1"/>
          <p:nvPr/>
        </p:nvSpPr>
        <p:spPr>
          <a:xfrm rot="20954956">
            <a:off x="3747746" y="3572753"/>
            <a:ext cx="415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Вывод сервисов по заданной категории </a:t>
            </a:r>
          </a:p>
        </p:txBody>
      </p:sp>
    </p:spTree>
    <p:extLst>
      <p:ext uri="{BB962C8B-B14F-4D97-AF65-F5344CB8AC3E}">
        <p14:creationId xmlns:p14="http://schemas.microsoft.com/office/powerpoint/2010/main" val="4134804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BBECCD-9AA9-4D04-AF63-AAFA3DA1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2" y="0"/>
            <a:ext cx="8721676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6C89FD-FD47-4686-86CC-731CEF1CA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5" y="330200"/>
            <a:ext cx="5050918" cy="34813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A63E63CE-8A61-40BA-9E2F-A9E49582C042}"/>
              </a:ext>
            </a:extLst>
          </p:cNvPr>
          <p:cNvCxnSpPr>
            <a:cxnSpLocks/>
          </p:cNvCxnSpPr>
          <p:nvPr/>
        </p:nvCxnSpPr>
        <p:spPr>
          <a:xfrm flipH="1">
            <a:off x="4114800" y="3423789"/>
            <a:ext cx="3695700" cy="584200"/>
          </a:xfrm>
          <a:prstGeom prst="straightConnector1">
            <a:avLst/>
          </a:prstGeom>
          <a:ln w="825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8E1F1C-F1AE-476A-A189-4B59778B2547}"/>
              </a:ext>
            </a:extLst>
          </p:cNvPr>
          <p:cNvSpPr txBox="1"/>
          <p:nvPr/>
        </p:nvSpPr>
        <p:spPr>
          <a:xfrm rot="21144838">
            <a:off x="5042411" y="3321157"/>
            <a:ext cx="145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Авторизация</a:t>
            </a:r>
          </a:p>
        </p:txBody>
      </p:sp>
    </p:spTree>
    <p:extLst>
      <p:ext uri="{BB962C8B-B14F-4D97-AF65-F5344CB8AC3E}">
        <p14:creationId xmlns:p14="http://schemas.microsoft.com/office/powerpoint/2010/main" val="2541972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28CE77-1526-4D5B-B89A-D3CA0DF68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0"/>
          <a:stretch/>
        </p:blipFill>
        <p:spPr>
          <a:xfrm>
            <a:off x="0" y="-32350"/>
            <a:ext cx="8150698" cy="494347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7A77337-ACAD-4490-BE79-47DA85FB5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186" y="324778"/>
            <a:ext cx="4826904" cy="33246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A63E63CE-8A61-40BA-9E2F-A9E49582C042}"/>
              </a:ext>
            </a:extLst>
          </p:cNvPr>
          <p:cNvCxnSpPr>
            <a:cxnSpLocks/>
          </p:cNvCxnSpPr>
          <p:nvPr/>
        </p:nvCxnSpPr>
        <p:spPr>
          <a:xfrm rot="1800000" flipH="1">
            <a:off x="3683000" y="1507916"/>
            <a:ext cx="3695700" cy="584200"/>
          </a:xfrm>
          <a:prstGeom prst="straightConnector1">
            <a:avLst/>
          </a:prstGeom>
          <a:ln w="825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8E1F1C-F1AE-476A-A189-4B59778B2547}"/>
              </a:ext>
            </a:extLst>
          </p:cNvPr>
          <p:cNvSpPr txBox="1"/>
          <p:nvPr/>
        </p:nvSpPr>
        <p:spPr>
          <a:xfrm rot="1344838">
            <a:off x="4995375" y="1364878"/>
            <a:ext cx="139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Регистрация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C72321-E0FB-4312-9D20-ED8D42C47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981" y="3881092"/>
            <a:ext cx="8004019" cy="29519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79868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7A01CA8-CE2C-485C-9D38-47A696CE2AA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70C0"/>
                </a:solidFill>
              </a:rPr>
              <a:t>Настройки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1C4938-55BC-4CAC-9F04-FC5AE70F8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9657"/>
            <a:ext cx="7209376" cy="4659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44A367-7404-49AC-8B63-04A27EE6F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153" y="4583455"/>
            <a:ext cx="5276850" cy="200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039D0231-3D1E-4BF4-8A19-33DA59E247F0}"/>
              </a:ext>
            </a:extLst>
          </p:cNvPr>
          <p:cNvCxnSpPr>
            <a:cxnSpLocks/>
          </p:cNvCxnSpPr>
          <p:nvPr/>
        </p:nvCxnSpPr>
        <p:spPr>
          <a:xfrm flipH="1" flipV="1">
            <a:off x="3332860" y="5272755"/>
            <a:ext cx="3537959" cy="65687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3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6349C15-BEDC-411F-B9C4-1D4E340E8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03" y="1116208"/>
            <a:ext cx="7778485" cy="5346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E3DA18B-F0C4-4660-9BCA-5C5C2A636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7" y="0"/>
            <a:ext cx="11518900" cy="1325563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Вывод документации при старте приложения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AA5A3A-7EDC-45BD-B5A7-4E5A9E594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793" y="2085174"/>
            <a:ext cx="4194483" cy="4093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2456F6B9-E8BE-4C98-8FC7-6BE5EF1315F2}"/>
              </a:ext>
            </a:extLst>
          </p:cNvPr>
          <p:cNvCxnSpPr>
            <a:cxnSpLocks/>
          </p:cNvCxnSpPr>
          <p:nvPr/>
        </p:nvCxnSpPr>
        <p:spPr>
          <a:xfrm flipH="1">
            <a:off x="3355504" y="2526384"/>
            <a:ext cx="2544272" cy="126319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C4FDD1F-028B-4F6A-AFEB-A7E098E5EC3D}"/>
              </a:ext>
            </a:extLst>
          </p:cNvPr>
          <p:cNvCxnSpPr>
            <a:cxnSpLocks/>
          </p:cNvCxnSpPr>
          <p:nvPr/>
        </p:nvCxnSpPr>
        <p:spPr>
          <a:xfrm>
            <a:off x="6627043" y="2909843"/>
            <a:ext cx="1925428" cy="87973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5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91AA9D-07F8-424A-BEA8-42EDCDF43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827" y="741507"/>
            <a:ext cx="7267575" cy="602932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2DC6E7-DE78-4BCA-BCE1-9D4A54B96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14" y="4599668"/>
            <a:ext cx="10515600" cy="2258332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60BF851-CDF8-455E-AA48-C8FBD8A8D7F5}"/>
              </a:ext>
            </a:extLst>
          </p:cNvPr>
          <p:cNvSpPr txBox="1">
            <a:spLocks/>
          </p:cNvSpPr>
          <p:nvPr/>
        </p:nvSpPr>
        <p:spPr>
          <a:xfrm>
            <a:off x="838200" y="18056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70C0"/>
                </a:solidFill>
              </a:rPr>
              <a:t>Запуск команд через </a:t>
            </a:r>
            <a:r>
              <a:rPr lang="en-US" b="1" dirty="0">
                <a:solidFill>
                  <a:srgbClr val="0070C0"/>
                </a:solidFill>
              </a:rPr>
              <a:t>Power Shell</a:t>
            </a:r>
            <a:endParaRPr lang="ru-RU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55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7C0358-67BB-4F98-9289-0BDA9F959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80" y="1791675"/>
            <a:ext cx="7105650" cy="49911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1BF5D-585A-434A-9E27-5D658B46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Пакет для создания аннотаций </a:t>
            </a:r>
            <a:r>
              <a:rPr lang="en-US" b="1" dirty="0">
                <a:solidFill>
                  <a:srgbClr val="0070C0"/>
                </a:solidFill>
              </a:rPr>
              <a:t>Swagger’</a:t>
            </a:r>
            <a:r>
              <a:rPr lang="ru-RU" b="1" dirty="0">
                <a:solidFill>
                  <a:srgbClr val="0070C0"/>
                </a:solidFill>
              </a:rPr>
              <a:t>а</a:t>
            </a:r>
            <a:br>
              <a:rPr lang="en-US" b="1" dirty="0"/>
            </a:br>
            <a:endParaRPr lang="ru-RU" dirty="0"/>
          </a:p>
        </p:txBody>
      </p:sp>
      <p:pic>
        <p:nvPicPr>
          <p:cNvPr id="1028" name="Picture 4" descr="https://miro.medium.com/max/1083/1*0YgltkTvX9GhOOdDJBzxxQ.png">
            <a:extLst>
              <a:ext uri="{FF2B5EF4-FFF2-40B4-BE49-F238E27FC236}">
                <a16:creationId xmlns:a16="http://schemas.microsoft.com/office/drawing/2014/main" id="{11244147-F7B0-4323-9D7E-8734575B3D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94" r="35646" b="-1"/>
          <a:stretch/>
        </p:blipFill>
        <p:spPr bwMode="auto">
          <a:xfrm>
            <a:off x="6339280" y="2235468"/>
            <a:ext cx="5573892" cy="255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1698454-2C0C-4DE8-9655-8B80FE05DCA3}"/>
              </a:ext>
            </a:extLst>
          </p:cNvPr>
          <p:cNvSpPr/>
          <p:nvPr/>
        </p:nvSpPr>
        <p:spPr>
          <a:xfrm>
            <a:off x="838200" y="1201632"/>
            <a:ext cx="86603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Install-Package </a:t>
            </a:r>
            <a:r>
              <a:rPr lang="en-US" sz="2400" dirty="0" err="1">
                <a:highlight>
                  <a:srgbClr val="FFFF00"/>
                </a:highlight>
              </a:rPr>
              <a:t>Swashbuckle.AspNetCore.Annotations</a:t>
            </a:r>
            <a:r>
              <a:rPr lang="ru-RU" sz="2400" dirty="0">
                <a:highlight>
                  <a:srgbClr val="FFFF00"/>
                </a:highlight>
              </a:rPr>
              <a:t> </a:t>
            </a:r>
            <a:r>
              <a:rPr lang="en-US" sz="2400" dirty="0">
                <a:highlight>
                  <a:srgbClr val="FFFF00"/>
                </a:highlight>
              </a:rPr>
              <a:t>-Version 6.2.3</a:t>
            </a:r>
            <a:endParaRPr lang="ru-RU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309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1BF5D-585A-434A-9E27-5D658B46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Пакет для создания аннотаций </a:t>
            </a:r>
            <a:r>
              <a:rPr lang="en-US" b="1" dirty="0">
                <a:solidFill>
                  <a:srgbClr val="0070C0"/>
                </a:solidFill>
              </a:rPr>
              <a:t>Swagger’</a:t>
            </a:r>
            <a:r>
              <a:rPr lang="ru-RU" b="1" dirty="0">
                <a:solidFill>
                  <a:srgbClr val="0070C0"/>
                </a:solidFill>
              </a:rPr>
              <a:t>а</a:t>
            </a:r>
            <a:br>
              <a:rPr lang="en-US" b="1" dirty="0"/>
            </a:br>
            <a:endParaRPr lang="ru-RU" dirty="0"/>
          </a:p>
        </p:txBody>
      </p:sp>
      <p:pic>
        <p:nvPicPr>
          <p:cNvPr id="1028" name="Picture 4" descr="https://miro.medium.com/max/1083/1*0YgltkTvX9GhOOdDJBzxxQ.png">
            <a:extLst>
              <a:ext uri="{FF2B5EF4-FFF2-40B4-BE49-F238E27FC236}">
                <a16:creationId xmlns:a16="http://schemas.microsoft.com/office/drawing/2014/main" id="{11244147-F7B0-4323-9D7E-8734575B3D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94" r="35646" b="-1"/>
          <a:stretch/>
        </p:blipFill>
        <p:spPr bwMode="auto">
          <a:xfrm>
            <a:off x="5779908" y="2050802"/>
            <a:ext cx="5573892" cy="255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B8E3D59-EFEC-4BF2-B61A-0C0E3538E596}"/>
              </a:ext>
            </a:extLst>
          </p:cNvPr>
          <p:cNvSpPr/>
          <p:nvPr/>
        </p:nvSpPr>
        <p:spPr>
          <a:xfrm>
            <a:off x="671118" y="2206816"/>
            <a:ext cx="44825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Menlo"/>
              </a:rPr>
              <a:t>[</a:t>
            </a:r>
            <a:r>
              <a:rPr lang="en-US" b="1" dirty="0" err="1">
                <a:solidFill>
                  <a:srgbClr val="FF0000"/>
                </a:solidFill>
                <a:latin typeface="Menlo"/>
              </a:rPr>
              <a:t>SwaggerOperation</a:t>
            </a:r>
            <a:r>
              <a:rPr lang="en-US" dirty="0">
                <a:solidFill>
                  <a:srgbClr val="292929"/>
                </a:solidFill>
                <a:latin typeface="Menlo"/>
              </a:rPr>
              <a:t>(</a:t>
            </a:r>
            <a:br>
              <a:rPr lang="en-US" dirty="0"/>
            </a:br>
            <a:r>
              <a:rPr lang="en-US" dirty="0">
                <a:solidFill>
                  <a:srgbClr val="292929"/>
                </a:solidFill>
                <a:latin typeface="Menlo"/>
              </a:rPr>
              <a:t>Summary = "</a:t>
            </a:r>
            <a:r>
              <a:rPr lang="ru-RU" dirty="0">
                <a:solidFill>
                  <a:srgbClr val="292929"/>
                </a:solidFill>
                <a:latin typeface="Menlo"/>
              </a:rPr>
              <a:t>Регистрирует пользователя",</a:t>
            </a:r>
            <a:br>
              <a:rPr lang="ru-RU" dirty="0"/>
            </a:br>
            <a:r>
              <a:rPr lang="en-US" dirty="0">
                <a:solidFill>
                  <a:srgbClr val="292929"/>
                </a:solidFill>
                <a:latin typeface="Menlo"/>
              </a:rPr>
              <a:t>Description = "</a:t>
            </a:r>
            <a:r>
              <a:rPr lang="ru-RU" dirty="0">
                <a:solidFill>
                  <a:srgbClr val="292929"/>
                </a:solidFill>
                <a:latin typeface="Menlo"/>
              </a:rPr>
              <a:t>Полное описание",</a:t>
            </a:r>
            <a:br>
              <a:rPr lang="ru-RU" dirty="0"/>
            </a:br>
            <a:r>
              <a:rPr lang="en-US" dirty="0">
                <a:solidFill>
                  <a:srgbClr val="292929"/>
                </a:solidFill>
                <a:latin typeface="Menlo"/>
              </a:rPr>
              <a:t>Tags = new[] { "Registration" }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  <a:latin typeface="Menlo"/>
              </a:rPr>
              <a:t>)]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C445275-F327-4F86-97BD-24562F37F071}"/>
              </a:ext>
            </a:extLst>
          </p:cNvPr>
          <p:cNvSpPr/>
          <p:nvPr/>
        </p:nvSpPr>
        <p:spPr>
          <a:xfrm>
            <a:off x="606001" y="4180575"/>
            <a:ext cx="42770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Menlo"/>
              </a:rPr>
              <a:t>[</a:t>
            </a:r>
            <a:r>
              <a:rPr lang="en-US" b="1" dirty="0" err="1">
                <a:solidFill>
                  <a:srgbClr val="FF0000"/>
                </a:solidFill>
                <a:latin typeface="Menlo"/>
              </a:rPr>
              <a:t>SwaggerResponse</a:t>
            </a:r>
            <a:r>
              <a:rPr lang="en-US" dirty="0">
                <a:solidFill>
                  <a:srgbClr val="292929"/>
                </a:solidFill>
                <a:latin typeface="Menlo"/>
              </a:rPr>
              <a:t>(StatusCodes.Status200OK, "</a:t>
            </a:r>
            <a:r>
              <a:rPr lang="ru-RU" dirty="0">
                <a:solidFill>
                  <a:srgbClr val="292929"/>
                </a:solidFill>
                <a:latin typeface="Menlo"/>
              </a:rPr>
              <a:t>Пользователь зарегистрирован", </a:t>
            </a:r>
            <a:r>
              <a:rPr lang="en-US" dirty="0">
                <a:solidFill>
                  <a:srgbClr val="292929"/>
                </a:solidFill>
                <a:latin typeface="Menlo"/>
              </a:rPr>
              <a:t>Type = </a:t>
            </a:r>
            <a:r>
              <a:rPr lang="en-US" dirty="0" err="1">
                <a:solidFill>
                  <a:srgbClr val="292929"/>
                </a:solidFill>
                <a:latin typeface="Menlo"/>
              </a:rPr>
              <a:t>typeof</a:t>
            </a:r>
            <a:r>
              <a:rPr lang="en-US" dirty="0">
                <a:solidFill>
                  <a:srgbClr val="292929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292929"/>
                </a:solidFill>
                <a:latin typeface="Menlo"/>
              </a:rPr>
              <a:t>RegisterModel</a:t>
            </a:r>
            <a:r>
              <a:rPr lang="en-US" dirty="0">
                <a:solidFill>
                  <a:srgbClr val="292929"/>
                </a:solidFill>
                <a:latin typeface="Menlo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Menlo"/>
              </a:rPr>
              <a:t>)]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  <a:latin typeface="Menlo"/>
              </a:rPr>
              <a:t>[</a:t>
            </a:r>
            <a:r>
              <a:rPr lang="en-US" b="1" dirty="0" err="1">
                <a:solidFill>
                  <a:srgbClr val="FF0000"/>
                </a:solidFill>
                <a:latin typeface="Menlo"/>
              </a:rPr>
              <a:t>SwaggerResponse</a:t>
            </a:r>
            <a:r>
              <a:rPr lang="en-US" dirty="0">
                <a:solidFill>
                  <a:srgbClr val="292929"/>
                </a:solidFill>
                <a:latin typeface="Menlo"/>
              </a:rPr>
              <a:t>(StatusCodes.Status400BadRequest, "</a:t>
            </a:r>
            <a:r>
              <a:rPr lang="ru-RU" dirty="0">
                <a:solidFill>
                  <a:srgbClr val="292929"/>
                </a:solidFill>
                <a:latin typeface="Menlo"/>
              </a:rPr>
              <a:t>Необходимо указать логин"</a:t>
            </a:r>
            <a:r>
              <a:rPr lang="ru-RU" b="1" dirty="0">
                <a:solidFill>
                  <a:srgbClr val="FF0000"/>
                </a:solidFill>
                <a:latin typeface="Menlo"/>
              </a:rPr>
              <a:t>)]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7E5CD0-8A5A-4A19-A303-E7110E1A1F72}"/>
              </a:ext>
            </a:extLst>
          </p:cNvPr>
          <p:cNvSpPr/>
          <p:nvPr/>
        </p:nvSpPr>
        <p:spPr>
          <a:xfrm>
            <a:off x="5779908" y="481812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400" b="1" dirty="0" err="1">
                <a:solidFill>
                  <a:schemeClr val="accent1">
                    <a:lumMod val="75000"/>
                  </a:schemeClr>
                </a:solidFill>
                <a:latin typeface="source-serif-pro"/>
              </a:rPr>
              <a:t>Summary</a:t>
            </a:r>
            <a:r>
              <a:rPr lang="ru-RU" sz="1400" b="1" dirty="0">
                <a:solidFill>
                  <a:schemeClr val="accent1">
                    <a:lumMod val="75000"/>
                  </a:schemeClr>
                </a:solidFill>
                <a:latin typeface="source-serif-pro"/>
              </a:rPr>
              <a:t> - коротко о том, что делает метод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 err="1">
                <a:solidFill>
                  <a:schemeClr val="accent1">
                    <a:lumMod val="75000"/>
                  </a:schemeClr>
                </a:solidFill>
                <a:latin typeface="source-serif-pro"/>
              </a:rPr>
              <a:t>Description</a:t>
            </a:r>
            <a:r>
              <a:rPr lang="ru-RU" sz="1400" b="1" dirty="0">
                <a:solidFill>
                  <a:schemeClr val="accent1">
                    <a:lumMod val="75000"/>
                  </a:schemeClr>
                </a:solidFill>
                <a:latin typeface="source-serif-pro"/>
              </a:rPr>
              <a:t> - полное описание что делает метод.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 err="1">
                <a:solidFill>
                  <a:schemeClr val="accent1">
                    <a:lumMod val="75000"/>
                  </a:schemeClr>
                </a:solidFill>
                <a:latin typeface="source-serif-pro"/>
              </a:rPr>
              <a:t>Tags</a:t>
            </a:r>
            <a:r>
              <a:rPr lang="ru-RU" sz="1400" b="1" dirty="0">
                <a:solidFill>
                  <a:schemeClr val="accent1">
                    <a:lumMod val="75000"/>
                  </a:schemeClr>
                </a:solidFill>
                <a:latin typeface="source-serif-pro"/>
              </a:rPr>
              <a:t> - указываются теги для логической группировки операций</a:t>
            </a:r>
          </a:p>
        </p:txBody>
      </p:sp>
    </p:spTree>
    <p:extLst>
      <p:ext uri="{BB962C8B-B14F-4D97-AF65-F5344CB8AC3E}">
        <p14:creationId xmlns:p14="http://schemas.microsoft.com/office/powerpoint/2010/main" val="371641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8D3644B-E5BA-4BB8-B5B4-60CDF874132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70C0"/>
                </a:solidFill>
              </a:rPr>
              <a:t>Подключение БД с помощью обозревателя серверов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Ctrl+Alt+S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71E1CE-F995-4088-829F-2306D5203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88" y="2018044"/>
            <a:ext cx="4125234" cy="182809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EA5184-BD55-4CCD-B403-E937BA48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047" y="1084621"/>
            <a:ext cx="4626057" cy="552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2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FF52C18-3443-45FF-93AB-CB7C4B900E6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70C0"/>
                </a:solidFill>
              </a:rPr>
              <a:t>Установка пакетов для реализации миграции БД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9E58CBE-A26D-4798-B1A2-DF0154BF9C0D}"/>
              </a:ext>
            </a:extLst>
          </p:cNvPr>
          <p:cNvSpPr/>
          <p:nvPr/>
        </p:nvSpPr>
        <p:spPr>
          <a:xfrm>
            <a:off x="564822" y="2726906"/>
            <a:ext cx="9138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Install-Package </a:t>
            </a:r>
            <a:r>
              <a:rPr lang="en-US" sz="2400" dirty="0" err="1">
                <a:highlight>
                  <a:srgbClr val="FFFF00"/>
                </a:highlight>
              </a:rPr>
              <a:t>Microsoft.EntityFrameworkCore.SqlServer</a:t>
            </a:r>
            <a:r>
              <a:rPr lang="en-US" sz="2400" dirty="0">
                <a:highlight>
                  <a:srgbClr val="FFFF00"/>
                </a:highlight>
              </a:rPr>
              <a:t> -Version 7.0.0</a:t>
            </a:r>
            <a:endParaRPr lang="ru-RU" sz="2400" dirty="0">
              <a:highlight>
                <a:srgbClr val="FFFF00"/>
              </a:highlight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F712389-83DC-49C5-A246-BE65CECDEB7B}"/>
              </a:ext>
            </a:extLst>
          </p:cNvPr>
          <p:cNvSpPr/>
          <p:nvPr/>
        </p:nvSpPr>
        <p:spPr>
          <a:xfrm>
            <a:off x="564821" y="3720030"/>
            <a:ext cx="8576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Install-Package </a:t>
            </a:r>
            <a:r>
              <a:rPr lang="ru-RU" sz="2400" dirty="0" err="1">
                <a:highlight>
                  <a:srgbClr val="FFFF00"/>
                </a:highlight>
              </a:rPr>
              <a:t>Microsoft.EntityFrameworkCore.Tools</a:t>
            </a:r>
            <a:r>
              <a:rPr lang="en-US" sz="2400" dirty="0">
                <a:highlight>
                  <a:srgbClr val="FFFF00"/>
                </a:highlight>
              </a:rPr>
              <a:t> -Version 7.0.0</a:t>
            </a:r>
            <a:endParaRPr lang="ru-RU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618301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5959</TotalTime>
  <Words>399</Words>
  <Application>Microsoft Office PowerPoint</Application>
  <PresentationFormat>Широкоэкранный</PresentationFormat>
  <Paragraphs>49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Menlo</vt:lpstr>
      <vt:lpstr>SFMono-Regular</vt:lpstr>
      <vt:lpstr>source-serif-pro</vt:lpstr>
      <vt:lpstr>Тема Office</vt:lpstr>
      <vt:lpstr>Создание REST API</vt:lpstr>
      <vt:lpstr>Презентация PowerPoint</vt:lpstr>
      <vt:lpstr>Презентация PowerPoint</vt:lpstr>
      <vt:lpstr>Вывод документации при старте приложения</vt:lpstr>
      <vt:lpstr>Презентация PowerPoint</vt:lpstr>
      <vt:lpstr>Пакет для создания аннотаций Swagger’а </vt:lpstr>
      <vt:lpstr>Пакет для создания аннотаций Swagger’а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Файл Startup.cs –добавление контекста БД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311-15(student)</dc:creator>
  <cp:lastModifiedBy>311-8(student)</cp:lastModifiedBy>
  <cp:revision>97</cp:revision>
  <dcterms:created xsi:type="dcterms:W3CDTF">2022-10-18T03:15:53Z</dcterms:created>
  <dcterms:modified xsi:type="dcterms:W3CDTF">2023-02-28T11:56:12Z</dcterms:modified>
</cp:coreProperties>
</file>