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handoutMasterIdLst>
    <p:handoutMasterId r:id="rId48"/>
  </p:handoutMasterIdLst>
  <p:sldIdLst>
    <p:sldId id="267" r:id="rId4"/>
    <p:sldId id="256" r:id="rId5"/>
    <p:sldId id="261" r:id="rId6"/>
    <p:sldId id="300" r:id="rId7"/>
    <p:sldId id="299" r:id="rId8"/>
    <p:sldId id="302" r:id="rId9"/>
    <p:sldId id="301" r:id="rId10"/>
    <p:sldId id="303" r:id="rId11"/>
    <p:sldId id="308" r:id="rId12"/>
    <p:sldId id="320" r:id="rId13"/>
    <p:sldId id="321" r:id="rId14"/>
    <p:sldId id="304" r:id="rId15"/>
    <p:sldId id="305" r:id="rId16"/>
    <p:sldId id="306" r:id="rId17"/>
    <p:sldId id="307" r:id="rId18"/>
    <p:sldId id="309" r:id="rId19"/>
    <p:sldId id="310" r:id="rId20"/>
    <p:sldId id="322" r:id="rId21"/>
    <p:sldId id="323" r:id="rId22"/>
    <p:sldId id="311" r:id="rId23"/>
    <p:sldId id="312" r:id="rId24"/>
    <p:sldId id="313" r:id="rId25"/>
    <p:sldId id="315" r:id="rId26"/>
    <p:sldId id="316" r:id="rId27"/>
    <p:sldId id="317" r:id="rId28"/>
    <p:sldId id="318" r:id="rId29"/>
    <p:sldId id="324" r:id="rId30"/>
    <p:sldId id="319" r:id="rId31"/>
    <p:sldId id="326" r:id="rId32"/>
    <p:sldId id="327" r:id="rId33"/>
    <p:sldId id="328" r:id="rId34"/>
    <p:sldId id="329" r:id="rId35"/>
    <p:sldId id="330" r:id="rId36"/>
    <p:sldId id="331" r:id="rId37"/>
    <p:sldId id="334" r:id="rId38"/>
    <p:sldId id="335" r:id="rId39"/>
    <p:sldId id="336" r:id="rId40"/>
    <p:sldId id="337" r:id="rId41"/>
    <p:sldId id="338" r:id="rId42"/>
    <p:sldId id="339" r:id="rId43"/>
    <p:sldId id="264" r:id="rId44"/>
    <p:sldId id="333" r:id="rId45"/>
    <p:sldId id="262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505" autoAdjust="0"/>
  </p:normalViewPr>
  <p:slideViewPr>
    <p:cSldViewPr>
      <p:cViewPr varScale="1">
        <p:scale>
          <a:sx n="111" d="100"/>
          <a:sy n="111" d="100"/>
        </p:scale>
        <p:origin x="-619" y="-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7944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metrics types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640638" cy="1155499"/>
            <a:chOff x="251520" y="3350185"/>
            <a:chExt cx="4986840" cy="1155499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Gauge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gauge is a metric that represents a single numerical value that can arbitrarily go up and down. For example, the number of active connections.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357986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altLang="ko-KR" sz="1800" b="1" dirty="0" smtClean="0"/>
                <a:t>Histogram</a:t>
              </a:r>
              <a:endParaRPr lang="en-US" sz="1800" b="1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histogram samples observations (usually things like request durations or response sizes) and counts them in configurable buckets. It also provides a sum of all observed values. Most commonplace metrics fall under this category.</a:t>
              </a: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352355"/>
            <a:ext cx="6640638" cy="1155499"/>
            <a:chOff x="251520" y="3350185"/>
            <a:chExt cx="4986840" cy="1155499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Counter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cumulative metric that represents a single numerical value that only ever goes up. There is a counter example in the code above.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metrics types</a:t>
            </a:r>
            <a:endParaRPr lang="ko-KR" altLang="en-US" sz="2400" b="1" dirty="0" smtClean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891802" y="1131590"/>
            <a:ext cx="6640638" cy="2263494"/>
            <a:chOff x="251520" y="3350185"/>
            <a:chExt cx="4986840" cy="2263494"/>
          </a:xfrm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Summary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251520" y="3582354"/>
              <a:ext cx="49868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 to a histogram, a summary samples observations (usually things like request durations and response sizes). While it also provides a total count of observations and a sum of all observed values, it calculates configurable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over a sliding time window. A typical example is getting the 95th percentile of requests duration to understand the worst case responsiveness of our system.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82043"/>
            <a:ext cx="2448272" cy="168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059582"/>
            <a:ext cx="3216818" cy="15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7"/>
          <p:cNvGrpSpPr/>
          <p:nvPr/>
        </p:nvGrpSpPr>
        <p:grpSpPr>
          <a:xfrm>
            <a:off x="1891802" y="1128219"/>
            <a:ext cx="3760318" cy="1155499"/>
            <a:chOff x="251520" y="3350185"/>
            <a:chExt cx="4986840" cy="1155499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of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containing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single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sample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all sharing the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timestamp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7"/>
          <p:cNvGrpSpPr/>
          <p:nvPr/>
        </p:nvGrpSpPr>
        <p:grpSpPr>
          <a:xfrm>
            <a:off x="1907704" y="2424363"/>
            <a:ext cx="3760318" cy="1155499"/>
            <a:chOff x="251520" y="3350185"/>
            <a:chExt cx="4986840" cy="1155499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Range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 time series containing a range of data point over time for each time series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7"/>
          <p:cNvGrpSpPr/>
          <p:nvPr/>
        </p:nvGrpSpPr>
        <p:grpSpPr>
          <a:xfrm>
            <a:off x="1907704" y="3565458"/>
            <a:ext cx="3760318" cy="878500"/>
            <a:chOff x="251520" y="3350185"/>
            <a:chExt cx="4986840" cy="878500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Scalar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numeric floating point value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7"/>
          <p:cNvGrpSpPr/>
          <p:nvPr/>
        </p:nvGrpSpPr>
        <p:grpSpPr>
          <a:xfrm>
            <a:off x="1891802" y="4418521"/>
            <a:ext cx="3760318" cy="601501"/>
            <a:chOff x="251520" y="3350185"/>
            <a:chExt cx="4986840" cy="601501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String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string value</a:t>
              </a:r>
            </a:p>
          </p:txBody>
        </p:sp>
      </p:grp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411047"/>
            <a:ext cx="2376264" cy="68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531762" y="1128219"/>
            <a:ext cx="3760318" cy="601501"/>
            <a:chOff x="251520" y="3350185"/>
            <a:chExt cx="4986840" cy="60150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Arithmetic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-, +, *, /, %, ^ (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908026" y="1131590"/>
            <a:ext cx="3760318" cy="601501"/>
            <a:chOff x="251520" y="3350185"/>
            <a:chExt cx="4986840" cy="601501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Comparison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==, !=, &gt;, &lt;, &gt;=, &lt;=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6516216" y="1131590"/>
            <a:ext cx="3760318" cy="601501"/>
            <a:chOff x="251520" y="3350185"/>
            <a:chExt cx="4986840" cy="601501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Logical</a:t>
              </a:r>
              <a:r>
                <a:rPr lang="fr-FR" sz="1800" b="1" dirty="0" smtClean="0"/>
                <a:t>/set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And, or, unless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7664" y="1779662"/>
            <a:ext cx="7596337" cy="2263494"/>
            <a:chOff x="251520" y="3350185"/>
            <a:chExt cx="5208678" cy="2263494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Aggregation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520867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Sum over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dimentions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minimum over dimensions,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maximum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Avg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average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Stddev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standard deviation,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Stdvar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population standard deviation,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number of element in the vector,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Count_values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count elements with the same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Bottomk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smallest k elements by sample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largest k elements by sample value, 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calculate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the value (0&lt;x&lt;1)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547664" y="4095912"/>
            <a:ext cx="7668344" cy="1047588"/>
            <a:chOff x="251520" y="3350185"/>
            <a:chExt cx="4986840" cy="1957361"/>
          </a:xfrm>
        </p:grpSpPr>
        <p:sp>
          <p:nvSpPr>
            <p:cNvPr id="2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matching</a:t>
              </a:r>
              <a:endParaRPr lang="fr-FR" sz="1800" b="1" dirty="0" smtClean="0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251520" y="3582354"/>
              <a:ext cx="4986840" cy="1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Vectors operations attempt to find a matching element in the right-hand side vector for each entry in the left-hand side. There are two basic types of matching behaviour: One-to-one and many-to-one/one-to-many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1709497"/>
            <a:chOff x="251520" y="3350185"/>
            <a:chExt cx="4986840" cy="1709497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selectors</a:t>
              </a: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exactly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not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do not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substring).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907704" y="3003798"/>
            <a:ext cx="6928670" cy="601501"/>
            <a:chOff x="251520" y="3350185"/>
            <a:chExt cx="4986840" cy="601501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Range Vector Selectors</a:t>
              </a:r>
              <a:endParaRPr lang="en-GB" sz="1800" b="1" dirty="0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 - seconds, m - minutes, h - hours, d - days, w - weeks, y - years</a:t>
              </a:r>
            </a:p>
          </p:txBody>
        </p:sp>
      </p:grpSp>
      <p:grpSp>
        <p:nvGrpSpPr>
          <p:cNvPr id="28" name="Group 7"/>
          <p:cNvGrpSpPr/>
          <p:nvPr/>
        </p:nvGrpSpPr>
        <p:grpSpPr>
          <a:xfrm>
            <a:off x="1891802" y="3853490"/>
            <a:ext cx="6928670" cy="878500"/>
            <a:chOff x="251520" y="3350185"/>
            <a:chExt cx="4986840" cy="878500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Offset </a:t>
              </a:r>
              <a:endParaRPr lang="en-GB" sz="1800" b="1" dirty="0"/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 offset modifier allows changing the time offset for individual instant and range vectors in a query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3094491"/>
            <a:chOff x="251520" y="3350185"/>
            <a:chExt cx="4986840" cy="309449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abs(), absent(), ceil(), changes(),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day_of_week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days_in_month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delta(),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exp(), floor(),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histogram_quantile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holt_winters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hour(),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idelta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increase(), irate(),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label_join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label_replace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log2(), log10(), minute(), month(),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predict_linear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rate(), resets(), round(), scalar(), sort(),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sort_desc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sqrt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time(), timestamp(), vector(), year(), &lt;aggregation&gt;_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over_time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https://prometheus.io/docs/prometheus/latest/querying/functions/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17"/>
          <p:cNvSpPr txBox="1">
            <a:spLocks/>
          </p:cNvSpPr>
          <p:nvPr/>
        </p:nvSpPr>
        <p:spPr>
          <a:xfrm>
            <a:off x="1907704" y="1131590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err="1" smtClean="0"/>
              <a:t>Functions</a:t>
            </a:r>
            <a:endParaRPr lang="fr-FR" sz="1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RÃ©sultat de recherche d'images pour &quot;grafan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99742"/>
            <a:ext cx="2448272" cy="244827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Grafana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4"/>
          <p:cNvGrpSpPr/>
          <p:nvPr/>
        </p:nvGrpSpPr>
        <p:grpSpPr>
          <a:xfrm>
            <a:off x="6948264" y="2211710"/>
            <a:ext cx="1926735" cy="1417356"/>
            <a:chOff x="803640" y="3362835"/>
            <a:chExt cx="2059657" cy="1417356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Bring your data together to get better context.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supports dozens of databases, natively. Mix them together in the same Dashboard.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Unify</a:t>
              </a:r>
            </a:p>
          </p:txBody>
        </p:sp>
      </p:grpSp>
      <p:grpSp>
        <p:nvGrpSpPr>
          <p:cNvPr id="6" name="Group 187"/>
          <p:cNvGrpSpPr/>
          <p:nvPr/>
        </p:nvGrpSpPr>
        <p:grpSpPr>
          <a:xfrm>
            <a:off x="341009" y="915566"/>
            <a:ext cx="1926735" cy="1971353"/>
            <a:chOff x="803640" y="3362835"/>
            <a:chExt cx="2059657" cy="1971353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allows you to query, visualize, alert on and understand your metrics no matter where they are stored. Create, explore, and share dashboards with your team and foster a data driven culture.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93"/>
          <p:cNvGrpSpPr/>
          <p:nvPr/>
        </p:nvGrpSpPr>
        <p:grpSpPr>
          <a:xfrm>
            <a:off x="6660232" y="3724616"/>
            <a:ext cx="2483768" cy="1417356"/>
            <a:chOff x="803640" y="3362835"/>
            <a:chExt cx="2655119" cy="1417356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655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Discover hundreds of dashboards and 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plugins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 in the official library. Thanks to the passion and momentum of our community, new ones are added every week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Extend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323528" y="3075806"/>
            <a:ext cx="1926735" cy="1602022"/>
            <a:chOff x="803640" y="3362835"/>
            <a:chExt cx="2059657" cy="1602022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rom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heatmaps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to histograms. Graphs to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geomaps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has a plethora of visualization options to help you understand your data, beautifully.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Visualize</a:t>
              </a:r>
            </a:p>
          </p:txBody>
        </p:sp>
      </p:grpSp>
      <p:grpSp>
        <p:nvGrpSpPr>
          <p:cNvPr id="9" name="Group 196"/>
          <p:cNvGrpSpPr/>
          <p:nvPr/>
        </p:nvGrpSpPr>
        <p:grpSpPr>
          <a:xfrm>
            <a:off x="6804248" y="907012"/>
            <a:ext cx="2339752" cy="1232690"/>
            <a:chOff x="803640" y="3362835"/>
            <a:chExt cx="2501167" cy="1232690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5011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Seamlessly define alerts where it makes sense — while you’re in the data. Define thresholds visually, and get notified via Slack,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PagerDuty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and more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Multisource System – Dashboard generation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1131590"/>
            <a:ext cx="4608512" cy="167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31790"/>
            <a:ext cx="5976664" cy="210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Kafka infra monitoring 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Example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75606"/>
            <a:ext cx="4412853" cy="17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075806"/>
            <a:ext cx="3528392" cy="197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619672" y="30037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http:///xl15srv0012:3020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Monitoring Applications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/>
              <a:t>Prometheus and </a:t>
            </a:r>
            <a:r>
              <a:rPr lang="en-US" altLang="ko-KR" b="1" dirty="0" err="1" smtClean="0"/>
              <a:t>Grafana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Lunch and learn – 17/12/2018</a:t>
            </a:r>
          </a:p>
          <a:p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8" descr="RBCITS"/>
          <p:cNvPicPr>
            <a:picLocks noChangeAspect="1" noChangeArrowheads="1"/>
          </p:cNvPicPr>
          <p:nvPr/>
        </p:nvPicPr>
        <p:blipFill>
          <a:blip r:embed="rId3" cstate="print"/>
          <a:srcRect t="-2948" r="-476" b="-3194"/>
          <a:stretch>
            <a:fillRect/>
          </a:stretch>
        </p:blipFill>
        <p:spPr bwMode="auto">
          <a:xfrm>
            <a:off x="6660232" y="555526"/>
            <a:ext cx="23637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Hands-on part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RÃ©sultat de recherche d'images pour &quot;kafka&quot;"/>
          <p:cNvPicPr>
            <a:picLocks noChangeAspect="1" noChangeArrowheads="1"/>
          </p:cNvPicPr>
          <p:nvPr/>
        </p:nvPicPr>
        <p:blipFill>
          <a:blip r:embed="rId2" cstate="print"/>
          <a:srcRect l="31429" t="5114" r="28571" b="7943"/>
          <a:stretch>
            <a:fillRect/>
          </a:stretch>
        </p:blipFill>
        <p:spPr bwMode="auto">
          <a:xfrm>
            <a:off x="4355976" y="2427734"/>
            <a:ext cx="1008112" cy="1224136"/>
          </a:xfrm>
          <a:prstGeom prst="rect">
            <a:avLst/>
          </a:prstGeom>
          <a:noFill/>
        </p:spPr>
      </p:pic>
      <p:sp>
        <p:nvSpPr>
          <p:cNvPr id="37" name="Flèche droite 36"/>
          <p:cNvSpPr/>
          <p:nvPr/>
        </p:nvSpPr>
        <p:spPr>
          <a:xfrm rot="12286214">
            <a:off x="5208492" y="3540711"/>
            <a:ext cx="1235474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èche droite 35"/>
          <p:cNvSpPr/>
          <p:nvPr/>
        </p:nvSpPr>
        <p:spPr>
          <a:xfrm rot="9473893">
            <a:off x="5288372" y="2496625"/>
            <a:ext cx="1207049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802" name="AutoShape 2" descr="RÃ©sultat de recherche d'images pour &quot;kafk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1979712" y="2427734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factory</a:t>
            </a:r>
            <a:endParaRPr lang="en-US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1779662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1</a:t>
            </a:r>
            <a:endParaRPr lang="en-US" sz="1200" dirty="0"/>
          </a:p>
        </p:txBody>
      </p:sp>
      <p:pic>
        <p:nvPicPr>
          <p:cNvPr id="76806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2032770" y="2787774"/>
            <a:ext cx="306982" cy="648072"/>
          </a:xfrm>
          <a:prstGeom prst="rect">
            <a:avLst/>
          </a:prstGeom>
          <a:noFill/>
        </p:spPr>
      </p:pic>
      <p:pic>
        <p:nvPicPr>
          <p:cNvPr id="21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2139702"/>
            <a:ext cx="272873" cy="576064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2267744" y="242773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516216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228184" y="3147814"/>
            <a:ext cx="1656184" cy="1224136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dirty="0" smtClean="0"/>
              <a:t>Micrometer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2</a:t>
            </a:r>
            <a:endParaRPr lang="en-US" sz="1200" dirty="0"/>
          </a:p>
        </p:txBody>
      </p:sp>
      <p:pic>
        <p:nvPicPr>
          <p:cNvPr id="28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3507854"/>
            <a:ext cx="272873" cy="576064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516216" y="31478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32" name="Organigramme : Disque magnétique 31"/>
          <p:cNvSpPr/>
          <p:nvPr/>
        </p:nvSpPr>
        <p:spPr>
          <a:xfrm>
            <a:off x="8172400" y="1995686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35" name="Flèche droite 34"/>
          <p:cNvSpPr/>
          <p:nvPr/>
        </p:nvSpPr>
        <p:spPr>
          <a:xfrm>
            <a:off x="3635896" y="3003798"/>
            <a:ext cx="792088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èche droite 37"/>
          <p:cNvSpPr/>
          <p:nvPr/>
        </p:nvSpPr>
        <p:spPr>
          <a:xfrm>
            <a:off x="7884368" y="2355726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8172400" y="3291830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27" name="Flèche droite 26"/>
          <p:cNvSpPr/>
          <p:nvPr/>
        </p:nvSpPr>
        <p:spPr>
          <a:xfrm>
            <a:off x="7884368" y="3651870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7"/>
          <p:cNvGrpSpPr/>
          <p:nvPr/>
        </p:nvGrpSpPr>
        <p:grpSpPr>
          <a:xfrm>
            <a:off x="1891802" y="1128219"/>
            <a:ext cx="6568630" cy="570723"/>
            <a:chOff x="251520" y="3350185"/>
            <a:chExt cx="8711153" cy="570723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prerequisite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JDK8 required </a:t>
              </a:r>
            </a:p>
          </p:txBody>
        </p:sp>
      </p:grpSp>
      <p:grpSp>
        <p:nvGrpSpPr>
          <p:cNvPr id="15" name="Group 7"/>
          <p:cNvGrpSpPr/>
          <p:nvPr/>
        </p:nvGrpSpPr>
        <p:grpSpPr>
          <a:xfrm>
            <a:off x="1891802" y="1659565"/>
            <a:ext cx="6568630" cy="3279157"/>
            <a:chOff x="251520" y="3350185"/>
            <a:chExt cx="8711153" cy="32791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kafka</a:t>
              </a:r>
              <a:r>
                <a:rPr lang="fr-FR" sz="1800" b="1" dirty="0" smtClean="0"/>
                <a:t> confluent installation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 confluent-5.0.1-2.11-enterprise.zip in your favourite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navigate to D:\Boulot\Presentation-monitoring\confluent-5.0.1-2.11-enterprise\confluent-5.0.1\etc\kafka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confluent.support.metrics.enable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=false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log.dirs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=D:/Boulot/Presentation-monitoring/confluent-5.0.1-2.11-enterprise/confluent-5.0.1/kafka-logs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dataDir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=D:/Boulot/Presentation-monitoring/confluent-5.0.1-2.11-enterprise/confluent-5.0.1/zookeeper</a:t>
              </a: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 / and not \ !!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648489"/>
            <a:chOff x="251520" y="3350185"/>
            <a:chExt cx="8711153" cy="3648489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Kafka confluent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zookeeper: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command line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.\bin\windows\zookeeper-server-start.bat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second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comand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.\bin\windows\kafka-server-start.bat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279157"/>
            <a:chOff x="251520" y="3350185"/>
            <a:chExt cx="8711153" cy="327915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5273325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Add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agent to the start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agent.jar and kafka.yml and zookeeper.yml to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.\bin\windows\kafka-server-start.bat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:.\jmx_prometheus_javaagent-0.3.1.jar=7075:.\kafka.yml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.\bin\windows\zookeeper-server-start.bat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:.\jmx_prometheus_javaagent-0.3.1.jar=7074:.\zookeeper.yml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zookeeper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chrome go to http://localhost:7075 and http://localhost:7074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!!Great </a:t>
              </a:r>
              <a:r>
                <a:rPr lang="en-GB" altLang="ko-KR" sz="16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could be monitored....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309387"/>
            <a:chOff x="251520" y="3350185"/>
            <a:chExt cx="8711153" cy="130938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Install the </a:t>
              </a:r>
              <a:r>
                <a:rPr lang="fr-FR" sz="1800" b="1" dirty="0" err="1" smtClean="0"/>
                <a:t>node</a:t>
              </a:r>
              <a:r>
                <a:rPr lang="fr-FR" sz="1800" b="1" dirty="0" smtClean="0"/>
                <a:t> agent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and unzip wmi_exporter-386.zip in your favourite place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execute wmi_exporter.exe, it will expose metrics on the http://localhost:9182/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1907704" y="2378468"/>
            <a:ext cx="6568630" cy="2786714"/>
            <a:chOff x="251520" y="3350185"/>
            <a:chExt cx="8711153" cy="278671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8499074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Installation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and </a:t>
              </a:r>
              <a:r>
                <a:rPr lang="en-GB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 prometheus.yml by the provided one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D:\Boulot\Prometheus\prometheus-2.5.0.windows-amd64.tar\prometheus-2.5.0.windows-amd64\prometheus-2.5.0.windows-amd64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 : prometheus.exe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D:\Boulot\Grafana\grafana-5.3.4.windows-amd64\grafana-5.3.4\bin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grafana-server.exe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986495"/>
            <a:chOff x="251520" y="3350185"/>
            <a:chExt cx="8711153" cy="1986495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monitoring the Infrastructure and Kafka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http://localhost:9090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http://localhost:3000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Prometheus as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datasource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31790"/>
            <a:ext cx="2648025" cy="199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03798"/>
            <a:ext cx="1637498" cy="17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709497"/>
            <a:chOff x="251520" y="3350185"/>
            <a:chExt cx="8711153" cy="170949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Add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dashboard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form https://grafana.com/dashboards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 add directly with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provided: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kafkaBasic.json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KafkaFull.json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31790"/>
            <a:ext cx="1656184" cy="14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7694"/>
            <a:ext cx="4105499" cy="15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651870"/>
            <a:ext cx="5220072" cy="1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provided jar : https://github.com/Ludo-didelot/HumanRobot.git or use the jar HumanRobotInc-0.0.1-SNAPSHOT.jar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and install or package the consumer 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D:\Boulot\HumanRobot”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\main\resources\jmx_prometheus_javaagent-0.3.1.jar=7071:.\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.\target\HumanRobotInc-0.0.1-SNAPSHOT.jar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provided jar : https://github.com/Ludo-didelot/HumanRobot-consumer.git or use the jar HumanRobotConsumer-0.0.1-SNAPSHOT.jar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and install or package the consumer 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D:\Boulot\HumanRobot”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</a:p>
            <a:p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D:\Boulot\HumanRobot-consumer</a:t>
              </a: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\main\resources\jmx_prometheus_javaagent-0.3.1.jar=7073:.\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.\target\HumanRobotConsumer-0.0.1-SNAPSHOT.jar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What means monitoring?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Short description of what means to monitor applications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Prometheus and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Why using Prometheus and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? What are the main features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915606"/>
            <a:chOff x="2175371" y="1762964"/>
            <a:chExt cx="5040560" cy="915606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Hands on session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Install Kafka,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producing and consuming messages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monitoring the infrastructure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Your turn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Create your own dashboard for the Sprig boot applications and get sense of it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Verify monitoring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601501"/>
            <a:chOff x="251520" y="3350185"/>
            <a:chExt cx="8711153" cy="601501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http://localhost:7073/ 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43758"/>
            <a:ext cx="7219012" cy="13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7"/>
          <p:cNvGrpSpPr/>
          <p:nvPr/>
        </p:nvGrpSpPr>
        <p:grpSpPr>
          <a:xfrm>
            <a:off x="1907704" y="1779662"/>
            <a:ext cx="6568630" cy="601501"/>
            <a:chOff x="251520" y="3350185"/>
            <a:chExt cx="8711153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http://localhost:7071/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7"/>
          <p:cNvGrpSpPr/>
          <p:nvPr/>
        </p:nvGrpSpPr>
        <p:grpSpPr>
          <a:xfrm>
            <a:off x="1891802" y="1106153"/>
            <a:ext cx="6568630" cy="1432498"/>
            <a:chOff x="251520" y="3350185"/>
            <a:chExt cx="8711153" cy="143249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http://localhost:8083/swagger-ui.html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 admin/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startconsumer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the human-robot-controller.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db in http://localhost:8083/h2-console/login.jsp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3018" r="1903"/>
          <a:stretch>
            <a:fillRect/>
          </a:stretch>
        </p:blipFill>
        <p:spPr bwMode="auto">
          <a:xfrm>
            <a:off x="1691680" y="2643758"/>
            <a:ext cx="4608512" cy="19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604" y="3147814"/>
            <a:ext cx="25188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06153"/>
            <a:ext cx="6568630" cy="1986495"/>
            <a:chOff x="251520" y="3350185"/>
            <a:chExt cx="8711153" cy="1986495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http://localhost:8082/swagger-ui.html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startFullDataProcess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the human-robot-controller to start the data creation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Creator: me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robotNum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100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Updatedate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now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15" r="4545"/>
          <a:stretch>
            <a:fillRect/>
          </a:stretch>
        </p:blipFill>
        <p:spPr bwMode="auto">
          <a:xfrm>
            <a:off x="4355976" y="2355726"/>
            <a:ext cx="47774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4325597"/>
            <a:chOff x="251520" y="3350185"/>
            <a:chExt cx="8711153" cy="4325597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micrometer to the pom.xml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&gt;micrometer-spring-legacy&lt;/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&gt;micrometer-registry-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prometheus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the bean to catch registry and add a label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@Bean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MeterRegistryCustomizer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return registry -&gt;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registry.config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().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("application", "Consumer-with-class");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};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3925488"/>
            <a:chOff x="251520" y="3350185"/>
            <a:chExt cx="8711153" cy="392548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custom time metrics on the controller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@Timed(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value =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get.human.robot.stat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histogram = true,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percentiles = {0.95, 0.99},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{"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mytag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customhuman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"}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counter metrics on usage of the query using the client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 result = "success"; 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Metrics.counter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search.robot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"result", result).increment();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the consumer and look at the monitoring (http://localhost:8084/prometheus)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-jar .\target\HumanRobotConsumerClass-0.0.1-SNAPSHOT.jar</a:t>
              </a: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 descr="https://478h5m1yrfsa3bbe262u7muv-wpengine.netdna-ssl.com/wp-content/uploads/2018/08/kubernetes_prom_diagram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76" r="26923" b="66026"/>
          <a:stretch/>
        </p:blipFill>
        <p:spPr bwMode="auto">
          <a:xfrm>
            <a:off x="3275856" y="1923678"/>
            <a:ext cx="3019425" cy="1514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7" name="Picture 196" descr="https://478h5m1yrfsa3bbe262u7muv-wpengine.netdna-ssl.com/wp-content/uploads/2018/08/kubernetes_prom_diagram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76" t="34188" r="41185" b="37180"/>
          <a:stretch/>
        </p:blipFill>
        <p:spPr bwMode="auto">
          <a:xfrm>
            <a:off x="3274624" y="3345304"/>
            <a:ext cx="2171700" cy="1276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Alert Manager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" name="Group 187"/>
          <p:cNvGrpSpPr/>
          <p:nvPr/>
        </p:nvGrpSpPr>
        <p:grpSpPr>
          <a:xfrm>
            <a:off x="557033" y="170839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r>
                <a:rPr lang="fr-FR" altLang="ko-KR" sz="1200" b="1" dirty="0">
                  <a:solidFill>
                    <a:schemeClr val="bg1"/>
                  </a:solidFill>
                  <a:cs typeface="Arial" pitchFamily="34" charset="0"/>
                </a:rPr>
                <a:t> Manager 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is open source alerting module of Prometheus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Manager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93"/>
          <p:cNvGrpSpPr/>
          <p:nvPr/>
        </p:nvGrpSpPr>
        <p:grpSpPr>
          <a:xfrm>
            <a:off x="6804248" y="2931790"/>
            <a:ext cx="1926735" cy="1048024"/>
            <a:chOff x="803640" y="3362835"/>
            <a:chExt cx="2059657" cy="1048024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Several channels for alerts propagation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such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as email,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PagerDuty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and HipChat.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96"/>
          <p:cNvGrpSpPr/>
          <p:nvPr/>
        </p:nvGrpSpPr>
        <p:grpSpPr>
          <a:xfrm>
            <a:off x="6804248" y="1419622"/>
            <a:ext cx="1926735" cy="863358"/>
            <a:chOff x="803640" y="3362835"/>
            <a:chExt cx="2059657" cy="863358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can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silence, inhibit, aggregate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and/or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send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notifications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" name="TextBox 197"/>
          <p:cNvSpPr txBox="1"/>
          <p:nvPr/>
        </p:nvSpPr>
        <p:spPr>
          <a:xfrm>
            <a:off x="701049" y="3075806"/>
            <a:ext cx="178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It 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manages alerts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coming from Prometheus 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1480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Typical Architecture (reminder)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1544"/>
            <a:ext cx="6672935" cy="400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78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 and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configuartion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 of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alertmanger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2817492"/>
            <a:chOff x="251520" y="3350185"/>
            <a:chExt cx="8711153" cy="2817492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Download the module : </a:t>
              </a:r>
            </a:p>
            <a:p>
              <a:r>
                <a:rPr lang="en-GB" altLang="ko-KR" dirty="0">
                  <a:cs typeface="Arial" pitchFamily="34" charset="0"/>
                </a:rPr>
                <a:t>https://prometheus.io/download</a:t>
              </a:r>
              <a:r>
                <a:rPr lang="en-GB" altLang="ko-KR" dirty="0" smtClean="0">
                  <a:cs typeface="Arial" pitchFamily="34" charset="0"/>
                </a:rPr>
                <a:t>/</a:t>
              </a:r>
            </a:p>
            <a:p>
              <a:r>
                <a:rPr lang="en-GB" altLang="ko-KR" dirty="0" smtClean="0">
                  <a:cs typeface="Arial" pitchFamily="34" charset="0"/>
                </a:rPr>
                <a:t>( or  https</a:t>
              </a:r>
              <a:r>
                <a:rPr lang="en-GB" altLang="ko-KR" dirty="0">
                  <a:cs typeface="Arial" pitchFamily="34" charset="0"/>
                </a:rPr>
                <a:t>://</a:t>
              </a:r>
              <a:r>
                <a:rPr lang="en-GB" altLang="ko-KR" dirty="0" smtClean="0">
                  <a:cs typeface="Arial" pitchFamily="34" charset="0"/>
                </a:rPr>
                <a:t>github.com/prometheus/alertmanager )</a:t>
              </a:r>
              <a:endParaRPr lang="en-GB" altLang="ko-KR" dirty="0">
                <a:cs typeface="Arial" pitchFamily="34" charset="0"/>
              </a:endParaRPr>
            </a:p>
            <a:p>
              <a:pPr marL="342900" indent="-342900">
                <a:buAutoNum type="arabicPeriod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Extract it </a:t>
              </a:r>
            </a:p>
            <a:p>
              <a:endPara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 </a:t>
              </a:r>
              <a:r>
                <a:rPr lang="en-GB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 configuration</a:t>
              </a:r>
            </a:p>
            <a:p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configuration of the YAML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91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Configuration of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prometheus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217602"/>
            <a:chOff x="251520" y="3350185"/>
            <a:chExt cx="8711153" cy="3217602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1 - Prometheus server configuration</a:t>
              </a: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configuration of the YAML 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file</a:t>
              </a:r>
            </a:p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#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Alertmanager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configuration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alerting: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alertmanagers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-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static_configs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- targets: ['localhost:9093']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# Load rules once and periodically evaluate them according to the global '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evaluation_interval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'.</a:t>
              </a:r>
            </a:p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rule_files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 '../rules/*.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yml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'</a:t>
              </a:r>
              <a:endParaRPr lang="en-GB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2 - Rules creation (</a:t>
              </a:r>
              <a:r>
                <a:rPr lang="en-GB" altLang="ko-KR" sz="14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Prometheus server</a:t>
              </a:r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Create a new folder: rules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Create YAML file for 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 alerts (alert-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-broker-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rules.yml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in folder rules </a:t>
              </a: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5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Hands-on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880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Definition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4218347"/>
            <a:chOff x="3687661" y="1203598"/>
            <a:chExt cx="2252491" cy="4218347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37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Monitoring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(ˈ</a:t>
              </a:r>
              <a:r>
                <a:rPr lang="en-GB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mɒnɪtərɪŋ</a:t>
              </a:r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Noun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 The act of being a monitor of something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 about the illness, the medication, monitoring of health, etc is required.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machine is to be used for heart monitoring.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 Mechanical engineering the act of observing or recording an engine or other device or its activity or performance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Remote monitoring of jet engines while the planes are in flight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 The act of checking a radio or television broadcast or its technical quality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independent monitoring of ABC broadcasts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Definition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Dictionary (Collins)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Hands-on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an Alert when a broker is down</a:t>
              </a: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Propagate alert by mail</a:t>
              </a:r>
            </a:p>
            <a:p>
              <a:pPr marL="285750" indent="-285750">
                <a:buFontTx/>
                <a:buChar char="-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Silent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 (thought the interface)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2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</a:t>
              </a:r>
            </a:p>
            <a:p>
              <a:endParaRPr lang="en-GB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Propagate alert in Slack</a:t>
              </a: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12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Links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Useful links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LINKS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Links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539946"/>
            <a:chOff x="251520" y="3350185"/>
            <a:chExt cx="8711153" cy="539946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https://grafana.com/dashboards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1779662"/>
            <a:ext cx="6568630" cy="2263494"/>
            <a:chOff x="251520" y="3350185"/>
            <a:chExt cx="8711153" cy="226349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Prometheus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https://github.com/prometheus/jmx_exporter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https://promcon.io/2016-berlin/talks/the-prometheus-time-series-database/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https://github.com/google/re2/wiki/Syntax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https://github.com/skalogs/skalogs-bundle/blob/master/templates/prometheus/infra-prometheus-rules.conf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https://prometheus.io/docs/prometheus/latest/configuration/configuration/#&lt;file_sd_config&gt;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https://github.com/skalogs/skalogs-bundle/tree/master/files/prometheus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https://prometheus.io/docs/prometheus/latest/querying</a:t>
              </a: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4069514"/>
            <a:ext cx="6568630" cy="816944"/>
            <a:chOff x="251520" y="3350185"/>
            <a:chExt cx="8711153" cy="816944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DEMO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8711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https://github.com/Ludo-didelot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What means monitoring for us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IT Environment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0765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Monitoring has different signification/sense regarding the context: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Hospital,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Chemical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Nuclear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Bank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And for who is the monitoring: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Patient 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CEO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Developer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System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Quality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Context matter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are the accessible functions?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Can I trust the data?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Functions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Is my application up and running?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version in Prod?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Availability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417356"/>
            <a:chOff x="803640" y="3362835"/>
            <a:chExt cx="2059657" cy="141735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Does I have enough capacity?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current performance?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Capacity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How team is performing? What is the delivery pace?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Delivery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8"/>
          <p:cNvSpPr txBox="1"/>
          <p:nvPr/>
        </p:nvSpPr>
        <p:spPr>
          <a:xfrm>
            <a:off x="2915816" y="42999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Business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4067944" y="42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Developer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5868144" y="419831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Devops</a:t>
            </a:r>
            <a:endParaRPr lang="en-US" altLang="ko-KR" sz="12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OS Admin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6948264" y="42999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Scrum master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31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prometheus monitori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9782"/>
            <a:ext cx="3803915" cy="213970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Prometheus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1"/>
          <p:cNvGrpSpPr/>
          <p:nvPr/>
        </p:nvGrpSpPr>
        <p:grpSpPr>
          <a:xfrm>
            <a:off x="259806" y="2304603"/>
            <a:ext cx="1926735" cy="678692"/>
            <a:chOff x="803640" y="3362835"/>
            <a:chExt cx="2059657" cy="678692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has been developed by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SoundCloud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in 2012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Created by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84"/>
          <p:cNvGrpSpPr/>
          <p:nvPr/>
        </p:nvGrpSpPr>
        <p:grpSpPr>
          <a:xfrm>
            <a:off x="6948264" y="2211710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Time series are composed by name and list of key-value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Dimentional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Prometheus is open source monitoring solution since 2015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3"/>
          <p:cNvGrpSpPr/>
          <p:nvPr/>
        </p:nvGrpSpPr>
        <p:grpSpPr>
          <a:xfrm>
            <a:off x="6821729" y="350785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includes a query language  called 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PromQL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Language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96"/>
          <p:cNvGrpSpPr/>
          <p:nvPr/>
        </p:nvGrpSpPr>
        <p:grpSpPr>
          <a:xfrm>
            <a:off x="467544" y="3507854"/>
            <a:ext cx="1926735" cy="1232690"/>
            <a:chOff x="803640" y="3362835"/>
            <a:chExt cx="2059657" cy="1232690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member of the CNCF (Cloud Native Foundation) It fits well in the cloud native Infrastructure</a:t>
              </a:r>
              <a:endParaRPr lang="ko-KR" altLang="en-US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Cloud Native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196"/>
          <p:cNvGrpSpPr/>
          <p:nvPr/>
        </p:nvGrpSpPr>
        <p:grpSpPr>
          <a:xfrm>
            <a:off x="6804248" y="1123036"/>
            <a:ext cx="1926735" cy="863358"/>
            <a:chOff x="803640" y="3362835"/>
            <a:chExt cx="2059657" cy="863358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a time-series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datasources</a:t>
              </a:r>
              <a:endParaRPr lang="en-GB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5436096" y="2355726"/>
            <a:ext cx="345638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adall.info/data/images/logo/prometheu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95686"/>
            <a:ext cx="3302386" cy="1728192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Principle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979712" y="149163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Application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57175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System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9712" y="3723878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Other</a:t>
            </a:r>
            <a:r>
              <a:rPr lang="fr-FR" dirty="0" smtClean="0"/>
              <a:t> sources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635896" y="149163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635896" y="257175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635896" y="3723878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cxnSp>
        <p:nvCxnSpPr>
          <p:cNvPr id="22" name="Forme 21"/>
          <p:cNvCxnSpPr>
            <a:stCxn id="20" idx="0"/>
            <a:endCxn id="17" idx="3"/>
          </p:cNvCxnSpPr>
          <p:nvPr/>
        </p:nvCxnSpPr>
        <p:spPr>
          <a:xfrm rot="16200000" flipV="1">
            <a:off x="5292080" y="483518"/>
            <a:ext cx="504056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e 24"/>
          <p:cNvCxnSpPr>
            <a:stCxn id="20" idx="2"/>
            <a:endCxn id="19" idx="3"/>
          </p:cNvCxnSpPr>
          <p:nvPr/>
        </p:nvCxnSpPr>
        <p:spPr>
          <a:xfrm rot="5400000">
            <a:off x="5256076" y="2175706"/>
            <a:ext cx="576064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20" idx="1"/>
            <a:endCxn id="18" idx="3"/>
          </p:cNvCxnSpPr>
          <p:nvPr/>
        </p:nvCxnSpPr>
        <p:spPr>
          <a:xfrm rot="10800000">
            <a:off x="3923928" y="2931790"/>
            <a:ext cx="1512168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44008" y="113159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Prometheus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data </a:t>
            </a:r>
            <a:r>
              <a:rPr lang="fr-FR" dirty="0" err="1" smtClean="0"/>
              <a:t>using</a:t>
            </a:r>
            <a:r>
              <a:rPr lang="fr-FR" dirty="0" smtClean="0"/>
              <a:t> the http </a:t>
            </a:r>
            <a:r>
              <a:rPr lang="fr-FR" dirty="0" err="1" smtClean="0"/>
              <a:t>endpoints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572000" y="422793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endpoints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native or custom </a:t>
            </a:r>
            <a:r>
              <a:rPr lang="fr-FR" dirty="0" err="1" smtClean="0"/>
              <a:t>exporters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Typical 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1544"/>
            <a:ext cx="6672935" cy="400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Exporter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7"/>
          <p:cNvGrpSpPr/>
          <p:nvPr/>
        </p:nvGrpSpPr>
        <p:grpSpPr>
          <a:xfrm>
            <a:off x="1891802" y="1128219"/>
            <a:ext cx="6640638" cy="601501"/>
            <a:chOff x="251520" y="3350185"/>
            <a:chExt cx="4986840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Definition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Expose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via http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85978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Existing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exporters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https://prometheus.io/docs/instrumenting/exporters/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presenation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only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Exporter </a:t>
              </a:r>
            </a:p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WMI Exporter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90789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29081</TotalTime>
  <Words>1818</Words>
  <Application>Microsoft Office PowerPoint</Application>
  <PresentationFormat>Affichage à l'écran (16:9)</PresentationFormat>
  <Paragraphs>403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Cover and End Slide Master</vt:lpstr>
      <vt:lpstr>Contents Slide Master</vt:lpstr>
      <vt:lpstr>Section Break Slide Master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Ludovic</cp:lastModifiedBy>
  <cp:revision>129</cp:revision>
  <dcterms:created xsi:type="dcterms:W3CDTF">2016-12-05T23:26:54Z</dcterms:created>
  <dcterms:modified xsi:type="dcterms:W3CDTF">2019-01-10T10:50:38Z</dcterms:modified>
</cp:coreProperties>
</file>