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42"/>
  </p:notesMasterIdLst>
  <p:handoutMasterIdLst>
    <p:handoutMasterId r:id="rId43"/>
  </p:handoutMasterIdLst>
  <p:sldIdLst>
    <p:sldId id="267" r:id="rId4"/>
    <p:sldId id="256" r:id="rId5"/>
    <p:sldId id="261" r:id="rId6"/>
    <p:sldId id="300" r:id="rId7"/>
    <p:sldId id="299" r:id="rId8"/>
    <p:sldId id="302" r:id="rId9"/>
    <p:sldId id="301" r:id="rId10"/>
    <p:sldId id="303" r:id="rId11"/>
    <p:sldId id="308" r:id="rId12"/>
    <p:sldId id="320" r:id="rId13"/>
    <p:sldId id="321" r:id="rId14"/>
    <p:sldId id="304" r:id="rId15"/>
    <p:sldId id="305" r:id="rId16"/>
    <p:sldId id="306" r:id="rId17"/>
    <p:sldId id="307" r:id="rId18"/>
    <p:sldId id="309" r:id="rId19"/>
    <p:sldId id="310" r:id="rId20"/>
    <p:sldId id="322" r:id="rId21"/>
    <p:sldId id="323" r:id="rId22"/>
    <p:sldId id="311" r:id="rId23"/>
    <p:sldId id="312" r:id="rId24"/>
    <p:sldId id="313" r:id="rId25"/>
    <p:sldId id="315" r:id="rId26"/>
    <p:sldId id="316" r:id="rId27"/>
    <p:sldId id="317" r:id="rId28"/>
    <p:sldId id="318" r:id="rId29"/>
    <p:sldId id="324" r:id="rId30"/>
    <p:sldId id="319" r:id="rId31"/>
    <p:sldId id="326" r:id="rId32"/>
    <p:sldId id="327" r:id="rId33"/>
    <p:sldId id="328" r:id="rId34"/>
    <p:sldId id="329" r:id="rId35"/>
    <p:sldId id="330" r:id="rId36"/>
    <p:sldId id="331" r:id="rId37"/>
    <p:sldId id="325" r:id="rId38"/>
    <p:sldId id="264" r:id="rId39"/>
    <p:sldId id="333" r:id="rId40"/>
    <p:sldId id="262" r:id="rId4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8F8"/>
    <a:srgbClr val="179A9D"/>
    <a:srgbClr val="38D4CD"/>
    <a:srgbClr val="16B7B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505" autoAdjust="0"/>
  </p:normalViewPr>
  <p:slideViewPr>
    <p:cSldViewPr>
      <p:cViewPr varScale="1">
        <p:scale>
          <a:sx n="111" d="100"/>
          <a:sy n="111" d="100"/>
        </p:scale>
        <p:origin x="-619" y="-77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pPr/>
              <a:t>2019-01-09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pPr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pPr/>
              <a:t>2019-01-09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pPr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0858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289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755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05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852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627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0890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58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738235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2181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547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4035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399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  <p:sldLayoutId id="2147483671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27784" y="2159209"/>
            <a:ext cx="3888432" cy="576064"/>
          </a:xfrm>
        </p:spPr>
        <p:txBody>
          <a:bodyPr/>
          <a:lstStyle/>
          <a:p>
            <a:r>
              <a:rPr lang="en-US" altLang="ko-KR" b="1" dirty="0"/>
              <a:t>Welcome!!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979448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Prometheus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Core </a:t>
            </a:r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metrics </a:t>
            </a:r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types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610" name="AutoShape 2" descr="https://prometheus.io/assets/architectu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2" name="AutoShape 4" descr="https://prometheus.io/assets/architectu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1128219"/>
            <a:ext cx="6640638" cy="1155499"/>
            <a:chOff x="251520" y="3350185"/>
            <a:chExt cx="4986840" cy="1155499"/>
          </a:xfrm>
        </p:grpSpPr>
        <p:sp>
          <p:nvSpPr>
            <p:cNvPr id="15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smtClean="0"/>
                <a:t>Gauge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6" name="TextBox 9"/>
            <p:cNvSpPr txBox="1"/>
            <p:nvPr/>
          </p:nvSpPr>
          <p:spPr>
            <a:xfrm>
              <a:off x="251520" y="3582354"/>
              <a:ext cx="49868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gauge is a metric that represents a single numerical value that can arbitrarily go up and down. For example, the number of active connections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1907704" y="3579862"/>
            <a:ext cx="6640638" cy="1432498"/>
            <a:chOff x="251520" y="3350185"/>
            <a:chExt cx="4986840" cy="1432498"/>
          </a:xfrm>
        </p:grpSpPr>
        <p:sp>
          <p:nvSpPr>
            <p:cNvPr id="18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altLang="ko-KR" sz="1800" b="1" dirty="0" smtClean="0"/>
                <a:t>Histogram</a:t>
              </a:r>
              <a:endParaRPr lang="en-US" sz="1800" b="1" dirty="0"/>
            </a:p>
          </p:txBody>
        </p:sp>
        <p:sp>
          <p:nvSpPr>
            <p:cNvPr id="19" name="TextBox 9"/>
            <p:cNvSpPr txBox="1"/>
            <p:nvPr/>
          </p:nvSpPr>
          <p:spPr>
            <a:xfrm>
              <a:off x="251520" y="3582354"/>
              <a:ext cx="49868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histogram samples observations (usually things like request durations or response sizes) and counts them in configurable buckets. It also provides a sum of all observed values. Most commonplace metrics fall under this category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1907704" y="2352355"/>
            <a:ext cx="6640638" cy="1155499"/>
            <a:chOff x="251520" y="3350185"/>
            <a:chExt cx="4986840" cy="1155499"/>
          </a:xfrm>
        </p:grpSpPr>
        <p:sp>
          <p:nvSpPr>
            <p:cNvPr id="20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err="1" smtClean="0"/>
                <a:t>Counter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1" name="TextBox 9"/>
            <p:cNvSpPr txBox="1"/>
            <p:nvPr/>
          </p:nvSpPr>
          <p:spPr>
            <a:xfrm>
              <a:off x="251520" y="3582354"/>
              <a:ext cx="49868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cumulative metric that represents a single numerical value that only ever goes up. There is a counter example in the code above.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Prometheus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Core metrics </a:t>
            </a:r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types</a:t>
            </a:r>
            <a:endParaRPr lang="ko-KR" altLang="en-US" sz="2400" b="1" dirty="0" smtClean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610" name="AutoShape 2" descr="https://prometheus.io/assets/architectu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2" name="AutoShape 4" descr="https://prometheus.io/assets/architectu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1891802" y="1131590"/>
            <a:ext cx="6640638" cy="2263494"/>
            <a:chOff x="251520" y="3350185"/>
            <a:chExt cx="4986840" cy="2263494"/>
          </a:xfrm>
        </p:grpSpPr>
        <p:sp>
          <p:nvSpPr>
            <p:cNvPr id="23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err="1" smtClean="0"/>
                <a:t>Summary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4" name="TextBox 9"/>
            <p:cNvSpPr txBox="1"/>
            <p:nvPr/>
          </p:nvSpPr>
          <p:spPr>
            <a:xfrm>
              <a:off x="251520" y="3582354"/>
              <a:ext cx="498684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Similar 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a histogram, a summary samples observations (usually things like request durations and response sizes). While it also provides a total count of observations and a sum of all observed values, it calculates configurable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quantiles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over a sliding time window. A typical example is getting the 95th percentile of requests duration to understand the worst case responsiveness of our system.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Prometheus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accent3"/>
                </a:solidFill>
                <a:cs typeface="Arial" pitchFamily="34" charset="0"/>
              </a:rPr>
              <a:t>Quering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2682043"/>
            <a:ext cx="2448272" cy="1689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1059582"/>
            <a:ext cx="3216818" cy="1584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9" name="Group 7"/>
          <p:cNvGrpSpPr/>
          <p:nvPr/>
        </p:nvGrpSpPr>
        <p:grpSpPr>
          <a:xfrm>
            <a:off x="1891802" y="1128219"/>
            <a:ext cx="3760318" cy="1155499"/>
            <a:chOff x="251520" y="3350185"/>
            <a:chExt cx="4986840" cy="1155499"/>
          </a:xfrm>
        </p:grpSpPr>
        <p:sp>
          <p:nvSpPr>
            <p:cNvPr id="34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smtClean="0"/>
                <a:t>Instant </a:t>
              </a:r>
              <a:r>
                <a:rPr lang="fr-FR" sz="1800" b="1" dirty="0" err="1" smtClean="0"/>
                <a:t>Vector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3" name="TextBox 9"/>
            <p:cNvSpPr txBox="1"/>
            <p:nvPr/>
          </p:nvSpPr>
          <p:spPr>
            <a:xfrm>
              <a:off x="251520" y="3582354"/>
              <a:ext cx="49868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set of time </a:t>
              </a:r>
              <a:r>
                <a:rPr lang="fr-FR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series</a:t>
              </a:r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fr-FR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containing</a:t>
              </a:r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single </a:t>
              </a:r>
              <a:r>
                <a:rPr lang="fr-FR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sample</a:t>
              </a:r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for </a:t>
              </a:r>
              <a:r>
                <a:rPr lang="fr-FR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each</a:t>
              </a:r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time </a:t>
              </a:r>
              <a:r>
                <a:rPr lang="fr-FR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series</a:t>
              </a:r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all sharing the </a:t>
              </a:r>
              <a:r>
                <a:rPr lang="fr-FR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same</a:t>
              </a:r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fr-FR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timestamp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7"/>
          <p:cNvGrpSpPr/>
          <p:nvPr/>
        </p:nvGrpSpPr>
        <p:grpSpPr>
          <a:xfrm>
            <a:off x="1907704" y="2424363"/>
            <a:ext cx="3760318" cy="1155499"/>
            <a:chOff x="251520" y="3350185"/>
            <a:chExt cx="4986840" cy="1155499"/>
          </a:xfrm>
        </p:grpSpPr>
        <p:sp>
          <p:nvSpPr>
            <p:cNvPr id="38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smtClean="0"/>
                <a:t>Range </a:t>
              </a:r>
              <a:r>
                <a:rPr lang="fr-FR" sz="1800" b="1" dirty="0" err="1" smtClean="0"/>
                <a:t>Vector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9" name="TextBox 9"/>
            <p:cNvSpPr txBox="1"/>
            <p:nvPr/>
          </p:nvSpPr>
          <p:spPr>
            <a:xfrm>
              <a:off x="251520" y="3582354"/>
              <a:ext cx="49868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set o time series containing a range of data point over time for each time series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7"/>
          <p:cNvGrpSpPr/>
          <p:nvPr/>
        </p:nvGrpSpPr>
        <p:grpSpPr>
          <a:xfrm>
            <a:off x="1907704" y="3565458"/>
            <a:ext cx="3760318" cy="878500"/>
            <a:chOff x="251520" y="3350185"/>
            <a:chExt cx="4986840" cy="878500"/>
          </a:xfrm>
        </p:grpSpPr>
        <p:sp>
          <p:nvSpPr>
            <p:cNvPr id="41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err="1" smtClean="0"/>
                <a:t>Scalar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2" name="TextBox 9"/>
            <p:cNvSpPr txBox="1"/>
            <p:nvPr/>
          </p:nvSpPr>
          <p:spPr>
            <a:xfrm>
              <a:off x="251520" y="3582354"/>
              <a:ext cx="49868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simple numeric floating point value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7"/>
          <p:cNvGrpSpPr/>
          <p:nvPr/>
        </p:nvGrpSpPr>
        <p:grpSpPr>
          <a:xfrm>
            <a:off x="1891802" y="4418521"/>
            <a:ext cx="3760318" cy="601501"/>
            <a:chOff x="251520" y="3350185"/>
            <a:chExt cx="4986840" cy="601501"/>
          </a:xfrm>
        </p:grpSpPr>
        <p:sp>
          <p:nvSpPr>
            <p:cNvPr id="44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smtClean="0"/>
                <a:t>String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5" name="TextBox 9"/>
            <p:cNvSpPr txBox="1"/>
            <p:nvPr/>
          </p:nvSpPr>
          <p:spPr>
            <a:xfrm>
              <a:off x="251520" y="3582354"/>
              <a:ext cx="4986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simple string value</a:t>
              </a:r>
            </a:p>
          </p:txBody>
        </p:sp>
      </p:grpSp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4411047"/>
            <a:ext cx="2376264" cy="680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Prometheus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accent3"/>
                </a:solidFill>
                <a:cs typeface="Arial" pitchFamily="34" charset="0"/>
              </a:rPr>
              <a:t>Quering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531762" y="1128219"/>
            <a:ext cx="3760318" cy="601501"/>
            <a:chOff x="251520" y="3350185"/>
            <a:chExt cx="4986840" cy="601501"/>
          </a:xfrm>
        </p:grpSpPr>
        <p:sp>
          <p:nvSpPr>
            <p:cNvPr id="34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err="1" smtClean="0"/>
                <a:t>Arithmetic</a:t>
              </a:r>
              <a:r>
                <a:rPr lang="fr-FR" sz="1800" b="1" dirty="0" smtClean="0"/>
                <a:t> </a:t>
              </a:r>
              <a:r>
                <a:rPr lang="fr-FR" sz="1800" b="1" dirty="0" err="1" smtClean="0"/>
                <a:t>operators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3" name="TextBox 9"/>
            <p:cNvSpPr txBox="1"/>
            <p:nvPr/>
          </p:nvSpPr>
          <p:spPr>
            <a:xfrm>
              <a:off x="251520" y="3582354"/>
              <a:ext cx="4986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-, +, *, /, %, ^ (</a:t>
              </a:r>
              <a:r>
                <a:rPr lang="fr-FR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exp</a:t>
              </a:r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3908026" y="1131590"/>
            <a:ext cx="3760318" cy="601501"/>
            <a:chOff x="251520" y="3350185"/>
            <a:chExt cx="4986840" cy="601501"/>
          </a:xfrm>
        </p:grpSpPr>
        <p:sp>
          <p:nvSpPr>
            <p:cNvPr id="38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err="1" smtClean="0"/>
                <a:t>Comparison</a:t>
              </a:r>
              <a:r>
                <a:rPr lang="fr-FR" sz="1800" b="1" dirty="0" smtClean="0"/>
                <a:t> </a:t>
              </a:r>
              <a:r>
                <a:rPr lang="fr-FR" sz="1800" b="1" dirty="0" err="1" smtClean="0"/>
                <a:t>operators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9" name="TextBox 9"/>
            <p:cNvSpPr txBox="1"/>
            <p:nvPr/>
          </p:nvSpPr>
          <p:spPr>
            <a:xfrm>
              <a:off x="251520" y="3582354"/>
              <a:ext cx="4986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==, !=, &gt;, &lt;, &gt;=, &lt;=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6516216" y="1131590"/>
            <a:ext cx="3760318" cy="601501"/>
            <a:chOff x="251520" y="3350185"/>
            <a:chExt cx="4986840" cy="601501"/>
          </a:xfrm>
        </p:grpSpPr>
        <p:sp>
          <p:nvSpPr>
            <p:cNvPr id="41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err="1" smtClean="0"/>
                <a:t>Logical</a:t>
              </a:r>
              <a:r>
                <a:rPr lang="fr-FR" sz="1800" b="1" dirty="0" smtClean="0"/>
                <a:t>/set </a:t>
              </a:r>
              <a:r>
                <a:rPr lang="fr-FR" sz="1800" b="1" dirty="0" err="1" smtClean="0"/>
                <a:t>operators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2" name="TextBox 9"/>
            <p:cNvSpPr txBox="1"/>
            <p:nvPr/>
          </p:nvSpPr>
          <p:spPr>
            <a:xfrm>
              <a:off x="251520" y="3582354"/>
              <a:ext cx="4986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And, or, unless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47664" y="1779662"/>
            <a:ext cx="7596337" cy="2263494"/>
            <a:chOff x="251520" y="3350185"/>
            <a:chExt cx="5208678" cy="2263494"/>
          </a:xfrm>
        </p:grpSpPr>
        <p:sp>
          <p:nvSpPr>
            <p:cNvPr id="44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err="1" smtClean="0"/>
                <a:t>Aggregation</a:t>
              </a:r>
              <a:r>
                <a:rPr lang="fr-FR" sz="1800" b="1" dirty="0" smtClean="0"/>
                <a:t> </a:t>
              </a:r>
              <a:r>
                <a:rPr lang="fr-FR" sz="1800" b="1" dirty="0" err="1" smtClean="0"/>
                <a:t>operators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5" name="TextBox 9"/>
            <p:cNvSpPr txBox="1"/>
            <p:nvPr/>
          </p:nvSpPr>
          <p:spPr>
            <a:xfrm>
              <a:off x="251520" y="3582354"/>
              <a:ext cx="520867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Sum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Sum over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dimentions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GB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Min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minimum over dimensions, </a:t>
              </a:r>
              <a:r>
                <a:rPr lang="en-GB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Max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maximum over dimensions, </a:t>
              </a:r>
              <a:r>
                <a:rPr lang="en-GB" altLang="ko-KR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Avg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average over dimensions, </a:t>
              </a:r>
              <a:r>
                <a:rPr lang="en-GB" altLang="ko-KR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Stddev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standard deviation, </a:t>
              </a:r>
              <a:r>
                <a:rPr lang="en-GB" altLang="ko-KR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Stdvar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population standard deviation, </a:t>
              </a:r>
              <a:r>
                <a:rPr lang="en-GB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Count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number of element in the vector, </a:t>
              </a:r>
              <a:r>
                <a:rPr lang="en-GB" altLang="ko-KR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Count_values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count elements with the same value, </a:t>
              </a:r>
              <a:r>
                <a:rPr lang="en-GB" altLang="ko-KR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Bottomk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smallest k elements by sample value, </a:t>
              </a:r>
              <a:r>
                <a:rPr lang="en-GB" altLang="ko-KR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Topk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largest k elements by sample value,  </a:t>
              </a:r>
              <a:r>
                <a:rPr lang="en-GB" altLang="ko-KR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Quantile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calculate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quantile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of the value (0&lt;x&lt;1)</a:t>
              </a:r>
            </a:p>
          </p:txBody>
        </p:sp>
      </p:grpSp>
      <p:grpSp>
        <p:nvGrpSpPr>
          <p:cNvPr id="22" name="Group 7"/>
          <p:cNvGrpSpPr/>
          <p:nvPr/>
        </p:nvGrpSpPr>
        <p:grpSpPr>
          <a:xfrm>
            <a:off x="1547664" y="4095912"/>
            <a:ext cx="7668344" cy="1047588"/>
            <a:chOff x="251520" y="3350185"/>
            <a:chExt cx="4986840" cy="1957361"/>
          </a:xfrm>
        </p:grpSpPr>
        <p:sp>
          <p:nvSpPr>
            <p:cNvPr id="24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err="1" smtClean="0"/>
                <a:t>Vector</a:t>
              </a:r>
              <a:r>
                <a:rPr lang="fr-FR" sz="1800" b="1" dirty="0" smtClean="0"/>
                <a:t> </a:t>
              </a:r>
              <a:r>
                <a:rPr lang="fr-FR" sz="1800" b="1" dirty="0" err="1" smtClean="0"/>
                <a:t>matching</a:t>
              </a:r>
              <a:endParaRPr lang="fr-FR" sz="1800" b="1" dirty="0" smtClean="0"/>
            </a:p>
          </p:txBody>
        </p:sp>
        <p:sp>
          <p:nvSpPr>
            <p:cNvPr id="25" name="TextBox 9"/>
            <p:cNvSpPr txBox="1"/>
            <p:nvPr/>
          </p:nvSpPr>
          <p:spPr>
            <a:xfrm>
              <a:off x="251520" y="3582354"/>
              <a:ext cx="4986840" cy="1725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Vectors operations attempt to find a matching element in the right-hand side vector for each entry in the left-hand side. There are two basic types of matching behaviour: One-to-one and many-to-one/one-to-many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Prometheus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accent3"/>
                </a:solidFill>
                <a:cs typeface="Arial" pitchFamily="34" charset="0"/>
              </a:rPr>
              <a:t>Quering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1128219"/>
            <a:ext cx="6928670" cy="1709497"/>
            <a:chOff x="251520" y="3350185"/>
            <a:chExt cx="4986840" cy="1709497"/>
          </a:xfrm>
        </p:grpSpPr>
        <p:sp>
          <p:nvSpPr>
            <p:cNvPr id="34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smtClean="0"/>
                <a:t>Instant </a:t>
              </a:r>
              <a:r>
                <a:rPr lang="fr-FR" sz="1800" b="1" dirty="0" err="1" smtClean="0"/>
                <a:t>vector</a:t>
              </a:r>
              <a:r>
                <a:rPr lang="fr-FR" sz="1800" b="1" dirty="0" smtClean="0"/>
                <a:t> </a:t>
              </a:r>
              <a:r>
                <a:rPr lang="fr-FR" sz="1800" b="1" dirty="0" err="1" smtClean="0"/>
                <a:t>selectors</a:t>
              </a:r>
              <a:endParaRPr lang="fr-FR" sz="1800" b="1" dirty="0" smtClean="0"/>
            </a:p>
          </p:txBody>
        </p:sp>
        <p:sp>
          <p:nvSpPr>
            <p:cNvPr id="33" name="TextBox 9"/>
            <p:cNvSpPr txBox="1"/>
            <p:nvPr/>
          </p:nvSpPr>
          <p:spPr>
            <a:xfrm>
              <a:off x="251520" y="3582354"/>
              <a:ext cx="498684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=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Select labels that are exactly equal to the provided string, </a:t>
              </a:r>
              <a:r>
                <a:rPr lang="en-GB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!=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Select labels that are not equal to the provided string, </a:t>
              </a:r>
              <a:r>
                <a:rPr lang="en-GB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=~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Select labels that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regex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-match the provided string (or substring), </a:t>
              </a:r>
              <a:r>
                <a:rPr lang="en-GB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!~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Select labels that do not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regex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-match the provided string (or substring).</a:t>
              </a:r>
            </a:p>
          </p:txBody>
        </p:sp>
      </p:grpSp>
      <p:grpSp>
        <p:nvGrpSpPr>
          <p:cNvPr id="22" name="Group 7"/>
          <p:cNvGrpSpPr/>
          <p:nvPr/>
        </p:nvGrpSpPr>
        <p:grpSpPr>
          <a:xfrm>
            <a:off x="1907704" y="3003798"/>
            <a:ext cx="6928670" cy="601501"/>
            <a:chOff x="251520" y="3350185"/>
            <a:chExt cx="4986840" cy="601501"/>
          </a:xfrm>
        </p:grpSpPr>
        <p:sp>
          <p:nvSpPr>
            <p:cNvPr id="26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None/>
              </a:pPr>
              <a:r>
                <a:rPr lang="en-GB" sz="1800" b="1" dirty="0" smtClean="0"/>
                <a:t>Range Vector Selectors</a:t>
              </a:r>
              <a:endParaRPr lang="en-GB" sz="1800" b="1" dirty="0"/>
            </a:p>
          </p:txBody>
        </p:sp>
        <p:sp>
          <p:nvSpPr>
            <p:cNvPr id="27" name="TextBox 9"/>
            <p:cNvSpPr txBox="1"/>
            <p:nvPr/>
          </p:nvSpPr>
          <p:spPr>
            <a:xfrm>
              <a:off x="251520" y="3582354"/>
              <a:ext cx="4986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 - seconds, m - minutes, h - hours, d - days, w - weeks, y - years</a:t>
              </a:r>
            </a:p>
          </p:txBody>
        </p:sp>
      </p:grpSp>
      <p:grpSp>
        <p:nvGrpSpPr>
          <p:cNvPr id="28" name="Group 7"/>
          <p:cNvGrpSpPr/>
          <p:nvPr/>
        </p:nvGrpSpPr>
        <p:grpSpPr>
          <a:xfrm>
            <a:off x="1891802" y="3853490"/>
            <a:ext cx="6928670" cy="878500"/>
            <a:chOff x="251520" y="3350185"/>
            <a:chExt cx="4986840" cy="878500"/>
          </a:xfrm>
        </p:grpSpPr>
        <p:sp>
          <p:nvSpPr>
            <p:cNvPr id="29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None/>
              </a:pPr>
              <a:r>
                <a:rPr lang="en-GB" sz="1800" b="1" dirty="0" smtClean="0"/>
                <a:t>Offset </a:t>
              </a:r>
              <a:endParaRPr lang="en-GB" sz="1800" b="1" dirty="0"/>
            </a:p>
          </p:txBody>
        </p:sp>
        <p:sp>
          <p:nvSpPr>
            <p:cNvPr id="30" name="TextBox 9"/>
            <p:cNvSpPr txBox="1"/>
            <p:nvPr/>
          </p:nvSpPr>
          <p:spPr>
            <a:xfrm>
              <a:off x="251520" y="3582354"/>
              <a:ext cx="49868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 offset modifier allows changing the time offset for individual instant and range vectors in a query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Prometheus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accent3"/>
                </a:solidFill>
                <a:cs typeface="Arial" pitchFamily="34" charset="0"/>
              </a:rPr>
              <a:t>Quering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1128219"/>
            <a:ext cx="6928670" cy="3094491"/>
            <a:chOff x="251520" y="3350185"/>
            <a:chExt cx="4986840" cy="3094491"/>
          </a:xfrm>
        </p:grpSpPr>
        <p:sp>
          <p:nvSpPr>
            <p:cNvPr id="34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fr-FR" sz="1800" b="1" dirty="0" smtClean="0"/>
            </a:p>
          </p:txBody>
        </p:sp>
        <p:sp>
          <p:nvSpPr>
            <p:cNvPr id="33" name="TextBox 9"/>
            <p:cNvSpPr txBox="1"/>
            <p:nvPr/>
          </p:nvSpPr>
          <p:spPr>
            <a:xfrm>
              <a:off x="251520" y="3582354"/>
              <a:ext cx="498684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abs(), absent(), ceil(), changes(),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clamp_max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clamp_min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day_of_month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day_of_week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days_in_month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delta(),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deriv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exp(), floor(),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histogram_quantile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holt_winters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hour(),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idelta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increase(), irate(),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label_join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label_replace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ln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log2(), log10(), minute(), month(),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predict_linear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rate(), resets(), round(), scalar(), sort(),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sort_desc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sqrt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time(), timestamp(), vector(), year(), &lt;aggregation&gt;_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over_time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</a:t>
              </a:r>
            </a:p>
            <a:p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https://prometheus.io/docs/prometheus/latest/querying/functions/</a:t>
              </a:r>
            </a:p>
            <a:p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ext Placeholder 17"/>
          <p:cNvSpPr txBox="1">
            <a:spLocks/>
          </p:cNvSpPr>
          <p:nvPr/>
        </p:nvSpPr>
        <p:spPr>
          <a:xfrm>
            <a:off x="1907704" y="1131590"/>
            <a:ext cx="6928670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b="1" dirty="0" err="1" smtClean="0"/>
              <a:t>Functions</a:t>
            </a:r>
            <a:endParaRPr lang="fr-FR" sz="18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0" name="Picture 4" descr="RÃ©sultat de recherche d'images pour &quot;grafana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2499742"/>
            <a:ext cx="2448272" cy="2448272"/>
          </a:xfrm>
          <a:prstGeom prst="rect">
            <a:avLst/>
          </a:prstGeom>
          <a:noFill/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Grafana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Definitions</a:t>
            </a:r>
            <a:endParaRPr lang="en-US" altLang="ko-KR" dirty="0"/>
          </a:p>
        </p:txBody>
      </p:sp>
      <p:sp>
        <p:nvSpPr>
          <p:cNvPr id="90" name="Oval 89"/>
          <p:cNvSpPr/>
          <p:nvPr/>
        </p:nvSpPr>
        <p:spPr>
          <a:xfrm rot="-900000">
            <a:off x="5667244" y="1611266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 rot="900000">
            <a:off x="4164984" y="1873770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Rectangle 91"/>
          <p:cNvSpPr/>
          <p:nvPr/>
        </p:nvSpPr>
        <p:spPr>
          <a:xfrm rot="-900000">
            <a:off x="3377973" y="1464932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Oval 89"/>
          <p:cNvSpPr/>
          <p:nvPr/>
        </p:nvSpPr>
        <p:spPr>
          <a:xfrm>
            <a:off x="3712481" y="1904764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6" name="Oval 89"/>
          <p:cNvSpPr/>
          <p:nvPr/>
        </p:nvSpPr>
        <p:spPr>
          <a:xfrm rot="-900000">
            <a:off x="2888440" y="2046159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7" name="Rectangle 91"/>
          <p:cNvSpPr/>
          <p:nvPr/>
        </p:nvSpPr>
        <p:spPr>
          <a:xfrm rot="900000">
            <a:off x="4755173" y="3129895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Rectangle 91"/>
          <p:cNvSpPr/>
          <p:nvPr/>
        </p:nvSpPr>
        <p:spPr>
          <a:xfrm>
            <a:off x="5062229" y="1871651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Oval 89"/>
          <p:cNvSpPr/>
          <p:nvPr/>
        </p:nvSpPr>
        <p:spPr>
          <a:xfrm rot="-900000">
            <a:off x="4279429" y="3574175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0" name="Oval 89"/>
          <p:cNvSpPr/>
          <p:nvPr/>
        </p:nvSpPr>
        <p:spPr>
          <a:xfrm>
            <a:off x="5644384" y="2215150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1" name="Rectangle 91"/>
          <p:cNvSpPr/>
          <p:nvPr/>
        </p:nvSpPr>
        <p:spPr>
          <a:xfrm rot="-900000">
            <a:off x="3259857" y="2897829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Rectangle 91"/>
          <p:cNvSpPr/>
          <p:nvPr/>
        </p:nvSpPr>
        <p:spPr>
          <a:xfrm rot="-900000">
            <a:off x="5164325" y="3129965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Oval 89"/>
          <p:cNvSpPr/>
          <p:nvPr/>
        </p:nvSpPr>
        <p:spPr>
          <a:xfrm>
            <a:off x="3585263" y="253687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4" name="Oval 89"/>
          <p:cNvSpPr/>
          <p:nvPr/>
        </p:nvSpPr>
        <p:spPr>
          <a:xfrm rot="900000">
            <a:off x="3585263" y="253687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5" name="Rectangle 91"/>
          <p:cNvSpPr/>
          <p:nvPr/>
        </p:nvSpPr>
        <p:spPr>
          <a:xfrm>
            <a:off x="4051066" y="2532706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Rectangle 91"/>
          <p:cNvSpPr/>
          <p:nvPr/>
        </p:nvSpPr>
        <p:spPr>
          <a:xfrm>
            <a:off x="4523645" y="2221465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Oval 89"/>
          <p:cNvSpPr/>
          <p:nvPr/>
        </p:nvSpPr>
        <p:spPr>
          <a:xfrm>
            <a:off x="5205168" y="3497803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8" name="Oval 89"/>
          <p:cNvSpPr/>
          <p:nvPr/>
        </p:nvSpPr>
        <p:spPr>
          <a:xfrm rot="-900000">
            <a:off x="5926468" y="241923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9" name="Rectangle 91"/>
          <p:cNvSpPr/>
          <p:nvPr/>
        </p:nvSpPr>
        <p:spPr>
          <a:xfrm>
            <a:off x="5627398" y="2707416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Rectangle 91"/>
          <p:cNvSpPr/>
          <p:nvPr/>
        </p:nvSpPr>
        <p:spPr>
          <a:xfrm rot="-900000">
            <a:off x="3273815" y="1889586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Oval 89"/>
          <p:cNvSpPr/>
          <p:nvPr/>
        </p:nvSpPr>
        <p:spPr>
          <a:xfrm>
            <a:off x="5115962" y="265015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2" name="Oval 89"/>
          <p:cNvSpPr/>
          <p:nvPr/>
        </p:nvSpPr>
        <p:spPr>
          <a:xfrm>
            <a:off x="3820140" y="3355772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3" name="Rectangle 91"/>
          <p:cNvSpPr/>
          <p:nvPr/>
        </p:nvSpPr>
        <p:spPr>
          <a:xfrm>
            <a:off x="4052983" y="3348039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Rectangle 91"/>
          <p:cNvSpPr/>
          <p:nvPr/>
        </p:nvSpPr>
        <p:spPr>
          <a:xfrm rot="900000">
            <a:off x="4828445" y="2526265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Oval 89"/>
          <p:cNvSpPr/>
          <p:nvPr/>
        </p:nvSpPr>
        <p:spPr>
          <a:xfrm rot="-900000">
            <a:off x="3986824" y="2850757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6" name="Oval 89"/>
          <p:cNvSpPr/>
          <p:nvPr/>
        </p:nvSpPr>
        <p:spPr>
          <a:xfrm>
            <a:off x="4566759" y="3189440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7" name="Rectangle 91"/>
          <p:cNvSpPr/>
          <p:nvPr/>
        </p:nvSpPr>
        <p:spPr>
          <a:xfrm>
            <a:off x="4339979" y="2926133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Rectangle 91"/>
          <p:cNvSpPr/>
          <p:nvPr/>
        </p:nvSpPr>
        <p:spPr>
          <a:xfrm>
            <a:off x="5164325" y="1562473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Oval 89"/>
          <p:cNvSpPr/>
          <p:nvPr/>
        </p:nvSpPr>
        <p:spPr>
          <a:xfrm>
            <a:off x="3986826" y="156664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0" name="Oval 89"/>
          <p:cNvSpPr/>
          <p:nvPr/>
        </p:nvSpPr>
        <p:spPr>
          <a:xfrm>
            <a:off x="3795123" y="1445020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1" name="Rectangle 91"/>
          <p:cNvSpPr/>
          <p:nvPr/>
        </p:nvSpPr>
        <p:spPr>
          <a:xfrm rot="-900000">
            <a:off x="4333080" y="1551909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Rectangle 91"/>
          <p:cNvSpPr/>
          <p:nvPr/>
        </p:nvSpPr>
        <p:spPr>
          <a:xfrm>
            <a:off x="4437249" y="1354333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Oval 89"/>
          <p:cNvSpPr/>
          <p:nvPr/>
        </p:nvSpPr>
        <p:spPr>
          <a:xfrm>
            <a:off x="4870479" y="1835387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4" name="Oval 89"/>
          <p:cNvSpPr/>
          <p:nvPr/>
        </p:nvSpPr>
        <p:spPr>
          <a:xfrm>
            <a:off x="4139226" y="1719046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5" name="Rectangle 91"/>
          <p:cNvSpPr/>
          <p:nvPr/>
        </p:nvSpPr>
        <p:spPr>
          <a:xfrm rot="-900000">
            <a:off x="4605029" y="1714875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Rectangle 91"/>
          <p:cNvSpPr/>
          <p:nvPr/>
        </p:nvSpPr>
        <p:spPr>
          <a:xfrm rot="900000">
            <a:off x="5469125" y="1867275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Oval 89"/>
          <p:cNvSpPr/>
          <p:nvPr/>
        </p:nvSpPr>
        <p:spPr>
          <a:xfrm rot="900000">
            <a:off x="4384494" y="3358802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8" name="Oval 89"/>
          <p:cNvSpPr/>
          <p:nvPr/>
        </p:nvSpPr>
        <p:spPr>
          <a:xfrm>
            <a:off x="4585931" y="2681630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9" name="Rectangle 91"/>
          <p:cNvSpPr/>
          <p:nvPr/>
        </p:nvSpPr>
        <p:spPr>
          <a:xfrm rot="-900000">
            <a:off x="4833927" y="2156470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0" name="Rectangle 91"/>
          <p:cNvSpPr/>
          <p:nvPr/>
        </p:nvSpPr>
        <p:spPr>
          <a:xfrm>
            <a:off x="5621525" y="2019676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1" name="Oval 89"/>
          <p:cNvSpPr/>
          <p:nvPr/>
        </p:nvSpPr>
        <p:spPr>
          <a:xfrm rot="900000">
            <a:off x="4619999" y="2011605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2" name="Oval 89"/>
          <p:cNvSpPr/>
          <p:nvPr/>
        </p:nvSpPr>
        <p:spPr>
          <a:xfrm>
            <a:off x="5516353" y="3446864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3" name="Rectangle 91"/>
          <p:cNvSpPr/>
          <p:nvPr/>
        </p:nvSpPr>
        <p:spPr>
          <a:xfrm>
            <a:off x="3598317" y="2887442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4" name="Rectangle 91"/>
          <p:cNvSpPr/>
          <p:nvPr/>
        </p:nvSpPr>
        <p:spPr>
          <a:xfrm rot="900000">
            <a:off x="5316725" y="2269827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5" name="Oval 89"/>
          <p:cNvSpPr/>
          <p:nvPr/>
        </p:nvSpPr>
        <p:spPr>
          <a:xfrm>
            <a:off x="4596426" y="2176248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6" name="Oval 89"/>
          <p:cNvSpPr/>
          <p:nvPr/>
        </p:nvSpPr>
        <p:spPr>
          <a:xfrm>
            <a:off x="4596426" y="2176249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7" name="Rectangle 91"/>
          <p:cNvSpPr/>
          <p:nvPr/>
        </p:nvSpPr>
        <p:spPr>
          <a:xfrm>
            <a:off x="5062229" y="2172078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Rectangle 91"/>
          <p:cNvSpPr/>
          <p:nvPr/>
        </p:nvSpPr>
        <p:spPr>
          <a:xfrm rot="-900000">
            <a:off x="5357568" y="2639978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Oval 89"/>
          <p:cNvSpPr/>
          <p:nvPr/>
        </p:nvSpPr>
        <p:spPr>
          <a:xfrm rot="900000">
            <a:off x="4346756" y="2552484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1" name="Oval 89"/>
          <p:cNvSpPr/>
          <p:nvPr/>
        </p:nvSpPr>
        <p:spPr>
          <a:xfrm rot="900000">
            <a:off x="4861045" y="1202856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2" name="Oval 89"/>
          <p:cNvSpPr/>
          <p:nvPr/>
        </p:nvSpPr>
        <p:spPr>
          <a:xfrm rot="-900000">
            <a:off x="5562198" y="3028630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3" name="Rectangle 91"/>
          <p:cNvSpPr/>
          <p:nvPr/>
        </p:nvSpPr>
        <p:spPr>
          <a:xfrm rot="-900000">
            <a:off x="5050781" y="3732095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Oval 89"/>
          <p:cNvSpPr/>
          <p:nvPr/>
        </p:nvSpPr>
        <p:spPr>
          <a:xfrm rot="900000">
            <a:off x="3119082" y="3277783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5" name="Rectangle 91"/>
          <p:cNvSpPr/>
          <p:nvPr/>
        </p:nvSpPr>
        <p:spPr>
          <a:xfrm>
            <a:off x="3519108" y="3168373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Oval 89"/>
          <p:cNvSpPr/>
          <p:nvPr/>
        </p:nvSpPr>
        <p:spPr>
          <a:xfrm rot="-900000">
            <a:off x="3576282" y="373498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7" name="Oval 89"/>
          <p:cNvSpPr/>
          <p:nvPr/>
        </p:nvSpPr>
        <p:spPr>
          <a:xfrm>
            <a:off x="3520645" y="2307552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9" name="Rectangle 91"/>
          <p:cNvSpPr/>
          <p:nvPr/>
        </p:nvSpPr>
        <p:spPr>
          <a:xfrm>
            <a:off x="3906763" y="3628789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Oval 89"/>
          <p:cNvSpPr/>
          <p:nvPr/>
        </p:nvSpPr>
        <p:spPr>
          <a:xfrm>
            <a:off x="4732036" y="3773780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1" name="Oval 89"/>
          <p:cNvSpPr/>
          <p:nvPr/>
        </p:nvSpPr>
        <p:spPr>
          <a:xfrm>
            <a:off x="4756877" y="279288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2" name="Rectangle 91"/>
          <p:cNvSpPr/>
          <p:nvPr/>
        </p:nvSpPr>
        <p:spPr>
          <a:xfrm rot="900000">
            <a:off x="3060359" y="1104390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Oval 89"/>
          <p:cNvSpPr/>
          <p:nvPr/>
        </p:nvSpPr>
        <p:spPr>
          <a:xfrm>
            <a:off x="3997195" y="1003125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4" name="Rectangle 91"/>
          <p:cNvSpPr/>
          <p:nvPr/>
        </p:nvSpPr>
        <p:spPr>
          <a:xfrm rot="-900000">
            <a:off x="6227796" y="3405611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Rectangle 91"/>
          <p:cNvSpPr/>
          <p:nvPr/>
        </p:nvSpPr>
        <p:spPr>
          <a:xfrm rot="-900000">
            <a:off x="6613676" y="1996617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Oval 89"/>
          <p:cNvSpPr/>
          <p:nvPr/>
        </p:nvSpPr>
        <p:spPr>
          <a:xfrm rot="-900000">
            <a:off x="6072594" y="3689406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7" name="Oval 89"/>
          <p:cNvSpPr/>
          <p:nvPr/>
        </p:nvSpPr>
        <p:spPr>
          <a:xfrm>
            <a:off x="3688313" y="125913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8" name="Oval 89"/>
          <p:cNvSpPr/>
          <p:nvPr/>
        </p:nvSpPr>
        <p:spPr>
          <a:xfrm>
            <a:off x="6497851" y="3024402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9" name="Oval 89"/>
          <p:cNvSpPr/>
          <p:nvPr/>
        </p:nvSpPr>
        <p:spPr>
          <a:xfrm>
            <a:off x="6559149" y="2544107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1" name="Rectangle 91"/>
          <p:cNvSpPr/>
          <p:nvPr/>
        </p:nvSpPr>
        <p:spPr>
          <a:xfrm rot="-900000">
            <a:off x="2968206" y="2603164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Rectangle 91"/>
          <p:cNvSpPr/>
          <p:nvPr/>
        </p:nvSpPr>
        <p:spPr>
          <a:xfrm rot="900000">
            <a:off x="5406108" y="1119716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Oval 89"/>
          <p:cNvSpPr/>
          <p:nvPr/>
        </p:nvSpPr>
        <p:spPr>
          <a:xfrm>
            <a:off x="6043672" y="2006310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4" name="Rectangle 91"/>
          <p:cNvSpPr/>
          <p:nvPr/>
        </p:nvSpPr>
        <p:spPr>
          <a:xfrm rot="900000">
            <a:off x="6104620" y="1449661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Oval 89"/>
          <p:cNvSpPr/>
          <p:nvPr/>
        </p:nvSpPr>
        <p:spPr>
          <a:xfrm>
            <a:off x="6082543" y="2832924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6" name="Oval 89"/>
          <p:cNvSpPr/>
          <p:nvPr/>
        </p:nvSpPr>
        <p:spPr>
          <a:xfrm>
            <a:off x="2936484" y="1729010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7" name="Oval 89"/>
          <p:cNvSpPr/>
          <p:nvPr/>
        </p:nvSpPr>
        <p:spPr>
          <a:xfrm>
            <a:off x="6310119" y="2617845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8" name="Oval 89"/>
          <p:cNvSpPr/>
          <p:nvPr/>
        </p:nvSpPr>
        <p:spPr>
          <a:xfrm>
            <a:off x="4700144" y="110241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9" name="Oval 89"/>
          <p:cNvSpPr/>
          <p:nvPr/>
        </p:nvSpPr>
        <p:spPr>
          <a:xfrm>
            <a:off x="5735776" y="3678581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0" name="Oval 89"/>
          <p:cNvSpPr/>
          <p:nvPr/>
        </p:nvSpPr>
        <p:spPr>
          <a:xfrm>
            <a:off x="5979938" y="344686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1" name="Oval 89"/>
          <p:cNvSpPr/>
          <p:nvPr/>
        </p:nvSpPr>
        <p:spPr>
          <a:xfrm>
            <a:off x="2780198" y="3027919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2" name="Rectangle 91"/>
          <p:cNvSpPr/>
          <p:nvPr/>
        </p:nvSpPr>
        <p:spPr>
          <a:xfrm rot="900000">
            <a:off x="2428849" y="2803314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Oval 89"/>
          <p:cNvSpPr/>
          <p:nvPr/>
        </p:nvSpPr>
        <p:spPr>
          <a:xfrm>
            <a:off x="2787303" y="3398037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5" name="Rectangle 91"/>
          <p:cNvSpPr/>
          <p:nvPr/>
        </p:nvSpPr>
        <p:spPr>
          <a:xfrm rot="900000">
            <a:off x="2826647" y="3596196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Rectangle 91"/>
          <p:cNvSpPr/>
          <p:nvPr/>
        </p:nvSpPr>
        <p:spPr>
          <a:xfrm rot="-900000">
            <a:off x="2592781" y="1943742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Oval 89"/>
          <p:cNvSpPr/>
          <p:nvPr/>
        </p:nvSpPr>
        <p:spPr>
          <a:xfrm>
            <a:off x="2538254" y="2491232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8" name="Rectangle 91"/>
          <p:cNvSpPr/>
          <p:nvPr/>
        </p:nvSpPr>
        <p:spPr>
          <a:xfrm rot="-900000">
            <a:off x="5852793" y="3948997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Oval 89"/>
          <p:cNvSpPr/>
          <p:nvPr/>
        </p:nvSpPr>
        <p:spPr>
          <a:xfrm>
            <a:off x="6391919" y="3834089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0" name="Rectangle 91"/>
          <p:cNvSpPr/>
          <p:nvPr/>
        </p:nvSpPr>
        <p:spPr>
          <a:xfrm rot="-900000">
            <a:off x="2760924" y="1222848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Oval 89"/>
          <p:cNvSpPr/>
          <p:nvPr/>
        </p:nvSpPr>
        <p:spPr>
          <a:xfrm>
            <a:off x="2706397" y="1770338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5" name="Group 184"/>
          <p:cNvGrpSpPr/>
          <p:nvPr/>
        </p:nvGrpSpPr>
        <p:grpSpPr>
          <a:xfrm>
            <a:off x="6948264" y="2211710"/>
            <a:ext cx="1926735" cy="1417356"/>
            <a:chOff x="803640" y="3362835"/>
            <a:chExt cx="2059657" cy="1417356"/>
          </a:xfrm>
        </p:grpSpPr>
        <p:sp>
          <p:nvSpPr>
            <p:cNvPr id="186" name="TextBox 185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Bring your data together to get better context. </a:t>
              </a:r>
              <a:r>
                <a:rPr lang="en-GB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Grafana</a:t>
              </a:r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supports dozens of databases, natively. Mix them together in the same Dashboard.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Unify</a:t>
              </a:r>
            </a:p>
          </p:txBody>
        </p:sp>
      </p:grpSp>
      <p:grpSp>
        <p:nvGrpSpPr>
          <p:cNvPr id="6" name="Group 187"/>
          <p:cNvGrpSpPr/>
          <p:nvPr/>
        </p:nvGrpSpPr>
        <p:grpSpPr>
          <a:xfrm>
            <a:off x="341009" y="915566"/>
            <a:ext cx="1926735" cy="1971353"/>
            <a:chOff x="803640" y="3362835"/>
            <a:chExt cx="2059657" cy="1971353"/>
          </a:xfrm>
        </p:grpSpPr>
        <p:sp>
          <p:nvSpPr>
            <p:cNvPr id="189" name="TextBox 188"/>
            <p:cNvSpPr txBox="1"/>
            <p:nvPr/>
          </p:nvSpPr>
          <p:spPr>
            <a:xfrm>
              <a:off x="803640" y="3579862"/>
              <a:ext cx="205965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Grafana</a:t>
              </a:r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allows you to query, visualize, alert on and understand your metrics no matter where they are stored. Create, explore, and share dashboards with your team and foster a data driven culture.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What</a:t>
              </a:r>
              <a:r>
                <a:rPr lang="fr-FR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fr-FR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is</a:t>
              </a:r>
              <a:r>
                <a:rPr lang="fr-FR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fr-FR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grafana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193"/>
          <p:cNvGrpSpPr/>
          <p:nvPr/>
        </p:nvGrpSpPr>
        <p:grpSpPr>
          <a:xfrm>
            <a:off x="6660232" y="3724616"/>
            <a:ext cx="2483768" cy="1417356"/>
            <a:chOff x="803640" y="3362835"/>
            <a:chExt cx="2655119" cy="1417356"/>
          </a:xfrm>
        </p:grpSpPr>
        <p:sp>
          <p:nvSpPr>
            <p:cNvPr id="195" name="TextBox 194"/>
            <p:cNvSpPr txBox="1"/>
            <p:nvPr/>
          </p:nvSpPr>
          <p:spPr>
            <a:xfrm>
              <a:off x="803640" y="3579862"/>
              <a:ext cx="26551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Discover hundreds of dashboards and </a:t>
              </a:r>
              <a:r>
                <a:rPr lang="en-GB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plugins</a:t>
              </a:r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 in the official library. Thanks to the passion and momentum of our community, new ones are added every week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Extend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196"/>
          <p:cNvGrpSpPr/>
          <p:nvPr/>
        </p:nvGrpSpPr>
        <p:grpSpPr>
          <a:xfrm>
            <a:off x="323528" y="3075806"/>
            <a:ext cx="1926735" cy="1602022"/>
            <a:chOff x="803640" y="3362835"/>
            <a:chExt cx="2059657" cy="1602022"/>
          </a:xfrm>
        </p:grpSpPr>
        <p:sp>
          <p:nvSpPr>
            <p:cNvPr id="198" name="TextBox 197"/>
            <p:cNvSpPr txBox="1"/>
            <p:nvPr/>
          </p:nvSpPr>
          <p:spPr>
            <a:xfrm>
              <a:off x="803640" y="3579862"/>
              <a:ext cx="205965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rom</a:t>
              </a:r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GB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heatmaps</a:t>
              </a:r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to histograms. Graphs to </a:t>
              </a:r>
              <a:r>
                <a:rPr lang="en-GB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geomaps</a:t>
              </a:r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. </a:t>
              </a:r>
              <a:r>
                <a:rPr lang="en-GB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Grafana</a:t>
              </a:r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has a plethora of visualization options to help you understand your data, beautifully.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Visualize</a:t>
              </a:r>
            </a:p>
          </p:txBody>
        </p:sp>
      </p:grpSp>
      <p:grpSp>
        <p:nvGrpSpPr>
          <p:cNvPr id="9" name="Group 196"/>
          <p:cNvGrpSpPr/>
          <p:nvPr/>
        </p:nvGrpSpPr>
        <p:grpSpPr>
          <a:xfrm>
            <a:off x="6804248" y="907012"/>
            <a:ext cx="2339752" cy="1232690"/>
            <a:chOff x="803640" y="3362835"/>
            <a:chExt cx="2501167" cy="1232690"/>
          </a:xfrm>
        </p:grpSpPr>
        <p:sp>
          <p:nvSpPr>
            <p:cNvPr id="173" name="TextBox 197"/>
            <p:cNvSpPr txBox="1"/>
            <p:nvPr/>
          </p:nvSpPr>
          <p:spPr>
            <a:xfrm>
              <a:off x="803640" y="3579862"/>
              <a:ext cx="250116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Seamlessly define alerts where it makes sense — while you’re in the data. Define thresholds visually, and get notified via Slack, </a:t>
              </a:r>
              <a:r>
                <a:rPr lang="en-GB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PagerDuty</a:t>
              </a:r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, and more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2" name="TextBox 19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Alert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- Style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Grafana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Multisource System – Dashboard generation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 Placeholder 17"/>
          <p:cNvSpPr txBox="1">
            <a:spLocks/>
          </p:cNvSpPr>
          <p:nvPr/>
        </p:nvSpPr>
        <p:spPr>
          <a:xfrm>
            <a:off x="1891802" y="1128219"/>
            <a:ext cx="6928670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800" b="1" dirty="0" smtClean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3" y="1131590"/>
            <a:ext cx="4608512" cy="1679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931790"/>
            <a:ext cx="5976664" cy="210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Kafka infra monitoring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101234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- Style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Grafana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Example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 Placeholder 17"/>
          <p:cNvSpPr txBox="1">
            <a:spLocks/>
          </p:cNvSpPr>
          <p:nvPr/>
        </p:nvSpPr>
        <p:spPr>
          <a:xfrm>
            <a:off x="1891802" y="1128219"/>
            <a:ext cx="6928670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8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ea typeface="맑은 고딕" pitchFamily="50" charset="-127"/>
              </a:rPr>
              <a:t>Monitoring Applications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 smtClean="0"/>
              <a:t>Prometheus and </a:t>
            </a:r>
            <a:r>
              <a:rPr lang="en-US" altLang="ko-KR" b="1" dirty="0" err="1" smtClean="0"/>
              <a:t>Grafana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456241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Lunch and learn – 17/12/2018</a:t>
            </a:r>
          </a:p>
          <a:p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Picture 8" descr="RBCITS"/>
          <p:cNvPicPr>
            <a:picLocks noChangeAspect="1" noChangeArrowheads="1"/>
          </p:cNvPicPr>
          <p:nvPr/>
        </p:nvPicPr>
        <p:blipFill>
          <a:blip r:embed="rId3" cstate="print"/>
          <a:srcRect t="-2948" r="-476" b="-3194"/>
          <a:stretch>
            <a:fillRect/>
          </a:stretch>
        </p:blipFill>
        <p:spPr bwMode="auto">
          <a:xfrm>
            <a:off x="6660232" y="555526"/>
            <a:ext cx="2363788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71841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Demo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Hands-on part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101234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4" name="Picture 4" descr="RÃ©sultat de recherche d'images pour &quot;kafka&quot;"/>
          <p:cNvPicPr>
            <a:picLocks noChangeAspect="1" noChangeArrowheads="1"/>
          </p:cNvPicPr>
          <p:nvPr/>
        </p:nvPicPr>
        <p:blipFill>
          <a:blip r:embed="rId2" cstate="print"/>
          <a:srcRect l="31429" t="5114" r="28571" b="7943"/>
          <a:stretch>
            <a:fillRect/>
          </a:stretch>
        </p:blipFill>
        <p:spPr bwMode="auto">
          <a:xfrm>
            <a:off x="4355976" y="2427734"/>
            <a:ext cx="1008112" cy="1224136"/>
          </a:xfrm>
          <a:prstGeom prst="rect">
            <a:avLst/>
          </a:prstGeom>
          <a:noFill/>
        </p:spPr>
      </p:pic>
      <p:sp>
        <p:nvSpPr>
          <p:cNvPr id="37" name="Flèche droite 36"/>
          <p:cNvSpPr/>
          <p:nvPr/>
        </p:nvSpPr>
        <p:spPr>
          <a:xfrm rot="12286214">
            <a:off x="5208492" y="3540711"/>
            <a:ext cx="1235474" cy="216024"/>
          </a:xfrm>
          <a:prstGeom prst="rightArrow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èche droite 35"/>
          <p:cNvSpPr/>
          <p:nvPr/>
        </p:nvSpPr>
        <p:spPr>
          <a:xfrm rot="9473893">
            <a:off x="5288372" y="2496625"/>
            <a:ext cx="1207049" cy="216024"/>
          </a:xfrm>
          <a:prstGeom prst="rightArrow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Architecture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802" name="AutoShape 2" descr="RÃ©sultat de recherche d'images pour &quot;kafka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à coins arrondis 17"/>
          <p:cNvSpPr/>
          <p:nvPr/>
        </p:nvSpPr>
        <p:spPr>
          <a:xfrm>
            <a:off x="1979712" y="2427734"/>
            <a:ext cx="1656184" cy="122413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Producer</a:t>
            </a:r>
          </a:p>
          <a:p>
            <a:pPr algn="ctr"/>
            <a:r>
              <a:rPr lang="en-GB" sz="1200" dirty="0" smtClean="0"/>
              <a:t>Human robot </a:t>
            </a:r>
          </a:p>
          <a:p>
            <a:pPr algn="ctr"/>
            <a:r>
              <a:rPr lang="en-GB" sz="1200" dirty="0" smtClean="0"/>
              <a:t>factory</a:t>
            </a:r>
            <a:endParaRPr lang="en-US" sz="12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6228184" y="1779662"/>
            <a:ext cx="1656184" cy="122413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Consumer</a:t>
            </a:r>
          </a:p>
          <a:p>
            <a:pPr algn="ctr"/>
            <a:r>
              <a:rPr lang="en-GB" sz="1200" dirty="0" smtClean="0"/>
              <a:t>Human Robot </a:t>
            </a:r>
          </a:p>
          <a:p>
            <a:pPr algn="ctr"/>
            <a:r>
              <a:rPr lang="en-GB" sz="1200" dirty="0" smtClean="0"/>
              <a:t>Shop 1</a:t>
            </a:r>
            <a:endParaRPr lang="en-US" sz="1200" dirty="0"/>
          </a:p>
        </p:txBody>
      </p:sp>
      <p:pic>
        <p:nvPicPr>
          <p:cNvPr id="76806" name="Picture 6" descr="RÃ©sultat de recherche d'images pour &quot;human robot&quot;"/>
          <p:cNvPicPr>
            <a:picLocks noChangeAspect="1" noChangeArrowheads="1"/>
          </p:cNvPicPr>
          <p:nvPr/>
        </p:nvPicPr>
        <p:blipFill>
          <a:blip r:embed="rId3" cstate="print"/>
          <a:srcRect l="30435" t="8696" r="30435" b="8696"/>
          <a:stretch>
            <a:fillRect/>
          </a:stretch>
        </p:blipFill>
        <p:spPr bwMode="auto">
          <a:xfrm>
            <a:off x="2032770" y="2787774"/>
            <a:ext cx="306982" cy="648072"/>
          </a:xfrm>
          <a:prstGeom prst="rect">
            <a:avLst/>
          </a:prstGeom>
          <a:noFill/>
        </p:spPr>
      </p:pic>
      <p:pic>
        <p:nvPicPr>
          <p:cNvPr id="21" name="Picture 6" descr="RÃ©sultat de recherche d'images pour &quot;human robot&quot;"/>
          <p:cNvPicPr>
            <a:picLocks noChangeAspect="1" noChangeArrowheads="1"/>
          </p:cNvPicPr>
          <p:nvPr/>
        </p:nvPicPr>
        <p:blipFill>
          <a:blip r:embed="rId3" cstate="print"/>
          <a:srcRect l="30435" t="8696" r="30435" b="8696"/>
          <a:stretch>
            <a:fillRect/>
          </a:stretch>
        </p:blipFill>
        <p:spPr bwMode="auto">
          <a:xfrm>
            <a:off x="6243343" y="2139702"/>
            <a:ext cx="272873" cy="576064"/>
          </a:xfrm>
          <a:prstGeom prst="rect">
            <a:avLst/>
          </a:prstGeom>
          <a:noFill/>
        </p:spPr>
      </p:pic>
      <p:sp>
        <p:nvSpPr>
          <p:cNvPr id="22" name="ZoneTexte 21"/>
          <p:cNvSpPr txBox="1"/>
          <p:nvPr/>
        </p:nvSpPr>
        <p:spPr>
          <a:xfrm>
            <a:off x="2267744" y="242773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 smtClean="0"/>
              <a:t>Spring Boot</a:t>
            </a:r>
            <a:endParaRPr lang="en-US" sz="1200" b="1" i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6516216" y="1779662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 smtClean="0"/>
              <a:t>Spring Boot</a:t>
            </a:r>
            <a:endParaRPr lang="en-US" sz="1200" b="1" i="1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6228184" y="3147814"/>
            <a:ext cx="1656184" cy="1224136"/>
          </a:xfrm>
          <a:prstGeom prst="roundRect">
            <a:avLst/>
          </a:prstGeom>
          <a:gradFill>
            <a:gsLst>
              <a:gs pos="0">
                <a:schemeClr val="accent1">
                  <a:shade val="51000"/>
                  <a:satMod val="130000"/>
                  <a:alpha val="2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Consumer</a:t>
            </a:r>
          </a:p>
          <a:p>
            <a:pPr algn="ctr"/>
            <a:r>
              <a:rPr lang="en-GB" dirty="0" smtClean="0"/>
              <a:t>Micrometer</a:t>
            </a:r>
            <a:endParaRPr lang="en-GB" dirty="0" smtClean="0"/>
          </a:p>
          <a:p>
            <a:pPr algn="ctr"/>
            <a:r>
              <a:rPr lang="en-GB" sz="1200" dirty="0" smtClean="0"/>
              <a:t>Human Robot </a:t>
            </a:r>
          </a:p>
          <a:p>
            <a:pPr algn="ctr"/>
            <a:r>
              <a:rPr lang="en-GB" sz="1200" dirty="0" smtClean="0"/>
              <a:t>Shop 2</a:t>
            </a:r>
            <a:endParaRPr lang="en-US" sz="1200" dirty="0"/>
          </a:p>
        </p:txBody>
      </p:sp>
      <p:pic>
        <p:nvPicPr>
          <p:cNvPr id="28" name="Picture 6" descr="RÃ©sultat de recherche d'images pour &quot;human robot&quot;"/>
          <p:cNvPicPr>
            <a:picLocks noChangeAspect="1" noChangeArrowheads="1"/>
          </p:cNvPicPr>
          <p:nvPr/>
        </p:nvPicPr>
        <p:blipFill>
          <a:blip r:embed="rId3" cstate="print"/>
          <a:srcRect l="30435" t="8696" r="30435" b="8696"/>
          <a:stretch>
            <a:fillRect/>
          </a:stretch>
        </p:blipFill>
        <p:spPr bwMode="auto">
          <a:xfrm>
            <a:off x="6243343" y="3507854"/>
            <a:ext cx="272873" cy="576064"/>
          </a:xfrm>
          <a:prstGeom prst="rect">
            <a:avLst/>
          </a:prstGeom>
          <a:noFill/>
        </p:spPr>
      </p:pic>
      <p:sp>
        <p:nvSpPr>
          <p:cNvPr id="31" name="ZoneTexte 30"/>
          <p:cNvSpPr txBox="1"/>
          <p:nvPr/>
        </p:nvSpPr>
        <p:spPr>
          <a:xfrm>
            <a:off x="6516216" y="314781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 smtClean="0"/>
              <a:t>Spring Boot</a:t>
            </a:r>
            <a:endParaRPr lang="en-US" sz="1200" b="1" i="1" dirty="0"/>
          </a:p>
        </p:txBody>
      </p:sp>
      <p:sp>
        <p:nvSpPr>
          <p:cNvPr id="32" name="Organigramme : Disque magnétique 31"/>
          <p:cNvSpPr/>
          <p:nvPr/>
        </p:nvSpPr>
        <p:spPr>
          <a:xfrm>
            <a:off x="8172400" y="1995686"/>
            <a:ext cx="576064" cy="864096"/>
          </a:xfrm>
          <a:prstGeom prst="flowChartMagneticDisk">
            <a:avLst/>
          </a:prstGeom>
          <a:solidFill>
            <a:srgbClr val="16B7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H2</a:t>
            </a:r>
            <a:endParaRPr lang="en-US" dirty="0"/>
          </a:p>
        </p:txBody>
      </p:sp>
      <p:sp>
        <p:nvSpPr>
          <p:cNvPr id="35" name="Flèche droite 34"/>
          <p:cNvSpPr/>
          <p:nvPr/>
        </p:nvSpPr>
        <p:spPr>
          <a:xfrm>
            <a:off x="3635896" y="3003798"/>
            <a:ext cx="792088" cy="216024"/>
          </a:xfrm>
          <a:prstGeom prst="rightArrow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èche droite 37"/>
          <p:cNvSpPr/>
          <p:nvPr/>
        </p:nvSpPr>
        <p:spPr>
          <a:xfrm>
            <a:off x="7884368" y="2355726"/>
            <a:ext cx="288032" cy="216024"/>
          </a:xfrm>
          <a:prstGeom prst="rightArrow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rganigramme : Disque magnétique 25"/>
          <p:cNvSpPr/>
          <p:nvPr/>
        </p:nvSpPr>
        <p:spPr>
          <a:xfrm>
            <a:off x="8172400" y="3291830"/>
            <a:ext cx="576064" cy="864096"/>
          </a:xfrm>
          <a:prstGeom prst="flowChartMagneticDisk">
            <a:avLst/>
          </a:prstGeom>
          <a:solidFill>
            <a:srgbClr val="16B7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H2</a:t>
            </a:r>
            <a:endParaRPr lang="en-US" dirty="0"/>
          </a:p>
        </p:txBody>
      </p:sp>
      <p:sp>
        <p:nvSpPr>
          <p:cNvPr id="27" name="Flèche droite 26"/>
          <p:cNvSpPr/>
          <p:nvPr/>
        </p:nvSpPr>
        <p:spPr>
          <a:xfrm>
            <a:off x="7884368" y="3651870"/>
            <a:ext cx="288032" cy="216024"/>
          </a:xfrm>
          <a:prstGeom prst="rightArrow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Installation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7"/>
          <p:cNvGrpSpPr/>
          <p:nvPr/>
        </p:nvGrpSpPr>
        <p:grpSpPr>
          <a:xfrm>
            <a:off x="1891802" y="1128219"/>
            <a:ext cx="6568630" cy="570723"/>
            <a:chOff x="251520" y="3350185"/>
            <a:chExt cx="8711153" cy="570723"/>
          </a:xfrm>
        </p:grpSpPr>
        <p:sp>
          <p:nvSpPr>
            <p:cNvPr id="12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err="1" smtClean="0"/>
                <a:t>prerequisite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9"/>
            <p:cNvSpPr txBox="1"/>
            <p:nvPr/>
          </p:nvSpPr>
          <p:spPr>
            <a:xfrm>
              <a:off x="251520" y="3582354"/>
              <a:ext cx="87111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JDK8 required </a:t>
              </a:r>
            </a:p>
          </p:txBody>
        </p:sp>
      </p:grpSp>
      <p:grpSp>
        <p:nvGrpSpPr>
          <p:cNvPr id="15" name="Group 7"/>
          <p:cNvGrpSpPr/>
          <p:nvPr/>
        </p:nvGrpSpPr>
        <p:grpSpPr>
          <a:xfrm>
            <a:off x="1891802" y="1659565"/>
            <a:ext cx="6568630" cy="3279157"/>
            <a:chOff x="251520" y="3350185"/>
            <a:chExt cx="8711153" cy="3279157"/>
          </a:xfrm>
        </p:grpSpPr>
        <p:sp>
          <p:nvSpPr>
            <p:cNvPr id="16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err="1" smtClean="0"/>
                <a:t>kafka</a:t>
              </a:r>
              <a:r>
                <a:rPr lang="fr-FR" sz="1800" b="1" dirty="0" smtClean="0"/>
                <a:t> confluent installation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7" name="TextBox 9"/>
            <p:cNvSpPr txBox="1"/>
            <p:nvPr/>
          </p:nvSpPr>
          <p:spPr>
            <a:xfrm>
              <a:off x="251520" y="3582354"/>
              <a:ext cx="8711153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unzip the file confluent-5.0.1-2.11-enterprise.zip in your favourite folder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navigate to D:\Boulot\Presentation-monitoring\confluent-5.0.1-2.11-enterprise\confluent-5.0.1\etc\kafka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open </a:t>
              </a:r>
              <a:r>
                <a:rPr lang="en-GB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server.properties</a:t>
              </a: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and change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GB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confluent.support.metrics.enable</a:t>
              </a: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=false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GB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log.dirs</a:t>
              </a: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=D:/Boulot/Presentation-monitoring/confluent-5.0.1-2.11-enterprise/confluent-5.0.1/kafka-logs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open </a:t>
              </a:r>
              <a:r>
                <a:rPr lang="en-GB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zookeeper.properties</a:t>
              </a: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and change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GB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dataDir</a:t>
              </a: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=D:/Boulot/Presentation-monitoring/confluent-5.0.1-2.11-enterprise/confluent-5.0.1/zookeeper</a:t>
              </a:r>
            </a:p>
            <a:p>
              <a:r>
                <a:rPr lang="en-GB" altLang="ko-KR" sz="16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!! / and not \ 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Installation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1128219"/>
            <a:ext cx="6568630" cy="3648489"/>
            <a:chOff x="251520" y="3350185"/>
            <a:chExt cx="8711153" cy="3648489"/>
          </a:xfrm>
        </p:grpSpPr>
        <p:sp>
          <p:nvSpPr>
            <p:cNvPr id="12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smtClean="0"/>
                <a:t>Start Kafka confluent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9"/>
            <p:cNvSpPr txBox="1"/>
            <p:nvPr/>
          </p:nvSpPr>
          <p:spPr>
            <a:xfrm>
              <a:off x="251520" y="3582354"/>
              <a:ext cx="8711153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Start zookeeper: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open a command line 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cd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D:\Boulot\Presentation-monitoring\confluent-5.0.1-2.11-enterprise\confluent-5.0.1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.\bin\windows\zookeeper-server-start.bat .\etc\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kafka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\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zookeeper.properties</a:t>
              </a: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Open a second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comand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line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cd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D:\Boulot\Presentation-monitoring\confluent-5.0.1-2.11-enterprise\confluent-5.0.1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.\bin\windows\kafka-server-start.bat .\etc\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kafka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\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server.properties</a:t>
              </a: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Installation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1128219"/>
            <a:ext cx="6568630" cy="3279157"/>
            <a:chOff x="251520" y="3350185"/>
            <a:chExt cx="8711153" cy="3279157"/>
          </a:xfrm>
        </p:grpSpPr>
        <p:sp>
          <p:nvSpPr>
            <p:cNvPr id="12" name="Text Placeholder 17"/>
            <p:cNvSpPr txBox="1">
              <a:spLocks/>
            </p:cNvSpPr>
            <p:nvPr/>
          </p:nvSpPr>
          <p:spPr>
            <a:xfrm>
              <a:off x="251520" y="3350185"/>
              <a:ext cx="5273325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1800" b="1" dirty="0" smtClean="0"/>
                <a:t>Add </a:t>
              </a:r>
              <a:r>
                <a:rPr lang="en-GB" sz="1800" b="1" dirty="0" err="1" smtClean="0"/>
                <a:t>prometheus</a:t>
              </a:r>
              <a:r>
                <a:rPr lang="en-GB" sz="1800" b="1" dirty="0" smtClean="0"/>
                <a:t> agent to the start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9"/>
            <p:cNvSpPr txBox="1"/>
            <p:nvPr/>
          </p:nvSpPr>
          <p:spPr>
            <a:xfrm>
              <a:off x="251520" y="3582354"/>
              <a:ext cx="8711153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Copy agent.jar and kafka.yml and zookeeper.yml to D:\Boulot\Presentation-monitoring\confluent-5.0.1-2.11-enterprise\confluent-5.0.1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Edit .\bin\windows\kafka-server-start.bat and add set KAFKA_OPTS=-</a:t>
              </a:r>
              <a:r>
                <a:rPr lang="en-GB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javaagent</a:t>
              </a: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:.\jmx_prometheus_javaagent-0.3.1.jar=7075:.\kafka.yml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Edit .\bin\windows\zookeeper-server-start.bat and add set KAFKA_OPTS=-</a:t>
              </a:r>
              <a:r>
                <a:rPr lang="en-GB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javaagent</a:t>
              </a: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:.\jmx_prometheus_javaagent-0.3.1.jar=7074:.\zookeeper.yml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restart </a:t>
              </a:r>
              <a:r>
                <a:rPr lang="en-GB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kafka</a:t>
              </a: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and zookeeper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using chrome go to http://localhost:7075 and http://localhost:7074</a:t>
              </a:r>
            </a:p>
            <a:p>
              <a:pPr>
                <a:buFont typeface="Arial" pitchFamily="34" charset="0"/>
                <a:buChar char="•"/>
              </a:pPr>
              <a:endParaRPr lang="en-GB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GB" altLang="ko-KR" sz="16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!!Great </a:t>
              </a:r>
              <a:r>
                <a:rPr lang="en-GB" altLang="ko-KR" sz="1600" b="1" i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kafka</a:t>
              </a:r>
              <a:r>
                <a:rPr lang="en-GB" altLang="ko-KR" sz="16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could be monitored....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Installation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1128219"/>
            <a:ext cx="6568630" cy="1309387"/>
            <a:chOff x="251520" y="3350185"/>
            <a:chExt cx="8711153" cy="1309387"/>
          </a:xfrm>
        </p:grpSpPr>
        <p:sp>
          <p:nvSpPr>
            <p:cNvPr id="12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smtClean="0"/>
                <a:t>Install the </a:t>
              </a:r>
              <a:r>
                <a:rPr lang="fr-FR" sz="1800" b="1" dirty="0" err="1" smtClean="0"/>
                <a:t>node</a:t>
              </a:r>
              <a:r>
                <a:rPr lang="fr-FR" sz="1800" b="1" dirty="0" smtClean="0"/>
                <a:t> agent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9"/>
            <p:cNvSpPr txBox="1"/>
            <p:nvPr/>
          </p:nvSpPr>
          <p:spPr>
            <a:xfrm>
              <a:off x="251520" y="3582354"/>
              <a:ext cx="871115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Copy and unzip wmi_exporter-386.zip in your favourite place 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cd</a:t>
              </a: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D:\Boulot\Presentation-monitoring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execute wmi_exporter.exe, it will expose metrics on the http://localhost:9182/</a:t>
              </a:r>
            </a:p>
          </p:txBody>
        </p:sp>
      </p:grpSp>
      <p:grpSp>
        <p:nvGrpSpPr>
          <p:cNvPr id="11" name="Group 7"/>
          <p:cNvGrpSpPr/>
          <p:nvPr/>
        </p:nvGrpSpPr>
        <p:grpSpPr>
          <a:xfrm>
            <a:off x="1907704" y="2378468"/>
            <a:ext cx="6568630" cy="2786714"/>
            <a:chOff x="251520" y="3350185"/>
            <a:chExt cx="8711153" cy="2786714"/>
          </a:xfrm>
        </p:grpSpPr>
        <p:sp>
          <p:nvSpPr>
            <p:cNvPr id="15" name="Text Placeholder 17"/>
            <p:cNvSpPr txBox="1">
              <a:spLocks/>
            </p:cNvSpPr>
            <p:nvPr/>
          </p:nvSpPr>
          <p:spPr>
            <a:xfrm>
              <a:off x="251520" y="3350185"/>
              <a:ext cx="8499074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1800" b="1" dirty="0" smtClean="0"/>
                <a:t>Installation </a:t>
              </a:r>
              <a:r>
                <a:rPr lang="en-GB" sz="1800" b="1" dirty="0" err="1" smtClean="0"/>
                <a:t>prometheus</a:t>
              </a:r>
              <a:r>
                <a:rPr lang="en-GB" sz="1800" b="1" dirty="0" smtClean="0"/>
                <a:t> and </a:t>
              </a:r>
              <a:r>
                <a:rPr lang="en-GB" sz="1800" b="1" dirty="0" err="1" smtClean="0"/>
                <a:t>grafana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6" name="TextBox 9"/>
            <p:cNvSpPr txBox="1"/>
            <p:nvPr/>
          </p:nvSpPr>
          <p:spPr>
            <a:xfrm>
              <a:off x="251520" y="3582354"/>
              <a:ext cx="8711153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unzip the files in your preferred storage and the folder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 prometheus.yml by the provided one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cd</a:t>
              </a: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D:\Boulot\Prometheus\prometheus-2.5.0.windows-amd64.tar\prometheus-2.5.0.windows-amd64\prometheus-2.5.0.windows-amd64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Start Prometheus : prometheus.exe</a:t>
              </a:r>
            </a:p>
            <a:p>
              <a:pPr>
                <a:buFont typeface="Arial" pitchFamily="34" charset="0"/>
                <a:buChar char="•"/>
              </a:pPr>
              <a:endParaRPr lang="en-GB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unzip the files in your preferred storage and the folder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cd</a:t>
              </a: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D:\Boulot\Grafana\grafana-5.3.4.windows-amd64\grafana-5.3.4\bin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Start </a:t>
              </a:r>
              <a:r>
                <a:rPr lang="en-GB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Grafana</a:t>
              </a: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grafana-server.exe</a:t>
              </a: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Monitor Infrastructure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1128219"/>
            <a:ext cx="6568630" cy="1986495"/>
            <a:chOff x="251520" y="3350185"/>
            <a:chExt cx="8711153" cy="1986495"/>
          </a:xfrm>
        </p:grpSpPr>
        <p:sp>
          <p:nvSpPr>
            <p:cNvPr id="12" name="Text Placeholder 17"/>
            <p:cNvSpPr txBox="1">
              <a:spLocks/>
            </p:cNvSpPr>
            <p:nvPr/>
          </p:nvSpPr>
          <p:spPr>
            <a:xfrm>
              <a:off x="251520" y="3350185"/>
              <a:ext cx="8520163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smtClean="0"/>
                <a:t>Start monitoring the Infrastructure and Kafka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9"/>
            <p:cNvSpPr txBox="1"/>
            <p:nvPr/>
          </p:nvSpPr>
          <p:spPr>
            <a:xfrm>
              <a:off x="251520" y="3582354"/>
              <a:ext cx="871115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Start Prometheus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Open the UI: http://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localhost:9090</a:t>
              </a: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Start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Grafana</a:t>
              </a: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Open the UI: 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http://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localhost:3000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Prometheus as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datasource</a:t>
              </a: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931790"/>
            <a:ext cx="2648025" cy="1999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3003798"/>
            <a:ext cx="1637498" cy="177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Monitor Infrastructure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1128219"/>
            <a:ext cx="6568630" cy="1709497"/>
            <a:chOff x="251520" y="3350185"/>
            <a:chExt cx="8711153" cy="1709497"/>
          </a:xfrm>
        </p:grpSpPr>
        <p:sp>
          <p:nvSpPr>
            <p:cNvPr id="12" name="Text Placeholder 17"/>
            <p:cNvSpPr txBox="1">
              <a:spLocks/>
            </p:cNvSpPr>
            <p:nvPr/>
          </p:nvSpPr>
          <p:spPr>
            <a:xfrm>
              <a:off x="251520" y="3350185"/>
              <a:ext cx="8520163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err="1" smtClean="0"/>
                <a:t>Add</a:t>
              </a:r>
              <a:r>
                <a:rPr lang="fr-FR" sz="1800" b="1" dirty="0" smtClean="0"/>
                <a:t> </a:t>
              </a:r>
              <a:r>
                <a:rPr lang="fr-FR" sz="1800" b="1" dirty="0" err="1" smtClean="0"/>
                <a:t>dashboard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9"/>
            <p:cNvSpPr txBox="1"/>
            <p:nvPr/>
          </p:nvSpPr>
          <p:spPr>
            <a:xfrm>
              <a:off x="251520" y="3582354"/>
              <a:ext cx="871115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form https://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grafana.com/dashboards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 add directly with the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json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provided: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kafkaBasic.json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or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KafkaFull.json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931790"/>
            <a:ext cx="1656184" cy="1449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2067694"/>
            <a:ext cx="4105499" cy="154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3651870"/>
            <a:ext cx="5220072" cy="142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Start consumer and producer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1128219"/>
            <a:ext cx="6568630" cy="3371490"/>
            <a:chOff x="251520" y="3350185"/>
            <a:chExt cx="8711153" cy="3371490"/>
          </a:xfrm>
        </p:grpSpPr>
        <p:sp>
          <p:nvSpPr>
            <p:cNvPr id="12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smtClean="0"/>
                <a:t>Producer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9"/>
            <p:cNvSpPr txBox="1"/>
            <p:nvPr/>
          </p:nvSpPr>
          <p:spPr>
            <a:xfrm>
              <a:off x="251520" y="3582354"/>
              <a:ext cx="8711153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Clone the project or use the 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provided jar : https://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github.com/Ludo-didelot/HumanRobot.git or use 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jar HumanRobotInc-0.0.1-SNAPSHOT.jar</a:t>
              </a: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Compile 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 install or package the consumer 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application and go to the folder “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cd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D:\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Boulot\HumanRobot”</a:t>
              </a: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Start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Springboot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application by adding the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jmx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agent</a:t>
              </a: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java -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javaagent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:.\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src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\main\resources\jmx_prometheus_javaagent-0.3.1.jar=7071:.\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src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\main\resources\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config.yaml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-jar .\target\HumanRobotInc-0.0.1-SNAPSHOT.jar</a:t>
              </a:r>
            </a:p>
            <a:p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Start consumer and producer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1128219"/>
            <a:ext cx="6568630" cy="3371490"/>
            <a:chOff x="251520" y="3350185"/>
            <a:chExt cx="8711153" cy="3371490"/>
          </a:xfrm>
        </p:grpSpPr>
        <p:sp>
          <p:nvSpPr>
            <p:cNvPr id="12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smtClean="0"/>
                <a:t>Consumer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9"/>
            <p:cNvSpPr txBox="1"/>
            <p:nvPr/>
          </p:nvSpPr>
          <p:spPr>
            <a:xfrm>
              <a:off x="251520" y="3582354"/>
              <a:ext cx="8711153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Clone the project or use the 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provided jar : https://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github.com/Ludo-didelot/HumanRobot-consumer.git or use 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jar HumanRobotConsumer-0.0.1-SNAPSHOT.jar</a:t>
              </a: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Compile 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 install or package the consumer 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application and go to the folder “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cd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D:\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Boulot\HumanRobot”</a:t>
              </a: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Start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Springboot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application by adding the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jmx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agent</a:t>
              </a: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cd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D:\Boulot\HumanRobot-consumer</a:t>
              </a:r>
            </a:p>
            <a:p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java 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javaagent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:.\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src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\main\resources\jmx_prometheus_javaagent-0.3.1.jar=7073:.\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src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\main\resources\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config.yaml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-jar .\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target\HumanRobotConsumer-0.0.1-SNAPSHOT.jar</a:t>
              </a: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95536" y="536274"/>
            <a:ext cx="1944216" cy="117138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chemeClr val="bg1"/>
                </a:solidFill>
                <a:cs typeface="Arial" pitchFamily="34" charset="0"/>
              </a:rPr>
              <a:t>Agenda</a:t>
            </a:r>
            <a:endParaRPr 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36296" y="0"/>
            <a:ext cx="190770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ight Arrow 3"/>
          <p:cNvSpPr/>
          <p:nvPr/>
        </p:nvSpPr>
        <p:spPr>
          <a:xfrm rot="20539464">
            <a:off x="7124472" y="872359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ight Arrow 4"/>
          <p:cNvSpPr/>
          <p:nvPr/>
        </p:nvSpPr>
        <p:spPr>
          <a:xfrm rot="20539464">
            <a:off x="7124472" y="1976473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ight Arrow 5"/>
          <p:cNvSpPr/>
          <p:nvPr/>
        </p:nvSpPr>
        <p:spPr>
          <a:xfrm rot="20539464">
            <a:off x="7124472" y="3080587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ight Arrow 6"/>
          <p:cNvSpPr/>
          <p:nvPr/>
        </p:nvSpPr>
        <p:spPr>
          <a:xfrm rot="1060536" flipH="1">
            <a:off x="5964349" y="1424416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ight Arrow 7"/>
          <p:cNvSpPr/>
          <p:nvPr/>
        </p:nvSpPr>
        <p:spPr>
          <a:xfrm rot="1060536" flipH="1">
            <a:off x="5964349" y="2528530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ight Arrow 8"/>
          <p:cNvSpPr/>
          <p:nvPr/>
        </p:nvSpPr>
        <p:spPr>
          <a:xfrm rot="1060536" flipH="1">
            <a:off x="5964349" y="3632646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ight Arrow 12"/>
          <p:cNvSpPr/>
          <p:nvPr/>
        </p:nvSpPr>
        <p:spPr>
          <a:xfrm rot="1060536" flipH="1">
            <a:off x="5964349" y="314404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ight Arrow 5"/>
          <p:cNvSpPr/>
          <p:nvPr/>
        </p:nvSpPr>
        <p:spPr>
          <a:xfrm rot="20539464">
            <a:off x="7117193" y="4189468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ight Arrow 3"/>
          <p:cNvSpPr/>
          <p:nvPr/>
        </p:nvSpPr>
        <p:spPr>
          <a:xfrm rot="20539464">
            <a:off x="7157361" y="12575"/>
            <a:ext cx="1334133" cy="793729"/>
          </a:xfrm>
          <a:custGeom>
            <a:avLst/>
            <a:gdLst/>
            <a:ahLst/>
            <a:cxnLst/>
            <a:rect l="l" t="t" r="r" b="b"/>
            <a:pathLst>
              <a:path w="1334133" h="793729">
                <a:moveTo>
                  <a:pt x="788394" y="0"/>
                </a:moveTo>
                <a:lnTo>
                  <a:pt x="1201063" y="131506"/>
                </a:lnTo>
                <a:lnTo>
                  <a:pt x="1334133" y="264576"/>
                </a:lnTo>
                <a:lnTo>
                  <a:pt x="804981" y="793729"/>
                </a:lnTo>
                <a:lnTo>
                  <a:pt x="804981" y="529153"/>
                </a:lnTo>
                <a:lnTo>
                  <a:pt x="0" y="529153"/>
                </a:lnTo>
                <a:lnTo>
                  <a:pt x="16862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ight Arrow 16"/>
          <p:cNvSpPr/>
          <p:nvPr/>
        </p:nvSpPr>
        <p:spPr>
          <a:xfrm rot="1060536" flipH="1">
            <a:off x="6020816" y="4705082"/>
            <a:ext cx="1184167" cy="614682"/>
          </a:xfrm>
          <a:custGeom>
            <a:avLst/>
            <a:gdLst/>
            <a:ahLst/>
            <a:cxnLst/>
            <a:rect l="l" t="t" r="r" b="b"/>
            <a:pathLst>
              <a:path w="1184167" h="614682">
                <a:moveTo>
                  <a:pt x="655014" y="0"/>
                </a:moveTo>
                <a:lnTo>
                  <a:pt x="655014" y="264577"/>
                </a:lnTo>
                <a:lnTo>
                  <a:pt x="0" y="264577"/>
                </a:lnTo>
                <a:lnTo>
                  <a:pt x="1098638" y="614682"/>
                </a:lnTo>
                <a:lnTo>
                  <a:pt x="1184167" y="5291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137614" y="528443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37614" y="1646559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37614" y="2764675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37614" y="388279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595980" y="486098"/>
            <a:ext cx="3272009" cy="730940"/>
            <a:chOff x="2175371" y="1762964"/>
            <a:chExt cx="5040560" cy="730940"/>
          </a:xfrm>
        </p:grpSpPr>
        <p:sp>
          <p:nvSpPr>
            <p:cNvPr id="24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What means monitoring? 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2175371" y="2032239"/>
              <a:ext cx="5040560" cy="4616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Short description of what means to monitor applications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95980" y="1596852"/>
            <a:ext cx="3272009" cy="730940"/>
            <a:chOff x="2175371" y="1762964"/>
            <a:chExt cx="5040560" cy="730940"/>
          </a:xfrm>
        </p:grpSpPr>
        <p:sp>
          <p:nvSpPr>
            <p:cNvPr id="27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Prometheus and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Grafana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2175371" y="2032239"/>
              <a:ext cx="5040560" cy="4616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Why using Prometheus and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Grafana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? What are the main features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595980" y="2707606"/>
            <a:ext cx="3272009" cy="915606"/>
            <a:chOff x="2175371" y="1762964"/>
            <a:chExt cx="5040560" cy="915606"/>
          </a:xfrm>
        </p:grpSpPr>
        <p:sp>
          <p:nvSpPr>
            <p:cNvPr id="30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Hands on session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2175371" y="2032239"/>
              <a:ext cx="5040560" cy="646331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Install Kafka,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prometheus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grafana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  <a:p>
              <a:pPr algn="r">
                <a:defRPr/>
              </a:pP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Start producing and consuming messages</a:t>
              </a:r>
            </a:p>
            <a:p>
              <a:pPr algn="r">
                <a:defRPr/>
              </a:pP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Start monitoring the infrastructure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595980" y="3818359"/>
            <a:ext cx="3272009" cy="730940"/>
            <a:chOff x="2175371" y="1762964"/>
            <a:chExt cx="5040560" cy="730940"/>
          </a:xfrm>
        </p:grpSpPr>
        <p:sp>
          <p:nvSpPr>
            <p:cNvPr id="33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Your turn 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175371" y="2032239"/>
              <a:ext cx="5040560" cy="4616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Create your own dashboard for the Sprig boot applications and get sense of it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95055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Verify monitoring 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1128219"/>
            <a:ext cx="6568630" cy="601501"/>
            <a:chOff x="251520" y="3350185"/>
            <a:chExt cx="8711153" cy="601501"/>
          </a:xfrm>
        </p:grpSpPr>
        <p:sp>
          <p:nvSpPr>
            <p:cNvPr id="12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smtClean="0"/>
                <a:t>Consumer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9"/>
            <p:cNvSpPr txBox="1"/>
            <p:nvPr/>
          </p:nvSpPr>
          <p:spPr>
            <a:xfrm>
              <a:off x="251520" y="3582354"/>
              <a:ext cx="8711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Go 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the 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://localhost:7073/ </a:t>
              </a: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643758"/>
            <a:ext cx="7219012" cy="1317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Group 7"/>
          <p:cNvGrpSpPr/>
          <p:nvPr/>
        </p:nvGrpSpPr>
        <p:grpSpPr>
          <a:xfrm>
            <a:off x="1907704" y="1779662"/>
            <a:ext cx="6568630" cy="601501"/>
            <a:chOff x="251520" y="3350185"/>
            <a:chExt cx="8711153" cy="601501"/>
          </a:xfrm>
        </p:grpSpPr>
        <p:sp>
          <p:nvSpPr>
            <p:cNvPr id="15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smtClean="0"/>
                <a:t>Producer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6" name="TextBox 9"/>
            <p:cNvSpPr txBox="1"/>
            <p:nvPr/>
          </p:nvSpPr>
          <p:spPr>
            <a:xfrm>
              <a:off x="251520" y="3582354"/>
              <a:ext cx="8711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Go 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the 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://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localhost:7071/ </a:t>
              </a: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Start the applications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" name="Group 7"/>
          <p:cNvGrpSpPr/>
          <p:nvPr/>
        </p:nvGrpSpPr>
        <p:grpSpPr>
          <a:xfrm>
            <a:off x="1891802" y="1106153"/>
            <a:ext cx="6568630" cy="1432498"/>
            <a:chOff x="251520" y="3350185"/>
            <a:chExt cx="8711153" cy="1432498"/>
          </a:xfrm>
        </p:grpSpPr>
        <p:sp>
          <p:nvSpPr>
            <p:cNvPr id="15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smtClean="0"/>
                <a:t>Consumer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6" name="TextBox 9"/>
            <p:cNvSpPr txBox="1"/>
            <p:nvPr/>
          </p:nvSpPr>
          <p:spPr>
            <a:xfrm>
              <a:off x="251520" y="3582354"/>
              <a:ext cx="87111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Go 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the http://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localhost:8083/swagger-ui.html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Click on the admin/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startconsumer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in 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human-robot-controller.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Open the 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db in http://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localhost:8083/h2-console/login.jsp</a:t>
              </a:r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 l="3018" r="1903"/>
          <a:stretch>
            <a:fillRect/>
          </a:stretch>
        </p:blipFill>
        <p:spPr bwMode="auto">
          <a:xfrm>
            <a:off x="1691680" y="2643758"/>
            <a:ext cx="4608512" cy="19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5604" y="3147814"/>
            <a:ext cx="251888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Start the applications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1106153"/>
            <a:ext cx="6568630" cy="1986495"/>
            <a:chOff x="251520" y="3350185"/>
            <a:chExt cx="8711153" cy="1986495"/>
          </a:xfrm>
        </p:grpSpPr>
        <p:sp>
          <p:nvSpPr>
            <p:cNvPr id="15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smtClean="0"/>
                <a:t>Producer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6" name="TextBox 9"/>
            <p:cNvSpPr txBox="1"/>
            <p:nvPr/>
          </p:nvSpPr>
          <p:spPr>
            <a:xfrm>
              <a:off x="251520" y="3582354"/>
              <a:ext cx="871115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Go 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the http://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localhost:8082/swagger-ui.html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Click on the/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startFullDataProcess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in 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human-robot-controller to start the data creation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Creator: me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robotNum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100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Updatedate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now</a:t>
              </a: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515" r="4545"/>
          <a:stretch>
            <a:fillRect/>
          </a:stretch>
        </p:blipFill>
        <p:spPr bwMode="auto">
          <a:xfrm>
            <a:off x="4355976" y="2355726"/>
            <a:ext cx="477748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Start a second consumer using micrometer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771550"/>
            <a:ext cx="6568630" cy="4325597"/>
            <a:chOff x="251520" y="3350185"/>
            <a:chExt cx="8711153" cy="4325597"/>
          </a:xfrm>
        </p:grpSpPr>
        <p:sp>
          <p:nvSpPr>
            <p:cNvPr id="15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6" name="TextBox 9"/>
            <p:cNvSpPr txBox="1"/>
            <p:nvPr/>
          </p:nvSpPr>
          <p:spPr>
            <a:xfrm>
              <a:off x="251520" y="3582354"/>
              <a:ext cx="8711153" cy="4093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micrometer to the pom.xml</a:t>
              </a:r>
            </a:p>
            <a:p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&lt;dependency&gt;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&lt;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groupId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&gt;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io.micrometer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&lt;/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groupId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&gt;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&lt;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artifactId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&gt;micrometer-spring-legacy&lt;/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artifactId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&gt;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&lt;version&gt;1.0.3&lt;/version&gt;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&lt;/dependency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&gt;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/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&lt;dependency&gt;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&lt;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groupId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&gt;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io.micrometer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&lt;/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groupId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&gt;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&lt;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artifactId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&gt;micrometer-registry-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prometheus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&lt;/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artifactId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&gt;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&lt;version&gt;1.0.3&lt;/version&gt;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&lt;/dependency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&gt;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the bean to catch registry and add a label</a:t>
              </a:r>
            </a:p>
            <a:p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@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Bean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MeterRegistryCustomizer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&lt;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MeterRegistry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&gt; 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metricsCommonTags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 {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return registry -&gt; {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 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registry.config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().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commonTags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("application", "Consumer-with-class");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};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}</a:t>
              </a:r>
              <a:endParaRPr lang="en-GB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Start a second consumer using micrometer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771550"/>
            <a:ext cx="6568630" cy="3925488"/>
            <a:chOff x="251520" y="3350185"/>
            <a:chExt cx="8711153" cy="3925488"/>
          </a:xfrm>
        </p:grpSpPr>
        <p:sp>
          <p:nvSpPr>
            <p:cNvPr id="15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6" name="TextBox 9"/>
            <p:cNvSpPr txBox="1"/>
            <p:nvPr/>
          </p:nvSpPr>
          <p:spPr>
            <a:xfrm>
              <a:off x="251520" y="3582354"/>
              <a:ext cx="8711153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custom time metrics on the controller</a:t>
              </a:r>
            </a:p>
            <a:p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@Timed(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 value = "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get.human.robot.stat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",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 histogram = true,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 percentiles = {0.95, 0.99},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 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extraTags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= {"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mytag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", "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customhuman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"}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 </a:t>
              </a:r>
              <a:endParaRPr lang="en-GB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counter metrics on usage of the query using the client</a:t>
              </a:r>
            </a:p>
            <a:p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String result = "success"; 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Metrics.counter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("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search.robot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", "result", result).increment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();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Start the consumer and look 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 the monitoring (http://localhost:8084/prometheus)</a:t>
              </a: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lvl="1"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java -jar .\target\HumanRobotConsumerClass-0.0.1-SNAPSHOT.jar</a:t>
              </a:r>
            </a:p>
            <a:p>
              <a:endParaRPr lang="en-GB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Alerting 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1128219"/>
            <a:ext cx="6568630" cy="1155499"/>
            <a:chOff x="251520" y="3350185"/>
            <a:chExt cx="8711153" cy="1155499"/>
          </a:xfrm>
        </p:grpSpPr>
        <p:sp>
          <p:nvSpPr>
            <p:cNvPr id="12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err="1" smtClean="0"/>
                <a:t>Grafana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9"/>
            <p:cNvSpPr txBox="1"/>
            <p:nvPr/>
          </p:nvSpPr>
          <p:spPr>
            <a:xfrm>
              <a:off x="251520" y="3582354"/>
              <a:ext cx="87111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alerting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Possibility to display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Hook function </a:t>
              </a: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7"/>
          <p:cNvGrpSpPr/>
          <p:nvPr/>
        </p:nvGrpSpPr>
        <p:grpSpPr>
          <a:xfrm>
            <a:off x="1835696" y="3219822"/>
            <a:ext cx="6568630" cy="1709497"/>
            <a:chOff x="251520" y="3350185"/>
            <a:chExt cx="8711153" cy="1709497"/>
          </a:xfrm>
        </p:grpSpPr>
        <p:sp>
          <p:nvSpPr>
            <p:cNvPr id="15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err="1" smtClean="0"/>
                <a:t>Prometheus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6" name="TextBox 9"/>
            <p:cNvSpPr txBox="1"/>
            <p:nvPr/>
          </p:nvSpPr>
          <p:spPr>
            <a:xfrm>
              <a:off x="251520" y="3582354"/>
              <a:ext cx="871115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Using alert Manager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Much more options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Configuration vie specific files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Define rule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Hook function</a:t>
              </a: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Links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Useful links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1012342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LINKS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Alerting 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1128219"/>
            <a:ext cx="6568630" cy="539946"/>
            <a:chOff x="251520" y="3350185"/>
            <a:chExt cx="8711153" cy="539946"/>
          </a:xfrm>
        </p:grpSpPr>
        <p:sp>
          <p:nvSpPr>
            <p:cNvPr id="12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err="1" smtClean="0"/>
                <a:t>Grafana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9"/>
            <p:cNvSpPr txBox="1"/>
            <p:nvPr/>
          </p:nvSpPr>
          <p:spPr>
            <a:xfrm>
              <a:off x="251520" y="3582354"/>
              <a:ext cx="87111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https://grafana.com/dashboards</a:t>
              </a:r>
              <a:endParaRPr lang="en-GB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1907704" y="1779662"/>
            <a:ext cx="6568630" cy="2263494"/>
            <a:chOff x="251520" y="3350185"/>
            <a:chExt cx="8711153" cy="2263494"/>
          </a:xfrm>
        </p:grpSpPr>
        <p:sp>
          <p:nvSpPr>
            <p:cNvPr id="15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err="1" smtClean="0"/>
                <a:t>Prometheus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6" name="TextBox 9"/>
            <p:cNvSpPr txBox="1"/>
            <p:nvPr/>
          </p:nvSpPr>
          <p:spPr>
            <a:xfrm>
              <a:off x="251520" y="3582354"/>
              <a:ext cx="871115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https://github.com/prometheus/jmx_exporter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https://promcon.io/2016-berlin/talks/the-prometheus-time-series-database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/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https://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github.com/google/re2/wiki/Syntax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https://github.com/skalogs/skalogs-bundle/blob/master/templates/prometheus/infra-prometheus-rules.conf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https://prometheus.io/docs/prometheus/latest/configuration/configuration/#&lt;file_sd_config&gt;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https://github.com/skalogs/skalogs-bundle/tree/master/files/prometheus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https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://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prometheus.io/docs/prometheus/latest/querying</a:t>
              </a:r>
              <a:endParaRPr lang="en-GB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1907704" y="4069514"/>
            <a:ext cx="6568630" cy="816944"/>
            <a:chOff x="251520" y="3350185"/>
            <a:chExt cx="8711153" cy="816944"/>
          </a:xfrm>
        </p:grpSpPr>
        <p:sp>
          <p:nvSpPr>
            <p:cNvPr id="18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smtClean="0"/>
                <a:t>DEMO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9" name="TextBox 9"/>
            <p:cNvSpPr txBox="1"/>
            <p:nvPr/>
          </p:nvSpPr>
          <p:spPr>
            <a:xfrm>
              <a:off x="251520" y="3582354"/>
              <a:ext cx="87111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https://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github.com/Ludo-didelot</a:t>
              </a:r>
            </a:p>
            <a:p>
              <a:pPr>
                <a:buFont typeface="Arial" pitchFamily="34" charset="0"/>
                <a:buChar char="•"/>
              </a:pP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03105"/>
            <a:ext cx="9144000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3179169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51603" y="1934410"/>
            <a:ext cx="649059" cy="649059"/>
            <a:chOff x="5696729" y="3628850"/>
            <a:chExt cx="1800000" cy="1800000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 rot="16200000">
              <a:off x="6488456" y="4421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6488456" y="2837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96730" y="3822037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6467032" y="4347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6467032" y="3819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84320" y="4156849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80729" y="3833303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29788" y="3844850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6145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Definition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1907704" y="483518"/>
            <a:ext cx="6652377" cy="4218347"/>
            <a:chOff x="3687661" y="1203598"/>
            <a:chExt cx="2252491" cy="4218347"/>
          </a:xfrm>
        </p:grpSpPr>
        <p:sp>
          <p:nvSpPr>
            <p:cNvPr id="9" name="TextBox 8"/>
            <p:cNvSpPr txBox="1"/>
            <p:nvPr/>
          </p:nvSpPr>
          <p:spPr>
            <a:xfrm>
              <a:off x="3687661" y="2051792"/>
              <a:ext cx="2252491" cy="3370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Monitoring</a:t>
              </a:r>
            </a:p>
            <a:p>
              <a:r>
                <a:rPr lang="en-GB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(ˈ</a:t>
              </a:r>
              <a:r>
                <a:rPr lang="en-GB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mɒnɪtərɪŋ</a:t>
              </a:r>
              <a:r>
                <a:rPr lang="en-GB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</a:p>
            <a:p>
              <a:r>
                <a:rPr lang="en-GB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Noun</a:t>
              </a:r>
            </a:p>
            <a:p>
              <a:endParaRPr lang="en-GB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GB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1. The act of being a monitor of something</a:t>
              </a:r>
            </a:p>
            <a:p>
              <a:r>
                <a:rPr lang="en-GB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Information about the illness, the medication, monitoring of health, etc is required.</a:t>
              </a:r>
            </a:p>
            <a:p>
              <a:endParaRPr lang="en-GB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GB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machine is to be used for heart monitoring.</a:t>
              </a:r>
            </a:p>
            <a:p>
              <a:endParaRPr lang="en-GB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GB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2. Mechanical engineering the act of observing or recording an engine or other device or its activity or performance</a:t>
              </a:r>
            </a:p>
            <a:p>
              <a:endParaRPr lang="en-GB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GB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Remote monitoring of jet engines while the planes are in flight</a:t>
              </a:r>
            </a:p>
            <a:p>
              <a:endParaRPr lang="en-GB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GB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3. The act of checking a radio or television broadcast or its technical quality</a:t>
              </a:r>
            </a:p>
            <a:p>
              <a:endParaRPr lang="en-GB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GB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independent monitoring of ABC broadcasts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Definition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3"/>
                  </a:solidFill>
                  <a:cs typeface="Arial" pitchFamily="34" charset="0"/>
                </a:rPr>
                <a:t>Dictionary (Collins)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What means monitoring for us 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IT Environment</a:t>
            </a:r>
            <a:endParaRPr lang="en-US" altLang="ko-KR" dirty="0"/>
          </a:p>
        </p:txBody>
      </p:sp>
      <p:grpSp>
        <p:nvGrpSpPr>
          <p:cNvPr id="4" name="Group 3"/>
          <p:cNvGrpSpPr/>
          <p:nvPr/>
        </p:nvGrpSpPr>
        <p:grpSpPr>
          <a:xfrm flipH="1">
            <a:off x="2789224" y="3122553"/>
            <a:ext cx="2440058" cy="1587592"/>
            <a:chOff x="5868144" y="3002906"/>
            <a:chExt cx="2440058" cy="1587592"/>
          </a:xfrm>
          <a:solidFill>
            <a:schemeClr val="accent1">
              <a:alpha val="70000"/>
            </a:schemeClr>
          </a:solidFill>
        </p:grpSpPr>
        <p:sp>
          <p:nvSpPr>
            <p:cNvPr id="5" name="Freeform 4"/>
            <p:cNvSpPr/>
            <p:nvPr/>
          </p:nvSpPr>
          <p:spPr>
            <a:xfrm>
              <a:off x="5868144" y="3153704"/>
              <a:ext cx="1556604" cy="1436794"/>
            </a:xfrm>
            <a:custGeom>
              <a:avLst/>
              <a:gdLst>
                <a:gd name="connsiteX0" fmla="*/ 0 w 1704441"/>
                <a:gd name="connsiteY0" fmla="*/ 1411834 h 1441094"/>
                <a:gd name="connsiteX1" fmla="*/ 146304 w 1704441"/>
                <a:gd name="connsiteY1" fmla="*/ 1002182 h 1441094"/>
                <a:gd name="connsiteX2" fmla="*/ 658368 w 1704441"/>
                <a:gd name="connsiteY2" fmla="*/ 694944 h 1441094"/>
                <a:gd name="connsiteX3" fmla="*/ 621792 w 1704441"/>
                <a:gd name="connsiteY3" fmla="*/ 512064 h 1441094"/>
                <a:gd name="connsiteX4" fmla="*/ 490118 w 1704441"/>
                <a:gd name="connsiteY4" fmla="*/ 373075 h 1441094"/>
                <a:gd name="connsiteX5" fmla="*/ 555955 w 1704441"/>
                <a:gd name="connsiteY5" fmla="*/ 365760 h 1441094"/>
                <a:gd name="connsiteX6" fmla="*/ 797356 w 1704441"/>
                <a:gd name="connsiteY6" fmla="*/ 0 h 1441094"/>
                <a:gd name="connsiteX7" fmla="*/ 1082649 w 1704441"/>
                <a:gd name="connsiteY7" fmla="*/ 343814 h 1441094"/>
                <a:gd name="connsiteX8" fmla="*/ 1148486 w 1704441"/>
                <a:gd name="connsiteY8" fmla="*/ 402336 h 1441094"/>
                <a:gd name="connsiteX9" fmla="*/ 1024128 w 1704441"/>
                <a:gd name="connsiteY9" fmla="*/ 687629 h 1441094"/>
                <a:gd name="connsiteX10" fmla="*/ 1587398 w 1704441"/>
                <a:gd name="connsiteY10" fmla="*/ 914400 h 1441094"/>
                <a:gd name="connsiteX11" fmla="*/ 1704441 w 1704441"/>
                <a:gd name="connsiteY11" fmla="*/ 1441094 h 1441094"/>
                <a:gd name="connsiteX12" fmla="*/ 0 w 1704441"/>
                <a:gd name="connsiteY12" fmla="*/ 1411834 h 1441094"/>
                <a:gd name="connsiteX0" fmla="*/ 0 w 1599666"/>
                <a:gd name="connsiteY0" fmla="*/ 1421359 h 1441094"/>
                <a:gd name="connsiteX1" fmla="*/ 41529 w 1599666"/>
                <a:gd name="connsiteY1" fmla="*/ 1002182 h 1441094"/>
                <a:gd name="connsiteX2" fmla="*/ 553593 w 1599666"/>
                <a:gd name="connsiteY2" fmla="*/ 694944 h 1441094"/>
                <a:gd name="connsiteX3" fmla="*/ 517017 w 1599666"/>
                <a:gd name="connsiteY3" fmla="*/ 512064 h 1441094"/>
                <a:gd name="connsiteX4" fmla="*/ 385343 w 1599666"/>
                <a:gd name="connsiteY4" fmla="*/ 373075 h 1441094"/>
                <a:gd name="connsiteX5" fmla="*/ 451180 w 1599666"/>
                <a:gd name="connsiteY5" fmla="*/ 365760 h 1441094"/>
                <a:gd name="connsiteX6" fmla="*/ 692581 w 1599666"/>
                <a:gd name="connsiteY6" fmla="*/ 0 h 1441094"/>
                <a:gd name="connsiteX7" fmla="*/ 977874 w 1599666"/>
                <a:gd name="connsiteY7" fmla="*/ 343814 h 1441094"/>
                <a:gd name="connsiteX8" fmla="*/ 1043711 w 1599666"/>
                <a:gd name="connsiteY8" fmla="*/ 402336 h 1441094"/>
                <a:gd name="connsiteX9" fmla="*/ 919353 w 1599666"/>
                <a:gd name="connsiteY9" fmla="*/ 687629 h 1441094"/>
                <a:gd name="connsiteX10" fmla="*/ 1482623 w 1599666"/>
                <a:gd name="connsiteY10" fmla="*/ 914400 h 1441094"/>
                <a:gd name="connsiteX11" fmla="*/ 1599666 w 1599666"/>
                <a:gd name="connsiteY11" fmla="*/ 1441094 h 1441094"/>
                <a:gd name="connsiteX12" fmla="*/ 0 w 1599666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0218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2123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5675 w 1605341"/>
                <a:gd name="connsiteY0" fmla="*/ 1421359 h 1441094"/>
                <a:gd name="connsiteX1" fmla="*/ 51966 w 1605341"/>
                <a:gd name="connsiteY1" fmla="*/ 1002182 h 1441094"/>
                <a:gd name="connsiteX2" fmla="*/ 559268 w 1605341"/>
                <a:gd name="connsiteY2" fmla="*/ 694944 h 1441094"/>
                <a:gd name="connsiteX3" fmla="*/ 522692 w 1605341"/>
                <a:gd name="connsiteY3" fmla="*/ 512064 h 1441094"/>
                <a:gd name="connsiteX4" fmla="*/ 391018 w 1605341"/>
                <a:gd name="connsiteY4" fmla="*/ 373075 h 1441094"/>
                <a:gd name="connsiteX5" fmla="*/ 456855 w 1605341"/>
                <a:gd name="connsiteY5" fmla="*/ 365760 h 1441094"/>
                <a:gd name="connsiteX6" fmla="*/ 698256 w 1605341"/>
                <a:gd name="connsiteY6" fmla="*/ 0 h 1441094"/>
                <a:gd name="connsiteX7" fmla="*/ 983549 w 1605341"/>
                <a:gd name="connsiteY7" fmla="*/ 343814 h 1441094"/>
                <a:gd name="connsiteX8" fmla="*/ 1049386 w 1605341"/>
                <a:gd name="connsiteY8" fmla="*/ 402336 h 1441094"/>
                <a:gd name="connsiteX9" fmla="*/ 925028 w 1605341"/>
                <a:gd name="connsiteY9" fmla="*/ 687629 h 1441094"/>
                <a:gd name="connsiteX10" fmla="*/ 1488298 w 1605341"/>
                <a:gd name="connsiteY10" fmla="*/ 914400 h 1441094"/>
                <a:gd name="connsiteX11" fmla="*/ 1605341 w 1605341"/>
                <a:gd name="connsiteY11" fmla="*/ 1441094 h 1441094"/>
                <a:gd name="connsiteX12" fmla="*/ 5675 w 1605341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3511 h 1443246"/>
                <a:gd name="connsiteX1" fmla="*/ 51694 w 1605069"/>
                <a:gd name="connsiteY1" fmla="*/ 1004334 h 1443246"/>
                <a:gd name="connsiteX2" fmla="*/ 544709 w 1605069"/>
                <a:gd name="connsiteY2" fmla="*/ 754246 h 1443246"/>
                <a:gd name="connsiteX3" fmla="*/ 503370 w 1605069"/>
                <a:gd name="connsiteY3" fmla="*/ 540410 h 1443246"/>
                <a:gd name="connsiteX4" fmla="*/ 426465 w 1605069"/>
                <a:gd name="connsiteY4" fmla="*/ 391896 h 1443246"/>
                <a:gd name="connsiteX5" fmla="*/ 456583 w 1605069"/>
                <a:gd name="connsiteY5" fmla="*/ 367912 h 1443246"/>
                <a:gd name="connsiteX6" fmla="*/ 697984 w 1605069"/>
                <a:gd name="connsiteY6" fmla="*/ 2152 h 1443246"/>
                <a:gd name="connsiteX7" fmla="*/ 983277 w 1605069"/>
                <a:gd name="connsiteY7" fmla="*/ 345966 h 1443246"/>
                <a:gd name="connsiteX8" fmla="*/ 1001489 w 1605069"/>
                <a:gd name="connsiteY8" fmla="*/ 492594 h 1443246"/>
                <a:gd name="connsiteX9" fmla="*/ 979525 w 1605069"/>
                <a:gd name="connsiteY9" fmla="*/ 775506 h 1443246"/>
                <a:gd name="connsiteX10" fmla="*/ 1473738 w 1605069"/>
                <a:gd name="connsiteY10" fmla="*/ 892739 h 1443246"/>
                <a:gd name="connsiteX11" fmla="*/ 1605069 w 1605069"/>
                <a:gd name="connsiteY11" fmla="*/ 1443246 h 1443246"/>
                <a:gd name="connsiteX12" fmla="*/ 5403 w 1605069"/>
                <a:gd name="connsiteY12" fmla="*/ 1423511 h 1443246"/>
                <a:gd name="connsiteX0" fmla="*/ 5403 w 1605069"/>
                <a:gd name="connsiteY0" fmla="*/ 1414063 h 1433798"/>
                <a:gd name="connsiteX1" fmla="*/ 51694 w 1605069"/>
                <a:gd name="connsiteY1" fmla="*/ 994886 h 1433798"/>
                <a:gd name="connsiteX2" fmla="*/ 544709 w 1605069"/>
                <a:gd name="connsiteY2" fmla="*/ 744798 h 1433798"/>
                <a:gd name="connsiteX3" fmla="*/ 503370 w 1605069"/>
                <a:gd name="connsiteY3" fmla="*/ 530962 h 1433798"/>
                <a:gd name="connsiteX4" fmla="*/ 426465 w 1605069"/>
                <a:gd name="connsiteY4" fmla="*/ 382448 h 1433798"/>
                <a:gd name="connsiteX5" fmla="*/ 456583 w 1605069"/>
                <a:gd name="connsiteY5" fmla="*/ 358464 h 1433798"/>
                <a:gd name="connsiteX6" fmla="*/ 702747 w 1605069"/>
                <a:gd name="connsiteY6" fmla="*/ 2229 h 1433798"/>
                <a:gd name="connsiteX7" fmla="*/ 983277 w 1605069"/>
                <a:gd name="connsiteY7" fmla="*/ 336518 h 1433798"/>
                <a:gd name="connsiteX8" fmla="*/ 1001489 w 1605069"/>
                <a:gd name="connsiteY8" fmla="*/ 483146 h 1433798"/>
                <a:gd name="connsiteX9" fmla="*/ 979525 w 1605069"/>
                <a:gd name="connsiteY9" fmla="*/ 766058 h 1433798"/>
                <a:gd name="connsiteX10" fmla="*/ 1473738 w 1605069"/>
                <a:gd name="connsiteY10" fmla="*/ 883291 h 1433798"/>
                <a:gd name="connsiteX11" fmla="*/ 1605069 w 1605069"/>
                <a:gd name="connsiteY11" fmla="*/ 1433798 h 1433798"/>
                <a:gd name="connsiteX12" fmla="*/ 5403 w 1605069"/>
                <a:gd name="connsiteY12" fmla="*/ 1414063 h 1433798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6370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66648 w 1597979"/>
                <a:gd name="connsiteY9" fmla="*/ 881197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28711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6604" h="1436794">
                  <a:moveTo>
                    <a:pt x="6588" y="1436794"/>
                  </a:moveTo>
                  <a:cubicBezTo>
                    <a:pt x="-10525" y="1297068"/>
                    <a:pt x="6948" y="1042031"/>
                    <a:pt x="44604" y="992792"/>
                  </a:cubicBezTo>
                  <a:cubicBezTo>
                    <a:pt x="251011" y="869741"/>
                    <a:pt x="366931" y="851467"/>
                    <a:pt x="537619" y="742704"/>
                  </a:cubicBezTo>
                  <a:cubicBezTo>
                    <a:pt x="646870" y="688888"/>
                    <a:pt x="503710" y="608878"/>
                    <a:pt x="496280" y="528868"/>
                  </a:cubicBezTo>
                  <a:cubicBezTo>
                    <a:pt x="466512" y="527583"/>
                    <a:pt x="375783" y="373055"/>
                    <a:pt x="459018" y="363514"/>
                  </a:cubicBezTo>
                  <a:cubicBezTo>
                    <a:pt x="448998" y="298744"/>
                    <a:pt x="391353" y="12517"/>
                    <a:pt x="695657" y="135"/>
                  </a:cubicBezTo>
                  <a:cubicBezTo>
                    <a:pt x="986018" y="-6703"/>
                    <a:pt x="993008" y="248394"/>
                    <a:pt x="976187" y="334424"/>
                  </a:cubicBezTo>
                  <a:cubicBezTo>
                    <a:pt x="1039408" y="340438"/>
                    <a:pt x="1014522" y="522663"/>
                    <a:pt x="961061" y="514390"/>
                  </a:cubicBezTo>
                  <a:cubicBezTo>
                    <a:pt x="937864" y="604726"/>
                    <a:pt x="814656" y="671248"/>
                    <a:pt x="955766" y="742533"/>
                  </a:cubicBezTo>
                  <a:lnTo>
                    <a:pt x="1495610" y="959811"/>
                  </a:lnTo>
                  <a:cubicBezTo>
                    <a:pt x="1556530" y="1291370"/>
                    <a:pt x="1545927" y="1273027"/>
                    <a:pt x="1556604" y="1431704"/>
                  </a:cubicBezTo>
                  <a:lnTo>
                    <a:pt x="6588" y="14367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6588225" y="3002906"/>
              <a:ext cx="1719977" cy="1587592"/>
            </a:xfrm>
            <a:custGeom>
              <a:avLst/>
              <a:gdLst>
                <a:gd name="connsiteX0" fmla="*/ 0 w 1704441"/>
                <a:gd name="connsiteY0" fmla="*/ 1411834 h 1441094"/>
                <a:gd name="connsiteX1" fmla="*/ 146304 w 1704441"/>
                <a:gd name="connsiteY1" fmla="*/ 1002182 h 1441094"/>
                <a:gd name="connsiteX2" fmla="*/ 658368 w 1704441"/>
                <a:gd name="connsiteY2" fmla="*/ 694944 h 1441094"/>
                <a:gd name="connsiteX3" fmla="*/ 621792 w 1704441"/>
                <a:gd name="connsiteY3" fmla="*/ 512064 h 1441094"/>
                <a:gd name="connsiteX4" fmla="*/ 490118 w 1704441"/>
                <a:gd name="connsiteY4" fmla="*/ 373075 h 1441094"/>
                <a:gd name="connsiteX5" fmla="*/ 555955 w 1704441"/>
                <a:gd name="connsiteY5" fmla="*/ 365760 h 1441094"/>
                <a:gd name="connsiteX6" fmla="*/ 797356 w 1704441"/>
                <a:gd name="connsiteY6" fmla="*/ 0 h 1441094"/>
                <a:gd name="connsiteX7" fmla="*/ 1082649 w 1704441"/>
                <a:gd name="connsiteY7" fmla="*/ 343814 h 1441094"/>
                <a:gd name="connsiteX8" fmla="*/ 1148486 w 1704441"/>
                <a:gd name="connsiteY8" fmla="*/ 402336 h 1441094"/>
                <a:gd name="connsiteX9" fmla="*/ 1024128 w 1704441"/>
                <a:gd name="connsiteY9" fmla="*/ 687629 h 1441094"/>
                <a:gd name="connsiteX10" fmla="*/ 1587398 w 1704441"/>
                <a:gd name="connsiteY10" fmla="*/ 914400 h 1441094"/>
                <a:gd name="connsiteX11" fmla="*/ 1704441 w 1704441"/>
                <a:gd name="connsiteY11" fmla="*/ 1441094 h 1441094"/>
                <a:gd name="connsiteX12" fmla="*/ 0 w 1704441"/>
                <a:gd name="connsiteY12" fmla="*/ 1411834 h 1441094"/>
                <a:gd name="connsiteX0" fmla="*/ 0 w 1599666"/>
                <a:gd name="connsiteY0" fmla="*/ 1421359 h 1441094"/>
                <a:gd name="connsiteX1" fmla="*/ 41529 w 1599666"/>
                <a:gd name="connsiteY1" fmla="*/ 1002182 h 1441094"/>
                <a:gd name="connsiteX2" fmla="*/ 553593 w 1599666"/>
                <a:gd name="connsiteY2" fmla="*/ 694944 h 1441094"/>
                <a:gd name="connsiteX3" fmla="*/ 517017 w 1599666"/>
                <a:gd name="connsiteY3" fmla="*/ 512064 h 1441094"/>
                <a:gd name="connsiteX4" fmla="*/ 385343 w 1599666"/>
                <a:gd name="connsiteY4" fmla="*/ 373075 h 1441094"/>
                <a:gd name="connsiteX5" fmla="*/ 451180 w 1599666"/>
                <a:gd name="connsiteY5" fmla="*/ 365760 h 1441094"/>
                <a:gd name="connsiteX6" fmla="*/ 692581 w 1599666"/>
                <a:gd name="connsiteY6" fmla="*/ 0 h 1441094"/>
                <a:gd name="connsiteX7" fmla="*/ 977874 w 1599666"/>
                <a:gd name="connsiteY7" fmla="*/ 343814 h 1441094"/>
                <a:gd name="connsiteX8" fmla="*/ 1043711 w 1599666"/>
                <a:gd name="connsiteY8" fmla="*/ 402336 h 1441094"/>
                <a:gd name="connsiteX9" fmla="*/ 919353 w 1599666"/>
                <a:gd name="connsiteY9" fmla="*/ 687629 h 1441094"/>
                <a:gd name="connsiteX10" fmla="*/ 1482623 w 1599666"/>
                <a:gd name="connsiteY10" fmla="*/ 914400 h 1441094"/>
                <a:gd name="connsiteX11" fmla="*/ 1599666 w 1599666"/>
                <a:gd name="connsiteY11" fmla="*/ 1441094 h 1441094"/>
                <a:gd name="connsiteX12" fmla="*/ 0 w 1599666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0218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2123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5675 w 1605341"/>
                <a:gd name="connsiteY0" fmla="*/ 1421359 h 1441094"/>
                <a:gd name="connsiteX1" fmla="*/ 51966 w 1605341"/>
                <a:gd name="connsiteY1" fmla="*/ 1002182 h 1441094"/>
                <a:gd name="connsiteX2" fmla="*/ 559268 w 1605341"/>
                <a:gd name="connsiteY2" fmla="*/ 694944 h 1441094"/>
                <a:gd name="connsiteX3" fmla="*/ 522692 w 1605341"/>
                <a:gd name="connsiteY3" fmla="*/ 512064 h 1441094"/>
                <a:gd name="connsiteX4" fmla="*/ 391018 w 1605341"/>
                <a:gd name="connsiteY4" fmla="*/ 373075 h 1441094"/>
                <a:gd name="connsiteX5" fmla="*/ 456855 w 1605341"/>
                <a:gd name="connsiteY5" fmla="*/ 365760 h 1441094"/>
                <a:gd name="connsiteX6" fmla="*/ 698256 w 1605341"/>
                <a:gd name="connsiteY6" fmla="*/ 0 h 1441094"/>
                <a:gd name="connsiteX7" fmla="*/ 983549 w 1605341"/>
                <a:gd name="connsiteY7" fmla="*/ 343814 h 1441094"/>
                <a:gd name="connsiteX8" fmla="*/ 1049386 w 1605341"/>
                <a:gd name="connsiteY8" fmla="*/ 402336 h 1441094"/>
                <a:gd name="connsiteX9" fmla="*/ 925028 w 1605341"/>
                <a:gd name="connsiteY9" fmla="*/ 687629 h 1441094"/>
                <a:gd name="connsiteX10" fmla="*/ 1488298 w 1605341"/>
                <a:gd name="connsiteY10" fmla="*/ 914400 h 1441094"/>
                <a:gd name="connsiteX11" fmla="*/ 1605341 w 1605341"/>
                <a:gd name="connsiteY11" fmla="*/ 1441094 h 1441094"/>
                <a:gd name="connsiteX12" fmla="*/ 5675 w 1605341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3511 h 1443246"/>
                <a:gd name="connsiteX1" fmla="*/ 51694 w 1605069"/>
                <a:gd name="connsiteY1" fmla="*/ 1004334 h 1443246"/>
                <a:gd name="connsiteX2" fmla="*/ 544709 w 1605069"/>
                <a:gd name="connsiteY2" fmla="*/ 754246 h 1443246"/>
                <a:gd name="connsiteX3" fmla="*/ 503370 w 1605069"/>
                <a:gd name="connsiteY3" fmla="*/ 540410 h 1443246"/>
                <a:gd name="connsiteX4" fmla="*/ 426465 w 1605069"/>
                <a:gd name="connsiteY4" fmla="*/ 391896 h 1443246"/>
                <a:gd name="connsiteX5" fmla="*/ 456583 w 1605069"/>
                <a:gd name="connsiteY5" fmla="*/ 367912 h 1443246"/>
                <a:gd name="connsiteX6" fmla="*/ 697984 w 1605069"/>
                <a:gd name="connsiteY6" fmla="*/ 2152 h 1443246"/>
                <a:gd name="connsiteX7" fmla="*/ 983277 w 1605069"/>
                <a:gd name="connsiteY7" fmla="*/ 345966 h 1443246"/>
                <a:gd name="connsiteX8" fmla="*/ 1001489 w 1605069"/>
                <a:gd name="connsiteY8" fmla="*/ 492594 h 1443246"/>
                <a:gd name="connsiteX9" fmla="*/ 979525 w 1605069"/>
                <a:gd name="connsiteY9" fmla="*/ 775506 h 1443246"/>
                <a:gd name="connsiteX10" fmla="*/ 1473738 w 1605069"/>
                <a:gd name="connsiteY10" fmla="*/ 892739 h 1443246"/>
                <a:gd name="connsiteX11" fmla="*/ 1605069 w 1605069"/>
                <a:gd name="connsiteY11" fmla="*/ 1443246 h 1443246"/>
                <a:gd name="connsiteX12" fmla="*/ 5403 w 1605069"/>
                <a:gd name="connsiteY12" fmla="*/ 1423511 h 1443246"/>
                <a:gd name="connsiteX0" fmla="*/ 5403 w 1605069"/>
                <a:gd name="connsiteY0" fmla="*/ 1414063 h 1433798"/>
                <a:gd name="connsiteX1" fmla="*/ 51694 w 1605069"/>
                <a:gd name="connsiteY1" fmla="*/ 994886 h 1433798"/>
                <a:gd name="connsiteX2" fmla="*/ 544709 w 1605069"/>
                <a:gd name="connsiteY2" fmla="*/ 744798 h 1433798"/>
                <a:gd name="connsiteX3" fmla="*/ 503370 w 1605069"/>
                <a:gd name="connsiteY3" fmla="*/ 530962 h 1433798"/>
                <a:gd name="connsiteX4" fmla="*/ 426465 w 1605069"/>
                <a:gd name="connsiteY4" fmla="*/ 382448 h 1433798"/>
                <a:gd name="connsiteX5" fmla="*/ 456583 w 1605069"/>
                <a:gd name="connsiteY5" fmla="*/ 358464 h 1433798"/>
                <a:gd name="connsiteX6" fmla="*/ 702747 w 1605069"/>
                <a:gd name="connsiteY6" fmla="*/ 2229 h 1433798"/>
                <a:gd name="connsiteX7" fmla="*/ 983277 w 1605069"/>
                <a:gd name="connsiteY7" fmla="*/ 336518 h 1433798"/>
                <a:gd name="connsiteX8" fmla="*/ 1001489 w 1605069"/>
                <a:gd name="connsiteY8" fmla="*/ 483146 h 1433798"/>
                <a:gd name="connsiteX9" fmla="*/ 979525 w 1605069"/>
                <a:gd name="connsiteY9" fmla="*/ 766058 h 1433798"/>
                <a:gd name="connsiteX10" fmla="*/ 1473738 w 1605069"/>
                <a:gd name="connsiteY10" fmla="*/ 883291 h 1433798"/>
                <a:gd name="connsiteX11" fmla="*/ 1605069 w 1605069"/>
                <a:gd name="connsiteY11" fmla="*/ 1433798 h 1433798"/>
                <a:gd name="connsiteX12" fmla="*/ 5403 w 1605069"/>
                <a:gd name="connsiteY12" fmla="*/ 1414063 h 1433798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6370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66648 w 1597979"/>
                <a:gd name="connsiteY9" fmla="*/ 881197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28711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6604" h="1436794">
                  <a:moveTo>
                    <a:pt x="6588" y="1436794"/>
                  </a:moveTo>
                  <a:cubicBezTo>
                    <a:pt x="-10525" y="1297068"/>
                    <a:pt x="6948" y="1042031"/>
                    <a:pt x="44604" y="992792"/>
                  </a:cubicBezTo>
                  <a:cubicBezTo>
                    <a:pt x="251011" y="869741"/>
                    <a:pt x="366931" y="851467"/>
                    <a:pt x="537619" y="742704"/>
                  </a:cubicBezTo>
                  <a:cubicBezTo>
                    <a:pt x="646870" y="688888"/>
                    <a:pt x="503710" y="608878"/>
                    <a:pt x="496280" y="528868"/>
                  </a:cubicBezTo>
                  <a:cubicBezTo>
                    <a:pt x="466512" y="527583"/>
                    <a:pt x="375783" y="373055"/>
                    <a:pt x="459018" y="363514"/>
                  </a:cubicBezTo>
                  <a:cubicBezTo>
                    <a:pt x="448998" y="298744"/>
                    <a:pt x="391353" y="12517"/>
                    <a:pt x="695657" y="135"/>
                  </a:cubicBezTo>
                  <a:cubicBezTo>
                    <a:pt x="986018" y="-6703"/>
                    <a:pt x="993008" y="248394"/>
                    <a:pt x="976187" y="334424"/>
                  </a:cubicBezTo>
                  <a:cubicBezTo>
                    <a:pt x="1039408" y="340438"/>
                    <a:pt x="1014522" y="522663"/>
                    <a:pt x="961061" y="514390"/>
                  </a:cubicBezTo>
                  <a:cubicBezTo>
                    <a:pt x="937864" y="604726"/>
                    <a:pt x="814656" y="671248"/>
                    <a:pt x="955766" y="742533"/>
                  </a:cubicBezTo>
                  <a:lnTo>
                    <a:pt x="1495610" y="959811"/>
                  </a:lnTo>
                  <a:cubicBezTo>
                    <a:pt x="1556530" y="1291370"/>
                    <a:pt x="1545927" y="1273027"/>
                    <a:pt x="1556604" y="1431704"/>
                  </a:cubicBezTo>
                  <a:lnTo>
                    <a:pt x="6588" y="14367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7" name="Rounded Rectangle 8"/>
          <p:cNvSpPr/>
          <p:nvPr/>
        </p:nvSpPr>
        <p:spPr>
          <a:xfrm>
            <a:off x="2627784" y="1427349"/>
            <a:ext cx="1289762" cy="1843946"/>
          </a:xfrm>
          <a:custGeom>
            <a:avLst/>
            <a:gdLst/>
            <a:ahLst/>
            <a:cxnLst/>
            <a:rect l="l" t="t" r="r" b="b"/>
            <a:pathLst>
              <a:path w="1289762" h="1843946">
                <a:moveTo>
                  <a:pt x="101801" y="0"/>
                </a:moveTo>
                <a:lnTo>
                  <a:pt x="1187961" y="0"/>
                </a:lnTo>
                <a:cubicBezTo>
                  <a:pt x="1244184" y="0"/>
                  <a:pt x="1289762" y="45578"/>
                  <a:pt x="1289762" y="101801"/>
                </a:cubicBezTo>
                <a:lnTo>
                  <a:pt x="1289762" y="1437656"/>
                </a:lnTo>
                <a:cubicBezTo>
                  <a:pt x="1289762" y="1493879"/>
                  <a:pt x="1244184" y="1539457"/>
                  <a:pt x="1187961" y="1539457"/>
                </a:cubicBezTo>
                <a:lnTo>
                  <a:pt x="521243" y="1539457"/>
                </a:lnTo>
                <a:lnTo>
                  <a:pt x="602831" y="1843946"/>
                </a:lnTo>
                <a:lnTo>
                  <a:pt x="27222" y="1511618"/>
                </a:lnTo>
                <a:lnTo>
                  <a:pt x="29034" y="1508479"/>
                </a:lnTo>
                <a:cubicBezTo>
                  <a:pt x="10996" y="1490319"/>
                  <a:pt x="0" y="1465272"/>
                  <a:pt x="0" y="1437656"/>
                </a:cubicBezTo>
                <a:lnTo>
                  <a:pt x="0" y="101801"/>
                </a:lnTo>
                <a:cubicBezTo>
                  <a:pt x="0" y="45578"/>
                  <a:pt x="45578" y="0"/>
                  <a:pt x="1018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179A9D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932837" y="3122553"/>
            <a:ext cx="2440058" cy="1587592"/>
            <a:chOff x="5868144" y="3002906"/>
            <a:chExt cx="2440058" cy="1587592"/>
          </a:xfrm>
          <a:solidFill>
            <a:schemeClr val="accent4">
              <a:alpha val="70000"/>
            </a:schemeClr>
          </a:solidFill>
        </p:grpSpPr>
        <p:sp>
          <p:nvSpPr>
            <p:cNvPr id="9" name="Freeform 8"/>
            <p:cNvSpPr/>
            <p:nvPr/>
          </p:nvSpPr>
          <p:spPr>
            <a:xfrm>
              <a:off x="5868144" y="3153704"/>
              <a:ext cx="1556604" cy="1436794"/>
            </a:xfrm>
            <a:custGeom>
              <a:avLst/>
              <a:gdLst>
                <a:gd name="connsiteX0" fmla="*/ 0 w 1704441"/>
                <a:gd name="connsiteY0" fmla="*/ 1411834 h 1441094"/>
                <a:gd name="connsiteX1" fmla="*/ 146304 w 1704441"/>
                <a:gd name="connsiteY1" fmla="*/ 1002182 h 1441094"/>
                <a:gd name="connsiteX2" fmla="*/ 658368 w 1704441"/>
                <a:gd name="connsiteY2" fmla="*/ 694944 h 1441094"/>
                <a:gd name="connsiteX3" fmla="*/ 621792 w 1704441"/>
                <a:gd name="connsiteY3" fmla="*/ 512064 h 1441094"/>
                <a:gd name="connsiteX4" fmla="*/ 490118 w 1704441"/>
                <a:gd name="connsiteY4" fmla="*/ 373075 h 1441094"/>
                <a:gd name="connsiteX5" fmla="*/ 555955 w 1704441"/>
                <a:gd name="connsiteY5" fmla="*/ 365760 h 1441094"/>
                <a:gd name="connsiteX6" fmla="*/ 797356 w 1704441"/>
                <a:gd name="connsiteY6" fmla="*/ 0 h 1441094"/>
                <a:gd name="connsiteX7" fmla="*/ 1082649 w 1704441"/>
                <a:gd name="connsiteY7" fmla="*/ 343814 h 1441094"/>
                <a:gd name="connsiteX8" fmla="*/ 1148486 w 1704441"/>
                <a:gd name="connsiteY8" fmla="*/ 402336 h 1441094"/>
                <a:gd name="connsiteX9" fmla="*/ 1024128 w 1704441"/>
                <a:gd name="connsiteY9" fmla="*/ 687629 h 1441094"/>
                <a:gd name="connsiteX10" fmla="*/ 1587398 w 1704441"/>
                <a:gd name="connsiteY10" fmla="*/ 914400 h 1441094"/>
                <a:gd name="connsiteX11" fmla="*/ 1704441 w 1704441"/>
                <a:gd name="connsiteY11" fmla="*/ 1441094 h 1441094"/>
                <a:gd name="connsiteX12" fmla="*/ 0 w 1704441"/>
                <a:gd name="connsiteY12" fmla="*/ 1411834 h 1441094"/>
                <a:gd name="connsiteX0" fmla="*/ 0 w 1599666"/>
                <a:gd name="connsiteY0" fmla="*/ 1421359 h 1441094"/>
                <a:gd name="connsiteX1" fmla="*/ 41529 w 1599666"/>
                <a:gd name="connsiteY1" fmla="*/ 1002182 h 1441094"/>
                <a:gd name="connsiteX2" fmla="*/ 553593 w 1599666"/>
                <a:gd name="connsiteY2" fmla="*/ 694944 h 1441094"/>
                <a:gd name="connsiteX3" fmla="*/ 517017 w 1599666"/>
                <a:gd name="connsiteY3" fmla="*/ 512064 h 1441094"/>
                <a:gd name="connsiteX4" fmla="*/ 385343 w 1599666"/>
                <a:gd name="connsiteY4" fmla="*/ 373075 h 1441094"/>
                <a:gd name="connsiteX5" fmla="*/ 451180 w 1599666"/>
                <a:gd name="connsiteY5" fmla="*/ 365760 h 1441094"/>
                <a:gd name="connsiteX6" fmla="*/ 692581 w 1599666"/>
                <a:gd name="connsiteY6" fmla="*/ 0 h 1441094"/>
                <a:gd name="connsiteX7" fmla="*/ 977874 w 1599666"/>
                <a:gd name="connsiteY7" fmla="*/ 343814 h 1441094"/>
                <a:gd name="connsiteX8" fmla="*/ 1043711 w 1599666"/>
                <a:gd name="connsiteY8" fmla="*/ 402336 h 1441094"/>
                <a:gd name="connsiteX9" fmla="*/ 919353 w 1599666"/>
                <a:gd name="connsiteY9" fmla="*/ 687629 h 1441094"/>
                <a:gd name="connsiteX10" fmla="*/ 1482623 w 1599666"/>
                <a:gd name="connsiteY10" fmla="*/ 914400 h 1441094"/>
                <a:gd name="connsiteX11" fmla="*/ 1599666 w 1599666"/>
                <a:gd name="connsiteY11" fmla="*/ 1441094 h 1441094"/>
                <a:gd name="connsiteX12" fmla="*/ 0 w 1599666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0218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2123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5675 w 1605341"/>
                <a:gd name="connsiteY0" fmla="*/ 1421359 h 1441094"/>
                <a:gd name="connsiteX1" fmla="*/ 51966 w 1605341"/>
                <a:gd name="connsiteY1" fmla="*/ 1002182 h 1441094"/>
                <a:gd name="connsiteX2" fmla="*/ 559268 w 1605341"/>
                <a:gd name="connsiteY2" fmla="*/ 694944 h 1441094"/>
                <a:gd name="connsiteX3" fmla="*/ 522692 w 1605341"/>
                <a:gd name="connsiteY3" fmla="*/ 512064 h 1441094"/>
                <a:gd name="connsiteX4" fmla="*/ 391018 w 1605341"/>
                <a:gd name="connsiteY4" fmla="*/ 373075 h 1441094"/>
                <a:gd name="connsiteX5" fmla="*/ 456855 w 1605341"/>
                <a:gd name="connsiteY5" fmla="*/ 365760 h 1441094"/>
                <a:gd name="connsiteX6" fmla="*/ 698256 w 1605341"/>
                <a:gd name="connsiteY6" fmla="*/ 0 h 1441094"/>
                <a:gd name="connsiteX7" fmla="*/ 983549 w 1605341"/>
                <a:gd name="connsiteY7" fmla="*/ 343814 h 1441094"/>
                <a:gd name="connsiteX8" fmla="*/ 1049386 w 1605341"/>
                <a:gd name="connsiteY8" fmla="*/ 402336 h 1441094"/>
                <a:gd name="connsiteX9" fmla="*/ 925028 w 1605341"/>
                <a:gd name="connsiteY9" fmla="*/ 687629 h 1441094"/>
                <a:gd name="connsiteX10" fmla="*/ 1488298 w 1605341"/>
                <a:gd name="connsiteY10" fmla="*/ 914400 h 1441094"/>
                <a:gd name="connsiteX11" fmla="*/ 1605341 w 1605341"/>
                <a:gd name="connsiteY11" fmla="*/ 1441094 h 1441094"/>
                <a:gd name="connsiteX12" fmla="*/ 5675 w 1605341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3511 h 1443246"/>
                <a:gd name="connsiteX1" fmla="*/ 51694 w 1605069"/>
                <a:gd name="connsiteY1" fmla="*/ 1004334 h 1443246"/>
                <a:gd name="connsiteX2" fmla="*/ 544709 w 1605069"/>
                <a:gd name="connsiteY2" fmla="*/ 754246 h 1443246"/>
                <a:gd name="connsiteX3" fmla="*/ 503370 w 1605069"/>
                <a:gd name="connsiteY3" fmla="*/ 540410 h 1443246"/>
                <a:gd name="connsiteX4" fmla="*/ 426465 w 1605069"/>
                <a:gd name="connsiteY4" fmla="*/ 391896 h 1443246"/>
                <a:gd name="connsiteX5" fmla="*/ 456583 w 1605069"/>
                <a:gd name="connsiteY5" fmla="*/ 367912 h 1443246"/>
                <a:gd name="connsiteX6" fmla="*/ 697984 w 1605069"/>
                <a:gd name="connsiteY6" fmla="*/ 2152 h 1443246"/>
                <a:gd name="connsiteX7" fmla="*/ 983277 w 1605069"/>
                <a:gd name="connsiteY7" fmla="*/ 345966 h 1443246"/>
                <a:gd name="connsiteX8" fmla="*/ 1001489 w 1605069"/>
                <a:gd name="connsiteY8" fmla="*/ 492594 h 1443246"/>
                <a:gd name="connsiteX9" fmla="*/ 979525 w 1605069"/>
                <a:gd name="connsiteY9" fmla="*/ 775506 h 1443246"/>
                <a:gd name="connsiteX10" fmla="*/ 1473738 w 1605069"/>
                <a:gd name="connsiteY10" fmla="*/ 892739 h 1443246"/>
                <a:gd name="connsiteX11" fmla="*/ 1605069 w 1605069"/>
                <a:gd name="connsiteY11" fmla="*/ 1443246 h 1443246"/>
                <a:gd name="connsiteX12" fmla="*/ 5403 w 1605069"/>
                <a:gd name="connsiteY12" fmla="*/ 1423511 h 1443246"/>
                <a:gd name="connsiteX0" fmla="*/ 5403 w 1605069"/>
                <a:gd name="connsiteY0" fmla="*/ 1414063 h 1433798"/>
                <a:gd name="connsiteX1" fmla="*/ 51694 w 1605069"/>
                <a:gd name="connsiteY1" fmla="*/ 994886 h 1433798"/>
                <a:gd name="connsiteX2" fmla="*/ 544709 w 1605069"/>
                <a:gd name="connsiteY2" fmla="*/ 744798 h 1433798"/>
                <a:gd name="connsiteX3" fmla="*/ 503370 w 1605069"/>
                <a:gd name="connsiteY3" fmla="*/ 530962 h 1433798"/>
                <a:gd name="connsiteX4" fmla="*/ 426465 w 1605069"/>
                <a:gd name="connsiteY4" fmla="*/ 382448 h 1433798"/>
                <a:gd name="connsiteX5" fmla="*/ 456583 w 1605069"/>
                <a:gd name="connsiteY5" fmla="*/ 358464 h 1433798"/>
                <a:gd name="connsiteX6" fmla="*/ 702747 w 1605069"/>
                <a:gd name="connsiteY6" fmla="*/ 2229 h 1433798"/>
                <a:gd name="connsiteX7" fmla="*/ 983277 w 1605069"/>
                <a:gd name="connsiteY7" fmla="*/ 336518 h 1433798"/>
                <a:gd name="connsiteX8" fmla="*/ 1001489 w 1605069"/>
                <a:gd name="connsiteY8" fmla="*/ 483146 h 1433798"/>
                <a:gd name="connsiteX9" fmla="*/ 979525 w 1605069"/>
                <a:gd name="connsiteY9" fmla="*/ 766058 h 1433798"/>
                <a:gd name="connsiteX10" fmla="*/ 1473738 w 1605069"/>
                <a:gd name="connsiteY10" fmla="*/ 883291 h 1433798"/>
                <a:gd name="connsiteX11" fmla="*/ 1605069 w 1605069"/>
                <a:gd name="connsiteY11" fmla="*/ 1433798 h 1433798"/>
                <a:gd name="connsiteX12" fmla="*/ 5403 w 1605069"/>
                <a:gd name="connsiteY12" fmla="*/ 1414063 h 1433798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6370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66648 w 1597979"/>
                <a:gd name="connsiteY9" fmla="*/ 881197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28711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6604" h="1436794">
                  <a:moveTo>
                    <a:pt x="6588" y="1436794"/>
                  </a:moveTo>
                  <a:cubicBezTo>
                    <a:pt x="-10525" y="1297068"/>
                    <a:pt x="6948" y="1042031"/>
                    <a:pt x="44604" y="992792"/>
                  </a:cubicBezTo>
                  <a:cubicBezTo>
                    <a:pt x="251011" y="869741"/>
                    <a:pt x="366931" y="851467"/>
                    <a:pt x="537619" y="742704"/>
                  </a:cubicBezTo>
                  <a:cubicBezTo>
                    <a:pt x="646870" y="688888"/>
                    <a:pt x="503710" y="608878"/>
                    <a:pt x="496280" y="528868"/>
                  </a:cubicBezTo>
                  <a:cubicBezTo>
                    <a:pt x="466512" y="527583"/>
                    <a:pt x="375783" y="373055"/>
                    <a:pt x="459018" y="363514"/>
                  </a:cubicBezTo>
                  <a:cubicBezTo>
                    <a:pt x="448998" y="298744"/>
                    <a:pt x="391353" y="12517"/>
                    <a:pt x="695657" y="135"/>
                  </a:cubicBezTo>
                  <a:cubicBezTo>
                    <a:pt x="986018" y="-6703"/>
                    <a:pt x="993008" y="248394"/>
                    <a:pt x="976187" y="334424"/>
                  </a:cubicBezTo>
                  <a:cubicBezTo>
                    <a:pt x="1039408" y="340438"/>
                    <a:pt x="1014522" y="522663"/>
                    <a:pt x="961061" y="514390"/>
                  </a:cubicBezTo>
                  <a:cubicBezTo>
                    <a:pt x="937864" y="604726"/>
                    <a:pt x="814656" y="671248"/>
                    <a:pt x="955766" y="742533"/>
                  </a:cubicBezTo>
                  <a:lnTo>
                    <a:pt x="1495610" y="959811"/>
                  </a:lnTo>
                  <a:cubicBezTo>
                    <a:pt x="1556530" y="1291370"/>
                    <a:pt x="1545927" y="1273027"/>
                    <a:pt x="1556604" y="1431704"/>
                  </a:cubicBezTo>
                  <a:lnTo>
                    <a:pt x="6588" y="14367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588225" y="3002906"/>
              <a:ext cx="1719977" cy="1587592"/>
            </a:xfrm>
            <a:custGeom>
              <a:avLst/>
              <a:gdLst>
                <a:gd name="connsiteX0" fmla="*/ 0 w 1704441"/>
                <a:gd name="connsiteY0" fmla="*/ 1411834 h 1441094"/>
                <a:gd name="connsiteX1" fmla="*/ 146304 w 1704441"/>
                <a:gd name="connsiteY1" fmla="*/ 1002182 h 1441094"/>
                <a:gd name="connsiteX2" fmla="*/ 658368 w 1704441"/>
                <a:gd name="connsiteY2" fmla="*/ 694944 h 1441094"/>
                <a:gd name="connsiteX3" fmla="*/ 621792 w 1704441"/>
                <a:gd name="connsiteY3" fmla="*/ 512064 h 1441094"/>
                <a:gd name="connsiteX4" fmla="*/ 490118 w 1704441"/>
                <a:gd name="connsiteY4" fmla="*/ 373075 h 1441094"/>
                <a:gd name="connsiteX5" fmla="*/ 555955 w 1704441"/>
                <a:gd name="connsiteY5" fmla="*/ 365760 h 1441094"/>
                <a:gd name="connsiteX6" fmla="*/ 797356 w 1704441"/>
                <a:gd name="connsiteY6" fmla="*/ 0 h 1441094"/>
                <a:gd name="connsiteX7" fmla="*/ 1082649 w 1704441"/>
                <a:gd name="connsiteY7" fmla="*/ 343814 h 1441094"/>
                <a:gd name="connsiteX8" fmla="*/ 1148486 w 1704441"/>
                <a:gd name="connsiteY8" fmla="*/ 402336 h 1441094"/>
                <a:gd name="connsiteX9" fmla="*/ 1024128 w 1704441"/>
                <a:gd name="connsiteY9" fmla="*/ 687629 h 1441094"/>
                <a:gd name="connsiteX10" fmla="*/ 1587398 w 1704441"/>
                <a:gd name="connsiteY10" fmla="*/ 914400 h 1441094"/>
                <a:gd name="connsiteX11" fmla="*/ 1704441 w 1704441"/>
                <a:gd name="connsiteY11" fmla="*/ 1441094 h 1441094"/>
                <a:gd name="connsiteX12" fmla="*/ 0 w 1704441"/>
                <a:gd name="connsiteY12" fmla="*/ 1411834 h 1441094"/>
                <a:gd name="connsiteX0" fmla="*/ 0 w 1599666"/>
                <a:gd name="connsiteY0" fmla="*/ 1421359 h 1441094"/>
                <a:gd name="connsiteX1" fmla="*/ 41529 w 1599666"/>
                <a:gd name="connsiteY1" fmla="*/ 1002182 h 1441094"/>
                <a:gd name="connsiteX2" fmla="*/ 553593 w 1599666"/>
                <a:gd name="connsiteY2" fmla="*/ 694944 h 1441094"/>
                <a:gd name="connsiteX3" fmla="*/ 517017 w 1599666"/>
                <a:gd name="connsiteY3" fmla="*/ 512064 h 1441094"/>
                <a:gd name="connsiteX4" fmla="*/ 385343 w 1599666"/>
                <a:gd name="connsiteY4" fmla="*/ 373075 h 1441094"/>
                <a:gd name="connsiteX5" fmla="*/ 451180 w 1599666"/>
                <a:gd name="connsiteY5" fmla="*/ 365760 h 1441094"/>
                <a:gd name="connsiteX6" fmla="*/ 692581 w 1599666"/>
                <a:gd name="connsiteY6" fmla="*/ 0 h 1441094"/>
                <a:gd name="connsiteX7" fmla="*/ 977874 w 1599666"/>
                <a:gd name="connsiteY7" fmla="*/ 343814 h 1441094"/>
                <a:gd name="connsiteX8" fmla="*/ 1043711 w 1599666"/>
                <a:gd name="connsiteY8" fmla="*/ 402336 h 1441094"/>
                <a:gd name="connsiteX9" fmla="*/ 919353 w 1599666"/>
                <a:gd name="connsiteY9" fmla="*/ 687629 h 1441094"/>
                <a:gd name="connsiteX10" fmla="*/ 1482623 w 1599666"/>
                <a:gd name="connsiteY10" fmla="*/ 914400 h 1441094"/>
                <a:gd name="connsiteX11" fmla="*/ 1599666 w 1599666"/>
                <a:gd name="connsiteY11" fmla="*/ 1441094 h 1441094"/>
                <a:gd name="connsiteX12" fmla="*/ 0 w 1599666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0218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2123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5675 w 1605341"/>
                <a:gd name="connsiteY0" fmla="*/ 1421359 h 1441094"/>
                <a:gd name="connsiteX1" fmla="*/ 51966 w 1605341"/>
                <a:gd name="connsiteY1" fmla="*/ 1002182 h 1441094"/>
                <a:gd name="connsiteX2" fmla="*/ 559268 w 1605341"/>
                <a:gd name="connsiteY2" fmla="*/ 694944 h 1441094"/>
                <a:gd name="connsiteX3" fmla="*/ 522692 w 1605341"/>
                <a:gd name="connsiteY3" fmla="*/ 512064 h 1441094"/>
                <a:gd name="connsiteX4" fmla="*/ 391018 w 1605341"/>
                <a:gd name="connsiteY4" fmla="*/ 373075 h 1441094"/>
                <a:gd name="connsiteX5" fmla="*/ 456855 w 1605341"/>
                <a:gd name="connsiteY5" fmla="*/ 365760 h 1441094"/>
                <a:gd name="connsiteX6" fmla="*/ 698256 w 1605341"/>
                <a:gd name="connsiteY6" fmla="*/ 0 h 1441094"/>
                <a:gd name="connsiteX7" fmla="*/ 983549 w 1605341"/>
                <a:gd name="connsiteY7" fmla="*/ 343814 h 1441094"/>
                <a:gd name="connsiteX8" fmla="*/ 1049386 w 1605341"/>
                <a:gd name="connsiteY8" fmla="*/ 402336 h 1441094"/>
                <a:gd name="connsiteX9" fmla="*/ 925028 w 1605341"/>
                <a:gd name="connsiteY9" fmla="*/ 687629 h 1441094"/>
                <a:gd name="connsiteX10" fmla="*/ 1488298 w 1605341"/>
                <a:gd name="connsiteY10" fmla="*/ 914400 h 1441094"/>
                <a:gd name="connsiteX11" fmla="*/ 1605341 w 1605341"/>
                <a:gd name="connsiteY11" fmla="*/ 1441094 h 1441094"/>
                <a:gd name="connsiteX12" fmla="*/ 5675 w 1605341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3511 h 1443246"/>
                <a:gd name="connsiteX1" fmla="*/ 51694 w 1605069"/>
                <a:gd name="connsiteY1" fmla="*/ 1004334 h 1443246"/>
                <a:gd name="connsiteX2" fmla="*/ 544709 w 1605069"/>
                <a:gd name="connsiteY2" fmla="*/ 754246 h 1443246"/>
                <a:gd name="connsiteX3" fmla="*/ 503370 w 1605069"/>
                <a:gd name="connsiteY3" fmla="*/ 540410 h 1443246"/>
                <a:gd name="connsiteX4" fmla="*/ 426465 w 1605069"/>
                <a:gd name="connsiteY4" fmla="*/ 391896 h 1443246"/>
                <a:gd name="connsiteX5" fmla="*/ 456583 w 1605069"/>
                <a:gd name="connsiteY5" fmla="*/ 367912 h 1443246"/>
                <a:gd name="connsiteX6" fmla="*/ 697984 w 1605069"/>
                <a:gd name="connsiteY6" fmla="*/ 2152 h 1443246"/>
                <a:gd name="connsiteX7" fmla="*/ 983277 w 1605069"/>
                <a:gd name="connsiteY7" fmla="*/ 345966 h 1443246"/>
                <a:gd name="connsiteX8" fmla="*/ 1001489 w 1605069"/>
                <a:gd name="connsiteY8" fmla="*/ 492594 h 1443246"/>
                <a:gd name="connsiteX9" fmla="*/ 979525 w 1605069"/>
                <a:gd name="connsiteY9" fmla="*/ 775506 h 1443246"/>
                <a:gd name="connsiteX10" fmla="*/ 1473738 w 1605069"/>
                <a:gd name="connsiteY10" fmla="*/ 892739 h 1443246"/>
                <a:gd name="connsiteX11" fmla="*/ 1605069 w 1605069"/>
                <a:gd name="connsiteY11" fmla="*/ 1443246 h 1443246"/>
                <a:gd name="connsiteX12" fmla="*/ 5403 w 1605069"/>
                <a:gd name="connsiteY12" fmla="*/ 1423511 h 1443246"/>
                <a:gd name="connsiteX0" fmla="*/ 5403 w 1605069"/>
                <a:gd name="connsiteY0" fmla="*/ 1414063 h 1433798"/>
                <a:gd name="connsiteX1" fmla="*/ 51694 w 1605069"/>
                <a:gd name="connsiteY1" fmla="*/ 994886 h 1433798"/>
                <a:gd name="connsiteX2" fmla="*/ 544709 w 1605069"/>
                <a:gd name="connsiteY2" fmla="*/ 744798 h 1433798"/>
                <a:gd name="connsiteX3" fmla="*/ 503370 w 1605069"/>
                <a:gd name="connsiteY3" fmla="*/ 530962 h 1433798"/>
                <a:gd name="connsiteX4" fmla="*/ 426465 w 1605069"/>
                <a:gd name="connsiteY4" fmla="*/ 382448 h 1433798"/>
                <a:gd name="connsiteX5" fmla="*/ 456583 w 1605069"/>
                <a:gd name="connsiteY5" fmla="*/ 358464 h 1433798"/>
                <a:gd name="connsiteX6" fmla="*/ 702747 w 1605069"/>
                <a:gd name="connsiteY6" fmla="*/ 2229 h 1433798"/>
                <a:gd name="connsiteX7" fmla="*/ 983277 w 1605069"/>
                <a:gd name="connsiteY7" fmla="*/ 336518 h 1433798"/>
                <a:gd name="connsiteX8" fmla="*/ 1001489 w 1605069"/>
                <a:gd name="connsiteY8" fmla="*/ 483146 h 1433798"/>
                <a:gd name="connsiteX9" fmla="*/ 979525 w 1605069"/>
                <a:gd name="connsiteY9" fmla="*/ 766058 h 1433798"/>
                <a:gd name="connsiteX10" fmla="*/ 1473738 w 1605069"/>
                <a:gd name="connsiteY10" fmla="*/ 883291 h 1433798"/>
                <a:gd name="connsiteX11" fmla="*/ 1605069 w 1605069"/>
                <a:gd name="connsiteY11" fmla="*/ 1433798 h 1433798"/>
                <a:gd name="connsiteX12" fmla="*/ 5403 w 1605069"/>
                <a:gd name="connsiteY12" fmla="*/ 1414063 h 1433798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6370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66648 w 1597979"/>
                <a:gd name="connsiteY9" fmla="*/ 881197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28711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6604" h="1436794">
                  <a:moveTo>
                    <a:pt x="6588" y="1436794"/>
                  </a:moveTo>
                  <a:cubicBezTo>
                    <a:pt x="-10525" y="1297068"/>
                    <a:pt x="6948" y="1042031"/>
                    <a:pt x="44604" y="992792"/>
                  </a:cubicBezTo>
                  <a:cubicBezTo>
                    <a:pt x="251011" y="869741"/>
                    <a:pt x="366931" y="851467"/>
                    <a:pt x="537619" y="742704"/>
                  </a:cubicBezTo>
                  <a:cubicBezTo>
                    <a:pt x="646870" y="688888"/>
                    <a:pt x="503710" y="608878"/>
                    <a:pt x="496280" y="528868"/>
                  </a:cubicBezTo>
                  <a:cubicBezTo>
                    <a:pt x="466512" y="527583"/>
                    <a:pt x="375783" y="373055"/>
                    <a:pt x="459018" y="363514"/>
                  </a:cubicBezTo>
                  <a:cubicBezTo>
                    <a:pt x="448998" y="298744"/>
                    <a:pt x="391353" y="12517"/>
                    <a:pt x="695657" y="135"/>
                  </a:cubicBezTo>
                  <a:cubicBezTo>
                    <a:pt x="986018" y="-6703"/>
                    <a:pt x="993008" y="248394"/>
                    <a:pt x="976187" y="334424"/>
                  </a:cubicBezTo>
                  <a:cubicBezTo>
                    <a:pt x="1039408" y="340438"/>
                    <a:pt x="1014522" y="522663"/>
                    <a:pt x="961061" y="514390"/>
                  </a:cubicBezTo>
                  <a:cubicBezTo>
                    <a:pt x="937864" y="604726"/>
                    <a:pt x="814656" y="671248"/>
                    <a:pt x="955766" y="742533"/>
                  </a:cubicBezTo>
                  <a:lnTo>
                    <a:pt x="1495610" y="959811"/>
                  </a:lnTo>
                  <a:cubicBezTo>
                    <a:pt x="1556530" y="1291370"/>
                    <a:pt x="1545927" y="1273027"/>
                    <a:pt x="1556604" y="1431704"/>
                  </a:cubicBezTo>
                  <a:lnTo>
                    <a:pt x="6588" y="14367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" name="Rounded Rectangle 8"/>
          <p:cNvSpPr/>
          <p:nvPr/>
        </p:nvSpPr>
        <p:spPr>
          <a:xfrm>
            <a:off x="5698904" y="1427349"/>
            <a:ext cx="1289762" cy="1843946"/>
          </a:xfrm>
          <a:custGeom>
            <a:avLst/>
            <a:gdLst/>
            <a:ahLst/>
            <a:cxnLst/>
            <a:rect l="l" t="t" r="r" b="b"/>
            <a:pathLst>
              <a:path w="1289762" h="1843946">
                <a:moveTo>
                  <a:pt x="101801" y="0"/>
                </a:moveTo>
                <a:lnTo>
                  <a:pt x="1187961" y="0"/>
                </a:lnTo>
                <a:cubicBezTo>
                  <a:pt x="1244184" y="0"/>
                  <a:pt x="1289762" y="45578"/>
                  <a:pt x="1289762" y="101801"/>
                </a:cubicBezTo>
                <a:lnTo>
                  <a:pt x="1289762" y="1437656"/>
                </a:lnTo>
                <a:cubicBezTo>
                  <a:pt x="1289762" y="1493879"/>
                  <a:pt x="1244184" y="1539457"/>
                  <a:pt x="1187961" y="1539457"/>
                </a:cubicBezTo>
                <a:lnTo>
                  <a:pt x="521243" y="1539457"/>
                </a:lnTo>
                <a:lnTo>
                  <a:pt x="602831" y="1843946"/>
                </a:lnTo>
                <a:lnTo>
                  <a:pt x="27222" y="1511618"/>
                </a:lnTo>
                <a:lnTo>
                  <a:pt x="29034" y="1508479"/>
                </a:lnTo>
                <a:cubicBezTo>
                  <a:pt x="10996" y="1490319"/>
                  <a:pt x="0" y="1465272"/>
                  <a:pt x="0" y="1437656"/>
                </a:cubicBezTo>
                <a:lnTo>
                  <a:pt x="0" y="101801"/>
                </a:lnTo>
                <a:cubicBezTo>
                  <a:pt x="0" y="45578"/>
                  <a:pt x="45578" y="0"/>
                  <a:pt x="1018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179A9D"/>
              </a:solidFill>
            </a:endParaRPr>
          </a:p>
        </p:txBody>
      </p:sp>
      <p:sp>
        <p:nvSpPr>
          <p:cNvPr id="12" name="Rounded Rectangle 8"/>
          <p:cNvSpPr/>
          <p:nvPr/>
        </p:nvSpPr>
        <p:spPr>
          <a:xfrm flipH="1">
            <a:off x="4163344" y="1427349"/>
            <a:ext cx="1289762" cy="1843946"/>
          </a:xfrm>
          <a:custGeom>
            <a:avLst/>
            <a:gdLst/>
            <a:ahLst/>
            <a:cxnLst/>
            <a:rect l="l" t="t" r="r" b="b"/>
            <a:pathLst>
              <a:path w="1289762" h="1843946">
                <a:moveTo>
                  <a:pt x="101801" y="0"/>
                </a:moveTo>
                <a:lnTo>
                  <a:pt x="1187961" y="0"/>
                </a:lnTo>
                <a:cubicBezTo>
                  <a:pt x="1244184" y="0"/>
                  <a:pt x="1289762" y="45578"/>
                  <a:pt x="1289762" y="101801"/>
                </a:cubicBezTo>
                <a:lnTo>
                  <a:pt x="1289762" y="1437656"/>
                </a:lnTo>
                <a:cubicBezTo>
                  <a:pt x="1289762" y="1493879"/>
                  <a:pt x="1244184" y="1539457"/>
                  <a:pt x="1187961" y="1539457"/>
                </a:cubicBezTo>
                <a:lnTo>
                  <a:pt x="521243" y="1539457"/>
                </a:lnTo>
                <a:lnTo>
                  <a:pt x="602831" y="1843946"/>
                </a:lnTo>
                <a:lnTo>
                  <a:pt x="27222" y="1511618"/>
                </a:lnTo>
                <a:lnTo>
                  <a:pt x="29034" y="1508479"/>
                </a:lnTo>
                <a:cubicBezTo>
                  <a:pt x="10996" y="1490319"/>
                  <a:pt x="0" y="1465272"/>
                  <a:pt x="0" y="1437656"/>
                </a:cubicBezTo>
                <a:lnTo>
                  <a:pt x="0" y="101801"/>
                </a:lnTo>
                <a:cubicBezTo>
                  <a:pt x="0" y="45578"/>
                  <a:pt x="45578" y="0"/>
                  <a:pt x="1018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179A9D"/>
              </a:solidFill>
            </a:endParaRPr>
          </a:p>
        </p:txBody>
      </p:sp>
      <p:sp>
        <p:nvSpPr>
          <p:cNvPr id="13" name="Rounded Rectangle 8"/>
          <p:cNvSpPr/>
          <p:nvPr/>
        </p:nvSpPr>
        <p:spPr>
          <a:xfrm flipH="1">
            <a:off x="7234464" y="1427349"/>
            <a:ext cx="1289762" cy="1843946"/>
          </a:xfrm>
          <a:custGeom>
            <a:avLst/>
            <a:gdLst/>
            <a:ahLst/>
            <a:cxnLst/>
            <a:rect l="l" t="t" r="r" b="b"/>
            <a:pathLst>
              <a:path w="1289762" h="1843946">
                <a:moveTo>
                  <a:pt x="101801" y="0"/>
                </a:moveTo>
                <a:lnTo>
                  <a:pt x="1187961" y="0"/>
                </a:lnTo>
                <a:cubicBezTo>
                  <a:pt x="1244184" y="0"/>
                  <a:pt x="1289762" y="45578"/>
                  <a:pt x="1289762" y="101801"/>
                </a:cubicBezTo>
                <a:lnTo>
                  <a:pt x="1289762" y="1437656"/>
                </a:lnTo>
                <a:cubicBezTo>
                  <a:pt x="1289762" y="1493879"/>
                  <a:pt x="1244184" y="1539457"/>
                  <a:pt x="1187961" y="1539457"/>
                </a:cubicBezTo>
                <a:lnTo>
                  <a:pt x="521243" y="1539457"/>
                </a:lnTo>
                <a:lnTo>
                  <a:pt x="602831" y="1843946"/>
                </a:lnTo>
                <a:lnTo>
                  <a:pt x="27222" y="1511618"/>
                </a:lnTo>
                <a:lnTo>
                  <a:pt x="29034" y="1508479"/>
                </a:lnTo>
                <a:cubicBezTo>
                  <a:pt x="10996" y="1490319"/>
                  <a:pt x="0" y="1465272"/>
                  <a:pt x="0" y="1437656"/>
                </a:cubicBezTo>
                <a:lnTo>
                  <a:pt x="0" y="101801"/>
                </a:lnTo>
                <a:cubicBezTo>
                  <a:pt x="0" y="45578"/>
                  <a:pt x="45578" y="0"/>
                  <a:pt x="1018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179A9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1707654"/>
            <a:ext cx="20882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1200" dirty="0" smtClean="0">
                <a:solidFill>
                  <a:schemeClr val="accent3"/>
                </a:solidFill>
                <a:cs typeface="Arial" pitchFamily="34" charset="0"/>
              </a:rPr>
              <a:t>Monitoring has different signification/sense regarding the context:</a:t>
            </a:r>
          </a:p>
          <a:p>
            <a:pPr>
              <a:buFontTx/>
              <a:buChar char="-"/>
            </a:pPr>
            <a:r>
              <a:rPr lang="en-GB" altLang="ko-KR" sz="1200" dirty="0" smtClean="0">
                <a:solidFill>
                  <a:schemeClr val="accent3"/>
                </a:solidFill>
                <a:cs typeface="Arial" pitchFamily="34" charset="0"/>
              </a:rPr>
              <a:t> Hospital,</a:t>
            </a:r>
          </a:p>
          <a:p>
            <a:pPr>
              <a:buFontTx/>
              <a:buChar char="-"/>
            </a:pPr>
            <a:r>
              <a:rPr lang="en-GB" altLang="ko-KR" sz="1200" dirty="0" smtClean="0">
                <a:solidFill>
                  <a:schemeClr val="accent3"/>
                </a:solidFill>
                <a:cs typeface="Arial" pitchFamily="34" charset="0"/>
              </a:rPr>
              <a:t> Chemical industry</a:t>
            </a:r>
          </a:p>
          <a:p>
            <a:pPr>
              <a:buFontTx/>
              <a:buChar char="-"/>
            </a:pPr>
            <a:r>
              <a:rPr lang="en-GB" altLang="ko-KR" sz="1200" dirty="0" smtClean="0">
                <a:solidFill>
                  <a:schemeClr val="accent3"/>
                </a:solidFill>
                <a:cs typeface="Arial" pitchFamily="34" charset="0"/>
              </a:rPr>
              <a:t> Nuclear Industry</a:t>
            </a:r>
          </a:p>
          <a:p>
            <a:pPr>
              <a:buFontTx/>
              <a:buChar char="-"/>
            </a:pPr>
            <a:r>
              <a:rPr lang="en-GB" altLang="ko-KR" sz="1200" dirty="0" smtClean="0">
                <a:solidFill>
                  <a:schemeClr val="accent3"/>
                </a:solidFill>
                <a:cs typeface="Arial" pitchFamily="34" charset="0"/>
              </a:rPr>
              <a:t> Bank industry</a:t>
            </a:r>
          </a:p>
          <a:p>
            <a:pPr>
              <a:buFontTx/>
              <a:buChar char="-"/>
            </a:pPr>
            <a:r>
              <a:rPr lang="en-GB" altLang="ko-KR" sz="1200" dirty="0" smtClean="0">
                <a:solidFill>
                  <a:schemeClr val="accent3"/>
                </a:solidFill>
                <a:cs typeface="Arial" pitchFamily="34" charset="0"/>
              </a:rPr>
              <a:t> ...</a:t>
            </a:r>
          </a:p>
          <a:p>
            <a:r>
              <a:rPr lang="en-GB" altLang="ko-KR" sz="1200" dirty="0" smtClean="0">
                <a:solidFill>
                  <a:schemeClr val="accent3"/>
                </a:solidFill>
                <a:cs typeface="Arial" pitchFamily="34" charset="0"/>
              </a:rPr>
              <a:t>And for who is the monitoring:</a:t>
            </a:r>
          </a:p>
          <a:p>
            <a:pPr>
              <a:buFontTx/>
              <a:buChar char="-"/>
            </a:pPr>
            <a:r>
              <a:rPr lang="en-GB" altLang="ko-KR" sz="1200" dirty="0" smtClean="0">
                <a:solidFill>
                  <a:schemeClr val="accent3"/>
                </a:solidFill>
                <a:cs typeface="Arial" pitchFamily="34" charset="0"/>
              </a:rPr>
              <a:t> Patient </a:t>
            </a:r>
          </a:p>
          <a:p>
            <a:pPr>
              <a:buFontTx/>
              <a:buChar char="-"/>
            </a:pPr>
            <a:r>
              <a:rPr lang="en-GB" altLang="ko-KR" sz="1200" dirty="0" smtClean="0">
                <a:solidFill>
                  <a:schemeClr val="accent3"/>
                </a:solidFill>
                <a:cs typeface="Arial" pitchFamily="34" charset="0"/>
              </a:rPr>
              <a:t> CEO</a:t>
            </a:r>
          </a:p>
          <a:p>
            <a:pPr>
              <a:buFontTx/>
              <a:buChar char="-"/>
            </a:pPr>
            <a:r>
              <a:rPr lang="en-GB" altLang="ko-KR" sz="1200" dirty="0" smtClean="0">
                <a:solidFill>
                  <a:schemeClr val="accent3"/>
                </a:solidFill>
                <a:cs typeface="Arial" pitchFamily="34" charset="0"/>
              </a:rPr>
              <a:t> Developer</a:t>
            </a:r>
          </a:p>
          <a:p>
            <a:pPr>
              <a:buFontTx/>
              <a:buChar char="-"/>
            </a:pPr>
            <a:r>
              <a:rPr lang="en-GB" altLang="ko-KR" sz="1200" dirty="0" smtClean="0">
                <a:solidFill>
                  <a:schemeClr val="accent3"/>
                </a:solidFill>
                <a:cs typeface="Arial" pitchFamily="34" charset="0"/>
              </a:rPr>
              <a:t> System manager</a:t>
            </a:r>
          </a:p>
          <a:p>
            <a:pPr>
              <a:buFontTx/>
              <a:buChar char="-"/>
            </a:pPr>
            <a:r>
              <a:rPr lang="en-GB" altLang="ko-KR" sz="1200" dirty="0" smtClean="0">
                <a:solidFill>
                  <a:schemeClr val="accent3"/>
                </a:solidFill>
                <a:cs typeface="Arial" pitchFamily="34" charset="0"/>
              </a:rPr>
              <a:t> Quality manager</a:t>
            </a:r>
          </a:p>
          <a:p>
            <a:pPr>
              <a:buFontTx/>
              <a:buChar char="-"/>
            </a:pPr>
            <a:r>
              <a:rPr lang="en-GB" altLang="ko-KR" sz="1200" dirty="0" smtClean="0">
                <a:solidFill>
                  <a:schemeClr val="accent3"/>
                </a:solidFill>
                <a:cs typeface="Arial" pitchFamily="34" charset="0"/>
              </a:rPr>
              <a:t> ...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7544" y="1419622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3"/>
                </a:solidFill>
                <a:cs typeface="Arial" pitchFamily="34" charset="0"/>
              </a:rPr>
              <a:t>Context matter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649216" y="1574645"/>
            <a:ext cx="1246898" cy="1232690"/>
            <a:chOff x="803640" y="3362835"/>
            <a:chExt cx="2059657" cy="1232690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What are the accessible functions?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Can I trust the data?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Functions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84776" y="1574645"/>
            <a:ext cx="1246898" cy="1232690"/>
            <a:chOff x="803640" y="3362835"/>
            <a:chExt cx="2059657" cy="1232690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Is my application up and running?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What is the version in Prod?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Availability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720336" y="1574645"/>
            <a:ext cx="1246898" cy="1417356"/>
            <a:chOff x="803640" y="3362835"/>
            <a:chExt cx="2059657" cy="1417356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Does I have enough capacity?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What is the current performance?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Capacity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255896" y="1574645"/>
            <a:ext cx="1246898" cy="1048024"/>
            <a:chOff x="803640" y="3362835"/>
            <a:chExt cx="2059657" cy="1048024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How team is performing? What is the delivery pace?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Delivery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18"/>
          <p:cNvSpPr txBox="1"/>
          <p:nvPr/>
        </p:nvSpPr>
        <p:spPr>
          <a:xfrm>
            <a:off x="2915816" y="429994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Business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18"/>
          <p:cNvSpPr txBox="1"/>
          <p:nvPr/>
        </p:nvSpPr>
        <p:spPr>
          <a:xfrm>
            <a:off x="4067944" y="4299942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Developer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18"/>
          <p:cNvSpPr txBox="1"/>
          <p:nvPr/>
        </p:nvSpPr>
        <p:spPr>
          <a:xfrm>
            <a:off x="5868144" y="4198317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Devops</a:t>
            </a:r>
            <a:endParaRPr lang="en-US" altLang="ko-KR" sz="1200" b="1" dirty="0" smtClean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OS Admin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18"/>
          <p:cNvSpPr txBox="1"/>
          <p:nvPr/>
        </p:nvSpPr>
        <p:spPr>
          <a:xfrm>
            <a:off x="6948264" y="429994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Scrum master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7311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Ã©sultat de recherche d'images pour &quot;prometheus monitoring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859782"/>
            <a:ext cx="3803915" cy="2139702"/>
          </a:xfrm>
          <a:prstGeom prst="rect">
            <a:avLst/>
          </a:prstGeom>
          <a:noFill/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Prometheus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Definitions</a:t>
            </a:r>
            <a:endParaRPr lang="en-US" altLang="ko-KR" dirty="0"/>
          </a:p>
        </p:txBody>
      </p:sp>
      <p:sp>
        <p:nvSpPr>
          <p:cNvPr id="90" name="Oval 89"/>
          <p:cNvSpPr/>
          <p:nvPr/>
        </p:nvSpPr>
        <p:spPr>
          <a:xfrm rot="-900000">
            <a:off x="5667244" y="1611266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 rot="900000">
            <a:off x="4164984" y="1873770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Rectangle 91"/>
          <p:cNvSpPr/>
          <p:nvPr/>
        </p:nvSpPr>
        <p:spPr>
          <a:xfrm rot="-900000">
            <a:off x="3377973" y="1464932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Oval 89"/>
          <p:cNvSpPr/>
          <p:nvPr/>
        </p:nvSpPr>
        <p:spPr>
          <a:xfrm>
            <a:off x="3712481" y="1904764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6" name="Oval 89"/>
          <p:cNvSpPr/>
          <p:nvPr/>
        </p:nvSpPr>
        <p:spPr>
          <a:xfrm rot="-900000">
            <a:off x="2888440" y="2046159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7" name="Rectangle 91"/>
          <p:cNvSpPr/>
          <p:nvPr/>
        </p:nvSpPr>
        <p:spPr>
          <a:xfrm rot="900000">
            <a:off x="4755173" y="3129895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Rectangle 91"/>
          <p:cNvSpPr/>
          <p:nvPr/>
        </p:nvSpPr>
        <p:spPr>
          <a:xfrm>
            <a:off x="5062229" y="1871651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Oval 89"/>
          <p:cNvSpPr/>
          <p:nvPr/>
        </p:nvSpPr>
        <p:spPr>
          <a:xfrm rot="-900000">
            <a:off x="4279429" y="3574175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0" name="Oval 89"/>
          <p:cNvSpPr/>
          <p:nvPr/>
        </p:nvSpPr>
        <p:spPr>
          <a:xfrm>
            <a:off x="5644384" y="2215150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1" name="Rectangle 91"/>
          <p:cNvSpPr/>
          <p:nvPr/>
        </p:nvSpPr>
        <p:spPr>
          <a:xfrm rot="-900000">
            <a:off x="3259857" y="2897829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Rectangle 91"/>
          <p:cNvSpPr/>
          <p:nvPr/>
        </p:nvSpPr>
        <p:spPr>
          <a:xfrm rot="-900000">
            <a:off x="5164325" y="3129965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Oval 89"/>
          <p:cNvSpPr/>
          <p:nvPr/>
        </p:nvSpPr>
        <p:spPr>
          <a:xfrm>
            <a:off x="3585263" y="253687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4" name="Oval 89"/>
          <p:cNvSpPr/>
          <p:nvPr/>
        </p:nvSpPr>
        <p:spPr>
          <a:xfrm rot="900000">
            <a:off x="3585263" y="253687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5" name="Rectangle 91"/>
          <p:cNvSpPr/>
          <p:nvPr/>
        </p:nvSpPr>
        <p:spPr>
          <a:xfrm>
            <a:off x="4051066" y="2532706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Rectangle 91"/>
          <p:cNvSpPr/>
          <p:nvPr/>
        </p:nvSpPr>
        <p:spPr>
          <a:xfrm>
            <a:off x="4523645" y="2221465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Oval 89"/>
          <p:cNvSpPr/>
          <p:nvPr/>
        </p:nvSpPr>
        <p:spPr>
          <a:xfrm>
            <a:off x="5205168" y="3497803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8" name="Oval 89"/>
          <p:cNvSpPr/>
          <p:nvPr/>
        </p:nvSpPr>
        <p:spPr>
          <a:xfrm rot="-900000">
            <a:off x="5926468" y="241923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9" name="Rectangle 91"/>
          <p:cNvSpPr/>
          <p:nvPr/>
        </p:nvSpPr>
        <p:spPr>
          <a:xfrm>
            <a:off x="5627398" y="2707416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Rectangle 91"/>
          <p:cNvSpPr/>
          <p:nvPr/>
        </p:nvSpPr>
        <p:spPr>
          <a:xfrm rot="-900000">
            <a:off x="3273815" y="1889586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Oval 89"/>
          <p:cNvSpPr/>
          <p:nvPr/>
        </p:nvSpPr>
        <p:spPr>
          <a:xfrm>
            <a:off x="5115962" y="265015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2" name="Oval 89"/>
          <p:cNvSpPr/>
          <p:nvPr/>
        </p:nvSpPr>
        <p:spPr>
          <a:xfrm>
            <a:off x="3820140" y="3355772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3" name="Rectangle 91"/>
          <p:cNvSpPr/>
          <p:nvPr/>
        </p:nvSpPr>
        <p:spPr>
          <a:xfrm>
            <a:off x="4052983" y="3348039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Rectangle 91"/>
          <p:cNvSpPr/>
          <p:nvPr/>
        </p:nvSpPr>
        <p:spPr>
          <a:xfrm rot="900000">
            <a:off x="4828445" y="2526265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Oval 89"/>
          <p:cNvSpPr/>
          <p:nvPr/>
        </p:nvSpPr>
        <p:spPr>
          <a:xfrm rot="-900000">
            <a:off x="3986824" y="2850757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6" name="Oval 89"/>
          <p:cNvSpPr/>
          <p:nvPr/>
        </p:nvSpPr>
        <p:spPr>
          <a:xfrm>
            <a:off x="4566759" y="3189440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7" name="Rectangle 91"/>
          <p:cNvSpPr/>
          <p:nvPr/>
        </p:nvSpPr>
        <p:spPr>
          <a:xfrm>
            <a:off x="4339979" y="2926133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Rectangle 91"/>
          <p:cNvSpPr/>
          <p:nvPr/>
        </p:nvSpPr>
        <p:spPr>
          <a:xfrm>
            <a:off x="5164325" y="1562473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Oval 89"/>
          <p:cNvSpPr/>
          <p:nvPr/>
        </p:nvSpPr>
        <p:spPr>
          <a:xfrm>
            <a:off x="3986826" y="156664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0" name="Oval 89"/>
          <p:cNvSpPr/>
          <p:nvPr/>
        </p:nvSpPr>
        <p:spPr>
          <a:xfrm>
            <a:off x="3795123" y="1445020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1" name="Rectangle 91"/>
          <p:cNvSpPr/>
          <p:nvPr/>
        </p:nvSpPr>
        <p:spPr>
          <a:xfrm rot="-900000">
            <a:off x="4333080" y="1551909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Rectangle 91"/>
          <p:cNvSpPr/>
          <p:nvPr/>
        </p:nvSpPr>
        <p:spPr>
          <a:xfrm>
            <a:off x="4437249" y="1354333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Oval 89"/>
          <p:cNvSpPr/>
          <p:nvPr/>
        </p:nvSpPr>
        <p:spPr>
          <a:xfrm>
            <a:off x="4870479" y="1835387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4" name="Oval 89"/>
          <p:cNvSpPr/>
          <p:nvPr/>
        </p:nvSpPr>
        <p:spPr>
          <a:xfrm>
            <a:off x="4139226" y="1719046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5" name="Rectangle 91"/>
          <p:cNvSpPr/>
          <p:nvPr/>
        </p:nvSpPr>
        <p:spPr>
          <a:xfrm rot="-900000">
            <a:off x="4605029" y="1714875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Rectangle 91"/>
          <p:cNvSpPr/>
          <p:nvPr/>
        </p:nvSpPr>
        <p:spPr>
          <a:xfrm rot="900000">
            <a:off x="5469125" y="1867275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Oval 89"/>
          <p:cNvSpPr/>
          <p:nvPr/>
        </p:nvSpPr>
        <p:spPr>
          <a:xfrm rot="900000">
            <a:off x="4384494" y="3358802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8" name="Oval 89"/>
          <p:cNvSpPr/>
          <p:nvPr/>
        </p:nvSpPr>
        <p:spPr>
          <a:xfrm>
            <a:off x="4585931" y="2681630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9" name="Rectangle 91"/>
          <p:cNvSpPr/>
          <p:nvPr/>
        </p:nvSpPr>
        <p:spPr>
          <a:xfrm rot="-900000">
            <a:off x="4833927" y="2156470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0" name="Rectangle 91"/>
          <p:cNvSpPr/>
          <p:nvPr/>
        </p:nvSpPr>
        <p:spPr>
          <a:xfrm>
            <a:off x="5621525" y="2019676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1" name="Oval 89"/>
          <p:cNvSpPr/>
          <p:nvPr/>
        </p:nvSpPr>
        <p:spPr>
          <a:xfrm rot="900000">
            <a:off x="4619999" y="2011605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2" name="Oval 89"/>
          <p:cNvSpPr/>
          <p:nvPr/>
        </p:nvSpPr>
        <p:spPr>
          <a:xfrm>
            <a:off x="5516353" y="3446864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3" name="Rectangle 91"/>
          <p:cNvSpPr/>
          <p:nvPr/>
        </p:nvSpPr>
        <p:spPr>
          <a:xfrm>
            <a:off x="3598317" y="2887442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4" name="Rectangle 91"/>
          <p:cNvSpPr/>
          <p:nvPr/>
        </p:nvSpPr>
        <p:spPr>
          <a:xfrm rot="900000">
            <a:off x="5316725" y="2269827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5" name="Oval 89"/>
          <p:cNvSpPr/>
          <p:nvPr/>
        </p:nvSpPr>
        <p:spPr>
          <a:xfrm>
            <a:off x="4596426" y="2176248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6" name="Oval 89"/>
          <p:cNvSpPr/>
          <p:nvPr/>
        </p:nvSpPr>
        <p:spPr>
          <a:xfrm>
            <a:off x="4596426" y="2176249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7" name="Rectangle 91"/>
          <p:cNvSpPr/>
          <p:nvPr/>
        </p:nvSpPr>
        <p:spPr>
          <a:xfrm>
            <a:off x="5062229" y="2172078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Rectangle 91"/>
          <p:cNvSpPr/>
          <p:nvPr/>
        </p:nvSpPr>
        <p:spPr>
          <a:xfrm rot="-900000">
            <a:off x="5357568" y="2639978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Oval 89"/>
          <p:cNvSpPr/>
          <p:nvPr/>
        </p:nvSpPr>
        <p:spPr>
          <a:xfrm rot="900000">
            <a:off x="4346756" y="2552484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1" name="Oval 89"/>
          <p:cNvSpPr/>
          <p:nvPr/>
        </p:nvSpPr>
        <p:spPr>
          <a:xfrm rot="900000">
            <a:off x="4861045" y="1202856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2" name="Oval 89"/>
          <p:cNvSpPr/>
          <p:nvPr/>
        </p:nvSpPr>
        <p:spPr>
          <a:xfrm rot="-900000">
            <a:off x="5562198" y="3028630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3" name="Rectangle 91"/>
          <p:cNvSpPr/>
          <p:nvPr/>
        </p:nvSpPr>
        <p:spPr>
          <a:xfrm rot="-900000">
            <a:off x="5050781" y="3732095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Oval 89"/>
          <p:cNvSpPr/>
          <p:nvPr/>
        </p:nvSpPr>
        <p:spPr>
          <a:xfrm rot="900000">
            <a:off x="3119082" y="3277783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5" name="Rectangle 91"/>
          <p:cNvSpPr/>
          <p:nvPr/>
        </p:nvSpPr>
        <p:spPr>
          <a:xfrm>
            <a:off x="3519108" y="3168373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Oval 89"/>
          <p:cNvSpPr/>
          <p:nvPr/>
        </p:nvSpPr>
        <p:spPr>
          <a:xfrm rot="-900000">
            <a:off x="3576282" y="373498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7" name="Oval 89"/>
          <p:cNvSpPr/>
          <p:nvPr/>
        </p:nvSpPr>
        <p:spPr>
          <a:xfrm>
            <a:off x="3520645" y="2307552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9" name="Rectangle 91"/>
          <p:cNvSpPr/>
          <p:nvPr/>
        </p:nvSpPr>
        <p:spPr>
          <a:xfrm>
            <a:off x="3906763" y="3628789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Oval 89"/>
          <p:cNvSpPr/>
          <p:nvPr/>
        </p:nvSpPr>
        <p:spPr>
          <a:xfrm>
            <a:off x="4732036" y="3773780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1" name="Oval 89"/>
          <p:cNvSpPr/>
          <p:nvPr/>
        </p:nvSpPr>
        <p:spPr>
          <a:xfrm>
            <a:off x="4756877" y="279288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2" name="Rectangle 91"/>
          <p:cNvSpPr/>
          <p:nvPr/>
        </p:nvSpPr>
        <p:spPr>
          <a:xfrm rot="900000">
            <a:off x="3060359" y="1104390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Oval 89"/>
          <p:cNvSpPr/>
          <p:nvPr/>
        </p:nvSpPr>
        <p:spPr>
          <a:xfrm>
            <a:off x="3997195" y="1003125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4" name="Rectangle 91"/>
          <p:cNvSpPr/>
          <p:nvPr/>
        </p:nvSpPr>
        <p:spPr>
          <a:xfrm rot="-900000">
            <a:off x="6227796" y="3405611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Rectangle 91"/>
          <p:cNvSpPr/>
          <p:nvPr/>
        </p:nvSpPr>
        <p:spPr>
          <a:xfrm rot="-900000">
            <a:off x="6613676" y="1996617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Oval 89"/>
          <p:cNvSpPr/>
          <p:nvPr/>
        </p:nvSpPr>
        <p:spPr>
          <a:xfrm rot="-900000">
            <a:off x="6072594" y="3689406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7" name="Oval 89"/>
          <p:cNvSpPr/>
          <p:nvPr/>
        </p:nvSpPr>
        <p:spPr>
          <a:xfrm>
            <a:off x="3688313" y="125913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8" name="Oval 89"/>
          <p:cNvSpPr/>
          <p:nvPr/>
        </p:nvSpPr>
        <p:spPr>
          <a:xfrm>
            <a:off x="6497851" y="3024402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9" name="Oval 89"/>
          <p:cNvSpPr/>
          <p:nvPr/>
        </p:nvSpPr>
        <p:spPr>
          <a:xfrm>
            <a:off x="6559149" y="2544107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1" name="Rectangle 91"/>
          <p:cNvSpPr/>
          <p:nvPr/>
        </p:nvSpPr>
        <p:spPr>
          <a:xfrm rot="-900000">
            <a:off x="2968206" y="2603164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Rectangle 91"/>
          <p:cNvSpPr/>
          <p:nvPr/>
        </p:nvSpPr>
        <p:spPr>
          <a:xfrm rot="900000">
            <a:off x="5406108" y="1119716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Oval 89"/>
          <p:cNvSpPr/>
          <p:nvPr/>
        </p:nvSpPr>
        <p:spPr>
          <a:xfrm>
            <a:off x="6043672" y="2006310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4" name="Rectangle 91"/>
          <p:cNvSpPr/>
          <p:nvPr/>
        </p:nvSpPr>
        <p:spPr>
          <a:xfrm rot="900000">
            <a:off x="6104620" y="1449661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Oval 89"/>
          <p:cNvSpPr/>
          <p:nvPr/>
        </p:nvSpPr>
        <p:spPr>
          <a:xfrm>
            <a:off x="6082543" y="2832924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6" name="Oval 89"/>
          <p:cNvSpPr/>
          <p:nvPr/>
        </p:nvSpPr>
        <p:spPr>
          <a:xfrm>
            <a:off x="2936484" y="1729010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7" name="Oval 89"/>
          <p:cNvSpPr/>
          <p:nvPr/>
        </p:nvSpPr>
        <p:spPr>
          <a:xfrm>
            <a:off x="6310119" y="2617845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8" name="Oval 89"/>
          <p:cNvSpPr/>
          <p:nvPr/>
        </p:nvSpPr>
        <p:spPr>
          <a:xfrm>
            <a:off x="4700144" y="110241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9" name="Oval 89"/>
          <p:cNvSpPr/>
          <p:nvPr/>
        </p:nvSpPr>
        <p:spPr>
          <a:xfrm>
            <a:off x="5735776" y="3678581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0" name="Oval 89"/>
          <p:cNvSpPr/>
          <p:nvPr/>
        </p:nvSpPr>
        <p:spPr>
          <a:xfrm>
            <a:off x="5979938" y="344686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1" name="Oval 89"/>
          <p:cNvSpPr/>
          <p:nvPr/>
        </p:nvSpPr>
        <p:spPr>
          <a:xfrm>
            <a:off x="2780198" y="3027919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2" name="Rectangle 91"/>
          <p:cNvSpPr/>
          <p:nvPr/>
        </p:nvSpPr>
        <p:spPr>
          <a:xfrm rot="900000">
            <a:off x="2428849" y="2803314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Oval 89"/>
          <p:cNvSpPr/>
          <p:nvPr/>
        </p:nvSpPr>
        <p:spPr>
          <a:xfrm>
            <a:off x="2787303" y="3398037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5" name="Rectangle 91"/>
          <p:cNvSpPr/>
          <p:nvPr/>
        </p:nvSpPr>
        <p:spPr>
          <a:xfrm rot="900000">
            <a:off x="2826647" y="3596196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Rectangle 91"/>
          <p:cNvSpPr/>
          <p:nvPr/>
        </p:nvSpPr>
        <p:spPr>
          <a:xfrm rot="-900000">
            <a:off x="2592781" y="1943742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Oval 89"/>
          <p:cNvSpPr/>
          <p:nvPr/>
        </p:nvSpPr>
        <p:spPr>
          <a:xfrm>
            <a:off x="2538254" y="2491232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8" name="Rectangle 91"/>
          <p:cNvSpPr/>
          <p:nvPr/>
        </p:nvSpPr>
        <p:spPr>
          <a:xfrm rot="-900000">
            <a:off x="5852793" y="3948997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Oval 89"/>
          <p:cNvSpPr/>
          <p:nvPr/>
        </p:nvSpPr>
        <p:spPr>
          <a:xfrm>
            <a:off x="6391919" y="3834089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0" name="Rectangle 91"/>
          <p:cNvSpPr/>
          <p:nvPr/>
        </p:nvSpPr>
        <p:spPr>
          <a:xfrm rot="-900000">
            <a:off x="2760924" y="1222848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Oval 89"/>
          <p:cNvSpPr/>
          <p:nvPr/>
        </p:nvSpPr>
        <p:spPr>
          <a:xfrm>
            <a:off x="2706397" y="1770338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5" name="Group 181"/>
          <p:cNvGrpSpPr/>
          <p:nvPr/>
        </p:nvGrpSpPr>
        <p:grpSpPr>
          <a:xfrm>
            <a:off x="259806" y="2304603"/>
            <a:ext cx="1926735" cy="678692"/>
            <a:chOff x="803640" y="3362835"/>
            <a:chExt cx="2059657" cy="678692"/>
          </a:xfrm>
        </p:grpSpPr>
        <p:sp>
          <p:nvSpPr>
            <p:cNvPr id="183" name="TextBox 18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It has been developed by </a:t>
              </a:r>
              <a:r>
                <a:rPr lang="en-GB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SoundCloud</a:t>
              </a:r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in 2012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Created by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184"/>
          <p:cNvGrpSpPr/>
          <p:nvPr/>
        </p:nvGrpSpPr>
        <p:grpSpPr>
          <a:xfrm>
            <a:off x="6948264" y="2211710"/>
            <a:ext cx="1926735" cy="863358"/>
            <a:chOff x="803640" y="3362835"/>
            <a:chExt cx="2059657" cy="863358"/>
          </a:xfrm>
        </p:grpSpPr>
        <p:sp>
          <p:nvSpPr>
            <p:cNvPr id="186" name="TextBox 18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Time series are composed by name and list of key-value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Dimentional</a:t>
              </a:r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Data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187"/>
          <p:cNvGrpSpPr/>
          <p:nvPr/>
        </p:nvGrpSpPr>
        <p:grpSpPr>
          <a:xfrm>
            <a:off x="557033" y="1142952"/>
            <a:ext cx="1926735" cy="863358"/>
            <a:chOff x="803640" y="3362835"/>
            <a:chExt cx="2059657" cy="863358"/>
          </a:xfrm>
        </p:grpSpPr>
        <p:sp>
          <p:nvSpPr>
            <p:cNvPr id="189" name="TextBox 18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Prometheus is open source monitoring solution since 2015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What</a:t>
              </a:r>
              <a:r>
                <a:rPr lang="fr-FR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fr-FR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is</a:t>
              </a:r>
              <a:r>
                <a:rPr lang="fr-FR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fr-FR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prometheus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193"/>
          <p:cNvGrpSpPr/>
          <p:nvPr/>
        </p:nvGrpSpPr>
        <p:grpSpPr>
          <a:xfrm>
            <a:off x="6821729" y="3507854"/>
            <a:ext cx="1926735" cy="863358"/>
            <a:chOff x="803640" y="3362835"/>
            <a:chExt cx="2059657" cy="863358"/>
          </a:xfrm>
        </p:grpSpPr>
        <p:sp>
          <p:nvSpPr>
            <p:cNvPr id="195" name="TextBox 19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It includes a query language  called 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PromQL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Language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196"/>
          <p:cNvGrpSpPr/>
          <p:nvPr/>
        </p:nvGrpSpPr>
        <p:grpSpPr>
          <a:xfrm>
            <a:off x="467544" y="3507854"/>
            <a:ext cx="1926735" cy="1232690"/>
            <a:chOff x="803640" y="3362835"/>
            <a:chExt cx="2059657" cy="1232690"/>
          </a:xfrm>
        </p:grpSpPr>
        <p:sp>
          <p:nvSpPr>
            <p:cNvPr id="198" name="TextBox 197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It is member of the CNCF (Cloud Native Foundation) It fits well in the cloud native Infrastructure</a:t>
              </a:r>
              <a:endParaRPr lang="ko-KR" altLang="en-US" sz="1200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pPr algn="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Cloud Native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0" name="Group 196"/>
          <p:cNvGrpSpPr/>
          <p:nvPr/>
        </p:nvGrpSpPr>
        <p:grpSpPr>
          <a:xfrm>
            <a:off x="6804248" y="1123036"/>
            <a:ext cx="1926735" cy="863358"/>
            <a:chOff x="803640" y="3362835"/>
            <a:chExt cx="2059657" cy="863358"/>
          </a:xfrm>
        </p:grpSpPr>
        <p:sp>
          <p:nvSpPr>
            <p:cNvPr id="173" name="TextBox 19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It is a time-series </a:t>
              </a:r>
              <a:r>
                <a:rPr lang="en-GB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datasources</a:t>
              </a:r>
              <a:endParaRPr lang="en-GB" altLang="ko-KR" sz="1200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2" name="TextBox 19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Database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à coins arrondis 19"/>
          <p:cNvSpPr/>
          <p:nvPr/>
        </p:nvSpPr>
        <p:spPr>
          <a:xfrm>
            <a:off x="5436096" y="2355726"/>
            <a:ext cx="3456384" cy="11521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www.dadall.info/data/images/logo/prometheus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1995686"/>
            <a:ext cx="3302386" cy="1728192"/>
          </a:xfrm>
          <a:prstGeom prst="rect">
            <a:avLst/>
          </a:prstGeom>
          <a:noFill/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Prometheus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Principle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1979712" y="1491630"/>
            <a:ext cx="1944216" cy="720080"/>
          </a:xfrm>
          <a:prstGeom prst="rect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Application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979712" y="2571750"/>
            <a:ext cx="1944216" cy="720080"/>
          </a:xfrm>
          <a:prstGeom prst="rect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System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979712" y="3723878"/>
            <a:ext cx="1944216" cy="720080"/>
          </a:xfrm>
          <a:prstGeom prst="rect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 smtClean="0"/>
              <a:t>Other</a:t>
            </a:r>
            <a:r>
              <a:rPr lang="fr-FR" dirty="0" smtClean="0"/>
              <a:t> sources</a:t>
            </a:r>
            <a:endParaRPr lang="en-US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3635896" y="1491630"/>
            <a:ext cx="288032" cy="72008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HTTP</a:t>
            </a:r>
            <a:endParaRPr lang="en-US" sz="11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3635896" y="2571750"/>
            <a:ext cx="288032" cy="72008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HTTP</a:t>
            </a:r>
            <a:endParaRPr lang="en-US" sz="11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3635896" y="3723878"/>
            <a:ext cx="288032" cy="72008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HTTP</a:t>
            </a:r>
            <a:endParaRPr lang="en-US" sz="1100" dirty="0"/>
          </a:p>
        </p:txBody>
      </p:sp>
      <p:cxnSp>
        <p:nvCxnSpPr>
          <p:cNvPr id="22" name="Forme 21"/>
          <p:cNvCxnSpPr>
            <a:stCxn id="20" idx="0"/>
            <a:endCxn id="17" idx="3"/>
          </p:cNvCxnSpPr>
          <p:nvPr/>
        </p:nvCxnSpPr>
        <p:spPr>
          <a:xfrm rot="16200000" flipV="1">
            <a:off x="5292080" y="483518"/>
            <a:ext cx="504056" cy="3240360"/>
          </a:xfrm>
          <a:prstGeom prst="curvedConnector2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Forme 24"/>
          <p:cNvCxnSpPr>
            <a:stCxn id="20" idx="2"/>
            <a:endCxn id="19" idx="3"/>
          </p:cNvCxnSpPr>
          <p:nvPr/>
        </p:nvCxnSpPr>
        <p:spPr>
          <a:xfrm rot="5400000">
            <a:off x="5256076" y="2175706"/>
            <a:ext cx="576064" cy="3240360"/>
          </a:xfrm>
          <a:prstGeom prst="curvedConnector2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orme 27"/>
          <p:cNvCxnSpPr>
            <a:stCxn id="20" idx="1"/>
            <a:endCxn id="18" idx="3"/>
          </p:cNvCxnSpPr>
          <p:nvPr/>
        </p:nvCxnSpPr>
        <p:spPr>
          <a:xfrm rot="10800000">
            <a:off x="3923928" y="2931790"/>
            <a:ext cx="1512168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4644008" y="1131590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Prometheus</a:t>
            </a:r>
            <a:r>
              <a:rPr lang="fr-FR" dirty="0" smtClean="0"/>
              <a:t> </a:t>
            </a:r>
            <a:r>
              <a:rPr lang="fr-FR" dirty="0" err="1" smtClean="0"/>
              <a:t>gets</a:t>
            </a:r>
            <a:r>
              <a:rPr lang="fr-FR" dirty="0" smtClean="0"/>
              <a:t> data </a:t>
            </a:r>
            <a:r>
              <a:rPr lang="fr-FR" dirty="0" err="1" smtClean="0"/>
              <a:t>using</a:t>
            </a:r>
            <a:r>
              <a:rPr lang="fr-FR" dirty="0" smtClean="0"/>
              <a:t> the http </a:t>
            </a:r>
            <a:r>
              <a:rPr lang="fr-FR" dirty="0" err="1" smtClean="0"/>
              <a:t>endpoints</a:t>
            </a:r>
            <a:endParaRPr lang="en-US" dirty="0"/>
          </a:p>
        </p:txBody>
      </p:sp>
      <p:sp>
        <p:nvSpPr>
          <p:cNvPr id="32" name="ZoneTexte 31"/>
          <p:cNvSpPr txBox="1"/>
          <p:nvPr/>
        </p:nvSpPr>
        <p:spPr>
          <a:xfrm>
            <a:off x="4572000" y="4227934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The </a:t>
            </a:r>
            <a:r>
              <a:rPr lang="fr-FR" dirty="0" err="1" smtClean="0"/>
              <a:t>endpoints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native or custom </a:t>
            </a:r>
            <a:r>
              <a:rPr lang="fr-FR" dirty="0" err="1" smtClean="0"/>
              <a:t>exporters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Prometheus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Typical Architecture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610" name="AutoShape 2" descr="https://prometheus.io/assets/architectu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2" name="AutoShape 4" descr="https://prometheus.io/assets/architectu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861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141544"/>
            <a:ext cx="6672935" cy="4001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Prometheus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Exporter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610" name="AutoShape 2" descr="https://prometheus.io/assets/architectu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2" name="AutoShape 4" descr="https://prometheus.io/assets/architectu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7"/>
          <p:cNvGrpSpPr/>
          <p:nvPr/>
        </p:nvGrpSpPr>
        <p:grpSpPr>
          <a:xfrm>
            <a:off x="1891802" y="1128219"/>
            <a:ext cx="6640638" cy="601501"/>
            <a:chOff x="251520" y="3350185"/>
            <a:chExt cx="4986840" cy="601501"/>
          </a:xfrm>
        </p:grpSpPr>
        <p:sp>
          <p:nvSpPr>
            <p:cNvPr id="15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err="1" smtClean="0"/>
                <a:t>Definition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6" name="TextBox 9"/>
            <p:cNvSpPr txBox="1"/>
            <p:nvPr/>
          </p:nvSpPr>
          <p:spPr>
            <a:xfrm>
              <a:off x="251520" y="3582354"/>
              <a:ext cx="4986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Expose </a:t>
              </a:r>
              <a:r>
                <a:rPr lang="fr-FR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metrics</a:t>
              </a:r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via http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1907704" y="2859782"/>
            <a:ext cx="6640638" cy="1432498"/>
            <a:chOff x="251520" y="3350185"/>
            <a:chExt cx="4986840" cy="1432498"/>
          </a:xfrm>
        </p:grpSpPr>
        <p:sp>
          <p:nvSpPr>
            <p:cNvPr id="18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err="1" smtClean="0"/>
                <a:t>Existing</a:t>
              </a:r>
              <a:r>
                <a:rPr lang="fr-FR" sz="1800" b="1" dirty="0" smtClean="0"/>
                <a:t> </a:t>
              </a:r>
              <a:r>
                <a:rPr lang="fr-FR" sz="1800" b="1" dirty="0" err="1" smtClean="0"/>
                <a:t>exporters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9" name="TextBox 9"/>
            <p:cNvSpPr txBox="1"/>
            <p:nvPr/>
          </p:nvSpPr>
          <p:spPr>
            <a:xfrm>
              <a:off x="251520" y="3582354"/>
              <a:ext cx="49868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https://prometheus.io/docs/instrumenting/exporters/</a:t>
              </a:r>
            </a:p>
            <a:p>
              <a:r>
                <a:rPr lang="fr-FR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During</a:t>
              </a:r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fr-FR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</a:t>
              </a:r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fr-FR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presenation</a:t>
              </a:r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fr-FR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</a:t>
              </a:r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fr-FR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will</a:t>
              </a:r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use </a:t>
              </a:r>
              <a:r>
                <a:rPr lang="fr-FR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only</a:t>
              </a:r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</a:p>
            <a:p>
              <a:r>
                <a:rPr lang="fr-FR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Jmx</a:t>
              </a:r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Exporter </a:t>
              </a:r>
            </a:p>
            <a:p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WMI Exporter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29057</TotalTime>
  <Words>1625</Words>
  <Application>Microsoft Office PowerPoint</Application>
  <PresentationFormat>Affichage à l'écran (16:9)</PresentationFormat>
  <Paragraphs>361</Paragraphs>
  <Slides>38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38</vt:i4>
      </vt:variant>
    </vt:vector>
  </HeadingPairs>
  <TitlesOfParts>
    <vt:vector size="41" baseType="lpstr">
      <vt:lpstr>Cover and End Slide Master</vt:lpstr>
      <vt:lpstr>Contents Slide Master</vt:lpstr>
      <vt:lpstr>Section Break Slide Master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Diapositive 32</vt:lpstr>
      <vt:lpstr>Diapositive 33</vt:lpstr>
      <vt:lpstr>Diapositive 34</vt:lpstr>
      <vt:lpstr>Diapositive 35</vt:lpstr>
      <vt:lpstr>Diapositive 36</vt:lpstr>
      <vt:lpstr>Diapositive 37</vt:lpstr>
      <vt:lpstr>Diapositive 38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Ludovic</cp:lastModifiedBy>
  <cp:revision>125</cp:revision>
  <dcterms:created xsi:type="dcterms:W3CDTF">2016-12-05T23:26:54Z</dcterms:created>
  <dcterms:modified xsi:type="dcterms:W3CDTF">2019-01-10T00:00:52Z</dcterms:modified>
</cp:coreProperties>
</file>