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8" r:id="rId7"/>
    <p:sldId id="262" r:id="rId8"/>
    <p:sldId id="259" r:id="rId9"/>
    <p:sldId id="260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F6CBCB-CE53-41AF-B5D2-1EA5ED121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D3934A-F2D5-4C7B-8855-22BF2FE92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177DDB-E6A3-43C4-96BC-CC55A5DA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E058-B253-4EC0-95A6-A373AE7302EF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1CFB79-17CB-4B99-BBBB-580AA2C3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E95F13-7A19-4274-A343-681CBF1A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7B2F-5BD7-48D6-98A8-4234EAE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05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C9E7D7-E89E-4F7B-9920-C55E2ED0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F5E5B4-5455-4DF9-89DA-661C734D4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5F7B37-48D5-455D-BF5A-A671C7EB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E058-B253-4EC0-95A6-A373AE7302EF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E5E3EF-3D2B-4D11-BCF3-7EE712E6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5CAC04-2E77-4338-817D-D9BA5CCA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7B2F-5BD7-48D6-98A8-4234EAE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47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359AE42-9206-44EF-8221-DFD4E3C19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7BFDC0-358E-49D7-BCCE-741B96F9E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2CB414-B319-4728-BA57-446303FB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E058-B253-4EC0-95A6-A373AE7302EF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E3DB97-7604-49A7-ACA2-7A8A79B1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D8CCC4-E794-44E1-8291-FA593758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7B2F-5BD7-48D6-98A8-4234EAE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62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EC231-1DEC-4A16-BB20-37B8F8BE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C8093A-FDF2-4F73-8BE8-89A45E79C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AC2F48-BDD2-428E-9FC9-38FE8340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E058-B253-4EC0-95A6-A373AE7302EF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2C8D67-2299-471F-9D7B-448FA266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128D7D-2C44-4246-9276-62F9F262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7B2F-5BD7-48D6-98A8-4234EAE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15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6EDCE-5286-4F27-9016-442D4A31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44125F-188B-4BE9-B86F-C9233B4B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D2A8EC-F8F3-4F10-852E-1BDC0722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E058-B253-4EC0-95A6-A373AE7302EF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6F0253-63A5-4931-9552-950CE022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BDEB3-CDF5-4FB9-BE3B-9B0B8C4C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7B2F-5BD7-48D6-98A8-4234EAE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97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D6E5A-77F1-4D68-8C5B-B3FB94F4F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8F6BDE-0C9E-4F41-A748-17E2C0304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E6C3DA-4462-4B70-A10B-0A8691BD6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971B3E-772D-4C56-B16C-51D8E3A6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E058-B253-4EC0-95A6-A373AE7302EF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B07A61-E56A-4A55-914F-13B8C1A2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AEF139-2BA5-4705-AF07-18E3819A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7B2F-5BD7-48D6-98A8-4234EAE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69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371842-105F-46E2-9ECA-24CBE3E1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A70D91-E87F-4F96-9F55-488FB9CD9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24DBF2-B4F7-4744-8281-538CD645D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805DAB-0387-4272-AC6A-40793A664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BCF2590-CF33-45E4-B661-3C083C322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17ACF0D-832A-40D9-BBAA-6A5F3326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E058-B253-4EC0-95A6-A373AE7302EF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F3BFA2-8153-47E4-B330-96506A84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8991F94-BEAF-4DAA-8F2D-8FF39FB5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7B2F-5BD7-48D6-98A8-4234EAE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8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F20EF-7CEF-404E-91DF-022B9A4D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9B7EE0-E43C-4C33-85F5-ADC9C694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E058-B253-4EC0-95A6-A373AE7302EF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84AC8E-3EF7-42B8-A169-1F35E2FF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9A5FF1-F8A5-4C50-8E05-A6B78C59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7B2F-5BD7-48D6-98A8-4234EAE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88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B948682-877D-4DA4-A714-3F0662B4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E058-B253-4EC0-95A6-A373AE7302EF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33FAE9-07F4-43B1-8E52-32A495F5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12F306-ACC8-45E4-AAF6-059CBED0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7B2F-5BD7-48D6-98A8-4234EAE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07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ACD970-D901-47F1-BA6B-AB1D2669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44E54A-5C06-4876-9D1C-6DD2209BC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1709CA-D873-4082-A01B-1CE4F41C8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A88B00-91AC-400A-81CC-7857E754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E058-B253-4EC0-95A6-A373AE7302EF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E1D0CA-F55F-48DB-9500-8F50CBC6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4B89E8-B825-4501-9DCB-1662E6C8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7B2F-5BD7-48D6-98A8-4234EAE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5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CFD33E-1062-45DA-8FA6-318DC9D3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0BE174B-5A43-4652-97D2-AF0D7AD70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C5403B-2EBE-431E-B1B4-C0B66C091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EFCAE8-2954-4488-94D0-8F606631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E058-B253-4EC0-95A6-A373AE7302EF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CCDE71-57BB-41AB-BF7C-68F2B82B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1A63AD-B8B0-4F3D-A02A-0C2A5620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7B2F-5BD7-48D6-98A8-4234EAE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66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E4FBB4E-8BC1-4F09-BAC3-2556DDF7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560E5B-4C6F-41F1-ACD6-C763335B1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8E4F5A-1A2C-49DE-A299-8AD88B1A2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0E058-B253-4EC0-95A6-A373AE7302EF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1386B5-9DB8-41FA-8D86-18DEE2C9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64E88C-D624-4E93-A376-D2E14173A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7B2F-5BD7-48D6-98A8-4234EAE0A17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-510168642,&quot;Placement&quot;:&quot;Footer&quot;}">
            <a:extLst>
              <a:ext uri="{FF2B5EF4-FFF2-40B4-BE49-F238E27FC236}">
                <a16:creationId xmlns:a16="http://schemas.microsoft.com/office/drawing/2014/main" id="{56C3A55A-BE3B-46C5-BA04-364A0A6A8F00}"/>
              </a:ext>
            </a:extLst>
          </p:cNvPr>
          <p:cNvSpPr txBox="1"/>
          <p:nvPr userDrawn="1"/>
        </p:nvSpPr>
        <p:spPr>
          <a:xfrm>
            <a:off x="0" y="6440626"/>
            <a:ext cx="1719930" cy="4173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
 Classification : Confidentiel </a:t>
            </a:r>
            <a:endParaRPr lang="fr-FR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8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C398C44-FE6B-4CEF-B1DC-2B801574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Projet </a:t>
            </a:r>
            <a:r>
              <a:rPr lang="fr-FR" dirty="0" err="1">
                <a:solidFill>
                  <a:schemeClr val="bg1"/>
                </a:solidFill>
              </a:rPr>
              <a:t>Heme</a:t>
            </a:r>
            <a:r>
              <a:rPr lang="fr-FR" dirty="0">
                <a:solidFill>
                  <a:schemeClr val="bg1"/>
                </a:solidFill>
              </a:rPr>
              <a:t> Biotech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Analyse de symptômes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6A0BF2-3066-4645-A482-A46751DE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Analyse du code existant / Identification des problèmes.</a:t>
            </a:r>
          </a:p>
          <a:p>
            <a:r>
              <a:rPr lang="fr-FR" dirty="0">
                <a:solidFill>
                  <a:schemeClr val="bg1"/>
                </a:solidFill>
              </a:rPr>
              <a:t>Restructuration et correction du code.</a:t>
            </a:r>
          </a:p>
          <a:p>
            <a:r>
              <a:rPr lang="fr-FR" dirty="0">
                <a:solidFill>
                  <a:schemeClr val="bg1"/>
                </a:solidFill>
              </a:rPr>
              <a:t>Mise en place de la solution.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6A6F19B-0F04-4674-A369-27F6CBF17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1" y="108841"/>
            <a:ext cx="687088" cy="5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1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85737C7-7CA3-4287-A0C2-AC3AE313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439947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</a:rPr>
              <a:t>HEME Biotech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2C1A606-8C28-4E8C-82A6-EBDAF3491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325" y="457200"/>
            <a:ext cx="7762875" cy="5799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chemeClr val="bg1"/>
                </a:solidFill>
              </a:rPr>
              <a:t>Analyse du code existant / Identification des problèmes :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L’analyse du code d’Alex m’a permis de comprendre l’algorithme qu’il a souhaité mettre en place :</a:t>
            </a:r>
          </a:p>
          <a:p>
            <a:r>
              <a:rPr lang="fr-FR" sz="1800" dirty="0">
                <a:solidFill>
                  <a:schemeClr val="bg1"/>
                </a:solidFill>
              </a:rPr>
              <a:t>Lire le fichier symptoms.txt ligne par ligne.</a:t>
            </a:r>
          </a:p>
          <a:p>
            <a:r>
              <a:rPr lang="fr-FR" sz="1800" dirty="0">
                <a:solidFill>
                  <a:schemeClr val="bg1"/>
                </a:solidFill>
              </a:rPr>
              <a:t>Compter le nombre d'occurrences de chaque symptôme.</a:t>
            </a:r>
          </a:p>
          <a:p>
            <a:r>
              <a:rPr lang="fr-FR" sz="1800" dirty="0">
                <a:solidFill>
                  <a:schemeClr val="bg1"/>
                </a:solidFill>
              </a:rPr>
              <a:t>Ecrire le résultat dans le fichier </a:t>
            </a:r>
            <a:r>
              <a:rPr lang="fr-FR" sz="1800" dirty="0" err="1">
                <a:solidFill>
                  <a:schemeClr val="bg1"/>
                </a:solidFill>
              </a:rPr>
              <a:t>result.out</a:t>
            </a:r>
            <a:r>
              <a:rPr lang="fr-FR" sz="1800" dirty="0">
                <a:solidFill>
                  <a:schemeClr val="bg1"/>
                </a:solidFill>
              </a:rPr>
              <a:t> .</a:t>
            </a: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Son code révèle de nombreux problèmes :</a:t>
            </a:r>
          </a:p>
          <a:p>
            <a:r>
              <a:rPr lang="fr-FR" sz="1800" dirty="0">
                <a:solidFill>
                  <a:schemeClr val="bg1"/>
                </a:solidFill>
              </a:rPr>
              <a:t>Il utilise une variable par symptôme.</a:t>
            </a:r>
          </a:p>
          <a:p>
            <a:r>
              <a:rPr lang="fr-FR" sz="1800" dirty="0">
                <a:solidFill>
                  <a:schemeClr val="bg1"/>
                </a:solidFill>
              </a:rPr>
              <a:t>Certaines ressources ne sont pas libérées.</a:t>
            </a:r>
          </a:p>
          <a:p>
            <a:r>
              <a:rPr lang="fr-FR" sz="1800" dirty="0">
                <a:solidFill>
                  <a:schemeClr val="bg1"/>
                </a:solidFill>
              </a:rPr>
              <a:t>Les exceptions ne sont pas gérées.</a:t>
            </a:r>
          </a:p>
          <a:p>
            <a:r>
              <a:rPr lang="fr-FR" sz="1800" dirty="0">
                <a:solidFill>
                  <a:schemeClr val="bg1"/>
                </a:solidFill>
              </a:rPr>
              <a:t>Il y a des commentaires inutiles.</a:t>
            </a:r>
          </a:p>
          <a:p>
            <a:r>
              <a:rPr lang="fr-FR" sz="1800" dirty="0">
                <a:solidFill>
                  <a:schemeClr val="bg1"/>
                </a:solidFill>
              </a:rPr>
              <a:t>Le code est procédurale et pas orienté objet.</a:t>
            </a: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6588C85-C481-4F49-8BE8-8C6C0DB13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995363"/>
            <a:ext cx="3085230" cy="4896479"/>
          </a:xfrm>
        </p:spPr>
        <p:txBody>
          <a:bodyPr/>
          <a:lstStyle/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Analyse du code existant / Identification des problèmes.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Restructuration et correction du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Mise en place de la solution.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29127CB-236F-4507-8B8F-2E9D8AFA4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1" y="108841"/>
            <a:ext cx="687088" cy="5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1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C2B85-58D1-42AB-9271-46204E11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468521"/>
            <a:ext cx="3085232" cy="437253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</a:rPr>
              <a:t>HEME Biotech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DE1F0-9023-489D-97C6-952BC21C4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845" y="476459"/>
            <a:ext cx="7430369" cy="6148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chemeClr val="bg1"/>
                </a:solidFill>
              </a:rPr>
              <a:t>Restructuration et correction du code :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Chaque étape de l'algorithme sera isolée dans sa propre class, puis ces différentes parties seront appelées dans une class principale.</a:t>
            </a: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pPr lvl="1"/>
            <a:r>
              <a:rPr lang="fr-FR" sz="1800" dirty="0">
                <a:solidFill>
                  <a:schemeClr val="bg1"/>
                </a:solidFill>
              </a:rPr>
              <a:t>Les trois étapes sont :</a:t>
            </a:r>
          </a:p>
          <a:p>
            <a:pPr lvl="2"/>
            <a:r>
              <a:rPr lang="fr-FR" sz="1400" dirty="0">
                <a:solidFill>
                  <a:schemeClr val="bg1"/>
                </a:solidFill>
              </a:rPr>
              <a:t>Lecture des symptômes.</a:t>
            </a:r>
          </a:p>
          <a:p>
            <a:pPr lvl="2"/>
            <a:r>
              <a:rPr lang="fr-FR" sz="1400" dirty="0">
                <a:solidFill>
                  <a:schemeClr val="bg1"/>
                </a:solidFill>
              </a:rPr>
              <a:t>Décompte des symptômes.</a:t>
            </a:r>
          </a:p>
          <a:p>
            <a:pPr lvl="2"/>
            <a:r>
              <a:rPr lang="fr-FR" sz="1400" dirty="0">
                <a:solidFill>
                  <a:schemeClr val="bg1"/>
                </a:solidFill>
              </a:rPr>
              <a:t>Écriture du résultat.</a:t>
            </a:r>
          </a:p>
          <a:p>
            <a:pPr lvl="1"/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22283C-F777-4A85-A9A8-2E71E4F3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6950"/>
            <a:ext cx="3085231" cy="4872038"/>
          </a:xfrm>
        </p:spPr>
        <p:txBody>
          <a:bodyPr/>
          <a:lstStyle/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Analyse du code existant / Identification des problèmes.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Restructuration et correction du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Mise en place de la solution.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218ABF7-D66B-4187-9B10-1BA3A1132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1" y="108841"/>
            <a:ext cx="687088" cy="5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00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C2B85-58D1-42AB-9271-46204E11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468521"/>
            <a:ext cx="3085232" cy="437253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</a:rPr>
              <a:t>HEME Biotech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DE1F0-9023-489D-97C6-952BC21C4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845" y="476459"/>
            <a:ext cx="7430369" cy="6148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chemeClr val="bg1"/>
                </a:solidFill>
              </a:rPr>
              <a:t>Restructuration et correction du code :</a:t>
            </a:r>
          </a:p>
          <a:p>
            <a:r>
              <a:rPr lang="fr-FR" sz="1800" b="1" dirty="0">
                <a:solidFill>
                  <a:schemeClr val="bg1"/>
                </a:solidFill>
              </a:rPr>
              <a:t>Lecture des symptômes </a:t>
            </a:r>
            <a:r>
              <a:rPr lang="fr-FR" sz="18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fr-FR" sz="1500" dirty="0">
                <a:solidFill>
                  <a:schemeClr val="bg1"/>
                </a:solidFill>
              </a:rPr>
              <a:t>Pour la lecture des symptômes, j'ai utilisé la class </a:t>
            </a:r>
            <a:r>
              <a:rPr lang="fr-FR" sz="1500" b="1" dirty="0" err="1">
                <a:solidFill>
                  <a:schemeClr val="bg1"/>
                </a:solidFill>
              </a:rPr>
              <a:t>ReadSymptomsFile</a:t>
            </a:r>
            <a:r>
              <a:rPr lang="fr-FR" sz="1500" dirty="0">
                <a:solidFill>
                  <a:schemeClr val="bg1"/>
                </a:solidFill>
              </a:rPr>
              <a:t> qui implémente l’interface </a:t>
            </a:r>
            <a:r>
              <a:rPr lang="fr-FR" sz="1500" b="1" dirty="0" err="1">
                <a:solidFill>
                  <a:schemeClr val="bg1"/>
                </a:solidFill>
              </a:rPr>
              <a:t>ISymptomReader</a:t>
            </a:r>
            <a:r>
              <a:rPr lang="fr-FR" sz="1500" dirty="0">
                <a:solidFill>
                  <a:schemeClr val="bg1"/>
                </a:solidFill>
              </a:rPr>
              <a:t>. Cela permettra par la suite d'implémenter différentes sources de données pour les symptômes (par exemple depuis une base de données).</a:t>
            </a:r>
          </a:p>
          <a:p>
            <a:pPr lvl="1"/>
            <a:endParaRPr lang="fr-FR" sz="1800" dirty="0">
              <a:solidFill>
                <a:schemeClr val="bg1"/>
              </a:solidFill>
            </a:endParaRPr>
          </a:p>
          <a:p>
            <a:pPr lvl="1"/>
            <a:endParaRPr lang="fr-FR" sz="1800" dirty="0">
              <a:solidFill>
                <a:schemeClr val="bg1"/>
              </a:solidFill>
            </a:endParaRPr>
          </a:p>
          <a:p>
            <a:pPr lvl="1"/>
            <a:endParaRPr lang="fr-FR" sz="1800" dirty="0">
              <a:solidFill>
                <a:schemeClr val="bg1"/>
              </a:solidFill>
            </a:endParaRPr>
          </a:p>
          <a:p>
            <a:pPr lvl="1"/>
            <a:endParaRPr lang="fr-FR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pPr lvl="1"/>
            <a:r>
              <a:rPr lang="fr-FR" sz="1500" dirty="0">
                <a:solidFill>
                  <a:schemeClr val="bg1"/>
                </a:solidFill>
              </a:rPr>
              <a:t>Les ressources sont ouvertes avec une déclaration </a:t>
            </a:r>
            <a:r>
              <a:rPr lang="fr-FR" sz="1500" dirty="0" err="1">
                <a:solidFill>
                  <a:schemeClr val="bg1"/>
                </a:solidFill>
              </a:rPr>
              <a:t>try</a:t>
            </a:r>
            <a:r>
              <a:rPr lang="fr-FR" sz="1500" dirty="0">
                <a:solidFill>
                  <a:schemeClr val="bg1"/>
                </a:solidFill>
              </a:rPr>
              <a:t>-catch-</a:t>
            </a:r>
            <a:r>
              <a:rPr lang="fr-FR" sz="1500" dirty="0" err="1">
                <a:solidFill>
                  <a:schemeClr val="bg1"/>
                </a:solidFill>
              </a:rPr>
              <a:t>finally</a:t>
            </a:r>
            <a:r>
              <a:rPr lang="fr-FR" sz="1500" dirty="0">
                <a:solidFill>
                  <a:schemeClr val="bg1"/>
                </a:solidFill>
              </a:rPr>
              <a:t>, ce qui garantit une libération de ces dernières à la fin du traitement (même en cas d'exceptions).</a:t>
            </a:r>
          </a:p>
          <a:p>
            <a:pPr lvl="1"/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22283C-F777-4A85-A9A8-2E71E4F3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6950"/>
            <a:ext cx="3085231" cy="4872038"/>
          </a:xfrm>
        </p:spPr>
        <p:txBody>
          <a:bodyPr/>
          <a:lstStyle/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Analyse du code existant / Identification des problèmes.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Restructuration et correction du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Mise en place de la solution.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12723EC-E8E9-47CD-BC01-82820C07C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90644"/>
            <a:ext cx="2714625" cy="1905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6126B9F-49B3-439F-B48E-650587045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1" y="108841"/>
            <a:ext cx="687088" cy="5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69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03690B80-3001-4254-B25A-CA05E11F66F4}"/>
              </a:ext>
            </a:extLst>
          </p:cNvPr>
          <p:cNvSpPr txBox="1">
            <a:spLocks/>
          </p:cNvSpPr>
          <p:nvPr/>
        </p:nvSpPr>
        <p:spPr>
          <a:xfrm>
            <a:off x="836613" y="468521"/>
            <a:ext cx="3085232" cy="437253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bg1"/>
                </a:solidFill>
              </a:rPr>
              <a:t>HEME </a:t>
            </a:r>
            <a:r>
              <a:rPr lang="fr-FR" sz="4300" dirty="0">
                <a:solidFill>
                  <a:schemeClr val="bg1"/>
                </a:solidFill>
              </a:rPr>
              <a:t>Biotech</a:t>
            </a:r>
            <a:endParaRPr lang="fr-FR" sz="4300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02B2897-732F-433E-8980-316A3CD0BB29}"/>
              </a:ext>
            </a:extLst>
          </p:cNvPr>
          <p:cNvSpPr txBox="1">
            <a:spLocks/>
          </p:cNvSpPr>
          <p:nvPr/>
        </p:nvSpPr>
        <p:spPr>
          <a:xfrm>
            <a:off x="3921845" y="476459"/>
            <a:ext cx="7430369" cy="61486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b="1" dirty="0">
                <a:solidFill>
                  <a:schemeClr val="bg1"/>
                </a:solidFill>
              </a:rPr>
              <a:t>Restructuration et correction du code :</a:t>
            </a:r>
          </a:p>
          <a:p>
            <a:r>
              <a:rPr lang="fr-FR" sz="1800" b="1" dirty="0">
                <a:solidFill>
                  <a:schemeClr val="bg1"/>
                </a:solidFill>
              </a:rPr>
              <a:t>Décompte des symptômes </a:t>
            </a:r>
            <a:r>
              <a:rPr lang="fr-FR" sz="18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fr-FR" sz="1500" dirty="0">
                <a:solidFill>
                  <a:schemeClr val="bg1"/>
                </a:solidFill>
              </a:rPr>
              <a:t>Afin de compter le nombre d'occurrences des différents symptômes, j'ai défini une class </a:t>
            </a:r>
            <a:r>
              <a:rPr lang="fr-FR" sz="1500" b="1" dirty="0" err="1">
                <a:solidFill>
                  <a:schemeClr val="bg1"/>
                </a:solidFill>
              </a:rPr>
              <a:t>CountSymptoms</a:t>
            </a:r>
            <a:r>
              <a:rPr lang="fr-FR" sz="1500" b="1" dirty="0">
                <a:solidFill>
                  <a:schemeClr val="bg1"/>
                </a:solidFill>
              </a:rPr>
              <a:t> </a:t>
            </a:r>
            <a:r>
              <a:rPr lang="fr-FR" sz="1500" dirty="0">
                <a:solidFill>
                  <a:schemeClr val="bg1"/>
                </a:solidFill>
              </a:rPr>
              <a:t>qui implémente l’interface </a:t>
            </a:r>
            <a:r>
              <a:rPr lang="fr-FR" sz="1500" b="1" dirty="0" err="1">
                <a:solidFill>
                  <a:schemeClr val="bg1"/>
                </a:solidFill>
              </a:rPr>
              <a:t>ISymptomCount</a:t>
            </a:r>
            <a:r>
              <a:rPr lang="fr-FR" sz="1500" b="1" dirty="0">
                <a:solidFill>
                  <a:schemeClr val="bg1"/>
                </a:solidFill>
              </a:rPr>
              <a:t> </a:t>
            </a:r>
            <a:r>
              <a:rPr lang="fr-FR" sz="1500" dirty="0">
                <a:solidFill>
                  <a:schemeClr val="bg1"/>
                </a:solidFill>
              </a:rPr>
              <a:t>. Elle permet d'ajouter des symptômes depuis une liste. </a:t>
            </a:r>
          </a:p>
          <a:p>
            <a:pPr lvl="1"/>
            <a:endParaRPr lang="fr-FR" sz="1500" dirty="0">
              <a:solidFill>
                <a:schemeClr val="bg1"/>
              </a:solidFill>
            </a:endParaRPr>
          </a:p>
          <a:p>
            <a:pPr lvl="1"/>
            <a:endParaRPr lang="fr-FR" sz="1500" dirty="0">
              <a:solidFill>
                <a:schemeClr val="bg1"/>
              </a:solidFill>
            </a:endParaRPr>
          </a:p>
          <a:p>
            <a:pPr lvl="1"/>
            <a:endParaRPr lang="fr-FR" sz="1500" dirty="0">
              <a:solidFill>
                <a:schemeClr val="bg1"/>
              </a:solidFill>
            </a:endParaRPr>
          </a:p>
          <a:p>
            <a:pPr lvl="1"/>
            <a:endParaRPr lang="fr-FR" sz="1500" dirty="0">
              <a:solidFill>
                <a:schemeClr val="bg1"/>
              </a:solidFill>
            </a:endParaRPr>
          </a:p>
          <a:p>
            <a:pPr lvl="1"/>
            <a:endParaRPr lang="fr-FR" sz="1500" dirty="0">
              <a:solidFill>
                <a:schemeClr val="bg1"/>
              </a:solidFill>
            </a:endParaRPr>
          </a:p>
          <a:p>
            <a:pPr lvl="1"/>
            <a:endParaRPr lang="fr-FR" sz="1500" dirty="0">
              <a:solidFill>
                <a:schemeClr val="bg1"/>
              </a:solidFill>
            </a:endParaRPr>
          </a:p>
          <a:p>
            <a:pPr lvl="1"/>
            <a:endParaRPr lang="fr-FR" sz="1500" dirty="0">
              <a:solidFill>
                <a:schemeClr val="bg1"/>
              </a:solidFill>
            </a:endParaRPr>
          </a:p>
          <a:p>
            <a:pPr lvl="1"/>
            <a:endParaRPr lang="fr-FR" sz="1500" dirty="0">
              <a:solidFill>
                <a:schemeClr val="bg1"/>
              </a:solidFill>
            </a:endParaRPr>
          </a:p>
          <a:p>
            <a:pPr lvl="1"/>
            <a:endParaRPr lang="fr-FR" sz="1500" dirty="0">
              <a:solidFill>
                <a:schemeClr val="bg1"/>
              </a:solidFill>
            </a:endParaRPr>
          </a:p>
          <a:p>
            <a:pPr lvl="1"/>
            <a:endParaRPr lang="fr-FR" sz="1500" dirty="0">
              <a:solidFill>
                <a:schemeClr val="bg1"/>
              </a:solidFill>
            </a:endParaRPr>
          </a:p>
          <a:p>
            <a:pPr lvl="1"/>
            <a:endParaRPr lang="fr-FR" sz="1500" dirty="0">
              <a:solidFill>
                <a:schemeClr val="bg1"/>
              </a:solidFill>
            </a:endParaRPr>
          </a:p>
          <a:p>
            <a:pPr lvl="1"/>
            <a:endParaRPr lang="fr-FR" sz="1500" dirty="0">
              <a:solidFill>
                <a:schemeClr val="bg1"/>
              </a:solidFill>
            </a:endParaRPr>
          </a:p>
          <a:p>
            <a:pPr lvl="1"/>
            <a:r>
              <a:rPr lang="fr-FR" sz="1500" dirty="0">
                <a:solidFill>
                  <a:schemeClr val="bg1"/>
                </a:solidFill>
              </a:rPr>
              <a:t>Cette class utilise une </a:t>
            </a:r>
            <a:r>
              <a:rPr lang="fr-FR" sz="1500" b="1" dirty="0" err="1">
                <a:solidFill>
                  <a:schemeClr val="bg1"/>
                </a:solidFill>
              </a:rPr>
              <a:t>TreeMap</a:t>
            </a:r>
            <a:r>
              <a:rPr lang="fr-FR" sz="1500" dirty="0">
                <a:solidFill>
                  <a:schemeClr val="bg1"/>
                </a:solidFill>
              </a:rPr>
              <a:t> pour associer chaque symptôme à son nombre d'occurrences actuel, le tout classé dans l’ordre alphabétique. Cela permet de gérer tous les symptômes (même si on ne les connaît pas à l'avance). Ce compteur permet de récupérer une </a:t>
            </a:r>
            <a:r>
              <a:rPr lang="fr-FR" sz="1500" dirty="0" err="1">
                <a:solidFill>
                  <a:schemeClr val="bg1"/>
                </a:solidFill>
              </a:rPr>
              <a:t>Map</a:t>
            </a:r>
            <a:r>
              <a:rPr lang="fr-FR" sz="1500" dirty="0">
                <a:solidFill>
                  <a:schemeClr val="bg1"/>
                </a:solidFill>
              </a:rPr>
              <a:t>&lt;String, Integer&gt; pour lire le résultat.</a:t>
            </a:r>
          </a:p>
          <a:p>
            <a:pPr marL="457200" lvl="1" indent="0">
              <a:buNone/>
            </a:pPr>
            <a:endParaRPr lang="fr-FR" sz="1500" dirty="0">
              <a:solidFill>
                <a:schemeClr val="bg1"/>
              </a:solidFill>
            </a:endParaRPr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272AB005-BE4B-4019-9574-583D76CFBF86}"/>
              </a:ext>
            </a:extLst>
          </p:cNvPr>
          <p:cNvSpPr txBox="1">
            <a:spLocks/>
          </p:cNvSpPr>
          <p:nvPr/>
        </p:nvSpPr>
        <p:spPr>
          <a:xfrm>
            <a:off x="839788" y="996950"/>
            <a:ext cx="3085231" cy="48720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fr-FR" sz="1600" dirty="0">
              <a:solidFill>
                <a:schemeClr val="bg1"/>
              </a:solidFill>
            </a:endParaRPr>
          </a:p>
          <a:p>
            <a:pPr marL="285750" indent="-285750"/>
            <a:r>
              <a:rPr lang="fr-FR" sz="1600" dirty="0">
                <a:solidFill>
                  <a:schemeClr val="bg1"/>
                </a:solidFill>
              </a:rPr>
              <a:t>Analyse du code existant / Identification des problèmes.</a:t>
            </a:r>
          </a:p>
          <a:p>
            <a:pPr marL="285750" indent="-285750"/>
            <a:r>
              <a:rPr lang="fr-FR" sz="1600" dirty="0">
                <a:solidFill>
                  <a:schemeClr val="bg1"/>
                </a:solidFill>
              </a:rPr>
              <a:t>Restructuration et correction du code.</a:t>
            </a:r>
          </a:p>
          <a:p>
            <a:pPr marL="285750" indent="-285750"/>
            <a:r>
              <a:rPr lang="fr-FR" sz="1600" dirty="0">
                <a:solidFill>
                  <a:schemeClr val="bg1"/>
                </a:solidFill>
              </a:rPr>
              <a:t>Mise en place de la solution.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6346594-C8A8-49A9-A394-2A42C6F05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354" y="2517310"/>
            <a:ext cx="2676525" cy="20669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00D2368-141D-42B3-A0A7-3B312CAF3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1" y="108841"/>
            <a:ext cx="687088" cy="5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97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5055A1-C696-4664-855B-6F22F2417683}"/>
              </a:ext>
            </a:extLst>
          </p:cNvPr>
          <p:cNvSpPr txBox="1">
            <a:spLocks/>
          </p:cNvSpPr>
          <p:nvPr/>
        </p:nvSpPr>
        <p:spPr>
          <a:xfrm>
            <a:off x="836613" y="468521"/>
            <a:ext cx="3085232" cy="437253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bg1"/>
                </a:solidFill>
              </a:rPr>
              <a:t>HEME </a:t>
            </a:r>
            <a:r>
              <a:rPr lang="fr-FR" sz="4300" dirty="0">
                <a:solidFill>
                  <a:schemeClr val="bg1"/>
                </a:solidFill>
              </a:rPr>
              <a:t>Biotech</a:t>
            </a:r>
            <a:endParaRPr lang="fr-FR" sz="43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30FB2F-C3CD-4908-B7C5-F72ADD5C26AC}"/>
              </a:ext>
            </a:extLst>
          </p:cNvPr>
          <p:cNvSpPr txBox="1">
            <a:spLocks/>
          </p:cNvSpPr>
          <p:nvPr/>
        </p:nvSpPr>
        <p:spPr>
          <a:xfrm>
            <a:off x="3921845" y="476459"/>
            <a:ext cx="7430369" cy="61486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b="1" dirty="0">
                <a:solidFill>
                  <a:schemeClr val="bg1"/>
                </a:solidFill>
              </a:rPr>
              <a:t>Restructuration et correction du code :</a:t>
            </a:r>
          </a:p>
          <a:p>
            <a:r>
              <a:rPr lang="fr-FR" sz="1800" b="1" dirty="0">
                <a:solidFill>
                  <a:schemeClr val="bg1"/>
                </a:solidFill>
              </a:rPr>
              <a:t>Écriture du résultat :</a:t>
            </a:r>
          </a:p>
          <a:p>
            <a:pPr lvl="1"/>
            <a:r>
              <a:rPr lang="fr-FR" sz="1400" dirty="0">
                <a:solidFill>
                  <a:schemeClr val="bg1"/>
                </a:solidFill>
              </a:rPr>
              <a:t>Pour écrire le résultat, j'ai créé une class </a:t>
            </a:r>
            <a:r>
              <a:rPr lang="fr-FR" sz="1400" b="1" dirty="0" err="1">
                <a:solidFill>
                  <a:schemeClr val="bg1"/>
                </a:solidFill>
              </a:rPr>
              <a:t>WriteOutputFile</a:t>
            </a:r>
            <a:r>
              <a:rPr lang="fr-FR" sz="1400" dirty="0">
                <a:solidFill>
                  <a:schemeClr val="bg1"/>
                </a:solidFill>
              </a:rPr>
              <a:t> qui implémente l’interface </a:t>
            </a:r>
            <a:r>
              <a:rPr lang="fr-FR" sz="1400" b="1" dirty="0" err="1">
                <a:solidFill>
                  <a:schemeClr val="bg1"/>
                </a:solidFill>
              </a:rPr>
              <a:t>ISymptomWrite</a:t>
            </a:r>
            <a:r>
              <a:rPr lang="fr-FR" sz="1400" dirty="0">
                <a:solidFill>
                  <a:schemeClr val="bg1"/>
                </a:solidFill>
              </a:rPr>
              <a:t>. </a:t>
            </a: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sz="1400" dirty="0">
              <a:solidFill>
                <a:schemeClr val="bg1"/>
              </a:solidFill>
            </a:endParaRPr>
          </a:p>
          <a:p>
            <a:pPr lvl="1"/>
            <a:r>
              <a:rPr lang="fr-FR" sz="1400" dirty="0">
                <a:solidFill>
                  <a:schemeClr val="bg1"/>
                </a:solidFill>
              </a:rPr>
              <a:t>À partir de la </a:t>
            </a:r>
            <a:r>
              <a:rPr lang="fr-FR" sz="1400" dirty="0" err="1">
                <a:solidFill>
                  <a:schemeClr val="bg1"/>
                </a:solidFill>
              </a:rPr>
              <a:t>Map</a:t>
            </a:r>
            <a:r>
              <a:rPr lang="fr-FR" sz="1400" dirty="0">
                <a:solidFill>
                  <a:schemeClr val="bg1"/>
                </a:solidFill>
              </a:rPr>
              <a:t>&lt;String, Integer&gt; associant les symptômes à leur nombre d'occurrences, elle écrit le résultat dans un fichier ligne par ligne. Cette class hérite de la class utilitaire </a:t>
            </a:r>
            <a:r>
              <a:rPr lang="fr-FR" sz="1400" dirty="0" err="1">
                <a:solidFill>
                  <a:schemeClr val="bg1"/>
                </a:solidFill>
              </a:rPr>
              <a:t>FilterWriter</a:t>
            </a:r>
            <a:r>
              <a:rPr lang="fr-FR" sz="1400" dirty="0">
                <a:solidFill>
                  <a:schemeClr val="bg1"/>
                </a:solidFill>
              </a:rPr>
              <a:t> pour écrire le fichier de sortie.</a:t>
            </a:r>
          </a:p>
          <a:p>
            <a:pPr lvl="1"/>
            <a:r>
              <a:rPr lang="fr-FR" sz="1400" dirty="0">
                <a:solidFill>
                  <a:schemeClr val="bg1"/>
                </a:solidFill>
              </a:rPr>
              <a:t>Ici aussi les ressources sont ouvertes avec une déclaration </a:t>
            </a:r>
            <a:r>
              <a:rPr lang="fr-FR" sz="1400" dirty="0" err="1">
                <a:solidFill>
                  <a:schemeClr val="bg1"/>
                </a:solidFill>
              </a:rPr>
              <a:t>try</a:t>
            </a:r>
            <a:r>
              <a:rPr lang="fr-FR" sz="1400" dirty="0">
                <a:solidFill>
                  <a:schemeClr val="bg1"/>
                </a:solidFill>
              </a:rPr>
              <a:t>-catch-</a:t>
            </a:r>
            <a:r>
              <a:rPr lang="fr-FR" sz="1400" dirty="0" err="1">
                <a:solidFill>
                  <a:schemeClr val="bg1"/>
                </a:solidFill>
              </a:rPr>
              <a:t>finally</a:t>
            </a:r>
            <a:r>
              <a:rPr lang="fr-FR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C898D1-4581-4B56-A950-57E44BE9E763}"/>
              </a:ext>
            </a:extLst>
          </p:cNvPr>
          <p:cNvSpPr txBox="1">
            <a:spLocks/>
          </p:cNvSpPr>
          <p:nvPr/>
        </p:nvSpPr>
        <p:spPr>
          <a:xfrm>
            <a:off x="839788" y="996950"/>
            <a:ext cx="3085231" cy="48720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fr-FR" sz="1600" dirty="0">
              <a:solidFill>
                <a:schemeClr val="bg1"/>
              </a:solidFill>
            </a:endParaRPr>
          </a:p>
          <a:p>
            <a:pPr marL="285750" indent="-285750"/>
            <a:r>
              <a:rPr lang="fr-FR" sz="1600" dirty="0">
                <a:solidFill>
                  <a:schemeClr val="bg1"/>
                </a:solidFill>
              </a:rPr>
              <a:t>Analyse du code existant / Identification des problèmes.</a:t>
            </a:r>
          </a:p>
          <a:p>
            <a:pPr marL="285750" indent="-285750"/>
            <a:r>
              <a:rPr lang="fr-FR" sz="1600" dirty="0">
                <a:solidFill>
                  <a:schemeClr val="bg1"/>
                </a:solidFill>
              </a:rPr>
              <a:t>Restructuration et correction du code.</a:t>
            </a:r>
          </a:p>
          <a:p>
            <a:pPr marL="285750" indent="-285750"/>
            <a:r>
              <a:rPr lang="fr-FR" sz="1600" dirty="0">
                <a:solidFill>
                  <a:schemeClr val="bg1"/>
                </a:solidFill>
              </a:rPr>
              <a:t>Mise en place de la solution.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8F08115-5920-4EDD-89B7-9DB394D70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091" y="2275217"/>
            <a:ext cx="2809875" cy="18859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BBF9D85-5CE9-4AE4-9FFC-5FACED79A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1" y="108841"/>
            <a:ext cx="687088" cy="5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53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54D9F7D-37AE-4189-B24A-F54261641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704" y="2257422"/>
            <a:ext cx="6219825" cy="25050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25055A1-C696-4664-855B-6F22F2417683}"/>
              </a:ext>
            </a:extLst>
          </p:cNvPr>
          <p:cNvSpPr txBox="1">
            <a:spLocks/>
          </p:cNvSpPr>
          <p:nvPr/>
        </p:nvSpPr>
        <p:spPr>
          <a:xfrm>
            <a:off x="836613" y="468521"/>
            <a:ext cx="3085232" cy="437253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bg1"/>
                </a:solidFill>
              </a:rPr>
              <a:t>HEME </a:t>
            </a:r>
            <a:r>
              <a:rPr lang="fr-FR" sz="4300" dirty="0">
                <a:solidFill>
                  <a:schemeClr val="bg1"/>
                </a:solidFill>
              </a:rPr>
              <a:t>Biotech</a:t>
            </a:r>
            <a:endParaRPr lang="fr-FR" sz="430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C898D1-4581-4B56-A950-57E44BE9E763}"/>
              </a:ext>
            </a:extLst>
          </p:cNvPr>
          <p:cNvSpPr txBox="1">
            <a:spLocks/>
          </p:cNvSpPr>
          <p:nvPr/>
        </p:nvSpPr>
        <p:spPr>
          <a:xfrm>
            <a:off x="839788" y="996950"/>
            <a:ext cx="3085231" cy="48720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fr-FR" sz="1600" dirty="0">
              <a:solidFill>
                <a:schemeClr val="bg1"/>
              </a:solidFill>
            </a:endParaRPr>
          </a:p>
          <a:p>
            <a:pPr marL="285750" indent="-285750"/>
            <a:r>
              <a:rPr lang="fr-FR" sz="1600" dirty="0">
                <a:solidFill>
                  <a:schemeClr val="bg1"/>
                </a:solidFill>
              </a:rPr>
              <a:t>Analyse du code existant / Identification des problèmes.</a:t>
            </a:r>
          </a:p>
          <a:p>
            <a:pPr marL="285750" indent="-285750"/>
            <a:r>
              <a:rPr lang="fr-FR" sz="1600" dirty="0">
                <a:solidFill>
                  <a:schemeClr val="bg1"/>
                </a:solidFill>
              </a:rPr>
              <a:t>Restructuration et correction du code.</a:t>
            </a:r>
          </a:p>
          <a:p>
            <a:pPr marL="285750" indent="-285750"/>
            <a:r>
              <a:rPr lang="fr-FR" sz="1600" dirty="0">
                <a:solidFill>
                  <a:schemeClr val="bg1"/>
                </a:solidFill>
              </a:rPr>
              <a:t>Mise en place de la solution.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19B801-DE1D-4A9A-B900-7955888C449A}"/>
              </a:ext>
            </a:extLst>
          </p:cNvPr>
          <p:cNvSpPr/>
          <p:nvPr/>
        </p:nvSpPr>
        <p:spPr>
          <a:xfrm>
            <a:off x="9142934" y="4096450"/>
            <a:ext cx="1017917" cy="218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Symptoms.txt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610E60-A91D-4111-907E-3102591F4457}"/>
              </a:ext>
            </a:extLst>
          </p:cNvPr>
          <p:cNvSpPr/>
          <p:nvPr/>
        </p:nvSpPr>
        <p:spPr>
          <a:xfrm>
            <a:off x="5353529" y="4096451"/>
            <a:ext cx="1017917" cy="218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Result.out</a:t>
            </a:r>
            <a:endParaRPr lang="fr-FR" sz="1100" dirty="0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AED8C8A-B880-4A1D-9880-C4E93A9512A2}"/>
              </a:ext>
            </a:extLst>
          </p:cNvPr>
          <p:cNvCxnSpPr>
            <a:cxnSpLocks/>
          </p:cNvCxnSpPr>
          <p:nvPr/>
        </p:nvCxnSpPr>
        <p:spPr>
          <a:xfrm flipH="1" flipV="1">
            <a:off x="9418380" y="2728957"/>
            <a:ext cx="1" cy="1363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428F968-5B81-4649-8DA6-274F994B0115}"/>
              </a:ext>
            </a:extLst>
          </p:cNvPr>
          <p:cNvCxnSpPr>
            <a:cxnSpLocks/>
          </p:cNvCxnSpPr>
          <p:nvPr/>
        </p:nvCxnSpPr>
        <p:spPr>
          <a:xfrm>
            <a:off x="6092523" y="2728957"/>
            <a:ext cx="3477" cy="1367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 32">
            <a:extLst>
              <a:ext uri="{FF2B5EF4-FFF2-40B4-BE49-F238E27FC236}">
                <a16:creationId xmlns:a16="http://schemas.microsoft.com/office/drawing/2014/main" id="{C6348409-ACF4-4AA2-A29D-B47BFC6DB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1" y="108841"/>
            <a:ext cx="687088" cy="500286"/>
          </a:xfrm>
          <a:prstGeom prst="rect">
            <a:avLst/>
          </a:prstGeom>
        </p:spPr>
      </p:pic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762CF297-B1D3-4F6A-A9F8-3ADD1E38CEA5}"/>
              </a:ext>
            </a:extLst>
          </p:cNvPr>
          <p:cNvSpPr txBox="1">
            <a:spLocks/>
          </p:cNvSpPr>
          <p:nvPr/>
        </p:nvSpPr>
        <p:spPr>
          <a:xfrm>
            <a:off x="3921845" y="476459"/>
            <a:ext cx="7430369" cy="61486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b="1" dirty="0">
                <a:solidFill>
                  <a:schemeClr val="bg1"/>
                </a:solidFill>
              </a:rPr>
              <a:t>Mise en place de la solution :</a:t>
            </a:r>
          </a:p>
          <a:p>
            <a:r>
              <a:rPr lang="fr-FR" sz="1800" dirty="0">
                <a:solidFill>
                  <a:schemeClr val="bg1"/>
                </a:solidFill>
              </a:rPr>
              <a:t>Les Trois parties évoqués précédemment son appelées les unes après les autres dans la class principale: Analytics.</a:t>
            </a:r>
          </a:p>
          <a:p>
            <a:pPr marL="457200" lvl="1" indent="0">
              <a:buNone/>
            </a:pPr>
            <a:endParaRPr lang="fr-FR" sz="14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1400" dirty="0">
                <a:solidFill>
                  <a:schemeClr val="bg1"/>
                </a:solidFill>
              </a:rPr>
              <a:t>Schéma de la solution :</a:t>
            </a: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sz="1400" dirty="0">
              <a:solidFill>
                <a:schemeClr val="bg1"/>
              </a:solidFill>
            </a:endParaRPr>
          </a:p>
          <a:p>
            <a:pPr lvl="1"/>
            <a:r>
              <a:rPr lang="fr-FR" sz="1400" dirty="0">
                <a:solidFill>
                  <a:schemeClr val="bg1"/>
                </a:solidFill>
              </a:rPr>
              <a:t>1) Appel de la class </a:t>
            </a:r>
            <a:r>
              <a:rPr lang="fr-FR" sz="1400" dirty="0" err="1">
                <a:solidFill>
                  <a:schemeClr val="bg1"/>
                </a:solidFill>
              </a:rPr>
              <a:t>ReadSymptomsFile</a:t>
            </a:r>
            <a:r>
              <a:rPr lang="fr-FR" sz="1400" dirty="0">
                <a:solidFill>
                  <a:schemeClr val="bg1"/>
                </a:solidFill>
              </a:rPr>
              <a:t> pour récupérer une List&lt;String&gt; de symptômes.</a:t>
            </a:r>
          </a:p>
          <a:p>
            <a:pPr lvl="1"/>
            <a:r>
              <a:rPr lang="fr-FR" sz="1400" dirty="0">
                <a:solidFill>
                  <a:schemeClr val="bg1"/>
                </a:solidFill>
              </a:rPr>
              <a:t>2) Cette liste est envoyée à la class </a:t>
            </a:r>
            <a:r>
              <a:rPr lang="fr-FR" sz="1400" dirty="0" err="1">
                <a:solidFill>
                  <a:schemeClr val="bg1"/>
                </a:solidFill>
              </a:rPr>
              <a:t>CountSymptoms</a:t>
            </a:r>
            <a:r>
              <a:rPr lang="fr-FR" sz="1400" dirty="0">
                <a:solidFill>
                  <a:schemeClr val="bg1"/>
                </a:solidFill>
              </a:rPr>
              <a:t> pour compter les symptômes. Le résultat est récupéré dans une </a:t>
            </a:r>
            <a:r>
              <a:rPr lang="fr-FR" sz="1400" dirty="0" err="1">
                <a:solidFill>
                  <a:schemeClr val="bg1"/>
                </a:solidFill>
              </a:rPr>
              <a:t>Map</a:t>
            </a:r>
            <a:r>
              <a:rPr lang="fr-FR" sz="1400" dirty="0">
                <a:solidFill>
                  <a:schemeClr val="bg1"/>
                </a:solidFill>
              </a:rPr>
              <a:t> triée.</a:t>
            </a:r>
          </a:p>
          <a:p>
            <a:pPr lvl="1"/>
            <a:r>
              <a:rPr lang="fr-FR" sz="1400" dirty="0">
                <a:solidFill>
                  <a:schemeClr val="bg1"/>
                </a:solidFill>
              </a:rPr>
              <a:t>3) La </a:t>
            </a:r>
            <a:r>
              <a:rPr lang="fr-FR" sz="1400" dirty="0" err="1">
                <a:solidFill>
                  <a:schemeClr val="bg1"/>
                </a:solidFill>
              </a:rPr>
              <a:t>Map</a:t>
            </a:r>
            <a:r>
              <a:rPr lang="fr-FR" sz="1400" dirty="0">
                <a:solidFill>
                  <a:schemeClr val="bg1"/>
                </a:solidFill>
              </a:rPr>
              <a:t> est envoyée à la class </a:t>
            </a:r>
            <a:r>
              <a:rPr lang="fr-FR" sz="1400" dirty="0" err="1">
                <a:solidFill>
                  <a:schemeClr val="bg1"/>
                </a:solidFill>
              </a:rPr>
              <a:t>WriteOutputFile</a:t>
            </a:r>
            <a:r>
              <a:rPr lang="fr-FR" sz="1400" dirty="0">
                <a:solidFill>
                  <a:schemeClr val="bg1"/>
                </a:solidFill>
              </a:rPr>
              <a:t> pour écrire le résultat.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7FE5F061-59F5-4E83-941F-A3E997C71397}"/>
              </a:ext>
            </a:extLst>
          </p:cNvPr>
          <p:cNvCxnSpPr>
            <a:cxnSpLocks/>
          </p:cNvCxnSpPr>
          <p:nvPr/>
        </p:nvCxnSpPr>
        <p:spPr>
          <a:xfrm flipH="1" flipV="1">
            <a:off x="6371447" y="3429001"/>
            <a:ext cx="1280183" cy="81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C3519CF1-28FF-4047-8F7A-3FF2D995202A}"/>
              </a:ext>
            </a:extLst>
          </p:cNvPr>
          <p:cNvCxnSpPr>
            <a:cxnSpLocks/>
          </p:cNvCxnSpPr>
          <p:nvPr/>
        </p:nvCxnSpPr>
        <p:spPr>
          <a:xfrm flipV="1">
            <a:off x="7841411" y="3429000"/>
            <a:ext cx="0" cy="815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8630D5A7-C164-4307-9FAE-47CEFD419FDD}"/>
              </a:ext>
            </a:extLst>
          </p:cNvPr>
          <p:cNvCxnSpPr>
            <a:cxnSpLocks/>
          </p:cNvCxnSpPr>
          <p:nvPr/>
        </p:nvCxnSpPr>
        <p:spPr>
          <a:xfrm flipV="1">
            <a:off x="8065698" y="3429001"/>
            <a:ext cx="974785" cy="81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346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85737C7-7CA3-4287-A0C2-AC3AE313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439947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</a:rPr>
              <a:t>HEME Biotech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2C1A606-8C28-4E8C-82A6-EBDAF3491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325" y="457200"/>
            <a:ext cx="7762875" cy="5799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chemeClr val="bg1"/>
                </a:solidFill>
              </a:rPr>
              <a:t>Git Flow: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La gestion des version à été réalisé avec Git Flow.</a:t>
            </a: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6588C85-C481-4F49-8BE8-8C6C0DB13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995363"/>
            <a:ext cx="3085230" cy="4896479"/>
          </a:xfrm>
        </p:spPr>
        <p:txBody>
          <a:bodyPr/>
          <a:lstStyle/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Analyse du code existant / Identification des problèmes.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Restructuration et correction du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Mise en place de la solution.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29127CB-236F-4507-8B8F-2E9D8AFA4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1" y="108841"/>
            <a:ext cx="687088" cy="5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32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85737C7-7CA3-4287-A0C2-AC3AE313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439947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</a:rPr>
              <a:t>HEME Biotech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2C1A606-8C28-4E8C-82A6-EBDAF3491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325" y="457200"/>
            <a:ext cx="7762875" cy="5799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chemeClr val="bg1"/>
                </a:solidFill>
              </a:rPr>
              <a:t>Problèmes </a:t>
            </a:r>
            <a:r>
              <a:rPr lang="fr-FR" sz="2400" b="1" dirty="0" err="1">
                <a:solidFill>
                  <a:schemeClr val="bg1"/>
                </a:solidFill>
              </a:rPr>
              <a:t>rencontés</a:t>
            </a:r>
            <a:r>
              <a:rPr lang="fr-FR" sz="2400" b="1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- Le tri de la </a:t>
            </a:r>
            <a:r>
              <a:rPr lang="fr-FR" sz="1800" dirty="0" err="1">
                <a:solidFill>
                  <a:schemeClr val="bg1"/>
                </a:solidFill>
              </a:rPr>
              <a:t>map</a:t>
            </a:r>
            <a:r>
              <a:rPr lang="fr-FR" sz="1800" dirty="0">
                <a:solidFill>
                  <a:schemeClr val="bg1"/>
                </a:solidFill>
              </a:rPr>
              <a:t> : En cherchant une solution de tri des symptômes j’ai trouvé </a:t>
            </a:r>
            <a:r>
              <a:rPr lang="fr-FR" sz="1800" dirty="0" err="1">
                <a:solidFill>
                  <a:schemeClr val="bg1"/>
                </a:solidFill>
              </a:rPr>
              <a:t>TreeMap</a:t>
            </a:r>
            <a:r>
              <a:rPr lang="fr-FR" sz="1800" dirty="0">
                <a:solidFill>
                  <a:schemeClr val="bg1"/>
                </a:solidFill>
              </a:rPr>
              <a:t> dans la documentation oracle :  https://docs.oracle.com/javase/8/docs/api/java/util/Map.html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Try/Catch/</a:t>
            </a:r>
            <a:r>
              <a:rPr lang="fr-FR" sz="1800" dirty="0" err="1">
                <a:solidFill>
                  <a:schemeClr val="bg1"/>
                </a:solidFill>
              </a:rPr>
              <a:t>Finally</a:t>
            </a:r>
            <a:r>
              <a:rPr lang="fr-FR" sz="1800" dirty="0">
                <a:solidFill>
                  <a:schemeClr val="bg1"/>
                </a:solidFill>
              </a:rPr>
              <a:t> : Externalisation des variables pour pouvoir les mettre dans le </a:t>
            </a:r>
            <a:r>
              <a:rPr lang="fr-FR" sz="1800" dirty="0" err="1">
                <a:solidFill>
                  <a:schemeClr val="bg1"/>
                </a:solidFill>
              </a:rPr>
              <a:t>finally</a:t>
            </a:r>
            <a:r>
              <a:rPr lang="fr-FR" sz="18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6588C85-C481-4F49-8BE8-8C6C0DB13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995363"/>
            <a:ext cx="3085230" cy="4896479"/>
          </a:xfrm>
        </p:spPr>
        <p:txBody>
          <a:bodyPr/>
          <a:lstStyle/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Analyse du code existant / Identification des problèmes.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Restructuration et correction du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Mise en place de la solution.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29127CB-236F-4507-8B8F-2E9D8AFA4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1" y="108841"/>
            <a:ext cx="687088" cy="5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346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2981F7C1145248A8D3907E44AE30F6" ma:contentTypeVersion="11" ma:contentTypeDescription="Create a new document." ma:contentTypeScope="" ma:versionID="9c05ca292ac8759e913fb3c569d2931d">
  <xsd:schema xmlns:xsd="http://www.w3.org/2001/XMLSchema" xmlns:xs="http://www.w3.org/2001/XMLSchema" xmlns:p="http://schemas.microsoft.com/office/2006/metadata/properties" xmlns:ns3="f741cb3e-7080-43ab-9216-5d077f961791" xmlns:ns4="9aeed0b5-fe1c-4357-9e2f-a27f5a2a43be" targetNamespace="http://schemas.microsoft.com/office/2006/metadata/properties" ma:root="true" ma:fieldsID="585a25167f1c8dfa5b2866eca0b7e8a4" ns3:_="" ns4:_="">
    <xsd:import namespace="f741cb3e-7080-43ab-9216-5d077f961791"/>
    <xsd:import namespace="9aeed0b5-fe1c-4357-9e2f-a27f5a2a43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1cb3e-7080-43ab-9216-5d077f9617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eed0b5-fe1c-4357-9e2f-a27f5a2a43b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356DF7-8B25-409A-86DF-B999D117D1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41cb3e-7080-43ab-9216-5d077f961791"/>
    <ds:schemaRef ds:uri="9aeed0b5-fe1c-4357-9e2f-a27f5a2a43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E97DEC-31C6-4560-9AD6-48685F778F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BC0345-D010-4297-9C70-529EBFA6796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4588</TotalTime>
  <Words>788</Words>
  <Application>Microsoft Office PowerPoint</Application>
  <PresentationFormat>Grand écran</PresentationFormat>
  <Paragraphs>137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Projet Heme Biotech Analyse de symptômes</vt:lpstr>
      <vt:lpstr>HEME Biotech</vt:lpstr>
      <vt:lpstr>HEME Biotech</vt:lpstr>
      <vt:lpstr>HEME Biotech</vt:lpstr>
      <vt:lpstr>Présentation PowerPoint</vt:lpstr>
      <vt:lpstr>Présentation PowerPoint</vt:lpstr>
      <vt:lpstr>Présentation PowerPoint</vt:lpstr>
      <vt:lpstr>HEME Biotech</vt:lpstr>
      <vt:lpstr>HEME Biotech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HEME Biotech</dc:title>
  <dc:creator>ALLEGAERT Ludovic</dc:creator>
  <cp:lastModifiedBy>ALLEGAERT Ludovic</cp:lastModifiedBy>
  <cp:revision>19</cp:revision>
  <dcterms:created xsi:type="dcterms:W3CDTF">2020-12-04T14:33:42Z</dcterms:created>
  <dcterms:modified xsi:type="dcterms:W3CDTF">2020-12-14T09:12:05Z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bfbbd0f-0666-461a-9212-afe773a25324_Enabled">
    <vt:lpwstr>True</vt:lpwstr>
  </property>
  <property fmtid="{D5CDD505-2E9C-101B-9397-08002B2CF9AE}" pid="3" name="MSIP_Label_bbfbbd0f-0666-461a-9212-afe773a25324_SiteId">
    <vt:lpwstr>396b38cc-aa65-492b-bb0e-3d94ed25a97b</vt:lpwstr>
  </property>
  <property fmtid="{D5CDD505-2E9C-101B-9397-08002B2CF9AE}" pid="4" name="MSIP_Label_bbfbbd0f-0666-461a-9212-afe773a25324_Owner">
    <vt:lpwstr>ludovic.allegaert@axa.fr</vt:lpwstr>
  </property>
  <property fmtid="{D5CDD505-2E9C-101B-9397-08002B2CF9AE}" pid="5" name="MSIP_Label_bbfbbd0f-0666-461a-9212-afe773a25324_SetDate">
    <vt:lpwstr>2020-12-04T15:27:22.8222421Z</vt:lpwstr>
  </property>
  <property fmtid="{D5CDD505-2E9C-101B-9397-08002B2CF9AE}" pid="6" name="MSIP_Label_bbfbbd0f-0666-461a-9212-afe773a25324_Name">
    <vt:lpwstr>AXA FR Confidential</vt:lpwstr>
  </property>
  <property fmtid="{D5CDD505-2E9C-101B-9397-08002B2CF9AE}" pid="7" name="MSIP_Label_bbfbbd0f-0666-461a-9212-afe773a25324_Application">
    <vt:lpwstr>Microsoft Azure Information Protection</vt:lpwstr>
  </property>
  <property fmtid="{D5CDD505-2E9C-101B-9397-08002B2CF9AE}" pid="8" name="MSIP_Label_bbfbbd0f-0666-461a-9212-afe773a25324_Extended_MSFT_Method">
    <vt:lpwstr>Automatic</vt:lpwstr>
  </property>
  <property fmtid="{D5CDD505-2E9C-101B-9397-08002B2CF9AE}" pid="9" name="Sensitivity">
    <vt:lpwstr>AXA FR Confidential</vt:lpwstr>
  </property>
  <property fmtid="{D5CDD505-2E9C-101B-9397-08002B2CF9AE}" pid="10" name="ContentTypeId">
    <vt:lpwstr>0x010100202981F7C1145248A8D3907E44AE30F6</vt:lpwstr>
  </property>
</Properties>
</file>