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4" r:id="rId19"/>
    <p:sldId id="32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iek Fares" initials="BF" lastIdx="1" clrIdx="0">
    <p:extLst>
      <p:ext uri="{19B8F6BF-5375-455C-9EA6-DF929625EA0E}">
        <p15:presenceInfo xmlns:p15="http://schemas.microsoft.com/office/powerpoint/2012/main" userId="fdc152eef63b08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979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98938-DBFA-4747-ABF0-E5687CDFF833}" type="datetimeFigureOut">
              <a:rPr lang="fr-FR" smtClean="0"/>
              <a:t>17/03/2024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8FB76-EC18-4B91-AF7E-BDD95E66F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0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5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21.xml"/><Relationship Id="rId7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8.xml"/><Relationship Id="rId5" Type="http://schemas.openxmlformats.org/officeDocument/2006/relationships/slide" Target="slide22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5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31.xml"/><Relationship Id="rId7" Type="http://schemas.openxmlformats.org/officeDocument/2006/relationships/slide" Target="slide4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21.xml"/><Relationship Id="rId4" Type="http://schemas.openxmlformats.org/officeDocument/2006/relationships/slide" Target="slide3.xml"/><Relationship Id="rId9" Type="http://schemas.openxmlformats.org/officeDocument/2006/relationships/slide" Target="slide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slide" Target="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slide" Target="sl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3" Type="http://schemas.openxmlformats.org/officeDocument/2006/relationships/slide" Target="slide56.xml"/><Relationship Id="rId7" Type="http://schemas.openxmlformats.org/officeDocument/2006/relationships/slide" Target="slide5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1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slide" Target="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slide" Target="slid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slide" Target="slide5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slide" Target="slide6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slide" Target="slide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slide" Target="slide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995" y="143672"/>
            <a:ext cx="1080022" cy="10800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1994" y="413715"/>
            <a:ext cx="539953" cy="5399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994" y="1392682"/>
            <a:ext cx="3888104" cy="225061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lang="fr-FR"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Administrer un poste Linux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821" y="1861348"/>
            <a:ext cx="13925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lang="fr-FR" sz="800" b="1" spc="-30" dirty="0">
                <a:latin typeface="Times New Roman"/>
                <a:cs typeface="Times New Roman"/>
              </a:rPr>
              <a:t>Braiek Fares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i="1" spc="-5" dirty="0">
                <a:latin typeface="Times New Roman"/>
                <a:cs typeface="Times New Roman"/>
              </a:rPr>
              <a:t>Contact:</a:t>
            </a:r>
            <a:r>
              <a:rPr sz="800" i="1" spc="-35" dirty="0">
                <a:latin typeface="Times New Roman"/>
                <a:cs typeface="Times New Roman"/>
              </a:rPr>
              <a:t> </a:t>
            </a:r>
            <a:r>
              <a:rPr lang="fr-FR" sz="800" i="1" spc="-5" dirty="0">
                <a:latin typeface="Times New Roman"/>
                <a:cs typeface="Times New Roman"/>
              </a:rPr>
              <a:t>braiek.fares@gmail.com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1263" y="2830041"/>
            <a:ext cx="54546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800" spc="-5" dirty="0">
                <a:latin typeface="Times New Roman"/>
                <a:cs typeface="Times New Roman"/>
              </a:rPr>
              <a:t>Mars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202</a:t>
            </a:r>
            <a:r>
              <a:rPr lang="fr-FR" sz="800" spc="-5" dirty="0">
                <a:latin typeface="Times New Roman"/>
                <a:cs typeface="Times New Roman"/>
              </a:rPr>
              <a:t>4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2883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326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1068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41624" y="3383695"/>
            <a:ext cx="203200" cy="55880"/>
            <a:chOff x="3241624" y="3383695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04793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1624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9983" y="3382429"/>
            <a:ext cx="203200" cy="58419"/>
            <a:chOff x="3519983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08884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99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6184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98329" y="3382429"/>
            <a:ext cx="203200" cy="58419"/>
            <a:chOff x="3798329" y="338242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74529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832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4529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5288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3" name="object 2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logiciels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libres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55026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Licence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libre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86674"/>
            <a:ext cx="3956685" cy="854721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Contrat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juridique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accorde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libertés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essentielles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logiciel,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usages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Étudier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logiciel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Redistribuer des copies du logiciel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Modifier</a:t>
            </a:r>
            <a:r>
              <a:rPr sz="800" spc="-5" dirty="0">
                <a:latin typeface="Times New Roman"/>
                <a:cs typeface="Times New Roman"/>
              </a:rPr>
              <a:t>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logiciel et publier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ses modifications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généralisée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n’importe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quelle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œuvre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numérique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logiciels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libres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721893"/>
            <a:ext cx="3956685" cy="2631440"/>
            <a:chOff x="325843" y="721893"/>
            <a:chExt cx="3956685" cy="2631440"/>
          </a:xfrm>
        </p:grpSpPr>
        <p:sp>
          <p:nvSpPr>
            <p:cNvPr id="15" name="object 15"/>
            <p:cNvSpPr/>
            <p:nvPr/>
          </p:nvSpPr>
          <p:spPr>
            <a:xfrm>
              <a:off x="325843" y="721893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874420"/>
              <a:ext cx="3956685" cy="2478405"/>
            </a:xfrm>
            <a:custGeom>
              <a:avLst/>
              <a:gdLst/>
              <a:ahLst/>
              <a:cxnLst/>
              <a:rect l="l" t="t" r="r" b="b"/>
              <a:pathLst>
                <a:path w="3956685" h="2478404">
                  <a:moveTo>
                    <a:pt x="3956329" y="0"/>
                  </a:moveTo>
                  <a:lnTo>
                    <a:pt x="0" y="0"/>
                  </a:lnTo>
                  <a:lnTo>
                    <a:pt x="0" y="2478405"/>
                  </a:lnTo>
                  <a:lnTo>
                    <a:pt x="3956329" y="2478405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710754"/>
            <a:ext cx="3037205" cy="35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Exemple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licence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licence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Creative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Commons</a:t>
            </a:r>
            <a:endParaRPr sz="8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licence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Creative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basée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conditions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suivantes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545" y="1084222"/>
            <a:ext cx="719947" cy="4367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14489" y="1565222"/>
            <a:ext cx="3846195" cy="180466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5285" marR="5080" indent="-148590">
              <a:lnSpc>
                <a:spcPts val="950"/>
              </a:lnSpc>
              <a:spcBef>
                <a:spcPts val="1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Paternité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[BY]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(Attribution)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l’œuvre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librement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utilisée,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condition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l’attribuer à l’auteur en citant son nom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</a:t>
            </a:r>
            <a:r>
              <a:rPr sz="800" spc="-5" dirty="0">
                <a:latin typeface="Times New Roman"/>
                <a:cs typeface="Times New Roman"/>
              </a:rPr>
              <a:t> d’utilisation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commerciale [NC] (Noncommercial)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le titulaire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droits peut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auto-</a:t>
            </a:r>
            <a:endParaRPr sz="800" dirty="0">
              <a:latin typeface="Times New Roman"/>
              <a:cs typeface="Times New Roman"/>
            </a:endParaRPr>
          </a:p>
          <a:p>
            <a:pPr marL="375285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Times New Roman"/>
                <a:cs typeface="Times New Roman"/>
              </a:rPr>
              <a:t>riser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d’utilisation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contraire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restreindre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utilisations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com-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merciales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commerciales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restant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soumises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autorisation).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modification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[ND]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(NoDerivs)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titulaire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continuer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réserver</a:t>
            </a:r>
            <a:endParaRPr sz="800" dirty="0">
              <a:latin typeface="Times New Roman"/>
              <a:cs typeface="Times New Roman"/>
            </a:endParaRPr>
          </a:p>
          <a:p>
            <a:pPr marL="375285" marR="5080">
              <a:lnSpc>
                <a:spcPts val="950"/>
              </a:lnSpc>
              <a:spcBef>
                <a:spcPts val="30"/>
              </a:spcBef>
            </a:pP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faculté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réaliser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œuvres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dérivées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contraire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autoriser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l’avance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modifications, traductions.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conditions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initiales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l’identique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[SA]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(ShareAlike)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titulaire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droits</a:t>
            </a:r>
            <a:endParaRPr sz="800" dirty="0">
              <a:latin typeface="Times New Roman"/>
              <a:cs typeface="Times New Roman"/>
            </a:endParaRPr>
          </a:p>
          <a:p>
            <a:pPr marL="375285" marR="5080" algn="just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Times New Roman"/>
                <a:cs typeface="Times New Roman"/>
              </a:rPr>
              <a:t>peut autoriser à </a:t>
            </a:r>
            <a:r>
              <a:rPr sz="800" spc="-10" dirty="0">
                <a:latin typeface="Times New Roman"/>
                <a:cs typeface="Times New Roman"/>
              </a:rPr>
              <a:t>l’avance </a:t>
            </a:r>
            <a:r>
              <a:rPr sz="800" spc="-5" dirty="0">
                <a:latin typeface="Times New Roman"/>
                <a:cs typeface="Times New Roman"/>
              </a:rPr>
              <a:t>les modifications ; peut se superposer l’obligation (SA) pour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œuvres dites dérivées d’être proposées au public </a:t>
            </a:r>
            <a:r>
              <a:rPr sz="800" spc="-10" dirty="0">
                <a:latin typeface="Times New Roman"/>
                <a:cs typeface="Times New Roman"/>
              </a:rPr>
              <a:t>avec </a:t>
            </a:r>
            <a:r>
              <a:rPr sz="800" spc="-5" dirty="0">
                <a:latin typeface="Times New Roman"/>
                <a:cs typeface="Times New Roman"/>
              </a:rPr>
              <a:t>les mêmes libertés (sous les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mêmes options </a:t>
            </a:r>
            <a:r>
              <a:rPr sz="800" spc="-10" dirty="0">
                <a:latin typeface="Times New Roman"/>
                <a:cs typeface="Times New Roman"/>
              </a:rPr>
              <a:t>Creative</a:t>
            </a:r>
            <a:r>
              <a:rPr sz="800" spc="-5" dirty="0">
                <a:latin typeface="Times New Roman"/>
                <a:cs typeface="Times New Roman"/>
              </a:rPr>
              <a:t> Commons)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 l’œuvre originale.</a:t>
            </a:r>
            <a:endParaRPr sz="800" dirty="0">
              <a:latin typeface="Times New Roman"/>
              <a:cs typeface="Times New Roman"/>
            </a:endParaRPr>
          </a:p>
          <a:p>
            <a:pPr marL="160020" marR="5080" indent="-147955" algn="just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N’importe laquelle des conditions ci-dessus peut être </a:t>
            </a:r>
            <a:r>
              <a:rPr sz="800" spc="-10" dirty="0">
                <a:latin typeface="Times New Roman"/>
                <a:cs typeface="Times New Roman"/>
              </a:rPr>
              <a:t>levée </a:t>
            </a:r>
            <a:r>
              <a:rPr sz="800" spc="-5" dirty="0">
                <a:latin typeface="Times New Roman"/>
                <a:cs typeface="Times New Roman"/>
              </a:rPr>
              <a:t>si </a:t>
            </a:r>
            <a:r>
              <a:rPr sz="800" spc="-10" dirty="0" err="1">
                <a:latin typeface="Times New Roman"/>
                <a:cs typeface="Times New Roman"/>
              </a:rPr>
              <a:t>vous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10" dirty="0" err="1">
                <a:latin typeface="Times New Roman"/>
                <a:cs typeface="Times New Roman"/>
              </a:rPr>
              <a:t>ave</a:t>
            </a:r>
            <a:r>
              <a:rPr lang="fr-FR" sz="800" spc="-10" dirty="0">
                <a:latin typeface="Times New Roman"/>
                <a:cs typeface="Times New Roman"/>
              </a:rPr>
              <a:t>z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l’autorisation du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titulaire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droits.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Gnu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959662"/>
            <a:ext cx="3956685" cy="2037080"/>
            <a:chOff x="325843" y="959662"/>
            <a:chExt cx="3956685" cy="2037080"/>
          </a:xfrm>
        </p:grpSpPr>
        <p:sp>
          <p:nvSpPr>
            <p:cNvPr id="15" name="object 15"/>
            <p:cNvSpPr/>
            <p:nvPr/>
          </p:nvSpPr>
          <p:spPr>
            <a:xfrm>
              <a:off x="325843" y="959662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091285"/>
              <a:ext cx="3956685" cy="1905000"/>
            </a:xfrm>
            <a:custGeom>
              <a:avLst/>
              <a:gdLst/>
              <a:ahLst/>
              <a:cxnLst/>
              <a:rect l="l" t="t" r="r" b="b"/>
              <a:pathLst>
                <a:path w="3956685" h="1905000">
                  <a:moveTo>
                    <a:pt x="3956329" y="0"/>
                  </a:moveTo>
                  <a:lnTo>
                    <a:pt x="0" y="0"/>
                  </a:lnTo>
                  <a:lnTo>
                    <a:pt x="0" y="1904885"/>
                  </a:lnTo>
                  <a:lnTo>
                    <a:pt x="3956329" y="1904885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882980"/>
            <a:ext cx="3013710" cy="1272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Gnu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 par Richard Stallman 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1983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Afin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d’exploitation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entièrement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libre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Supporté par la FSF depuis 1985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Free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Software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Fondation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 suite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complète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logiciels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Mais 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 tarde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 </a:t>
            </a:r>
            <a:r>
              <a:rPr sz="800" spc="-10" dirty="0">
                <a:latin typeface="Times New Roman"/>
                <a:cs typeface="Times New Roman"/>
              </a:rPr>
              <a:t>arriver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Projet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Hurd,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initié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1990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toujours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inabouti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jour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545" y="2220321"/>
            <a:ext cx="719937" cy="70373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128141"/>
            <a:ext cx="3956685" cy="14541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Linux,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enfin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273378"/>
            <a:ext cx="3956685" cy="1470660"/>
          </a:xfrm>
          <a:custGeom>
            <a:avLst/>
            <a:gdLst/>
            <a:ahLst/>
            <a:cxnLst/>
            <a:rect l="l" t="t" r="r" b="b"/>
            <a:pathLst>
              <a:path w="3956685" h="1470660">
                <a:moveTo>
                  <a:pt x="3956329" y="0"/>
                </a:moveTo>
                <a:lnTo>
                  <a:pt x="0" y="0"/>
                </a:lnTo>
                <a:lnTo>
                  <a:pt x="0" y="1470075"/>
                </a:lnTo>
                <a:lnTo>
                  <a:pt x="3956329" y="1470075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843" y="1273378"/>
            <a:ext cx="3956685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344805" marR="1911350" indent="-147955">
              <a:lnSpc>
                <a:spcPts val="950"/>
              </a:lnSpc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Basé sur Minix, noyau UNIX pour les PC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développé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 Linus</a:t>
            </a:r>
            <a:r>
              <a:rPr sz="800" spc="-10" dirty="0">
                <a:latin typeface="Times New Roman"/>
                <a:cs typeface="Times New Roman"/>
              </a:rPr>
              <a:t> Trovalds</a:t>
            </a:r>
            <a:endParaRPr sz="800">
              <a:latin typeface="Times New Roman"/>
              <a:cs typeface="Times New Roman"/>
            </a:endParaRPr>
          </a:p>
          <a:p>
            <a:pPr marL="344805" marR="1913255" indent="-147955">
              <a:lnSpc>
                <a:spcPts val="950"/>
              </a:lnSpc>
              <a:spcBef>
                <a:spcPts val="29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Fonctionne</a:t>
            </a:r>
            <a:r>
              <a:rPr sz="800" spc="-10" dirty="0">
                <a:latin typeface="Times New Roman"/>
                <a:cs typeface="Times New Roman"/>
              </a:rPr>
              <a:t> avec</a:t>
            </a:r>
            <a:r>
              <a:rPr sz="800" spc="-5" dirty="0">
                <a:latin typeface="Times New Roman"/>
                <a:cs typeface="Times New Roman"/>
              </a:rPr>
              <a:t> des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composants de GNU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adaptés</a:t>
            </a:r>
            <a:endParaRPr sz="800">
              <a:latin typeface="Times New Roman"/>
              <a:cs typeface="Times New Roman"/>
            </a:endParaRPr>
          </a:p>
          <a:p>
            <a:pPr marL="344805" marR="1831975" indent="-147955">
              <a:lnSpc>
                <a:spcPts val="950"/>
              </a:lnSpc>
              <a:spcBef>
                <a:spcPts val="2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26 août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1991 : annoncé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forum Usenet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comp.os.minix</a:t>
            </a:r>
            <a:endParaRPr sz="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1992 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passage 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licence libre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GNU GPL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2002" y="1286057"/>
            <a:ext cx="1079982" cy="142323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une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philosophie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5843" y="1232801"/>
          <a:ext cx="3956050" cy="135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539">
                <a:tc gridSpan="2"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une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philosophie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2626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87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5651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Modifiable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53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Partageable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5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«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bidouillable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»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59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Adaptable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53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Ludique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53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Simple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62"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endParaRPr sz="800">
                        <a:latin typeface="MS UI Gothic"/>
                        <a:cs typeface="MS UI Gothic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Répandu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principales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familles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de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distributions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744880"/>
            <a:ext cx="3956685" cy="153035"/>
          </a:xfrm>
          <a:custGeom>
            <a:avLst/>
            <a:gdLst/>
            <a:ahLst/>
            <a:cxnLst/>
            <a:rect l="l" t="t" r="r" b="b"/>
            <a:pathLst>
              <a:path w="3956685" h="153034">
                <a:moveTo>
                  <a:pt x="0" y="152539"/>
                </a:moveTo>
                <a:lnTo>
                  <a:pt x="3956329" y="152539"/>
                </a:lnTo>
                <a:lnTo>
                  <a:pt x="3956329" y="0"/>
                </a:lnTo>
                <a:lnTo>
                  <a:pt x="0" y="0"/>
                </a:lnTo>
                <a:lnTo>
                  <a:pt x="0" y="15253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733741"/>
            <a:ext cx="1909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principales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familles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distributions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897420"/>
            <a:ext cx="3956685" cy="2421255"/>
            <a:chOff x="325843" y="897420"/>
            <a:chExt cx="3956685" cy="2421255"/>
          </a:xfrm>
        </p:grpSpPr>
        <p:sp>
          <p:nvSpPr>
            <p:cNvPr id="17" name="object 17"/>
            <p:cNvSpPr/>
            <p:nvPr/>
          </p:nvSpPr>
          <p:spPr>
            <a:xfrm>
              <a:off x="325843" y="897420"/>
              <a:ext cx="3956685" cy="2421255"/>
            </a:xfrm>
            <a:custGeom>
              <a:avLst/>
              <a:gdLst/>
              <a:ahLst/>
              <a:cxnLst/>
              <a:rect l="l" t="t" r="r" b="b"/>
              <a:pathLst>
                <a:path w="3956685" h="2421254">
                  <a:moveTo>
                    <a:pt x="3956329" y="0"/>
                  </a:moveTo>
                  <a:lnTo>
                    <a:pt x="0" y="0"/>
                  </a:lnTo>
                  <a:lnTo>
                    <a:pt x="0" y="2420924"/>
                  </a:lnTo>
                  <a:lnTo>
                    <a:pt x="3956329" y="2420924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96" y="985983"/>
              <a:ext cx="3239975" cy="22222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527" y="3358384"/>
            <a:ext cx="203200" cy="55880"/>
            <a:chOff x="3281527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96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527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37" y="3367265"/>
            <a:ext cx="203200" cy="48260"/>
            <a:chOff x="3547237" y="3367265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636138" y="337430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622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37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38" y="338631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46" y="3367265"/>
            <a:ext cx="203200" cy="48260"/>
            <a:chOff x="3812946" y="3367265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901847" y="337430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622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847" y="33863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2946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9147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54844" y="3371189"/>
            <a:ext cx="50800" cy="44450"/>
            <a:chOff x="4154844" y="3371189"/>
            <a:chExt cx="50800" cy="44450"/>
          </a:xfrm>
        </p:grpSpPr>
        <p:sp>
          <p:nvSpPr>
            <p:cNvPr id="18" name="object 18"/>
            <p:cNvSpPr/>
            <p:nvPr/>
          </p:nvSpPr>
          <p:spPr>
            <a:xfrm>
              <a:off x="4167544" y="337430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622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844" y="338631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5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29" name="object 29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distributions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5843" y="704646"/>
            <a:ext cx="3956685" cy="132080"/>
          </a:xfrm>
          <a:custGeom>
            <a:avLst/>
            <a:gdLst/>
            <a:ahLst/>
            <a:cxnLst/>
            <a:rect l="l" t="t" r="r" b="b"/>
            <a:pathLst>
              <a:path w="3956685" h="132080">
                <a:moveTo>
                  <a:pt x="0" y="131648"/>
                </a:moveTo>
                <a:lnTo>
                  <a:pt x="3956329" y="131648"/>
                </a:lnTo>
                <a:lnTo>
                  <a:pt x="3956329" y="0"/>
                </a:lnTo>
                <a:lnTo>
                  <a:pt x="0" y="0"/>
                </a:lnTo>
                <a:lnTo>
                  <a:pt x="0" y="13164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7294" y="693520"/>
            <a:ext cx="968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distributions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5843" y="836295"/>
            <a:ext cx="3956685" cy="2534920"/>
            <a:chOff x="325843" y="836295"/>
            <a:chExt cx="3956685" cy="2534920"/>
          </a:xfrm>
        </p:grpSpPr>
        <p:sp>
          <p:nvSpPr>
            <p:cNvPr id="40" name="object 40"/>
            <p:cNvSpPr/>
            <p:nvPr/>
          </p:nvSpPr>
          <p:spPr>
            <a:xfrm>
              <a:off x="325843" y="836295"/>
              <a:ext cx="3956685" cy="2534920"/>
            </a:xfrm>
            <a:custGeom>
              <a:avLst/>
              <a:gdLst/>
              <a:ahLst/>
              <a:cxnLst/>
              <a:rect l="l" t="t" r="r" b="b"/>
              <a:pathLst>
                <a:path w="3956685" h="2534920">
                  <a:moveTo>
                    <a:pt x="3956329" y="0"/>
                  </a:moveTo>
                  <a:lnTo>
                    <a:pt x="0" y="0"/>
                  </a:lnTo>
                  <a:lnTo>
                    <a:pt x="0" y="2534894"/>
                  </a:lnTo>
                  <a:lnTo>
                    <a:pt x="3956329" y="2534894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96" y="924878"/>
              <a:ext cx="3239723" cy="233622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54432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Où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trouver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bonnes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sources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d’information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sur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r>
              <a:rPr sz="500" spc="-6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?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771969"/>
            <a:ext cx="3956685" cy="132080"/>
          </a:xfrm>
          <a:custGeom>
            <a:avLst/>
            <a:gdLst/>
            <a:ahLst/>
            <a:cxnLst/>
            <a:rect l="l" t="t" r="r" b="b"/>
            <a:pathLst>
              <a:path w="3956685" h="132080">
                <a:moveTo>
                  <a:pt x="0" y="131635"/>
                </a:moveTo>
                <a:lnTo>
                  <a:pt x="3956329" y="131635"/>
                </a:lnTo>
                <a:lnTo>
                  <a:pt x="3956329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760830"/>
            <a:ext cx="6330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utiles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903605"/>
            <a:ext cx="3956685" cy="2374265"/>
            <a:chOff x="325843" y="903605"/>
            <a:chExt cx="3956685" cy="2374265"/>
          </a:xfrm>
        </p:grpSpPr>
        <p:sp>
          <p:nvSpPr>
            <p:cNvPr id="17" name="object 17"/>
            <p:cNvSpPr/>
            <p:nvPr/>
          </p:nvSpPr>
          <p:spPr>
            <a:xfrm>
              <a:off x="325843" y="903605"/>
              <a:ext cx="3956685" cy="2374265"/>
            </a:xfrm>
            <a:custGeom>
              <a:avLst/>
              <a:gdLst/>
              <a:ahLst/>
              <a:cxnLst/>
              <a:rect l="l" t="t" r="r" b="b"/>
              <a:pathLst>
                <a:path w="3956685" h="2374265">
                  <a:moveTo>
                    <a:pt x="3956329" y="0"/>
                  </a:moveTo>
                  <a:lnTo>
                    <a:pt x="0" y="0"/>
                  </a:lnTo>
                  <a:lnTo>
                    <a:pt x="0" y="2374099"/>
                  </a:lnTo>
                  <a:lnTo>
                    <a:pt x="3956329" y="2374099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999" y="992186"/>
              <a:ext cx="3600014" cy="217544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54432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Où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trouver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bonnes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sources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d’information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sur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r>
              <a:rPr sz="500" spc="-6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?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2762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lang="fr-FR"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Environnement Multi-tâches / multi-utilisateur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60830"/>
            <a:ext cx="6330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74449A3-AB9A-2B6F-C2ED-88D69EE9452C}"/>
              </a:ext>
            </a:extLst>
          </p:cNvPr>
          <p:cNvSpPr txBox="1"/>
          <p:nvPr/>
        </p:nvSpPr>
        <p:spPr>
          <a:xfrm>
            <a:off x="95250" y="986366"/>
            <a:ext cx="350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utilisateur simultané via GUI ou Terminal Access. Le noyau multithread permet d'éviter les blocages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E90FC77A-09D8-53EE-1B48-5507C1D2B74B}"/>
              </a:ext>
            </a:extLst>
          </p:cNvPr>
          <p:cNvSpPr txBox="1"/>
          <p:nvPr/>
        </p:nvSpPr>
        <p:spPr>
          <a:xfrm>
            <a:off x="170497" y="1516942"/>
            <a:ext cx="42672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est un système multitâche qui donne </a:t>
            </a:r>
          </a:p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l'impression que les processus s'exécutent </a:t>
            </a:r>
          </a:p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simultanément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le système d'exploitation qui coordonne </a:t>
            </a:r>
          </a:p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 grâce au </a:t>
            </a:r>
            <a:r>
              <a:rPr lang="fr-F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peut exécuter plusieurs </a:t>
            </a:r>
          </a:p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sur le système à un moment donné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" descr="deadlock">
            <a:extLst>
              <a:ext uri="{FF2B5EF4-FFF2-40B4-BE49-F238E27FC236}">
                <a16:creationId xmlns:a16="http://schemas.microsoft.com/office/drawing/2014/main" id="{6E382634-A174-5DF6-8144-9BEB16A4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97" y="1577975"/>
            <a:ext cx="13502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5590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54432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Où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trouver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bonnes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sources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d’information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sur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r>
              <a:rPr sz="500" spc="-6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?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2762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lang="fr-FR"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Architecture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60830"/>
            <a:ext cx="6330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liens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3EAE9A1-8F53-5D49-BC41-0B00B4B3C42F}"/>
              </a:ext>
            </a:extLst>
          </p:cNvPr>
          <p:cNvSpPr txBox="1"/>
          <p:nvPr/>
        </p:nvSpPr>
        <p:spPr>
          <a:xfrm>
            <a:off x="201586" y="640108"/>
            <a:ext cx="3779863" cy="142218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21945" algn="l"/>
                <a:tab pos="322580" algn="l"/>
              </a:tabLst>
            </a:pPr>
            <a:r>
              <a:rPr sz="1100" dirty="0">
                <a:latin typeface="Times New Roman"/>
                <a:cs typeface="Times New Roman"/>
              </a:rPr>
              <a:t>un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système</a:t>
            </a:r>
            <a:r>
              <a:rPr sz="1100" dirty="0">
                <a:latin typeface="Times New Roman"/>
                <a:cs typeface="Times New Roman"/>
              </a:rPr>
              <a:t> GNU/Linux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structuré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la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manière </a:t>
            </a:r>
            <a:r>
              <a:rPr sz="1100" dirty="0">
                <a:latin typeface="Times New Roman"/>
                <a:cs typeface="Times New Roman"/>
              </a:rPr>
              <a:t>suivante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</a:p>
          <a:p>
            <a:pPr marL="369570">
              <a:lnSpc>
                <a:spcPct val="100000"/>
              </a:lnSpc>
              <a:spcBef>
                <a:spcPts val="509"/>
              </a:spcBef>
            </a:pPr>
            <a:r>
              <a:rPr sz="110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100" spc="31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noyau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Linux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;</a:t>
            </a:r>
          </a:p>
          <a:p>
            <a:pPr marL="369570">
              <a:lnSpc>
                <a:spcPct val="100000"/>
              </a:lnSpc>
              <a:spcBef>
                <a:spcPts val="495"/>
              </a:spcBef>
            </a:pPr>
            <a:r>
              <a:rPr sz="110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100" spc="33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programmes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 ligne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 </a:t>
            </a:r>
            <a:r>
              <a:rPr sz="1100" spc="-5" dirty="0">
                <a:latin typeface="Times New Roman"/>
                <a:cs typeface="Times New Roman"/>
              </a:rPr>
              <a:t>commande</a:t>
            </a:r>
            <a:r>
              <a:rPr sz="1100" dirty="0">
                <a:latin typeface="Times New Roman"/>
                <a:cs typeface="Times New Roman"/>
              </a:rPr>
              <a:t> 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 Shell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;</a:t>
            </a:r>
          </a:p>
          <a:p>
            <a:pPr marL="369570">
              <a:lnSpc>
                <a:spcPct val="100000"/>
              </a:lnSpc>
              <a:spcBef>
                <a:spcPts val="505"/>
              </a:spcBef>
            </a:pPr>
            <a:r>
              <a:rPr sz="110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100" spc="31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serveur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XWindow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;</a:t>
            </a:r>
          </a:p>
          <a:p>
            <a:pPr marL="369570">
              <a:lnSpc>
                <a:spcPct val="100000"/>
              </a:lnSpc>
              <a:spcBef>
                <a:spcPts val="500"/>
              </a:spcBef>
            </a:pPr>
            <a:r>
              <a:rPr sz="110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100" spc="33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gestionnaire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fenêtres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gestionnaire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bureau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;</a:t>
            </a:r>
          </a:p>
          <a:p>
            <a:pPr marL="369570">
              <a:lnSpc>
                <a:spcPct val="100000"/>
              </a:lnSpc>
              <a:spcBef>
                <a:spcPts val="495"/>
              </a:spcBef>
            </a:pPr>
            <a:r>
              <a:rPr sz="1100" spc="-4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100" spc="32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applications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XWindow.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20" name="object 4">
            <a:extLst>
              <a:ext uri="{FF2B5EF4-FFF2-40B4-BE49-F238E27FC236}">
                <a16:creationId xmlns:a16="http://schemas.microsoft.com/office/drawing/2014/main" id="{F1FC761F-8F55-0313-6B1D-6C436F5FC1E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04097" y="1970266"/>
            <a:ext cx="2161793" cy="12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0543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endParaRPr sz="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2/ 68</a:t>
            </a:r>
            <a:endParaRPr sz="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03187"/>
            <a:ext cx="4608195" cy="207010"/>
            <a:chOff x="0" y="103187"/>
            <a:chExt cx="4608195" cy="207010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Présentation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formateur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843" y="1309484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Présentation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formateur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3" y="1441107"/>
            <a:ext cx="3956685" cy="113685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Ingénieur Système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+1</a:t>
            </a:r>
            <a:r>
              <a:rPr lang="fr-FR" sz="800" spc="-5" dirty="0">
                <a:latin typeface="Times New Roman"/>
                <a:cs typeface="Times New Roman"/>
              </a:rPr>
              <a:t>2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ans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d’expérience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Expert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consultant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administration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Expert 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consultant </a:t>
            </a:r>
            <a:r>
              <a:rPr sz="800" spc="-5" dirty="0" err="1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Virtualisation 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Expert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consultant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Stockage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Expert et consultant dans les technologies Microsoft : Infrastructure &amp; collaboration</a:t>
            </a: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lang="fr-FR"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lang="fr-FR"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Environ 1000 candidats  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54432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Où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trouver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bonnes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sources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d’information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sur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r>
              <a:rPr sz="500" spc="-6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?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Présentation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64386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16926"/>
            <a:ext cx="3956685" cy="813684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D’où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Philosophie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Qu’est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 qu’une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distributions majeures actuelles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Pourquoi utiliser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apprendre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19/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587" y="98395"/>
            <a:ext cx="89344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 d’un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système 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037" y="116034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43238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646" y="158075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646" y="17009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646" y="18211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037" y="206500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037" y="233704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0032" y="1120164"/>
            <a:ext cx="1637664" cy="1323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Présentation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imes New Roman"/>
              <a:buAutoNum type="arabicPlain"/>
            </a:pPr>
            <a:endParaRPr sz="1050">
              <a:latin typeface="Times New Roman"/>
              <a:cs typeface="Times New Roman"/>
            </a:endParaRPr>
          </a:p>
          <a:p>
            <a:pPr marL="137160" marR="104775" indent="-137160">
              <a:lnSpc>
                <a:spcPts val="95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Le démarrage d’un système Linux </a:t>
            </a:r>
            <a:r>
              <a:rPr sz="800" spc="-18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Le</a:t>
            </a:r>
            <a:r>
              <a:rPr sz="800" spc="-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boot,</a:t>
            </a:r>
            <a:r>
              <a:rPr sz="800" spc="-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démarrage du</a:t>
            </a:r>
            <a:r>
              <a:rPr sz="800" spc="-1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noyau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Les </a:t>
            </a:r>
            <a:r>
              <a:rPr sz="800" spc="-10" dirty="0">
                <a:latin typeface="Times New Roman"/>
                <a:cs typeface="Times New Roman"/>
                <a:hlinkClick r:id="rId6" action="ppaction://hlinksldjump"/>
              </a:rPr>
              <a:t>fichiers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sollicités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et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leurs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rôles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La philosophie des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10" dirty="0">
                <a:latin typeface="Times New Roman"/>
                <a:cs typeface="Times New Roman"/>
                <a:hlinkClick r:id="rId6" action="ppaction://hlinksldjump"/>
              </a:rPr>
              <a:t>runlevels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 startAt="3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L’environnement</a:t>
            </a:r>
            <a:r>
              <a:rPr sz="800" spc="-3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de</a:t>
            </a:r>
            <a:r>
              <a:rPr sz="800" spc="-3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travail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lain" startAt="3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 startAt="3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L’environnement</a:t>
            </a:r>
            <a:r>
              <a:rPr sz="800" spc="-2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graphique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Séquence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814755"/>
            <a:ext cx="3956685" cy="2399030"/>
            <a:chOff x="325843" y="814755"/>
            <a:chExt cx="3956685" cy="2399030"/>
          </a:xfrm>
        </p:grpSpPr>
        <p:sp>
          <p:nvSpPr>
            <p:cNvPr id="15" name="object 15"/>
            <p:cNvSpPr/>
            <p:nvPr/>
          </p:nvSpPr>
          <p:spPr>
            <a:xfrm>
              <a:off x="325843" y="814755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967295"/>
              <a:ext cx="3956685" cy="2246630"/>
            </a:xfrm>
            <a:custGeom>
              <a:avLst/>
              <a:gdLst/>
              <a:ahLst/>
              <a:cxnLst/>
              <a:rect l="l" t="t" r="r" b="b"/>
              <a:pathLst>
                <a:path w="3956685" h="2246630">
                  <a:moveTo>
                    <a:pt x="3956329" y="0"/>
                  </a:moveTo>
                  <a:lnTo>
                    <a:pt x="0" y="0"/>
                  </a:lnTo>
                  <a:lnTo>
                    <a:pt x="0" y="2246236"/>
                  </a:lnTo>
                  <a:lnTo>
                    <a:pt x="3956329" y="2246236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803616"/>
            <a:ext cx="3913504" cy="110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Séquence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72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séquence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fonction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manière générale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 découpée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selon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étapes </a:t>
            </a:r>
            <a:r>
              <a:rPr sz="800" spc="-10" dirty="0">
                <a:latin typeface="Times New Roman"/>
                <a:cs typeface="Times New Roman"/>
              </a:rPr>
              <a:t>définies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ci-dessous.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5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l’ordinateur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 amorçage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Exécution du chargeur de démarrage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 du n</a:t>
            </a:r>
            <a:r>
              <a:rPr sz="800" spc="-15" dirty="0">
                <a:latin typeface="Times New Roman"/>
                <a:cs typeface="Times New Roman"/>
              </a:rPr>
              <a:t>o</a:t>
            </a:r>
            <a:r>
              <a:rPr sz="800" spc="-5" dirty="0">
                <a:latin typeface="Times New Roman"/>
                <a:cs typeface="Times New Roman"/>
              </a:rPr>
              <a:t>yau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Lancement du processus init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Lancement 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scripts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démarrage.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553" y="1969765"/>
            <a:ext cx="1800011" cy="117164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Amorçage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matériel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144231"/>
            <a:ext cx="3956685" cy="1575435"/>
            <a:chOff x="325843" y="1144231"/>
            <a:chExt cx="3956685" cy="1575435"/>
          </a:xfrm>
        </p:grpSpPr>
        <p:sp>
          <p:nvSpPr>
            <p:cNvPr id="15" name="object 15"/>
            <p:cNvSpPr/>
            <p:nvPr/>
          </p:nvSpPr>
          <p:spPr>
            <a:xfrm>
              <a:off x="325843" y="1144231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6"/>
                  </a:moveTo>
                  <a:lnTo>
                    <a:pt x="3956329" y="152526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6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296759"/>
              <a:ext cx="3956685" cy="1423035"/>
            </a:xfrm>
            <a:custGeom>
              <a:avLst/>
              <a:gdLst/>
              <a:ahLst/>
              <a:cxnLst/>
              <a:rect l="l" t="t" r="r" b="b"/>
              <a:pathLst>
                <a:path w="3956685" h="1423035">
                  <a:moveTo>
                    <a:pt x="3956329" y="0"/>
                  </a:moveTo>
                  <a:lnTo>
                    <a:pt x="0" y="0"/>
                  </a:lnTo>
                  <a:lnTo>
                    <a:pt x="0" y="1422552"/>
                  </a:lnTo>
                  <a:lnTo>
                    <a:pt x="3956329" y="1422552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133092"/>
            <a:ext cx="3913504" cy="1545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Amorçage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matériel</a:t>
            </a:r>
            <a:endParaRPr sz="800" dirty="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72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Après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mise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tension,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stocké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morte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carte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mère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prend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5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BIOS : Basic Input Output System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UEFI 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Unified</a:t>
            </a:r>
            <a:r>
              <a:rPr sz="800" spc="-5" dirty="0">
                <a:latin typeface="Times New Roman"/>
                <a:cs typeface="Times New Roman"/>
              </a:rPr>
              <a:t> Extensible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Firmware Interface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séquence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 matériel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Mise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 tension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l’ordinateur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Lecture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BIOS/UEFI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stocké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mémoire morte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BIOS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effectue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autotest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Lecture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paramètres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(périphériques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boot,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...)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Lancement 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chargeur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 trouvé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chargeur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027887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chargeur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180426"/>
            <a:ext cx="3956685" cy="754244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61594" rIns="0" bIns="0" rtlCol="0">
            <a:spAutoFit/>
          </a:bodyPr>
          <a:lstStyle/>
          <a:p>
            <a:pPr marL="248920" marR="26034" indent="-147955">
              <a:lnSpc>
                <a:spcPts val="950"/>
              </a:lnSpc>
              <a:spcBef>
                <a:spcPts val="4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chargeur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localise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d’exploitation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disque,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l’exécute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5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majorité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chargeurs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interactifs,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permettent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0" dirty="0">
                <a:latin typeface="Times New Roman"/>
                <a:cs typeface="Times New Roman"/>
              </a:rPr>
              <a:t> spécifier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positionner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paramètres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optionnels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2103196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chargeurs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255735"/>
            <a:ext cx="3956685" cy="582404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 algn="just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Trois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types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chargeurs 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utilisés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315595" marR="1385570" algn="just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Grub : GRand </a:t>
            </a:r>
            <a:r>
              <a:rPr sz="800" spc="-10" dirty="0">
                <a:latin typeface="Times New Roman"/>
                <a:cs typeface="Times New Roman"/>
              </a:rPr>
              <a:t>Unified </a:t>
            </a:r>
            <a:r>
              <a:rPr sz="800" spc="-5" dirty="0">
                <a:latin typeface="Times New Roman"/>
                <a:cs typeface="Times New Roman"/>
              </a:rPr>
              <a:t>Bootloader (le plus répandu)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Lilo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LOader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(délaissé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développeurs)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Elilo : pour UEFI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chargeur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288465"/>
            <a:ext cx="3956685" cy="1214755"/>
            <a:chOff x="325843" y="1288465"/>
            <a:chExt cx="3956685" cy="1214755"/>
          </a:xfrm>
        </p:grpSpPr>
        <p:sp>
          <p:nvSpPr>
            <p:cNvPr id="15" name="object 15"/>
            <p:cNvSpPr/>
            <p:nvPr/>
          </p:nvSpPr>
          <p:spPr>
            <a:xfrm>
              <a:off x="325843" y="1288465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441005"/>
              <a:ext cx="3956685" cy="1062355"/>
            </a:xfrm>
            <a:custGeom>
              <a:avLst/>
              <a:gdLst/>
              <a:ahLst/>
              <a:cxnLst/>
              <a:rect l="l" t="t" r="r" b="b"/>
              <a:pathLst>
                <a:path w="3956685" h="1062355">
                  <a:moveTo>
                    <a:pt x="3956329" y="0"/>
                  </a:moveTo>
                  <a:lnTo>
                    <a:pt x="0" y="0"/>
                  </a:lnTo>
                  <a:lnTo>
                    <a:pt x="0" y="1061948"/>
                  </a:lnTo>
                  <a:lnTo>
                    <a:pt x="3956329" y="106194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277339"/>
            <a:ext cx="3263265" cy="118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chargeur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Grub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configuration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s’effectue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travers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/boot/grub/grub.cfg</a:t>
            </a:r>
            <a:endParaRPr sz="800" dirty="0">
              <a:latin typeface="Courier New"/>
              <a:cs typeface="Courier New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Fichier </a:t>
            </a:r>
            <a:r>
              <a:rPr sz="800" spc="-5" dirty="0" err="1">
                <a:latin typeface="Times New Roman"/>
                <a:cs typeface="Times New Roman"/>
              </a:rPr>
              <a:t>lisible</a:t>
            </a:r>
            <a:r>
              <a:rPr sz="800" spc="-5" dirty="0">
                <a:latin typeface="Times New Roman"/>
                <a:cs typeface="Times New Roman"/>
              </a:rPr>
              <a:t> asse</a:t>
            </a:r>
            <a:r>
              <a:rPr lang="fr-FR" sz="800" spc="-5" dirty="0">
                <a:latin typeface="Times New Roman"/>
                <a:cs typeface="Times New Roman"/>
              </a:rPr>
              <a:t>z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facilement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différentes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possibilités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Passage 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paramètres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Identifiant des disques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partitions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UUID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(nécessite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initrd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scripts)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dénomination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/dev/sda1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(depuis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Grub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1.9x)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chargeur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796861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Exemple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du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fichier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/boot/grub/grub.cfg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949401"/>
            <a:ext cx="3956685" cy="646430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23495" rIns="0" bIns="0" rtlCol="0">
            <a:spAutoFit/>
          </a:bodyPr>
          <a:lstStyle/>
          <a:p>
            <a:pPr marL="33655" marR="2092325">
              <a:lnSpc>
                <a:spcPts val="950"/>
              </a:lnSpc>
              <a:spcBef>
                <a:spcPts val="185"/>
              </a:spcBef>
            </a:pPr>
            <a:r>
              <a:rPr sz="800" spc="-5" dirty="0">
                <a:latin typeface="Courier New"/>
                <a:cs typeface="Courier New"/>
              </a:rPr>
              <a:t>menuentry "Debian GNU/Linux" {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set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root=(hd0,3)</a:t>
            </a:r>
            <a:endParaRPr sz="800" dirty="0">
              <a:latin typeface="Courier New"/>
              <a:cs typeface="Courier New"/>
            </a:endParaRPr>
          </a:p>
          <a:p>
            <a:pPr marL="33655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linux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</a:t>
            </a:r>
            <a:r>
              <a:rPr sz="800" spc="-5" dirty="0" err="1">
                <a:latin typeface="Courier New"/>
                <a:cs typeface="Courier New"/>
              </a:rPr>
              <a:t>vmlinu</a:t>
            </a:r>
            <a:r>
              <a:rPr lang="fr-FR" sz="800" spc="-5" dirty="0">
                <a:latin typeface="Courier New"/>
                <a:cs typeface="Courier New"/>
              </a:rPr>
              <a:t>*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root=/dev/hda3 ro</a:t>
            </a:r>
            <a:endParaRPr sz="800" dirty="0">
              <a:latin typeface="Courier New"/>
              <a:cs typeface="Courier New"/>
            </a:endParaRPr>
          </a:p>
          <a:p>
            <a:pPr marL="33655">
              <a:lnSpc>
                <a:spcPts val="944"/>
              </a:lnSpc>
            </a:pPr>
            <a:r>
              <a:rPr sz="800" spc="-5" dirty="0">
                <a:latin typeface="Courier New"/>
                <a:cs typeface="Courier New"/>
              </a:rPr>
              <a:t>initrd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/initrd.img</a:t>
            </a:r>
            <a:endParaRPr sz="800" dirty="0">
              <a:latin typeface="Courier New"/>
              <a:cs typeface="Courier New"/>
            </a:endParaRPr>
          </a:p>
          <a:p>
            <a:pPr marL="33655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1722209"/>
            <a:ext cx="3956685" cy="1518285"/>
            <a:chOff x="325843" y="1722209"/>
            <a:chExt cx="3956685" cy="1518285"/>
          </a:xfrm>
        </p:grpSpPr>
        <p:sp>
          <p:nvSpPr>
            <p:cNvPr id="17" name="object 17"/>
            <p:cNvSpPr/>
            <p:nvPr/>
          </p:nvSpPr>
          <p:spPr>
            <a:xfrm>
              <a:off x="325843" y="1722209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5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843" y="1874748"/>
              <a:ext cx="3956685" cy="1365885"/>
            </a:xfrm>
            <a:custGeom>
              <a:avLst/>
              <a:gdLst/>
              <a:ahLst/>
              <a:cxnLst/>
              <a:rect l="l" t="t" r="r" b="b"/>
              <a:pathLst>
                <a:path w="3956685" h="1365885">
                  <a:moveTo>
                    <a:pt x="3956329" y="0"/>
                  </a:moveTo>
                  <a:lnTo>
                    <a:pt x="0" y="0"/>
                  </a:lnTo>
                  <a:lnTo>
                    <a:pt x="0" y="1365618"/>
                  </a:lnTo>
                  <a:lnTo>
                    <a:pt x="3956329" y="136561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7294" y="1711082"/>
            <a:ext cx="3913504" cy="1499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Explication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set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root=(hd0,3)</a:t>
            </a:r>
            <a:endParaRPr sz="800" dirty="0">
              <a:latin typeface="Courier New"/>
              <a:cs typeface="Courier New"/>
            </a:endParaRPr>
          </a:p>
          <a:p>
            <a:pPr marL="294640" algn="just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3ème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disque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hd0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linux /</a:t>
            </a:r>
            <a:r>
              <a:rPr sz="800" spc="-5" dirty="0" err="1">
                <a:latin typeface="Courier New"/>
                <a:cs typeface="Courier New"/>
              </a:rPr>
              <a:t>vmlinu</a:t>
            </a:r>
            <a:r>
              <a:rPr lang="fr-FR" sz="800" spc="-5" dirty="0">
                <a:latin typeface="Courier New"/>
                <a:cs typeface="Courier New"/>
              </a:rPr>
              <a:t>*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root=/dev/hda3 ro</a:t>
            </a:r>
            <a:endParaRPr sz="800" dirty="0">
              <a:latin typeface="Courier New"/>
              <a:cs typeface="Courier New"/>
            </a:endParaRPr>
          </a:p>
          <a:p>
            <a:pPr marL="294640" algn="just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Spécifie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" dirty="0" err="1">
                <a:latin typeface="Times New Roman"/>
                <a:cs typeface="Times New Roman"/>
              </a:rPr>
              <a:t>vmlinu</a:t>
            </a:r>
            <a:r>
              <a:rPr lang="fr-FR" sz="800" spc="-5" dirty="0">
                <a:latin typeface="Times New Roman"/>
                <a:cs typeface="Times New Roman"/>
              </a:rPr>
              <a:t>*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disque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initrd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/initrd.img</a:t>
            </a:r>
            <a:endParaRPr sz="800" dirty="0">
              <a:latin typeface="Courier New"/>
              <a:cs typeface="Courier New"/>
            </a:endParaRPr>
          </a:p>
          <a:p>
            <a:pPr marL="294640" algn="just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Spécifie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initrd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(initial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RAM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disk)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 algn="just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</a:t>
            </a:r>
            <a:r>
              <a:rPr sz="800" spc="-15" dirty="0">
                <a:latin typeface="Courier New"/>
                <a:cs typeface="Courier New"/>
              </a:rPr>
              <a:t>initrd</a:t>
            </a:r>
            <a:r>
              <a:rPr sz="800" spc="-3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image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pendant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phase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initiale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avant </a:t>
            </a:r>
            <a:r>
              <a:rPr sz="800" spc="-19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 le noyau Linux ne soit entièrement chargé. Il contient des pilotes et des outils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nécessaires pour monter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 de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-5" dirty="0">
                <a:latin typeface="Times New Roman"/>
                <a:cs typeface="Times New Roman"/>
              </a:rPr>
              <a:t> racine.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boot, démarrage du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noyau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Étapes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733501"/>
            <a:ext cx="3956685" cy="175260"/>
          </a:xfrm>
          <a:custGeom>
            <a:avLst/>
            <a:gdLst/>
            <a:ahLst/>
            <a:cxnLst/>
            <a:rect l="l" t="t" r="r" b="b"/>
            <a:pathLst>
              <a:path w="3956685" h="175259">
                <a:moveTo>
                  <a:pt x="0" y="174853"/>
                </a:moveTo>
                <a:lnTo>
                  <a:pt x="3956329" y="174853"/>
                </a:lnTo>
                <a:lnTo>
                  <a:pt x="3956329" y="0"/>
                </a:lnTo>
                <a:lnTo>
                  <a:pt x="0" y="0"/>
                </a:lnTo>
                <a:lnTo>
                  <a:pt x="0" y="174853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744688"/>
            <a:ext cx="87439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Étapes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du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908354"/>
            <a:ext cx="3956685" cy="2427605"/>
            <a:chOff x="325843" y="908354"/>
            <a:chExt cx="3956685" cy="2427605"/>
          </a:xfrm>
        </p:grpSpPr>
        <p:sp>
          <p:nvSpPr>
            <p:cNvPr id="17" name="object 17"/>
            <p:cNvSpPr/>
            <p:nvPr/>
          </p:nvSpPr>
          <p:spPr>
            <a:xfrm>
              <a:off x="325843" y="908354"/>
              <a:ext cx="3956685" cy="2427605"/>
            </a:xfrm>
            <a:custGeom>
              <a:avLst/>
              <a:gdLst/>
              <a:ahLst/>
              <a:cxnLst/>
              <a:rect l="l" t="t" r="r" b="b"/>
              <a:pathLst>
                <a:path w="3956685" h="2427604">
                  <a:moveTo>
                    <a:pt x="3956329" y="0"/>
                  </a:moveTo>
                  <a:lnTo>
                    <a:pt x="0" y="0"/>
                  </a:lnTo>
                  <a:lnTo>
                    <a:pt x="0" y="2427046"/>
                  </a:lnTo>
                  <a:lnTo>
                    <a:pt x="3956329" y="2427046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002" y="996924"/>
              <a:ext cx="1728015" cy="118163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14489" y="2236711"/>
            <a:ext cx="3846829" cy="10382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Principales étapes du démarrage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Chargement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noyau (processus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0)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Initialisation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périphériques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pilote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 du gestionnaire de swap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Montage 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 de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racine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premier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porte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 dirty="0">
              <a:latin typeface="Times New Roman"/>
              <a:cs typeface="Times New Roman"/>
            </a:endParaRPr>
          </a:p>
          <a:p>
            <a:pPr marL="375285" marR="5080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/sbin/init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lui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passant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paramètres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qui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 pas déjà gérés par le noyau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philosophie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des runlevels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philosophie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runlevels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124851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 philosophie des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runlevels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277391"/>
            <a:ext cx="3956685" cy="1471295"/>
          </a:xfrm>
          <a:custGeom>
            <a:avLst/>
            <a:gdLst/>
            <a:ahLst/>
            <a:cxnLst/>
            <a:rect l="l" t="t" r="r" b="b"/>
            <a:pathLst>
              <a:path w="3956685" h="1471295">
                <a:moveTo>
                  <a:pt x="3956329" y="0"/>
                </a:moveTo>
                <a:lnTo>
                  <a:pt x="0" y="0"/>
                </a:lnTo>
                <a:lnTo>
                  <a:pt x="0" y="1470990"/>
                </a:lnTo>
                <a:lnTo>
                  <a:pt x="3956329" y="1470990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843" y="1277391"/>
            <a:ext cx="3956685" cy="14712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8920" marR="26034" indent="-147955">
              <a:lnSpc>
                <a:spcPts val="950"/>
              </a:lnSpc>
              <a:spcBef>
                <a:spcPts val="4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run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level,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niveau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d’exécution,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init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Unix pour déterminer les fonctions activées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547" y="1628258"/>
            <a:ext cx="2520074" cy="1048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philosophie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des runlevels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philosophie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runlevels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22743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Changer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niveau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d’exécution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75282"/>
            <a:ext cx="3956685" cy="36639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changer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niveau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d’exécution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init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[-options]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[0123456]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1967865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Afficher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niveau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d’exécution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courant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099500"/>
            <a:ext cx="3956685" cy="35242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runlevel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connaître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niveau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d’exécution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runlevel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Prise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endParaRPr sz="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587" y="98395"/>
            <a:ext cx="58102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Présentation</a:t>
            </a:r>
            <a:r>
              <a:rPr sz="500" spc="-15" dirty="0">
                <a:solidFill>
                  <a:schemeClr val="bg1"/>
                </a:solidFill>
                <a:latin typeface="Times New Roman"/>
                <a:cs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sz="500" spc="-10" dirty="0">
                <a:solidFill>
                  <a:schemeClr val="bg1"/>
                </a:solidFill>
                <a:latin typeface="Times New Roman"/>
                <a:cs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500" spc="-5" dirty="0">
                <a:solidFill>
                  <a:schemeClr val="bg1"/>
                </a:solidFill>
                <a:latin typeface="Times New Roman"/>
                <a:cs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endParaRPr sz="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037" y="116034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646" y="130873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646" y="14289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646" y="154913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037" y="179298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037" y="206500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037" y="233704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0032" y="1120164"/>
            <a:ext cx="2520315" cy="1323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160" marR="1487170" indent="-137160">
              <a:lnSpc>
                <a:spcPts val="950"/>
              </a:lnSpc>
              <a:spcBef>
                <a:spcPts val="13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800" spc="-2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800" spc="-2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800" spc="-18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4" action="ppaction://hlinksldjump"/>
              </a:rPr>
              <a:t>Un</a:t>
            </a:r>
            <a:r>
              <a:rPr sz="8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4" action="ppaction://hlinksldjump"/>
              </a:rPr>
              <a:t>peu</a:t>
            </a:r>
            <a:r>
              <a:rPr sz="800" spc="-1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4" action="ppaction://hlinksldjump"/>
              </a:rPr>
              <a:t>d’histoire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Les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logiciels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libres,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la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licence</a:t>
            </a:r>
            <a:r>
              <a:rPr sz="800" spc="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GPL,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GNU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et</a:t>
            </a:r>
            <a:r>
              <a:rPr sz="8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5" action="ppaction://hlinksldjump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Où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trouver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les</a:t>
            </a:r>
            <a:r>
              <a:rPr sz="800" spc="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bonnes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sources</a:t>
            </a:r>
            <a:r>
              <a:rPr sz="800" spc="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d’information</a:t>
            </a:r>
            <a:r>
              <a:rPr sz="8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sur</a:t>
            </a:r>
            <a:r>
              <a:rPr sz="800" spc="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Linux</a:t>
            </a:r>
            <a:r>
              <a:rPr sz="800" spc="-10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?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2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Le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7" action="ppaction://hlinksldjump"/>
              </a:rPr>
              <a:t>démarrage d’un système Linux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2"/>
            </a:pPr>
            <a:endParaRPr sz="1000" dirty="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 startAt="2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L’environnement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de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8" action="ppaction://hlinksldjump"/>
              </a:rPr>
              <a:t>travail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 startAt="2"/>
            </a:pPr>
            <a:endParaRPr sz="1000" dirty="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 startAt="2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L’environnement</a:t>
            </a:r>
            <a:r>
              <a:rPr sz="800" spc="-25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graphique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893444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Le démarrage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d’un système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philosophie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des runlevels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29728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82255"/>
            <a:ext cx="3956685" cy="958850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Étapes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Rôle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chargeurs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Contrôler le</a:t>
            </a:r>
            <a:r>
              <a:rPr sz="800" spc="-10" dirty="0">
                <a:latin typeface="Times New Roman"/>
                <a:cs typeface="Times New Roman"/>
              </a:rPr>
              <a:t> niveau</a:t>
            </a:r>
            <a:r>
              <a:rPr sz="800" spc="-5" dirty="0">
                <a:latin typeface="Times New Roman"/>
                <a:cs typeface="Times New Roman"/>
              </a:rPr>
              <a:t> d’exécution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Architecture de base 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rôle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29/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587" y="98395"/>
            <a:ext cx="706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travail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037" y="116034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43238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0032" y="1120164"/>
            <a:ext cx="1537970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Présentation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démarrage d’un système Linux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037" y="170441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646" y="18527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646" y="19729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646" y="2093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037" y="233704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0032" y="1664219"/>
            <a:ext cx="1269365" cy="779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160" marR="34925" indent="-137160">
              <a:lnSpc>
                <a:spcPts val="950"/>
              </a:lnSpc>
              <a:spcBef>
                <a:spcPts val="135"/>
              </a:spcBef>
              <a:buClr>
                <a:srgbClr val="FFFFFF"/>
              </a:buClr>
              <a:buSzPct val="87500"/>
              <a:buAutoNum type="arabicPlain" startAt="3"/>
              <a:tabLst>
                <a:tab pos="137160" algn="l"/>
              </a:tabLst>
            </a:pP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800" spc="-3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800" spc="-3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travail </a:t>
            </a:r>
            <a:r>
              <a:rPr sz="800" spc="-18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6" action="ppaction://hlinksldjump"/>
              </a:rPr>
              <a:t>La ligne de commande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7" action="ppaction://hlinksldjump"/>
              </a:rPr>
              <a:t>Utiliser</a:t>
            </a:r>
            <a:r>
              <a:rPr sz="800" spc="-10" dirty="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7" action="ppaction://hlinksldjump"/>
              </a:rPr>
              <a:t>l’aide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10"/>
              </a:lnSpc>
            </a:pPr>
            <a:r>
              <a:rPr sz="800" spc="-5" dirty="0">
                <a:latin typeface="Times New Roman"/>
                <a:cs typeface="Times New Roman"/>
                <a:hlinkClick r:id="rId8" action="ppaction://hlinksldjump"/>
              </a:rPr>
              <a:t>Les</a:t>
            </a:r>
            <a:r>
              <a:rPr sz="800" spc="-4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8" action="ppaction://hlinksldjump"/>
              </a:rPr>
              <a:t>variables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 startAt="4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L’environnement</a:t>
            </a:r>
            <a:r>
              <a:rPr sz="800" spc="-35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9" action="ppaction://hlinksldjump"/>
              </a:rPr>
              <a:t>graphique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080960"/>
            <a:ext cx="3956685" cy="1733550"/>
            <a:chOff x="325843" y="1080960"/>
            <a:chExt cx="3956685" cy="1733550"/>
          </a:xfrm>
        </p:grpSpPr>
        <p:sp>
          <p:nvSpPr>
            <p:cNvPr id="15" name="object 15"/>
            <p:cNvSpPr/>
            <p:nvPr/>
          </p:nvSpPr>
          <p:spPr>
            <a:xfrm>
              <a:off x="325843" y="1080960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233500"/>
              <a:ext cx="3956685" cy="1581150"/>
            </a:xfrm>
            <a:custGeom>
              <a:avLst/>
              <a:gdLst/>
              <a:ahLst/>
              <a:cxnLst/>
              <a:rect l="l" t="t" r="r" b="b"/>
              <a:pathLst>
                <a:path w="3956685" h="1581150">
                  <a:moveTo>
                    <a:pt x="3956329" y="0"/>
                  </a:moveTo>
                  <a:lnTo>
                    <a:pt x="0" y="0"/>
                  </a:lnTo>
                  <a:lnTo>
                    <a:pt x="0" y="1580705"/>
                  </a:lnTo>
                  <a:lnTo>
                    <a:pt x="3956329" y="1580705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069834"/>
            <a:ext cx="3913504" cy="171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Qu’est ce qu’un shell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4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Interpréteur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(shell)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interface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utilisateur/système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 dès la connexion au système,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Invite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introduire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commande,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3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Récupère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puis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combinaison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d’appels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d’utilitaires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(compilateurs, éditeurs de lien, etc.),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Affiche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résultats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erreurs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puis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met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attente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suivante,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endParaRPr sz="800" dirty="0">
              <a:latin typeface="Times New Roman"/>
              <a:cs typeface="Times New Roman"/>
            </a:endParaRPr>
          </a:p>
          <a:p>
            <a:pPr marL="442595"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</a:rPr>
              <a:t>ainsi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suite.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Remplaçable 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personnalisable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Deux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modes de fonctionnement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9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2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Interactif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1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Scripting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différents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973493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différents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5843" y="1105128"/>
            <a:ext cx="3956685" cy="1870710"/>
            <a:chOff x="325843" y="1105128"/>
            <a:chExt cx="3956685" cy="1870710"/>
          </a:xfrm>
        </p:grpSpPr>
        <p:sp>
          <p:nvSpPr>
            <p:cNvPr id="16" name="object 16"/>
            <p:cNvSpPr/>
            <p:nvPr/>
          </p:nvSpPr>
          <p:spPr>
            <a:xfrm>
              <a:off x="325843" y="1105128"/>
              <a:ext cx="3956685" cy="1870710"/>
            </a:xfrm>
            <a:custGeom>
              <a:avLst/>
              <a:gdLst/>
              <a:ahLst/>
              <a:cxnLst/>
              <a:rect l="l" t="t" r="r" b="b"/>
              <a:pathLst>
                <a:path w="3956685" h="1870710">
                  <a:moveTo>
                    <a:pt x="3956329" y="0"/>
                  </a:moveTo>
                  <a:lnTo>
                    <a:pt x="0" y="0"/>
                  </a:lnTo>
                  <a:lnTo>
                    <a:pt x="0" y="1870303"/>
                  </a:lnTo>
                  <a:lnTo>
                    <a:pt x="3956329" y="187030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006" y="1193690"/>
              <a:ext cx="2880086" cy="167165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Choisir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39850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Choisir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71485"/>
            <a:ext cx="3956685" cy="90088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Débutant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=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Bash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Déjà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très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familier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d’autres systèmes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Unix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FreeBSD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tcsh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AIX, HP/UX, OpenBSD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 Solaris : ksh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Certains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BSD 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systèmes embarqués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ash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Privilégier autant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 possible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bash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!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Accéder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au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95907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Accéder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au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Shell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27530"/>
            <a:ext cx="3956685" cy="76450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texte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directement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après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authentification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Avec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environnement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bureau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Basculer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 autre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console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Ctrl +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Alt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+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Fn)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émulateur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terminal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Konsole,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Gnome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Terminal,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xterm,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Terminator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Prompt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invite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056348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Prompt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invite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208887"/>
            <a:ext cx="3956685" cy="1642745"/>
          </a:xfrm>
          <a:custGeom>
            <a:avLst/>
            <a:gdLst/>
            <a:ahLst/>
            <a:cxnLst/>
            <a:rect l="l" t="t" r="r" b="b"/>
            <a:pathLst>
              <a:path w="3956685" h="1642745">
                <a:moveTo>
                  <a:pt x="3956329" y="0"/>
                </a:moveTo>
                <a:lnTo>
                  <a:pt x="0" y="0"/>
                </a:lnTo>
                <a:lnTo>
                  <a:pt x="0" y="1642237"/>
                </a:lnTo>
                <a:lnTo>
                  <a:pt x="3956329" y="1642237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189" y="1216444"/>
            <a:ext cx="3282315" cy="4622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Indique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l’interpréteur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prêt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commandes.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générale</a:t>
            </a:r>
            <a:endParaRPr sz="800">
              <a:latin typeface="Times New Roman"/>
              <a:cs typeface="Times New Roman"/>
            </a:endParaRPr>
          </a:p>
          <a:p>
            <a:pPr marL="14732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utilisateur@nom-de-poste:repertoire-courant$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91551" y="1709728"/>
            <a:ext cx="1440180" cy="1069340"/>
            <a:chOff x="1691551" y="1709728"/>
            <a:chExt cx="1440180" cy="106934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551" y="1709728"/>
              <a:ext cx="1440030" cy="3356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1548" y="2396294"/>
              <a:ext cx="1080004" cy="38271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27189" y="2089644"/>
            <a:ext cx="38334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320" marR="5080" indent="-147955">
              <a:lnSpc>
                <a:spcPts val="950"/>
              </a:lnSpc>
              <a:spcBef>
                <a:spcPts val="13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défaut,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prompt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termine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$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normal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#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super-utilisateur </a:t>
            </a:r>
            <a:r>
              <a:rPr sz="800" spc="-5" dirty="0">
                <a:latin typeface="Courier New"/>
                <a:cs typeface="Courier New"/>
              </a:rPr>
              <a:t>root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852449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984084"/>
            <a:ext cx="3956685" cy="1029969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R="1678939" algn="ctr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instructions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textuelles</a:t>
            </a:r>
            <a:endParaRPr sz="800" dirty="0">
              <a:latin typeface="Times New Roman"/>
              <a:cs typeface="Times New Roman"/>
            </a:endParaRPr>
          </a:p>
          <a:p>
            <a:pPr marR="1711325" algn="ctr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Toute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 composée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trois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parties</a:t>
            </a:r>
            <a:endParaRPr sz="800" dirty="0">
              <a:latin typeface="Times New Roman"/>
              <a:cs typeface="Times New Roman"/>
            </a:endParaRPr>
          </a:p>
          <a:p>
            <a:pPr marR="1628139" algn="ctr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Commande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&lt;options&gt;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&lt;attributs&gt;</a:t>
            </a:r>
            <a:endParaRPr sz="800" dirty="0">
              <a:latin typeface="Courier New"/>
              <a:cs typeface="Courier New"/>
            </a:endParaRPr>
          </a:p>
          <a:p>
            <a:pPr marL="464184" marR="26034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&lt;options&gt;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obligatoirement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-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(-a)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--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 long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</a:t>
            </a:r>
            <a:r>
              <a:rPr sz="800" spc="-5" dirty="0">
                <a:latin typeface="Courier New"/>
                <a:cs typeface="Courier New"/>
              </a:rPr>
              <a:t>--</a:t>
            </a:r>
            <a:r>
              <a:rPr sz="800" spc="-5" dirty="0">
                <a:latin typeface="Times New Roman"/>
                <a:cs typeface="Times New Roman"/>
              </a:rPr>
              <a:t>all).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 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dispose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ses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propres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options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&lt;attributs&gt;</a:t>
            </a:r>
            <a:r>
              <a:rPr sz="800" spc="-24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représente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l’argument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fichier,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répertoire,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utilisa-</a:t>
            </a:r>
            <a:endParaRPr sz="800" dirty="0">
              <a:latin typeface="Times New Roman"/>
              <a:cs typeface="Times New Roman"/>
            </a:endParaRPr>
          </a:p>
          <a:p>
            <a:pPr marL="464184">
              <a:lnSpc>
                <a:spcPts val="955"/>
              </a:lnSpc>
            </a:pPr>
            <a:r>
              <a:rPr sz="800" spc="-10" dirty="0">
                <a:latin typeface="Times New Roman"/>
                <a:cs typeface="Times New Roman"/>
              </a:rPr>
              <a:t>teur,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etc.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2139975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Exemples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292502"/>
            <a:ext cx="3956685" cy="82650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echo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d’afficher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message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l’écran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clear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</a:t>
            </a:r>
            <a:r>
              <a:rPr sz="800" spc="-10" dirty="0">
                <a:latin typeface="Times New Roman"/>
                <a:cs typeface="Times New Roman"/>
              </a:rPr>
              <a:t>effacer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l’écran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whoami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commande </a:t>
            </a:r>
            <a:r>
              <a:rPr sz="800" spc="-5" dirty="0">
                <a:latin typeface="Courier New"/>
                <a:cs typeface="Courier New"/>
              </a:rPr>
              <a:t>date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</a:t>
            </a:r>
            <a:r>
              <a:rPr sz="800" spc="-10" dirty="0">
                <a:latin typeface="Times New Roman"/>
                <a:cs typeface="Times New Roman"/>
              </a:rPr>
              <a:t>afficher</a:t>
            </a:r>
            <a:r>
              <a:rPr sz="800" spc="-5" dirty="0">
                <a:latin typeface="Times New Roman"/>
                <a:cs typeface="Times New Roman"/>
              </a:rPr>
              <a:t> la date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commande </a:t>
            </a:r>
            <a:r>
              <a:rPr sz="800" spc="-5" dirty="0">
                <a:latin typeface="Courier New"/>
                <a:cs typeface="Courier New"/>
              </a:rPr>
              <a:t>cal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</a:t>
            </a:r>
            <a:r>
              <a:rPr sz="800" spc="-10" dirty="0" err="1">
                <a:latin typeface="Times New Roman"/>
                <a:cs typeface="Times New Roman"/>
              </a:rPr>
              <a:t>afficher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</a:t>
            </a:r>
            <a:r>
              <a:rPr lang="fr-FR" sz="800" spc="-5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lang="fr-FR" sz="800" spc="-5" dirty="0">
                <a:latin typeface="Times New Roman"/>
                <a:cs typeface="Times New Roman"/>
              </a:rPr>
              <a:t>calendrier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826795"/>
            <a:ext cx="3956685" cy="132715"/>
          </a:xfrm>
          <a:custGeom>
            <a:avLst/>
            <a:gdLst/>
            <a:ahLst/>
            <a:cxnLst/>
            <a:rect l="l" t="t" r="r" b="b"/>
            <a:pathLst>
              <a:path w="3956685" h="132715">
                <a:moveTo>
                  <a:pt x="0" y="132194"/>
                </a:moveTo>
                <a:lnTo>
                  <a:pt x="3956329" y="132194"/>
                </a:lnTo>
                <a:lnTo>
                  <a:pt x="3956329" y="0"/>
                </a:lnTo>
                <a:lnTo>
                  <a:pt x="0" y="0"/>
                </a:lnTo>
                <a:lnTo>
                  <a:pt x="0" y="132194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815669"/>
            <a:ext cx="7435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Raccourcis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958989"/>
            <a:ext cx="3956685" cy="2237105"/>
            <a:chOff x="325843" y="958989"/>
            <a:chExt cx="3956685" cy="2237105"/>
          </a:xfrm>
        </p:grpSpPr>
        <p:sp>
          <p:nvSpPr>
            <p:cNvPr id="17" name="object 17"/>
            <p:cNvSpPr/>
            <p:nvPr/>
          </p:nvSpPr>
          <p:spPr>
            <a:xfrm>
              <a:off x="325843" y="958989"/>
              <a:ext cx="3956685" cy="2237105"/>
            </a:xfrm>
            <a:custGeom>
              <a:avLst/>
              <a:gdLst/>
              <a:ahLst/>
              <a:cxnLst/>
              <a:rect l="l" t="t" r="r" b="b"/>
              <a:pathLst>
                <a:path w="3956685" h="2237105">
                  <a:moveTo>
                    <a:pt x="3956329" y="0"/>
                  </a:moveTo>
                  <a:lnTo>
                    <a:pt x="0" y="0"/>
                  </a:lnTo>
                  <a:lnTo>
                    <a:pt x="0" y="2236482"/>
                  </a:lnTo>
                  <a:lnTo>
                    <a:pt x="3956329" y="2236482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006" y="1047535"/>
              <a:ext cx="2880012" cy="203785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982052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Complétion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historique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134579"/>
            <a:ext cx="3956685" cy="1828164"/>
          </a:xfrm>
          <a:custGeom>
            <a:avLst/>
            <a:gdLst/>
            <a:ahLst/>
            <a:cxnLst/>
            <a:rect l="l" t="t" r="r" b="b"/>
            <a:pathLst>
              <a:path w="3956685" h="1828164">
                <a:moveTo>
                  <a:pt x="3956329" y="0"/>
                </a:moveTo>
                <a:lnTo>
                  <a:pt x="0" y="0"/>
                </a:lnTo>
                <a:lnTo>
                  <a:pt x="0" y="1827999"/>
                </a:lnTo>
                <a:lnTo>
                  <a:pt x="3956329" y="1827999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7189" y="1178825"/>
            <a:ext cx="638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2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Complétion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1550" y="1365272"/>
            <a:ext cx="2880360" cy="1525270"/>
            <a:chOff x="971550" y="1365272"/>
            <a:chExt cx="2880360" cy="152527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552" y="1365272"/>
              <a:ext cx="2339917" cy="3468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550" y="1942816"/>
              <a:ext cx="2880000" cy="94765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27189" y="1756370"/>
            <a:ext cx="588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2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Historique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58102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Un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peu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d’histoire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 d’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xploitation</a:t>
            </a:r>
            <a:r>
              <a:rPr sz="11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835088"/>
            <a:ext cx="3956685" cy="153035"/>
          </a:xfrm>
          <a:custGeom>
            <a:avLst/>
            <a:gdLst/>
            <a:ahLst/>
            <a:cxnLst/>
            <a:rect l="l" t="t" r="r" b="b"/>
            <a:pathLst>
              <a:path w="3956685" h="153034">
                <a:moveTo>
                  <a:pt x="0" y="152539"/>
                </a:moveTo>
                <a:lnTo>
                  <a:pt x="3956329" y="152539"/>
                </a:lnTo>
                <a:lnTo>
                  <a:pt x="3956329" y="0"/>
                </a:lnTo>
                <a:lnTo>
                  <a:pt x="0" y="0"/>
                </a:lnTo>
                <a:lnTo>
                  <a:pt x="0" y="15253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823962"/>
            <a:ext cx="1017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Système d’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xploitation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987628"/>
            <a:ext cx="3956685" cy="2195830"/>
            <a:chOff x="325843" y="987628"/>
            <a:chExt cx="3956685" cy="2195830"/>
          </a:xfrm>
        </p:grpSpPr>
        <p:sp>
          <p:nvSpPr>
            <p:cNvPr id="17" name="object 17"/>
            <p:cNvSpPr/>
            <p:nvPr/>
          </p:nvSpPr>
          <p:spPr>
            <a:xfrm>
              <a:off x="325843" y="987628"/>
              <a:ext cx="3956685" cy="2195830"/>
            </a:xfrm>
            <a:custGeom>
              <a:avLst/>
              <a:gdLst/>
              <a:ahLst/>
              <a:cxnLst/>
              <a:rect l="l" t="t" r="r" b="b"/>
              <a:pathLst>
                <a:path w="3956685" h="2195830">
                  <a:moveTo>
                    <a:pt x="3956329" y="0"/>
                  </a:moveTo>
                  <a:lnTo>
                    <a:pt x="0" y="0"/>
                  </a:lnTo>
                  <a:lnTo>
                    <a:pt x="0" y="2195398"/>
                  </a:lnTo>
                  <a:lnTo>
                    <a:pt x="3956329" y="219539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999" y="1076187"/>
              <a:ext cx="3600233" cy="19967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106271"/>
            <a:ext cx="3956685" cy="1670050"/>
            <a:chOff x="325843" y="1106271"/>
            <a:chExt cx="3956685" cy="1670050"/>
          </a:xfrm>
        </p:grpSpPr>
        <p:sp>
          <p:nvSpPr>
            <p:cNvPr id="15" name="object 15"/>
            <p:cNvSpPr/>
            <p:nvPr/>
          </p:nvSpPr>
          <p:spPr>
            <a:xfrm>
              <a:off x="325843" y="1106271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258811"/>
              <a:ext cx="3956685" cy="1517650"/>
            </a:xfrm>
            <a:custGeom>
              <a:avLst/>
              <a:gdLst/>
              <a:ahLst/>
              <a:cxnLst/>
              <a:rect l="l" t="t" r="r" b="b"/>
              <a:pathLst>
                <a:path w="3956685" h="1517650">
                  <a:moveTo>
                    <a:pt x="3956329" y="0"/>
                  </a:moveTo>
                  <a:lnTo>
                    <a:pt x="0" y="0"/>
                  </a:lnTo>
                  <a:lnTo>
                    <a:pt x="0" y="1517446"/>
                  </a:lnTo>
                  <a:lnTo>
                    <a:pt x="3956329" y="1517446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095145"/>
            <a:ext cx="2658745" cy="1679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8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680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❶</a:t>
            </a:r>
            <a:r>
              <a:rPr sz="800" spc="4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externes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 un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-5" dirty="0">
                <a:latin typeface="Times New Roman"/>
                <a:cs typeface="Times New Roman"/>
              </a:rPr>
              <a:t> programme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Créent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nouveau 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(fils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Shell).</a:t>
            </a:r>
            <a:endParaRPr sz="8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28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❷</a:t>
            </a:r>
            <a:r>
              <a:rPr sz="800" spc="4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internes au Shell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Programmées dans le Shell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exécutées 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processus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lui-même.</a:t>
            </a:r>
            <a:endParaRPr sz="800" dirty="0">
              <a:latin typeface="Times New Roman"/>
              <a:cs typeface="Times New Roman"/>
            </a:endParaRPr>
          </a:p>
          <a:p>
            <a:pPr marL="227329" marR="736600" indent="-227965">
              <a:lnSpc>
                <a:spcPct val="100000"/>
              </a:lnSpc>
              <a:spcBef>
                <a:spcPts val="285"/>
              </a:spcBef>
              <a:buClr>
                <a:srgbClr val="0000FF"/>
              </a:buClr>
              <a:buFont typeface="MS UI Gothic"/>
              <a:buChar char="⮊"/>
              <a:tabLst>
                <a:tab pos="227965" algn="l"/>
              </a:tabLst>
            </a:pPr>
            <a:r>
              <a:rPr sz="800" spc="-5" dirty="0">
                <a:latin typeface="Times New Roman"/>
                <a:cs typeface="Times New Roman"/>
              </a:rPr>
              <a:t>Commandes </a:t>
            </a:r>
            <a:r>
              <a:rPr sz="800" spc="-10" dirty="0">
                <a:latin typeface="Times New Roman"/>
                <a:cs typeface="Times New Roman"/>
              </a:rPr>
              <a:t>définies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via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 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alias</a:t>
            </a:r>
            <a:endParaRPr sz="800" dirty="0">
              <a:latin typeface="Times New Roman"/>
              <a:cs typeface="Times New Roman"/>
            </a:endParaRPr>
          </a:p>
          <a:p>
            <a:pPr marR="777240" algn="ctr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Renommage 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précédentes</a:t>
            </a:r>
            <a:endParaRPr sz="800" dirty="0">
              <a:latin typeface="Times New Roman"/>
              <a:cs typeface="Times New Roman"/>
            </a:endParaRPr>
          </a:p>
          <a:p>
            <a:pPr marR="726440" algn="ctr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connaitre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type d’une commande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type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commandes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39/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990003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Lancement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121638"/>
            <a:ext cx="3956685" cy="1829435"/>
          </a:xfrm>
          <a:custGeom>
            <a:avLst/>
            <a:gdLst/>
            <a:ahLst/>
            <a:cxnLst/>
            <a:rect l="l" t="t" r="r" b="b"/>
            <a:pathLst>
              <a:path w="3956685" h="1829435">
                <a:moveTo>
                  <a:pt x="3956329" y="0"/>
                </a:moveTo>
                <a:lnTo>
                  <a:pt x="0" y="0"/>
                </a:lnTo>
                <a:lnTo>
                  <a:pt x="0" y="1829003"/>
                </a:lnTo>
                <a:lnTo>
                  <a:pt x="3956329" y="1829003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843" y="1121638"/>
            <a:ext cx="3956685" cy="72090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8920" marR="26034" indent="-147955">
              <a:lnSpc>
                <a:spcPts val="950"/>
              </a:lnSpc>
              <a:spcBef>
                <a:spcPts val="4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Lorsqu’une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SHELL,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trois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ayant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chacun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appelé </a:t>
            </a:r>
            <a:r>
              <a:rPr sz="800" spc="-10" dirty="0">
                <a:latin typeface="Times New Roman"/>
                <a:cs typeface="Times New Roman"/>
              </a:rPr>
              <a:t>"file</a:t>
            </a:r>
            <a:r>
              <a:rPr sz="800" spc="-5" dirty="0">
                <a:latin typeface="Times New Roman"/>
                <a:cs typeface="Times New Roman"/>
              </a:rPr>
              <a:t> discriptor (fd) " 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ouverts par le système.</a:t>
            </a:r>
            <a:endParaRPr sz="800" dirty="0">
              <a:latin typeface="Times New Roman"/>
              <a:cs typeface="Times New Roman"/>
            </a:endParaRPr>
          </a:p>
          <a:p>
            <a:pPr marL="315595" marR="1757045">
              <a:lnSpc>
                <a:spcPts val="950"/>
              </a:lnSpc>
              <a:spcBef>
                <a:spcPts val="190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stdin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input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(fd=0)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stdout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output (fd=1)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</a:t>
            </a:r>
            <a:r>
              <a:rPr sz="800" spc="-10" dirty="0">
                <a:latin typeface="Times New Roman"/>
                <a:cs typeface="Times New Roman"/>
              </a:rPr>
              <a:t>fichier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stderr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 standard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error (fd=2)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1544" y="1879923"/>
            <a:ext cx="2160007" cy="9986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ligne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commande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plusieurs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sur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même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147927"/>
            <a:ext cx="3956685" cy="1565910"/>
            <a:chOff x="325843" y="1147927"/>
            <a:chExt cx="3956685" cy="1565910"/>
          </a:xfrm>
        </p:grpSpPr>
        <p:sp>
          <p:nvSpPr>
            <p:cNvPr id="15" name="object 15"/>
            <p:cNvSpPr/>
            <p:nvPr/>
          </p:nvSpPr>
          <p:spPr>
            <a:xfrm>
              <a:off x="325843" y="1147927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300467"/>
              <a:ext cx="3956685" cy="1413510"/>
            </a:xfrm>
            <a:custGeom>
              <a:avLst/>
              <a:gdLst/>
              <a:ahLst/>
              <a:cxnLst/>
              <a:rect l="l" t="t" r="r" b="b"/>
              <a:pathLst>
                <a:path w="3956685" h="1413510">
                  <a:moveTo>
                    <a:pt x="3956329" y="0"/>
                  </a:moveTo>
                  <a:lnTo>
                    <a:pt x="0" y="0"/>
                  </a:lnTo>
                  <a:lnTo>
                    <a:pt x="0" y="1413294"/>
                  </a:lnTo>
                  <a:lnTo>
                    <a:pt x="3956329" y="1413294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1136801"/>
            <a:ext cx="3913504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Association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plusieurs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sur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même</a:t>
            </a:r>
            <a:r>
              <a:rPr sz="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endParaRPr sz="800">
              <a:latin typeface="Times New Roman"/>
              <a:cs typeface="Times New Roman"/>
            </a:endParaRPr>
          </a:p>
          <a:p>
            <a:pPr marL="227329" marR="5080" indent="-147955">
              <a:lnSpc>
                <a:spcPts val="950"/>
              </a:lnSpc>
              <a:spcBef>
                <a:spcPts val="72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Plusieurs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peuvent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êtres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ligne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elles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séparées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point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virgule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"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800" spc="-5" dirty="0">
                <a:latin typeface="Times New Roman"/>
                <a:cs typeface="Times New Roman"/>
              </a:rPr>
              <a:t>"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05"/>
              </a:lnSpc>
            </a:pPr>
            <a:r>
              <a:rPr sz="800" spc="-5" dirty="0">
                <a:latin typeface="Times New Roman"/>
                <a:cs typeface="Times New Roman"/>
              </a:rPr>
              <a:t>Exemple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echo "La date courante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" ; date ;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echo "Bye!"</a:t>
            </a:r>
            <a:endParaRPr sz="800">
              <a:latin typeface="Courier New"/>
              <a:cs typeface="Courier New"/>
            </a:endParaRPr>
          </a:p>
          <a:p>
            <a:pPr marL="227329" marR="3089910" indent="-147955">
              <a:lnSpc>
                <a:spcPts val="950"/>
              </a:lnSpc>
              <a:spcBef>
                <a:spcPts val="32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Opérateur &amp;&amp;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15"/>
              </a:lnSpc>
            </a:pPr>
            <a:r>
              <a:rPr sz="800" spc="-5" dirty="0">
                <a:latin typeface="Courier New"/>
                <a:cs typeface="Courier New"/>
              </a:rPr>
              <a:t>true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&amp;&amp;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echo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"Bonjour"</a:t>
            </a:r>
            <a:endParaRPr sz="800">
              <a:latin typeface="Courier New"/>
              <a:cs typeface="Courier New"/>
            </a:endParaRPr>
          </a:p>
          <a:p>
            <a:pPr marL="227329" marR="3207385" indent="-147955">
              <a:lnSpc>
                <a:spcPts val="950"/>
              </a:lnSpc>
              <a:spcBef>
                <a:spcPts val="32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Opérateur ||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ts val="915"/>
              </a:lnSpc>
            </a:pPr>
            <a:r>
              <a:rPr sz="800" spc="-5" dirty="0">
                <a:latin typeface="Courier New"/>
                <a:cs typeface="Courier New"/>
              </a:rPr>
              <a:t>false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||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echo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"Bonjour"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Utiliser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l’aide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Utiliser l’aide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474508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Utiliser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l’aide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606143"/>
            <a:ext cx="3956685" cy="61785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existe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trois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possibilités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avoir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l’aide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endParaRPr sz="800">
              <a:latin typeface="Times New Roman"/>
              <a:cs typeface="Times New Roman"/>
            </a:endParaRPr>
          </a:p>
          <a:p>
            <a:pPr marL="330200">
              <a:lnSpc>
                <a:spcPts val="955"/>
              </a:lnSpc>
              <a:spcBef>
                <a:spcPts val="18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❶</a:t>
            </a:r>
            <a:r>
              <a:rPr sz="800" spc="2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L’aide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ligne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man</a:t>
            </a:r>
            <a:endParaRPr sz="800">
              <a:latin typeface="Courier New"/>
              <a:cs typeface="Courier New"/>
            </a:endParaRPr>
          </a:p>
          <a:p>
            <a:pPr marL="330200">
              <a:lnSpc>
                <a:spcPts val="944"/>
              </a:lnSpc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❷</a:t>
            </a:r>
            <a:r>
              <a:rPr sz="800" spc="4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Aide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interne des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endParaRPr sz="800">
              <a:latin typeface="Times New Roman"/>
              <a:cs typeface="Times New Roman"/>
            </a:endParaRPr>
          </a:p>
          <a:p>
            <a:pPr marL="464184" indent="-134620">
              <a:lnSpc>
                <a:spcPts val="955"/>
              </a:lnSpc>
              <a:buClr>
                <a:srgbClr val="0000FF"/>
              </a:buClr>
              <a:buFont typeface="MS UI Gothic"/>
              <a:buChar char="⮊"/>
              <a:tabLst>
                <a:tab pos="464820" algn="l"/>
              </a:tabLst>
            </a:pPr>
            <a:r>
              <a:rPr sz="800" spc="-5" dirty="0">
                <a:latin typeface="Courier New"/>
                <a:cs typeface="Courier New"/>
              </a:rPr>
              <a:t>info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Utiliser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l’aide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L’aide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003071"/>
            <a:ext cx="3956685" cy="1928495"/>
            <a:chOff x="325843" y="1003071"/>
            <a:chExt cx="3956685" cy="1928495"/>
          </a:xfrm>
        </p:grpSpPr>
        <p:sp>
          <p:nvSpPr>
            <p:cNvPr id="15" name="object 15"/>
            <p:cNvSpPr/>
            <p:nvPr/>
          </p:nvSpPr>
          <p:spPr>
            <a:xfrm>
              <a:off x="325843" y="1003071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6"/>
                  </a:moveTo>
                  <a:lnTo>
                    <a:pt x="3956329" y="152526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6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155598"/>
              <a:ext cx="3956685" cy="1775460"/>
            </a:xfrm>
            <a:custGeom>
              <a:avLst/>
              <a:gdLst/>
              <a:ahLst/>
              <a:cxnLst/>
              <a:rect l="l" t="t" r="r" b="b"/>
              <a:pathLst>
                <a:path w="3956685" h="1775460">
                  <a:moveTo>
                    <a:pt x="3956329" y="0"/>
                  </a:moveTo>
                  <a:lnTo>
                    <a:pt x="0" y="0"/>
                  </a:lnTo>
                  <a:lnTo>
                    <a:pt x="0" y="1775460"/>
                  </a:lnTo>
                  <a:lnTo>
                    <a:pt x="3956329" y="1775460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991932"/>
            <a:ext cx="3913504" cy="189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L’aide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ligne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80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man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consulter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pages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manuel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linux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(aide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ligne)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pages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manuel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couvrent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suivantes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exécutables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l’interpréteur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(shell)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Appels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(fonctions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fournies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Appels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bibliothèque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(fonctions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fournies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bibliothèques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spéciaux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(situés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/dev)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Formats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fichiers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conventions.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exemple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/etc/passwd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3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Jeux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Divers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(y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compris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macropaquets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conventions),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exemple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man(7),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groff(7)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gestion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(généralement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réservées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superutilisateur)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Sous-programmes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noyau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 chercher dans une section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man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numerosection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mot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Utiliser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l’aide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Aide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448663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Aide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80299"/>
            <a:ext cx="3956685" cy="68262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Aucun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standard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Très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sommaire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Généralement,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l’aide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interne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utilisée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travers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options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-h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--help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Utiliser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l’aide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L’aide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hiérarchisée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29728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L’aide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hiérarchisée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61351"/>
            <a:ext cx="3956685" cy="93423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Ensemble de pages hiérarchisées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Réparties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 plusieurs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niveaux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 noeuds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»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Rubriques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 plus général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 plus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particulier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Liens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Marqués d’un astérisque (*)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Utiliser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l’aide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L’aide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hiérarchisée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981608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commandes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navigation 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avec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5843" y="1134148"/>
            <a:ext cx="3956685" cy="1829435"/>
            <a:chOff x="325843" y="1134148"/>
            <a:chExt cx="3956685" cy="1829435"/>
          </a:xfrm>
        </p:grpSpPr>
        <p:sp>
          <p:nvSpPr>
            <p:cNvPr id="16" name="object 16"/>
            <p:cNvSpPr/>
            <p:nvPr/>
          </p:nvSpPr>
          <p:spPr>
            <a:xfrm>
              <a:off x="325843" y="1134148"/>
              <a:ext cx="3956685" cy="1829435"/>
            </a:xfrm>
            <a:custGeom>
              <a:avLst/>
              <a:gdLst/>
              <a:ahLst/>
              <a:cxnLst/>
              <a:rect l="l" t="t" r="r" b="b"/>
              <a:pathLst>
                <a:path w="3956685" h="1829435">
                  <a:moveTo>
                    <a:pt x="3956329" y="0"/>
                  </a:moveTo>
                  <a:lnTo>
                    <a:pt x="0" y="0"/>
                  </a:lnTo>
                  <a:lnTo>
                    <a:pt x="0" y="1829092"/>
                  </a:lnTo>
                  <a:lnTo>
                    <a:pt x="3956329" y="1829092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96" y="1222712"/>
              <a:ext cx="3239921" cy="163045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444371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76006"/>
            <a:ext cx="3956685" cy="652102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d’associer 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clé (une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 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valeur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Mémoriser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donnée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Aucun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typage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Toute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valeur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considérée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chaine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086408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Déclarer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une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218044"/>
            <a:ext cx="3956685" cy="117475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typage,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aucun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besoin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déclaration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spécifique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simple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affectation </a:t>
            </a:r>
            <a:r>
              <a:rPr sz="800" spc="-15" dirty="0">
                <a:latin typeface="Times New Roman"/>
                <a:cs typeface="Times New Roman"/>
              </a:rPr>
              <a:t>suffit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4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Signe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égal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Sans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espace</a:t>
            </a:r>
            <a:endParaRPr sz="800" dirty="0">
              <a:latin typeface="Times New Roman"/>
              <a:cs typeface="Times New Roman"/>
            </a:endParaRPr>
          </a:p>
          <a:p>
            <a:pPr marL="248920" marR="2362835" indent="-147955">
              <a:lnSpc>
                <a:spcPts val="950"/>
              </a:lnSpc>
              <a:spcBef>
                <a:spcPts val="32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mavariable1="Bonjour!"  mavar1=5</a:t>
            </a:r>
            <a:endParaRPr sz="800" dirty="0">
              <a:latin typeface="Courier New"/>
              <a:cs typeface="Courier New"/>
            </a:endParaRPr>
          </a:p>
          <a:p>
            <a:pPr marL="248920">
              <a:lnSpc>
                <a:spcPts val="910"/>
              </a:lnSpc>
            </a:pPr>
            <a:r>
              <a:rPr sz="800" spc="-5" dirty="0">
                <a:latin typeface="Courier New"/>
                <a:cs typeface="Courier New"/>
              </a:rPr>
              <a:t>mavar2="5"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2519032"/>
            <a:ext cx="3956685" cy="13208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Attention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650667"/>
            <a:ext cx="3956685" cy="155575"/>
          </a:xfrm>
          <a:prstGeom prst="rect">
            <a:avLst/>
          </a:prstGeom>
          <a:solidFill>
            <a:srgbClr val="F8E5E5"/>
          </a:solidFill>
        </p:spPr>
        <p:txBody>
          <a:bodyPr vert="horz" wrap="square" lIns="0" tIns="184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latin typeface="Times New Roman"/>
                <a:cs typeface="Times New Roman"/>
              </a:rPr>
              <a:t>Le nom d’une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 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sensible à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casse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58102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Un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peu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d’histoire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naissance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d’Unix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39850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naissance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d’Unix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71485"/>
            <a:ext cx="3956685" cy="90088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New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Ken’s </a:t>
            </a:r>
            <a:r>
              <a:rPr sz="800" spc="-5" dirty="0">
                <a:latin typeface="Times New Roman"/>
                <a:cs typeface="Times New Roman"/>
              </a:rPr>
              <a:t>System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3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1969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assembleur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Inspiré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Multics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1971 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réécriture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1975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large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211808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Utiliser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une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343444"/>
            <a:ext cx="3956685" cy="1275080"/>
          </a:xfrm>
          <a:custGeom>
            <a:avLst/>
            <a:gdLst/>
            <a:ahLst/>
            <a:cxnLst/>
            <a:rect l="l" t="t" r="r" b="b"/>
            <a:pathLst>
              <a:path w="3956685" h="1275080">
                <a:moveTo>
                  <a:pt x="3956329" y="0"/>
                </a:moveTo>
                <a:lnTo>
                  <a:pt x="0" y="0"/>
                </a:lnTo>
                <a:lnTo>
                  <a:pt x="0" y="1274495"/>
                </a:lnTo>
                <a:lnTo>
                  <a:pt x="3956329" y="1274495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843" y="1343444"/>
            <a:ext cx="3956685" cy="49051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Nécessite 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 $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devant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nom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variable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Remplace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cette référence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valeur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1544" y="1877777"/>
            <a:ext cx="2159992" cy="66803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49/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05191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Portée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36814"/>
            <a:ext cx="3956685" cy="104140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 </a:t>
            </a:r>
            <a:r>
              <a:rPr sz="800" spc="-5" dirty="0">
                <a:latin typeface="Times New Roman"/>
                <a:cs typeface="Times New Roman"/>
              </a:rPr>
              <a:t>défaut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locales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disponible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l’instance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bash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N’est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Variables </a:t>
            </a:r>
            <a:r>
              <a:rPr sz="800" spc="-5" dirty="0">
                <a:latin typeface="Times New Roman"/>
                <a:cs typeface="Times New Roman"/>
              </a:rPr>
              <a:t>d’environnement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Accessible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sein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même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environnement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utilisateur</a:t>
            </a:r>
            <a:endParaRPr sz="800" dirty="0">
              <a:latin typeface="Times New Roman"/>
              <a:cs typeface="Times New Roman"/>
            </a:endParaRPr>
          </a:p>
          <a:p>
            <a:pPr marL="464184" marR="26034" indent="-148590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Tous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lancés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vous-même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programmes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que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-10" dirty="0" err="1">
                <a:latin typeface="Times New Roman"/>
                <a:cs typeface="Times New Roman"/>
              </a:rPr>
              <a:t>vous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10" dirty="0" err="1">
                <a:latin typeface="Times New Roman"/>
                <a:cs typeface="Times New Roman"/>
              </a:rPr>
              <a:t>ave</a:t>
            </a:r>
            <a:r>
              <a:rPr lang="fr-FR" sz="800" spc="-10" dirty="0">
                <a:latin typeface="Times New Roman"/>
                <a:cs typeface="Times New Roman"/>
              </a:rPr>
              <a:t>z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lancé</a:t>
            </a:r>
            <a:r>
              <a:rPr lang="fr-FR" sz="800" spc="-5" dirty="0">
                <a:latin typeface="Times New Roman"/>
                <a:cs typeface="Times New Roman"/>
              </a:rPr>
              <a:t>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069022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d’environnement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843" y="1200658"/>
            <a:ext cx="3956685" cy="855980"/>
          </a:xfrm>
          <a:custGeom>
            <a:avLst/>
            <a:gdLst/>
            <a:ahLst/>
            <a:cxnLst/>
            <a:rect l="l" t="t" r="r" b="b"/>
            <a:pathLst>
              <a:path w="3956685" h="855980">
                <a:moveTo>
                  <a:pt x="3956329" y="0"/>
                </a:moveTo>
                <a:lnTo>
                  <a:pt x="0" y="0"/>
                </a:lnTo>
                <a:lnTo>
                  <a:pt x="0" y="855408"/>
                </a:lnTo>
                <a:lnTo>
                  <a:pt x="3956329" y="855408"/>
                </a:lnTo>
                <a:lnTo>
                  <a:pt x="3956329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843" y="1200658"/>
            <a:ext cx="3956685" cy="8559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convention,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d’environnement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majuscules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Définir</a:t>
            </a:r>
            <a:r>
              <a:rPr sz="800" spc="-5" dirty="0">
                <a:latin typeface="Times New Roman"/>
                <a:cs typeface="Times New Roman"/>
              </a:rPr>
              <a:t> 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 d’environnement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la 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export</a:t>
            </a:r>
            <a:endParaRPr sz="8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996" y="1659090"/>
            <a:ext cx="3239921" cy="28690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25843" y="2182596"/>
            <a:ext cx="3956685" cy="132080"/>
          </a:xfrm>
          <a:prstGeom prst="rect">
            <a:avLst/>
          </a:prstGeom>
          <a:solidFill>
            <a:srgbClr val="8F002F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Avertissement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843" y="2314232"/>
            <a:ext cx="3956685" cy="454163"/>
          </a:xfrm>
          <a:prstGeom prst="rect">
            <a:avLst/>
          </a:prstGeom>
          <a:solidFill>
            <a:srgbClr val="FFB2B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Attention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!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l’argument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export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référence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Pas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valeur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Ne pas utiliser le caractère </a:t>
            </a:r>
            <a:r>
              <a:rPr sz="800" dirty="0">
                <a:latin typeface="Trebuchet MS"/>
                <a:cs typeface="Trebuchet MS"/>
              </a:rPr>
              <a:t>$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principales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 d’environnement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110551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Afficher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toutes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d’environnement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242174"/>
            <a:ext cx="3956685" cy="36385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env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affiche</a:t>
            </a:r>
            <a:r>
              <a:rPr sz="800" spc="-5" dirty="0">
                <a:latin typeface="Times New Roman"/>
                <a:cs typeface="Times New Roman"/>
              </a:rPr>
              <a:t> toutes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d’environnement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env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1732483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principales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variables d’environnement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1885022"/>
            <a:ext cx="3956685" cy="88519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HOME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chemin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 d’accueil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PWD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chemin 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répertoire courant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USER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login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l’utilisateur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courant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PATH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chemins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lesquels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cherche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saisie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 </a:t>
            </a:r>
            <a:r>
              <a:rPr sz="800" spc="-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PS1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format d’a</a:t>
            </a:r>
            <a:r>
              <a:rPr sz="800" spc="-25" dirty="0">
                <a:latin typeface="Times New Roman"/>
                <a:cs typeface="Times New Roman"/>
              </a:rPr>
              <a:t>f</a:t>
            </a:r>
            <a:r>
              <a:rPr sz="800" spc="-10" dirty="0">
                <a:latin typeface="Times New Roman"/>
                <a:cs typeface="Times New Roman"/>
              </a:rPr>
              <a:t>fichage</a:t>
            </a:r>
            <a:r>
              <a:rPr sz="800" spc="-5" dirty="0">
                <a:latin typeface="Times New Roman"/>
                <a:cs typeface="Times New Roman"/>
              </a:rPr>
              <a:t> du prompt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principales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 d’environnement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1070000"/>
            <a:ext cx="3956685" cy="1760855"/>
            <a:chOff x="325843" y="1070000"/>
            <a:chExt cx="3956685" cy="1760855"/>
          </a:xfrm>
        </p:grpSpPr>
        <p:sp>
          <p:nvSpPr>
            <p:cNvPr id="15" name="object 15"/>
            <p:cNvSpPr/>
            <p:nvPr/>
          </p:nvSpPr>
          <p:spPr>
            <a:xfrm>
              <a:off x="325843" y="1070000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201623"/>
              <a:ext cx="3956685" cy="1629410"/>
            </a:xfrm>
            <a:custGeom>
              <a:avLst/>
              <a:gdLst/>
              <a:ahLst/>
              <a:cxnLst/>
              <a:rect l="l" t="t" r="r" b="b"/>
              <a:pathLst>
                <a:path w="3956685" h="1629410">
                  <a:moveTo>
                    <a:pt x="3956329" y="0"/>
                  </a:moveTo>
                  <a:lnTo>
                    <a:pt x="0" y="0"/>
                  </a:lnTo>
                  <a:lnTo>
                    <a:pt x="0" y="1629041"/>
                  </a:lnTo>
                  <a:lnTo>
                    <a:pt x="3956329" y="162904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993317"/>
            <a:ext cx="2517775" cy="18120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PS1</a:t>
            </a:r>
            <a:endParaRPr sz="800" dirty="0">
              <a:latin typeface="Times New Roman"/>
              <a:cs typeface="Times New Roman"/>
            </a:endParaRPr>
          </a:p>
          <a:p>
            <a:pPr marL="79375" algn="just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défault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prompt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fini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caractère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$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(#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root)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\d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date</a:t>
            </a:r>
            <a:endParaRPr sz="800" dirty="0">
              <a:latin typeface="Times New Roman"/>
              <a:cs typeface="Times New Roman"/>
            </a:endParaRPr>
          </a:p>
          <a:p>
            <a:pPr marL="294640" algn="just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\h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nom de la machine</a:t>
            </a:r>
            <a:endParaRPr sz="800" dirty="0">
              <a:latin typeface="Times New Roman"/>
              <a:cs typeface="Times New Roman"/>
            </a:endParaRPr>
          </a:p>
          <a:p>
            <a:pPr marL="294640" marR="1343660" algn="just">
              <a:lnSpc>
                <a:spcPts val="950"/>
              </a:lnSpc>
              <a:spcBef>
                <a:spcPts val="3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\n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saut de </a:t>
            </a:r>
            <a:r>
              <a:rPr sz="800" spc="-5" dirty="0" err="1">
                <a:latin typeface="Times New Roman"/>
                <a:cs typeface="Times New Roman"/>
              </a:rPr>
              <a:t>ligne</a:t>
            </a:r>
            <a:r>
              <a:rPr sz="800" spc="-5" dirty="0">
                <a:latin typeface="Times New Roman"/>
                <a:cs typeface="Times New Roman"/>
              </a:rPr>
              <a:t> 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\s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nom du shell 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\t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heure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0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\u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nom de l’utilisateur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\w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répertoire courant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\#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commande depuis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 connexion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\!</a:t>
            </a:r>
            <a:r>
              <a:rPr sz="800" spc="-2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numéro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dans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l’historique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ts val="955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Exemple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PS1="[\#]\u(\h)\w:"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067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 travail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variables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Démarrage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01115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53654"/>
            <a:ext cx="3956685" cy="975267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Notion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Rôle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shell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Syntaxe générale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 commandes 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Écrire une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première commande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variables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Utiliser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l’aide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connaitre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fonctions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d’une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commande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4411"/>
            <a:ext cx="4608195" cy="112395"/>
            <a:chOff x="0" y="94411"/>
            <a:chExt cx="4608195" cy="11239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587" y="98395"/>
            <a:ext cx="7251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6387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4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037" y="1194689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037" y="146672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037" y="173875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0032" y="1154505"/>
            <a:ext cx="1537970" cy="69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7500"/>
              <a:buFont typeface="Times New Roman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Présentation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de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Le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5" action="ppaction://hlinksldjump"/>
              </a:rPr>
              <a:t>démarrage d’un système Linux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lain"/>
            </a:pPr>
            <a:endParaRPr sz="1000">
              <a:latin typeface="Times New Roman"/>
              <a:cs typeface="Times New Roman"/>
            </a:endParaRPr>
          </a:p>
          <a:p>
            <a:pPr marL="136525" indent="-124460">
              <a:lnSpc>
                <a:spcPct val="100000"/>
              </a:lnSpc>
              <a:buClr>
                <a:srgbClr val="FFFFFF"/>
              </a:buClr>
              <a:buSzPct val="87500"/>
              <a:buAutoNum type="arabicPlain"/>
              <a:tabLst>
                <a:tab pos="137160" algn="l"/>
              </a:tabLst>
            </a:pP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L’environnement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5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de</a:t>
            </a:r>
            <a:r>
              <a:rPr sz="800" spc="-2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800" spc="-10" dirty="0">
                <a:solidFill>
                  <a:srgbClr val="D6D6EF"/>
                </a:solidFill>
                <a:latin typeface="Times New Roman"/>
                <a:cs typeface="Times New Roman"/>
                <a:hlinkClick r:id="rId6" action="ppaction://hlinksldjump"/>
              </a:rPr>
              <a:t>travail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037" y="201079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74" y="0"/>
                </a:moveTo>
                <a:lnTo>
                  <a:pt x="0" y="0"/>
                </a:lnTo>
                <a:lnTo>
                  <a:pt x="0" y="89674"/>
                </a:lnTo>
                <a:lnTo>
                  <a:pt x="89674" y="89674"/>
                </a:lnTo>
                <a:lnTo>
                  <a:pt x="8967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646" y="215916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646" y="227935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554" y="0"/>
                </a:moveTo>
                <a:lnTo>
                  <a:pt x="0" y="0"/>
                </a:lnTo>
                <a:lnTo>
                  <a:pt x="0" y="45554"/>
                </a:lnTo>
                <a:lnTo>
                  <a:pt x="45554" y="45554"/>
                </a:lnTo>
                <a:lnTo>
                  <a:pt x="455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0032" y="1970594"/>
            <a:ext cx="160274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7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7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L’environnement </a:t>
            </a:r>
            <a:r>
              <a:rPr sz="8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graphique</a:t>
            </a:r>
            <a:endParaRPr sz="800">
              <a:latin typeface="Times New Roman"/>
              <a:cs typeface="Times New Roman"/>
            </a:endParaRPr>
          </a:p>
          <a:p>
            <a:pPr marL="227329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Times New Roman"/>
                <a:cs typeface="Times New Roman"/>
                <a:hlinkClick r:id="rId7" action="ppaction://hlinksldjump"/>
              </a:rPr>
              <a:t>Rôle et paramétrage du serveur X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8" action="ppaction://hlinksldjump"/>
              </a:rPr>
              <a:t>Display</a:t>
            </a:r>
            <a:r>
              <a:rPr sz="800" spc="-10" dirty="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800" spc="-5" dirty="0">
                <a:latin typeface="Times New Roman"/>
                <a:cs typeface="Times New Roman"/>
                <a:hlinkClick r:id="rId8" action="ppaction://hlinksldjump"/>
              </a:rPr>
              <a:t>Manager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527" y="3358384"/>
            <a:ext cx="203200" cy="55880"/>
            <a:chOff x="3281527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96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527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37" y="3367265"/>
            <a:ext cx="203200" cy="48260"/>
            <a:chOff x="3547237" y="3367265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636138" y="337550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808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37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38" y="338631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46" y="3367265"/>
            <a:ext cx="203200" cy="48260"/>
            <a:chOff x="3812946" y="3367265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901847" y="337550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808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847" y="33863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2946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9147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54844" y="3373602"/>
            <a:ext cx="50800" cy="41910"/>
            <a:chOff x="4154844" y="3373602"/>
            <a:chExt cx="50800" cy="41910"/>
          </a:xfrm>
        </p:grpSpPr>
        <p:sp>
          <p:nvSpPr>
            <p:cNvPr id="18" name="object 18"/>
            <p:cNvSpPr/>
            <p:nvPr/>
          </p:nvSpPr>
          <p:spPr>
            <a:xfrm>
              <a:off x="4167544" y="337550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808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844" y="338631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5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29" name="object 29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aces graphiques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5843" y="699820"/>
            <a:ext cx="3956685" cy="153035"/>
          </a:xfrm>
          <a:custGeom>
            <a:avLst/>
            <a:gdLst/>
            <a:ahLst/>
            <a:cxnLst/>
            <a:rect l="l" t="t" r="r" b="b"/>
            <a:pathLst>
              <a:path w="3956685" h="153034">
                <a:moveTo>
                  <a:pt x="0" y="152539"/>
                </a:moveTo>
                <a:lnTo>
                  <a:pt x="3956329" y="152539"/>
                </a:lnTo>
                <a:lnTo>
                  <a:pt x="3956329" y="0"/>
                </a:lnTo>
                <a:lnTo>
                  <a:pt x="0" y="0"/>
                </a:lnTo>
                <a:lnTo>
                  <a:pt x="0" y="15253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7294" y="688681"/>
            <a:ext cx="89344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r>
              <a:rPr sz="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5843" y="852360"/>
            <a:ext cx="3956685" cy="2521585"/>
            <a:chOff x="325843" y="852360"/>
            <a:chExt cx="3956685" cy="2521585"/>
          </a:xfrm>
        </p:grpSpPr>
        <p:sp>
          <p:nvSpPr>
            <p:cNvPr id="40" name="object 40"/>
            <p:cNvSpPr/>
            <p:nvPr/>
          </p:nvSpPr>
          <p:spPr>
            <a:xfrm>
              <a:off x="325843" y="852360"/>
              <a:ext cx="3956685" cy="2521585"/>
            </a:xfrm>
            <a:custGeom>
              <a:avLst/>
              <a:gdLst/>
              <a:ahLst/>
              <a:cxnLst/>
              <a:rect l="l" t="t" r="r" b="b"/>
              <a:pathLst>
                <a:path w="3956685" h="2521585">
                  <a:moveTo>
                    <a:pt x="3956329" y="0"/>
                  </a:moveTo>
                  <a:lnTo>
                    <a:pt x="0" y="0"/>
                  </a:lnTo>
                  <a:lnTo>
                    <a:pt x="0" y="2521242"/>
                  </a:lnTo>
                  <a:lnTo>
                    <a:pt x="3956329" y="2521242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006" y="940911"/>
              <a:ext cx="2880033" cy="232260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Environnement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911415"/>
            <a:ext cx="3956685" cy="2157730"/>
            <a:chOff x="325843" y="911415"/>
            <a:chExt cx="3956685" cy="2157730"/>
          </a:xfrm>
        </p:grpSpPr>
        <p:sp>
          <p:nvSpPr>
            <p:cNvPr id="15" name="object 15"/>
            <p:cNvSpPr/>
            <p:nvPr/>
          </p:nvSpPr>
          <p:spPr>
            <a:xfrm>
              <a:off x="325843" y="911415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39"/>
                  </a:moveTo>
                  <a:lnTo>
                    <a:pt x="3956329" y="152539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39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063955"/>
              <a:ext cx="3956685" cy="2004695"/>
            </a:xfrm>
            <a:custGeom>
              <a:avLst/>
              <a:gdLst/>
              <a:ahLst/>
              <a:cxnLst/>
              <a:rect l="l" t="t" r="r" b="b"/>
              <a:pathLst>
                <a:path w="3956685" h="2004695">
                  <a:moveTo>
                    <a:pt x="3956329" y="0"/>
                  </a:moveTo>
                  <a:lnTo>
                    <a:pt x="0" y="0"/>
                  </a:lnTo>
                  <a:lnTo>
                    <a:pt x="0" y="2004568"/>
                  </a:lnTo>
                  <a:lnTo>
                    <a:pt x="3956329" y="200456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900289"/>
            <a:ext cx="3913504" cy="2132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composant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d’un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bureau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bureau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est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composé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bibliothèques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d’applications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4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bibliothèques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graphiques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définissent</a:t>
            </a:r>
            <a:endParaRPr sz="800" dirty="0">
              <a:latin typeface="Times New Roman"/>
              <a:cs typeface="Times New Roman"/>
            </a:endParaRPr>
          </a:p>
          <a:p>
            <a:pPr marL="442595" marR="5080" indent="-148590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4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ensemble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d’objets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graphiques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(widgets)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boutons,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menus,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barres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défilement,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listes déroulantes, icônes, ...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1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L’aspect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comportement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objets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(look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&amp;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feel)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Applications dans un bureau complet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Gestionnaire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fenêtres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«compositeur»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Gestionnaire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bureau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(fond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d’écran,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icônes,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...)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Gestionnaire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tableaux de bord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Gestionnaire de</a:t>
            </a:r>
            <a:r>
              <a:rPr sz="800" spc="-10" dirty="0">
                <a:latin typeface="Times New Roman"/>
                <a:cs typeface="Times New Roman"/>
              </a:rPr>
              <a:t> fichiers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2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...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Repose sur un système graphique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Window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System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(ou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X11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 Xorg)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historique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Wayland</a:t>
            </a:r>
            <a:r>
              <a:rPr sz="800" spc="-5" dirty="0">
                <a:latin typeface="Times New Roman"/>
                <a:cs typeface="Times New Roman"/>
              </a:rPr>
              <a:t> : nouveau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système 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cours de diffusion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Exemples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gestionnaires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997458"/>
            <a:ext cx="3956685" cy="1942464"/>
            <a:chOff x="325843" y="997458"/>
            <a:chExt cx="3956685" cy="1942464"/>
          </a:xfrm>
        </p:grpSpPr>
        <p:sp>
          <p:nvSpPr>
            <p:cNvPr id="15" name="object 15"/>
            <p:cNvSpPr/>
            <p:nvPr/>
          </p:nvSpPr>
          <p:spPr>
            <a:xfrm>
              <a:off x="325843" y="997458"/>
              <a:ext cx="3956685" cy="153035"/>
            </a:xfrm>
            <a:custGeom>
              <a:avLst/>
              <a:gdLst/>
              <a:ahLst/>
              <a:cxnLst/>
              <a:rect l="l" t="t" r="r" b="b"/>
              <a:pathLst>
                <a:path w="3956685" h="153034">
                  <a:moveTo>
                    <a:pt x="0" y="152527"/>
                  </a:moveTo>
                  <a:lnTo>
                    <a:pt x="3956329" y="152527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5252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1149985"/>
              <a:ext cx="3956685" cy="1790064"/>
            </a:xfrm>
            <a:custGeom>
              <a:avLst/>
              <a:gdLst/>
              <a:ahLst/>
              <a:cxnLst/>
              <a:rect l="l" t="t" r="r" b="b"/>
              <a:pathLst>
                <a:path w="3956685" h="1790064">
                  <a:moveTo>
                    <a:pt x="3956329" y="0"/>
                  </a:moveTo>
                  <a:lnTo>
                    <a:pt x="0" y="0"/>
                  </a:lnTo>
                  <a:lnTo>
                    <a:pt x="0" y="1789480"/>
                  </a:lnTo>
                  <a:lnTo>
                    <a:pt x="3956329" y="1789480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986331"/>
            <a:ext cx="2884805" cy="1943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Exemples de gestionnaires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68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KDE/Plasma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5</a:t>
            </a:r>
            <a:endParaRPr sz="800" dirty="0">
              <a:latin typeface="Times New Roman"/>
              <a:cs typeface="Times New Roman"/>
            </a:endParaRPr>
          </a:p>
          <a:p>
            <a:pPr marL="294640" marR="1282065">
              <a:lnSpc>
                <a:spcPts val="950"/>
              </a:lnSpc>
              <a:spcBef>
                <a:spcPts val="22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Très</a:t>
            </a:r>
            <a:r>
              <a:rPr sz="800" spc="-5" dirty="0">
                <a:latin typeface="Times New Roman"/>
                <a:cs typeface="Times New Roman"/>
              </a:rPr>
              <a:t> riche en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 err="1">
                <a:latin typeface="Times New Roman"/>
                <a:cs typeface="Times New Roman"/>
              </a:rPr>
              <a:t>fonctionnalités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185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3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Extrêmement configurable 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Programmé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 C++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4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GNOME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Stable, simple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léger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Programmé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(GTK)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90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MATE,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Cinnamon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6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Basés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GNOME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Enrichis en fonctionnalités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XFce,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LXDE,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LXQt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Moins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gourmands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ressources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adaptés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mini-machines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3" name="object 3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5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11" name="object 11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1587" y="71110"/>
            <a:ext cx="58102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Un</a:t>
            </a:r>
            <a:r>
              <a:rPr sz="500" spc="-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peu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d’histoire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Famille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Unix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5843" y="686841"/>
            <a:ext cx="3956685" cy="132080"/>
          </a:xfrm>
          <a:custGeom>
            <a:avLst/>
            <a:gdLst/>
            <a:ahLst/>
            <a:cxnLst/>
            <a:rect l="l" t="t" r="r" b="b"/>
            <a:pathLst>
              <a:path w="3956685" h="132080">
                <a:moveTo>
                  <a:pt x="0" y="131635"/>
                </a:moveTo>
                <a:lnTo>
                  <a:pt x="3956329" y="131635"/>
                </a:lnTo>
                <a:lnTo>
                  <a:pt x="3956329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675715"/>
            <a:ext cx="561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amille Unix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5843" y="818476"/>
            <a:ext cx="3956685" cy="2635885"/>
            <a:chOff x="325843" y="818476"/>
            <a:chExt cx="3956685" cy="2635885"/>
          </a:xfrm>
        </p:grpSpPr>
        <p:sp>
          <p:nvSpPr>
            <p:cNvPr id="22" name="object 22"/>
            <p:cNvSpPr/>
            <p:nvPr/>
          </p:nvSpPr>
          <p:spPr>
            <a:xfrm>
              <a:off x="325843" y="818476"/>
              <a:ext cx="3956685" cy="2635885"/>
            </a:xfrm>
            <a:custGeom>
              <a:avLst/>
              <a:gdLst/>
              <a:ahLst/>
              <a:cxnLst/>
              <a:rect l="l" t="t" r="r" b="b"/>
              <a:pathLst>
                <a:path w="3956685" h="2635885">
                  <a:moveTo>
                    <a:pt x="3956329" y="0"/>
                  </a:moveTo>
                  <a:lnTo>
                    <a:pt x="0" y="0"/>
                  </a:lnTo>
                  <a:lnTo>
                    <a:pt x="0" y="2635478"/>
                  </a:lnTo>
                  <a:lnTo>
                    <a:pt x="3956329" y="263547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999" y="907041"/>
              <a:ext cx="3600048" cy="243684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755700"/>
            <a:ext cx="3956685" cy="153035"/>
          </a:xfrm>
          <a:custGeom>
            <a:avLst/>
            <a:gdLst/>
            <a:ahLst/>
            <a:cxnLst/>
            <a:rect l="l" t="t" r="r" b="b"/>
            <a:pathLst>
              <a:path w="3956685" h="153034">
                <a:moveTo>
                  <a:pt x="0" y="152539"/>
                </a:moveTo>
                <a:lnTo>
                  <a:pt x="3956329" y="152539"/>
                </a:lnTo>
                <a:lnTo>
                  <a:pt x="3956329" y="0"/>
                </a:lnTo>
                <a:lnTo>
                  <a:pt x="0" y="0"/>
                </a:lnTo>
                <a:lnTo>
                  <a:pt x="0" y="15253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744574"/>
            <a:ext cx="1012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908240"/>
            <a:ext cx="3956685" cy="2393950"/>
            <a:chOff x="325843" y="908240"/>
            <a:chExt cx="3956685" cy="2393950"/>
          </a:xfrm>
        </p:grpSpPr>
        <p:sp>
          <p:nvSpPr>
            <p:cNvPr id="17" name="object 17"/>
            <p:cNvSpPr/>
            <p:nvPr/>
          </p:nvSpPr>
          <p:spPr>
            <a:xfrm>
              <a:off x="325843" y="908240"/>
              <a:ext cx="3956685" cy="2393950"/>
            </a:xfrm>
            <a:custGeom>
              <a:avLst/>
              <a:gdLst/>
              <a:ahLst/>
              <a:cxnLst/>
              <a:rect l="l" t="t" r="r" b="b"/>
              <a:pathLst>
                <a:path w="3956685" h="2393950">
                  <a:moveTo>
                    <a:pt x="3956329" y="0"/>
                  </a:moveTo>
                  <a:lnTo>
                    <a:pt x="0" y="0"/>
                  </a:lnTo>
                  <a:lnTo>
                    <a:pt x="0" y="2393861"/>
                  </a:lnTo>
                  <a:lnTo>
                    <a:pt x="3956329" y="2393861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96" y="996788"/>
              <a:ext cx="3240003" cy="219524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59/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Historique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5843" y="1188021"/>
          <a:ext cx="3956050" cy="1465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3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Historique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rgbClr val="262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8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Projet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Athena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W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7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1983 : portage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de W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sur Unix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5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75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1984 : X1 - MIT (Bob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Scheifler)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5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5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1987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X11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7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7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1991 :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X386 - basé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sur X11R4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79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fr-FR" sz="800" spc="300" dirty="0">
                          <a:solidFill>
                            <a:srgbClr val="BF003F"/>
                          </a:solidFill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800" spc="170" dirty="0">
                          <a:solidFill>
                            <a:srgbClr val="BF00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Renommé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XFree86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1992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77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spc="-60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➥</a:t>
                      </a:r>
                      <a:r>
                        <a:rPr sz="800" spc="155" dirty="0">
                          <a:solidFill>
                            <a:srgbClr val="0000FF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2004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X.Org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48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fr-FR" sz="800" spc="300" dirty="0">
                          <a:solidFill>
                            <a:srgbClr val="BF003F"/>
                          </a:solidFill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800" spc="165" dirty="0">
                          <a:solidFill>
                            <a:srgbClr val="BF00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Fork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XFree86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4.3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60/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Fonctionnement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5843" y="804938"/>
            <a:ext cx="3956685" cy="2423795"/>
            <a:chOff x="325843" y="804938"/>
            <a:chExt cx="3956685" cy="2423795"/>
          </a:xfrm>
        </p:grpSpPr>
        <p:sp>
          <p:nvSpPr>
            <p:cNvPr id="15" name="object 15"/>
            <p:cNvSpPr/>
            <p:nvPr/>
          </p:nvSpPr>
          <p:spPr>
            <a:xfrm>
              <a:off x="325843" y="804938"/>
              <a:ext cx="3956685" cy="132080"/>
            </a:xfrm>
            <a:custGeom>
              <a:avLst/>
              <a:gdLst/>
              <a:ahLst/>
              <a:cxnLst/>
              <a:rect l="l" t="t" r="r" b="b"/>
              <a:pathLst>
                <a:path w="3956685" h="132080">
                  <a:moveTo>
                    <a:pt x="0" y="131622"/>
                  </a:moveTo>
                  <a:lnTo>
                    <a:pt x="3956329" y="131622"/>
                  </a:lnTo>
                  <a:lnTo>
                    <a:pt x="3956329" y="0"/>
                  </a:lnTo>
                  <a:lnTo>
                    <a:pt x="0" y="0"/>
                  </a:lnTo>
                  <a:lnTo>
                    <a:pt x="0" y="13162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843" y="936561"/>
              <a:ext cx="3956685" cy="2291715"/>
            </a:xfrm>
            <a:custGeom>
              <a:avLst/>
              <a:gdLst/>
              <a:ahLst/>
              <a:cxnLst/>
              <a:rect l="l" t="t" r="r" b="b"/>
              <a:pathLst>
                <a:path w="3956685" h="2291715">
                  <a:moveTo>
                    <a:pt x="3956329" y="0"/>
                  </a:moveTo>
                  <a:lnTo>
                    <a:pt x="0" y="0"/>
                  </a:lnTo>
                  <a:lnTo>
                    <a:pt x="0" y="2291702"/>
                  </a:lnTo>
                  <a:lnTo>
                    <a:pt x="3956329" y="2291702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7294" y="728256"/>
            <a:ext cx="3856990" cy="5454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Fonctionnement</a:t>
            </a:r>
            <a:endParaRPr sz="800" dirty="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1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Architecture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Client/Serveur</a:t>
            </a:r>
            <a:endParaRPr sz="800" dirty="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20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Via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protocole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communication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XDMCP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(X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Display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Manager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Control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Protocol)</a:t>
            </a:r>
            <a:endParaRPr sz="800" dirty="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545" y="1338059"/>
            <a:ext cx="719985" cy="121415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14489" y="2559761"/>
            <a:ext cx="2647950" cy="6076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Serveur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gestion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</a:t>
            </a:r>
            <a:r>
              <a:rPr sz="800" spc="-10" dirty="0">
                <a:latin typeface="Times New Roman"/>
                <a:cs typeface="Times New Roman"/>
              </a:rPr>
              <a:t>l’affichage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 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entrées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Clients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application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affichant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ou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fenêtre(s)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Envoient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instructions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"dessin"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 serveur</a:t>
            </a:r>
            <a:endParaRPr sz="800" dirty="0">
              <a:latin typeface="Times New Roman"/>
              <a:cs typeface="Times New Roman"/>
            </a:endParaRPr>
          </a:p>
          <a:p>
            <a:pPr marL="227329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Nécessitent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 plus 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ressources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61/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Démarrer/Arrêter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serveur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148359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Démarrer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serveur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279995"/>
            <a:ext cx="3956685" cy="53086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Via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terminal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startx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Via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 Display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Manager (XDM,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KDM, GDM, etc.)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1937067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Arrêter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serveur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068690"/>
            <a:ext cx="3956685" cy="64452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3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Red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Hat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init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Autres (marche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aussi </a:t>
            </a:r>
            <a:r>
              <a:rPr sz="800" spc="-10" dirty="0">
                <a:latin typeface="Times New Roman"/>
                <a:cs typeface="Times New Roman"/>
              </a:rPr>
              <a:t>avec</a:t>
            </a:r>
            <a:r>
              <a:rPr sz="800" spc="-5" dirty="0">
                <a:latin typeface="Times New Roman"/>
                <a:cs typeface="Times New Roman"/>
              </a:rPr>
              <a:t> kdm,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gdm, etc.)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$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/etc/init.d/xdm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stop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62/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Fichier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configuration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554175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Fichier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configuration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706715"/>
            <a:ext cx="3956685" cy="328936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-10" dirty="0">
                <a:latin typeface="Times New Roman"/>
                <a:cs typeface="Times New Roman"/>
              </a:rPr>
              <a:t> fichier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/etc/X11/xorg.conf</a:t>
            </a:r>
            <a:endParaRPr sz="800" dirty="0">
              <a:latin typeface="Courier New"/>
              <a:cs typeface="Courier New"/>
            </a:endParaRPr>
          </a:p>
          <a:p>
            <a:pPr marL="315595">
              <a:lnSpc>
                <a:spcPct val="100000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Si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absent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détection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matériel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chaque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démarrage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63/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9702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Rôle et paramétrage du serveur 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465630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97253"/>
            <a:ext cx="3956685" cy="64008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ts val="955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-4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Générales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xdpyinfo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[-ext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extension]</a:t>
            </a:r>
            <a:endParaRPr sz="800">
              <a:latin typeface="Courier New"/>
              <a:cs typeface="Courier New"/>
            </a:endParaRPr>
          </a:p>
          <a:p>
            <a:pPr marL="100965">
              <a:lnSpc>
                <a:spcPts val="955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5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fenêtre</a:t>
            </a: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xwininfo [-id id] [-name name] [-root]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64/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25170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Display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Manager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63395"/>
            <a:ext cx="3956685" cy="13208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95031"/>
            <a:ext cx="3956685" cy="846578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Permet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 démarrer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une session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sur un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serveur 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Nombreux et interchangeables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XDM 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 défaut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X, rare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 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distributions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KDM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KDE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44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GDM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Gnome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5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LXDM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LXDE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65/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25170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Display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Manager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locale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843" y="876223"/>
            <a:ext cx="3956685" cy="132080"/>
          </a:xfrm>
          <a:custGeom>
            <a:avLst/>
            <a:gdLst/>
            <a:ahLst/>
            <a:cxnLst/>
            <a:rect l="l" t="t" r="r" b="b"/>
            <a:pathLst>
              <a:path w="3956685" h="132080">
                <a:moveTo>
                  <a:pt x="0" y="131622"/>
                </a:moveTo>
                <a:lnTo>
                  <a:pt x="3956329" y="131622"/>
                </a:lnTo>
                <a:lnTo>
                  <a:pt x="3956329" y="0"/>
                </a:lnTo>
                <a:lnTo>
                  <a:pt x="0" y="0"/>
                </a:lnTo>
                <a:lnTo>
                  <a:pt x="0" y="131622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865084"/>
            <a:ext cx="601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locale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5843" y="1007846"/>
            <a:ext cx="3956685" cy="2113915"/>
            <a:chOff x="325843" y="1007846"/>
            <a:chExt cx="3956685" cy="2113915"/>
          </a:xfrm>
        </p:grpSpPr>
        <p:sp>
          <p:nvSpPr>
            <p:cNvPr id="17" name="object 17"/>
            <p:cNvSpPr/>
            <p:nvPr/>
          </p:nvSpPr>
          <p:spPr>
            <a:xfrm>
              <a:off x="325843" y="1007846"/>
              <a:ext cx="3956685" cy="2113915"/>
            </a:xfrm>
            <a:custGeom>
              <a:avLst/>
              <a:gdLst/>
              <a:ahLst/>
              <a:cxnLst/>
              <a:rect l="l" t="t" r="r" b="b"/>
              <a:pathLst>
                <a:path w="3956685" h="2113915">
                  <a:moveTo>
                    <a:pt x="3956329" y="0"/>
                  </a:moveTo>
                  <a:lnTo>
                    <a:pt x="0" y="0"/>
                  </a:lnTo>
                  <a:lnTo>
                    <a:pt x="0" y="2113483"/>
                  </a:lnTo>
                  <a:lnTo>
                    <a:pt x="3956329" y="2113483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006" y="1096434"/>
              <a:ext cx="2880052" cy="191482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44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83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63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527" y="3358384"/>
            <a:ext cx="203200" cy="55880"/>
            <a:chOff x="3281527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96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527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37" y="3357119"/>
            <a:ext cx="203200" cy="58419"/>
            <a:chOff x="3547237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38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37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38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46" y="3357119"/>
            <a:ext cx="203200" cy="58419"/>
            <a:chOff x="3812946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47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46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1847" y="34117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67544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103505"/>
          </a:xfrm>
          <a:custGeom>
            <a:avLst/>
            <a:gdLst/>
            <a:ahLst/>
            <a:cxnLst/>
            <a:rect l="l" t="t" r="r" b="b"/>
            <a:pathLst>
              <a:path w="4608195" h="103505">
                <a:moveTo>
                  <a:pt x="4608004" y="0"/>
                </a:moveTo>
                <a:lnTo>
                  <a:pt x="0" y="0"/>
                </a:lnTo>
                <a:lnTo>
                  <a:pt x="0" y="103200"/>
                </a:lnTo>
                <a:lnTo>
                  <a:pt x="4608004" y="1032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66/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26" name="object 2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1587" y="71110"/>
            <a:ext cx="725170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Display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Manager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distante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5843" y="686841"/>
            <a:ext cx="3956685" cy="132080"/>
          </a:xfrm>
          <a:custGeom>
            <a:avLst/>
            <a:gdLst/>
            <a:ahLst/>
            <a:cxnLst/>
            <a:rect l="l" t="t" r="r" b="b"/>
            <a:pathLst>
              <a:path w="3956685" h="132080">
                <a:moveTo>
                  <a:pt x="0" y="131635"/>
                </a:moveTo>
                <a:lnTo>
                  <a:pt x="3956329" y="131635"/>
                </a:lnTo>
                <a:lnTo>
                  <a:pt x="3956329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675715"/>
            <a:ext cx="675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distante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5843" y="818476"/>
            <a:ext cx="3956685" cy="2586355"/>
            <a:chOff x="325843" y="818476"/>
            <a:chExt cx="3956685" cy="2586355"/>
          </a:xfrm>
        </p:grpSpPr>
        <p:sp>
          <p:nvSpPr>
            <p:cNvPr id="37" name="object 37"/>
            <p:cNvSpPr/>
            <p:nvPr/>
          </p:nvSpPr>
          <p:spPr>
            <a:xfrm>
              <a:off x="325843" y="818476"/>
              <a:ext cx="3956685" cy="2586355"/>
            </a:xfrm>
            <a:custGeom>
              <a:avLst/>
              <a:gdLst/>
              <a:ahLst/>
              <a:cxnLst/>
              <a:rect l="l" t="t" r="r" b="b"/>
              <a:pathLst>
                <a:path w="3956685" h="2586354">
                  <a:moveTo>
                    <a:pt x="3956329" y="0"/>
                  </a:moveTo>
                  <a:lnTo>
                    <a:pt x="0" y="0"/>
                  </a:lnTo>
                  <a:lnTo>
                    <a:pt x="0" y="2585758"/>
                  </a:lnTo>
                  <a:lnTo>
                    <a:pt x="3956329" y="2585758"/>
                  </a:lnTo>
                  <a:lnTo>
                    <a:pt x="3956329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005" y="907057"/>
              <a:ext cx="1979952" cy="238710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25170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Display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Manager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Environnement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graphique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19212"/>
            <a:ext cx="3956685" cy="153035"/>
          </a:xfrm>
          <a:prstGeom prst="rect">
            <a:avLst/>
          </a:prstGeom>
          <a:solidFill>
            <a:srgbClr val="005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qu’on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couvert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471752"/>
            <a:ext cx="3956685" cy="947054"/>
          </a:xfrm>
          <a:prstGeom prst="rect">
            <a:avLst/>
          </a:prstGeom>
          <a:solidFill>
            <a:srgbClr val="E5EFE5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 environnements graphiques sous Linux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Qu’est-ce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qu’un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serveur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3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Architecture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1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Paramétrage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display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managers</a:t>
            </a:r>
            <a:endParaRPr sz="8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7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Connexion locale, connexion distante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7/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logiciels libres</a:t>
            </a:r>
            <a:r>
              <a:rPr sz="11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205966"/>
            <a:ext cx="3956685" cy="13335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Années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1960-1970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338821"/>
            <a:ext cx="3956685" cy="454163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Développeurs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logiciels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Code source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disponible.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8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Partage,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collaboration, entraide,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843" y="1983244"/>
            <a:ext cx="3956685" cy="13335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Début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</a:t>
            </a:r>
            <a:r>
              <a:rPr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années</a:t>
            </a:r>
            <a:r>
              <a:rPr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1980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843" y="2116099"/>
            <a:ext cx="3956685" cy="454163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6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Sociétés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développement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  <a:spcBef>
                <a:spcPts val="185"/>
              </a:spcBef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75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Code source non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disponible.</a:t>
            </a:r>
            <a:endParaRPr sz="800" dirty="0">
              <a:latin typeface="Times New Roman"/>
              <a:cs typeface="Times New Roman"/>
            </a:endParaRPr>
          </a:p>
          <a:p>
            <a:pPr marL="315595">
              <a:lnSpc>
                <a:spcPts val="955"/>
              </a:lnSpc>
            </a:pPr>
            <a:r>
              <a:rPr lang="fr-FR" sz="800" spc="300" dirty="0">
                <a:solidFill>
                  <a:srgbClr val="BF003F"/>
                </a:solidFill>
                <a:latin typeface="Trebuchet MS"/>
                <a:cs typeface="Trebuchet MS"/>
              </a:rPr>
              <a:t>*</a:t>
            </a:r>
            <a:r>
              <a:rPr sz="800" spc="190" dirty="0">
                <a:solidFill>
                  <a:srgbClr val="BF003F"/>
                </a:solidFill>
                <a:latin typeface="Trebuchet MS"/>
                <a:cs typeface="Trebuchet MS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Confidentialité,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restrictions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d’utilisation,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etc.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727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68/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725170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35400"/>
              </a:lnSpc>
              <a:spcBef>
                <a:spcPts val="100"/>
              </a:spcBef>
            </a:pP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L’environnement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graphique </a:t>
            </a:r>
            <a:r>
              <a:rPr sz="5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Display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Manager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4924" y="862887"/>
            <a:ext cx="1498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5" dirty="0">
                <a:latin typeface="Times New Roman"/>
                <a:cs typeface="Times New Roman"/>
              </a:rPr>
              <a:t>M</a:t>
            </a:r>
            <a:r>
              <a:rPr sz="600" b="1" spc="45" dirty="0">
                <a:latin typeface="Times New Roman"/>
                <a:cs typeface="Times New Roman"/>
              </a:rPr>
              <a:t>ERCI</a:t>
            </a:r>
            <a:r>
              <a:rPr sz="600" b="1" spc="65" dirty="0">
                <a:latin typeface="Times New Roman"/>
                <a:cs typeface="Times New Roman"/>
              </a:rPr>
              <a:t> </a:t>
            </a:r>
            <a:r>
              <a:rPr sz="600" b="1" spc="50" dirty="0">
                <a:latin typeface="Times New Roman"/>
                <a:cs typeface="Times New Roman"/>
              </a:rPr>
              <a:t>POUR</a:t>
            </a:r>
            <a:r>
              <a:rPr sz="600" b="1" spc="70" dirty="0">
                <a:latin typeface="Times New Roman"/>
                <a:cs typeface="Times New Roman"/>
              </a:rPr>
              <a:t> </a:t>
            </a:r>
            <a:r>
              <a:rPr sz="600" b="1" spc="40" dirty="0">
                <a:latin typeface="Times New Roman"/>
                <a:cs typeface="Times New Roman"/>
              </a:rPr>
              <a:t>VOTRE</a:t>
            </a:r>
            <a:r>
              <a:rPr sz="600" b="1" spc="70" dirty="0">
                <a:latin typeface="Times New Roman"/>
                <a:cs typeface="Times New Roman"/>
              </a:rPr>
              <a:t> </a:t>
            </a:r>
            <a:r>
              <a:rPr sz="600" b="1" spc="50" dirty="0">
                <a:latin typeface="Times New Roman"/>
                <a:cs typeface="Times New Roman"/>
              </a:rPr>
              <a:t>ATTENTION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7969" y="1082211"/>
            <a:ext cx="1369424" cy="123614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60067" y="2452826"/>
            <a:ext cx="488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Questions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?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8/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logiciels libres</a:t>
            </a:r>
            <a:r>
              <a:rPr sz="11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384630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Et un défaut dans une imprimante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sz="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37170"/>
            <a:ext cx="3956685" cy="821690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4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❶</a:t>
            </a:r>
            <a:r>
              <a:rPr sz="800" spc="2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Première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version</a:t>
            </a:r>
            <a:endParaRPr sz="8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  <a:spcBef>
                <a:spcPts val="185"/>
              </a:spcBef>
            </a:pPr>
            <a:r>
              <a:rPr sz="800" spc="-130" dirty="0">
                <a:solidFill>
                  <a:srgbClr val="00FF00"/>
                </a:solidFill>
                <a:latin typeface="MS UI Gothic"/>
                <a:cs typeface="MS UI Gothic"/>
              </a:rPr>
              <a:t>✔</a:t>
            </a:r>
            <a:r>
              <a:rPr sz="800" spc="85" dirty="0">
                <a:solidFill>
                  <a:srgbClr val="00FF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Pilote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code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source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disponible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-&gt;Problème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corrigé</a:t>
            </a:r>
            <a:endParaRPr sz="8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  <a:spcBef>
                <a:spcPts val="285"/>
              </a:spcBef>
            </a:pPr>
            <a:r>
              <a:rPr sz="800" spc="-175" dirty="0">
                <a:solidFill>
                  <a:srgbClr val="0000FF"/>
                </a:solidFill>
                <a:latin typeface="MS UI Gothic"/>
                <a:cs typeface="MS UI Gothic"/>
              </a:rPr>
              <a:t>❷</a:t>
            </a:r>
            <a:r>
              <a:rPr sz="800" spc="1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Seconde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version</a:t>
            </a:r>
            <a:endParaRPr sz="800">
              <a:latin typeface="Times New Roman"/>
              <a:cs typeface="Times New Roman"/>
            </a:endParaRPr>
          </a:p>
          <a:p>
            <a:pPr marL="333375">
              <a:lnSpc>
                <a:spcPts val="955"/>
              </a:lnSpc>
              <a:spcBef>
                <a:spcPts val="185"/>
              </a:spcBef>
            </a:pPr>
            <a:r>
              <a:rPr sz="800" spc="-195" dirty="0">
                <a:solidFill>
                  <a:srgbClr val="FF0000"/>
                </a:solidFill>
                <a:latin typeface="MS UI Gothic"/>
                <a:cs typeface="MS UI Gothic"/>
              </a:rPr>
              <a:t>✖</a:t>
            </a:r>
            <a:r>
              <a:rPr sz="800" spc="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Pilote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en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binaire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-&gt;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Impossible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résoudre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problème</a:t>
            </a:r>
            <a:endParaRPr sz="800">
              <a:latin typeface="Times New Roman"/>
              <a:cs typeface="Times New Roman"/>
            </a:endParaRPr>
          </a:p>
          <a:p>
            <a:pPr marL="333375">
              <a:lnSpc>
                <a:spcPts val="955"/>
              </a:lnSpc>
            </a:pPr>
            <a:r>
              <a:rPr sz="800" spc="-195" dirty="0">
                <a:solidFill>
                  <a:srgbClr val="FF0000"/>
                </a:solidFill>
                <a:latin typeface="MS UI Gothic"/>
                <a:cs typeface="MS UI Gothic"/>
              </a:rPr>
              <a:t>✖</a:t>
            </a:r>
            <a:r>
              <a:rPr sz="800" spc="5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Il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faut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attendre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jusqu’à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mise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jour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la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pilote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constructeur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0"/>
            <a:ext cx="600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Prise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en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main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517" y="0"/>
            <a:ext cx="30289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fr-FR"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endParaRPr sz="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8044" y="0"/>
            <a:ext cx="1416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9/ 68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951"/>
            <a:ext cx="4608195" cy="212725"/>
            <a:chOff x="0" y="96951"/>
            <a:chExt cx="4608195" cy="212725"/>
          </a:xfrm>
        </p:grpSpPr>
        <p:sp>
          <p:nvSpPr>
            <p:cNvPr id="6" name="object 6"/>
            <p:cNvSpPr/>
            <p:nvPr/>
          </p:nvSpPr>
          <p:spPr>
            <a:xfrm>
              <a:off x="0" y="1031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39" y="9695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366" y="14778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06387"/>
              <a:ext cx="4608195" cy="103505"/>
            </a:xfrm>
            <a:custGeom>
              <a:avLst/>
              <a:gdLst/>
              <a:ahLst/>
              <a:cxnLst/>
              <a:rect l="l" t="t" r="r" b="b"/>
              <a:pathLst>
                <a:path w="4608195" h="103504">
                  <a:moveTo>
                    <a:pt x="4608004" y="0"/>
                  </a:moveTo>
                  <a:lnTo>
                    <a:pt x="0" y="0"/>
                  </a:lnTo>
                  <a:lnTo>
                    <a:pt x="0" y="103200"/>
                  </a:lnTo>
                  <a:lnTo>
                    <a:pt x="4608004" y="1032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463" y="200139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3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990" y="25099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1587" y="71110"/>
            <a:ext cx="1402080" cy="2324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Présentation</a:t>
            </a:r>
            <a:r>
              <a:rPr sz="500" spc="-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500" spc="-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15"/>
              </a:spcBef>
            </a:pP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Les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logiciels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libres,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la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licence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GPL,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GNU</a:t>
            </a:r>
            <a:r>
              <a:rPr sz="50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et</a:t>
            </a:r>
            <a:r>
              <a:rPr sz="50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Linux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309587"/>
            <a:ext cx="4608195" cy="28892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55"/>
              </a:spcBef>
            </a:pP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Les logiciels libres</a:t>
            </a:r>
            <a:r>
              <a:rPr sz="11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" y="1422577"/>
            <a:ext cx="3956685" cy="153035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27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Objectifs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843" y="1575130"/>
            <a:ext cx="3956685" cy="727075"/>
          </a:xfrm>
          <a:prstGeom prst="rect">
            <a:avLst/>
          </a:prstGeom>
          <a:solidFill>
            <a:srgbClr val="E9E9F2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Liberté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Exécuter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pour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tous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usages.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200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Liberté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Étudier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fonctionnement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du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l’adapter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à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besoins.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8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Liberté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 Redistribuer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des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copies,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donc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aider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son voisin.</a:t>
            </a:r>
            <a:endParaRPr sz="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85"/>
              </a:spcBef>
            </a:pPr>
            <a:r>
              <a:rPr sz="800" spc="-60" dirty="0">
                <a:solidFill>
                  <a:srgbClr val="0000FF"/>
                </a:solidFill>
                <a:latin typeface="MS UI Gothic"/>
                <a:cs typeface="MS UI Gothic"/>
              </a:rPr>
              <a:t>➥</a:t>
            </a:r>
            <a:r>
              <a:rPr sz="800" spc="195" dirty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Liberté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3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: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Améliorer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le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programme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et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publier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ses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améliorations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519248694DF4E8D541E497425EEDE" ma:contentTypeVersion="0" ma:contentTypeDescription="Create a new document." ma:contentTypeScope="" ma:versionID="c6291d55b685c042316202036ba255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E01A1-E358-48FD-880E-36A66912B7D3}"/>
</file>

<file path=customXml/itemProps2.xml><?xml version="1.0" encoding="utf-8"?>
<ds:datastoreItem xmlns:ds="http://schemas.openxmlformats.org/officeDocument/2006/customXml" ds:itemID="{9A9CF80B-0D3B-4925-BAA8-54E04ADFF0D4}"/>
</file>

<file path=customXml/itemProps3.xml><?xml version="1.0" encoding="utf-8"?>
<ds:datastoreItem xmlns:ds="http://schemas.openxmlformats.org/officeDocument/2006/customXml" ds:itemID="{71C3CD15-8933-451B-A459-CFF40B2BD9F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Words>4548</Words>
  <Application>Microsoft Office PowerPoint</Application>
  <PresentationFormat>Personnalisé</PresentationFormat>
  <Paragraphs>818</Paragraphs>
  <Slides>70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80" baseType="lpstr">
      <vt:lpstr>MS UI Gothic</vt:lpstr>
      <vt:lpstr>Aptos</vt:lpstr>
      <vt:lpstr>Arial</vt:lpstr>
      <vt:lpstr>Calibri</vt:lpstr>
      <vt:lpstr>Courier New</vt:lpstr>
      <vt:lpstr>Microsoft Sans Serif</vt:lpstr>
      <vt:lpstr>Times New Roman</vt:lpstr>
      <vt:lpstr>Trebuchet MS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Administrer un poste Linux j-1</dc:title>
  <dc:creator>Fares Braiek</dc:creator>
  <cp:lastModifiedBy>Fares Braiek</cp:lastModifiedBy>
  <cp:revision>9</cp:revision>
  <dcterms:created xsi:type="dcterms:W3CDTF">2024-03-14T09:49:55Z</dcterms:created>
  <dcterms:modified xsi:type="dcterms:W3CDTF">2024-03-18T11:57:56Z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2024-03-14T00:00:00Z</vt:filetime>
  </property>
  <property fmtid="{D5CDD505-2E9C-101B-9397-08002B2CF9AE}" pid="5" name="ContentTypeId">
    <vt:lpwstr>0x0101003AA519248694DF4E8D541E497425EEDE</vt:lpwstr>
  </property>
</Properties>
</file>