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2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772934"/>
            <a:ext cx="3890111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.abid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1.xml"/><Relationship Id="rId7" Type="http://schemas.openxmlformats.org/officeDocument/2006/relationships/slide" Target="slide2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5.xml"/><Relationship Id="rId7" Type="http://schemas.openxmlformats.org/officeDocument/2006/relationships/slide" Target="slide2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9.xml"/><Relationship Id="rId7" Type="http://schemas.openxmlformats.org/officeDocument/2006/relationships/slide" Target="slide2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26.xml"/><Relationship Id="rId7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31.xml"/><Relationship Id="rId7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0.xml"/><Relationship Id="rId5" Type="http://schemas.openxmlformats.org/officeDocument/2006/relationships/slide" Target="slide54.xml"/><Relationship Id="rId4" Type="http://schemas.openxmlformats.org/officeDocument/2006/relationships/slide" Target="slide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0.xml"/><Relationship Id="rId5" Type="http://schemas.openxmlformats.org/officeDocument/2006/relationships/slide" Target="slide54.xml"/><Relationship Id="rId4" Type="http://schemas.openxmlformats.org/officeDocument/2006/relationships/slide" Target="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0.xml"/><Relationship Id="rId5" Type="http://schemas.openxmlformats.org/officeDocument/2006/relationships/slide" Target="slide48.xml"/><Relationship Id="rId4" Type="http://schemas.openxmlformats.org/officeDocument/2006/relationships/slide" Target="slide4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4.xml"/><Relationship Id="rId5" Type="http://schemas.openxmlformats.org/officeDocument/2006/relationships/slide" Target="slide48.xml"/><Relationship Id="rId4" Type="http://schemas.openxmlformats.org/officeDocument/2006/relationships/slide" Target="slide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995" y="137310"/>
            <a:ext cx="1080022" cy="10800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1994" y="407352"/>
            <a:ext cx="539953" cy="5399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994" y="1379969"/>
            <a:ext cx="3888104" cy="32639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5244" rIns="0" bIns="0" rtlCol="0">
            <a:spAutoFit/>
          </a:bodyPr>
          <a:lstStyle/>
          <a:p>
            <a:pPr marL="716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Gestion</a:t>
            </a:r>
            <a:r>
              <a:rPr spc="-15" dirty="0"/>
              <a:t> </a:t>
            </a:r>
            <a:r>
              <a:rPr spc="-5" dirty="0"/>
              <a:t>des</a:t>
            </a:r>
            <a:r>
              <a:rPr spc="-10" dirty="0"/>
              <a:t> </a:t>
            </a:r>
            <a:r>
              <a:rPr spc="-15" dirty="0"/>
              <a:t>fichiers</a:t>
            </a:r>
            <a:r>
              <a:rPr spc="-10" dirty="0"/>
              <a:t> </a:t>
            </a:r>
            <a:r>
              <a:rPr spc="-5" dirty="0"/>
              <a:t>et</a:t>
            </a:r>
            <a:r>
              <a:rPr spc="-10" dirty="0"/>
              <a:t> </a:t>
            </a:r>
            <a:r>
              <a:rPr spc="-5" dirty="0"/>
              <a:t>gestion</a:t>
            </a:r>
            <a:r>
              <a:rPr spc="-10" dirty="0"/>
              <a:t> </a:t>
            </a:r>
            <a:r>
              <a:rPr spc="-5" dirty="0"/>
              <a:t>des</a:t>
            </a:r>
            <a:r>
              <a:rPr spc="-10" dirty="0"/>
              <a:t> </a:t>
            </a:r>
            <a:r>
              <a:rPr spc="-5" dirty="0"/>
              <a:t>processus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5821" y="1877249"/>
            <a:ext cx="13925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95"/>
              </a:spcBef>
            </a:pPr>
            <a:r>
              <a:rPr lang="fr-FR" sz="800" b="1" spc="-30" dirty="0">
                <a:latin typeface="Times New Roman"/>
                <a:cs typeface="Times New Roman"/>
              </a:rPr>
              <a:t>Braiek Fares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i="1" spc="-5" dirty="0">
                <a:latin typeface="Times New Roman"/>
                <a:cs typeface="Times New Roman"/>
              </a:rPr>
              <a:t>Contact:</a:t>
            </a:r>
            <a:r>
              <a:rPr sz="800" i="1" spc="-35" dirty="0">
                <a:latin typeface="Times New Roman"/>
                <a:cs typeface="Times New Roman"/>
              </a:rPr>
              <a:t> </a:t>
            </a:r>
            <a:r>
              <a:rPr lang="fr-FR" sz="800" i="1" spc="-35" dirty="0" err="1">
                <a:latin typeface="Times New Roman"/>
                <a:cs typeface="Times New Roman"/>
              </a:rPr>
              <a:t>braiek.fares</a:t>
            </a:r>
            <a:r>
              <a:rPr sz="800" i="1" spc="-5" dirty="0">
                <a:latin typeface="Times New Roman"/>
                <a:cs typeface="Times New Roman"/>
                <a:hlinkClick r:id="rId4"/>
              </a:rPr>
              <a:t>@gmail.com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9559" y="2845929"/>
            <a:ext cx="589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800" spc="-5" dirty="0">
                <a:latin typeface="Times New Roman"/>
                <a:cs typeface="Times New Roman"/>
              </a:rPr>
              <a:t>Mars</a:t>
            </a:r>
            <a:r>
              <a:rPr sz="800" spc="-5" dirty="0">
                <a:latin typeface="Times New Roman"/>
                <a:cs typeface="Times New Roman"/>
              </a:rPr>
              <a:t> 202</a:t>
            </a:r>
            <a:r>
              <a:rPr lang="fr-FR" sz="800" spc="-5" dirty="0">
                <a:latin typeface="Times New Roman"/>
                <a:cs typeface="Times New Roman"/>
              </a:rPr>
              <a:t>4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2883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3265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1068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241624" y="3383695"/>
            <a:ext cx="203200" cy="55880"/>
            <a:chOff x="3241624" y="3383695"/>
            <a:chExt cx="203200" cy="55880"/>
          </a:xfrm>
        </p:grpSpPr>
        <p:sp>
          <p:nvSpPr>
            <p:cNvPr id="11" name="object 11"/>
            <p:cNvSpPr/>
            <p:nvPr/>
          </p:nvSpPr>
          <p:spPr>
            <a:xfrm>
              <a:off x="3304793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1624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19983" y="3382429"/>
            <a:ext cx="203200" cy="58419"/>
            <a:chOff x="3519983" y="338242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608884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99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6184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98329" y="3382429"/>
            <a:ext cx="203200" cy="58419"/>
            <a:chOff x="3798329" y="3382429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87452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9832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7452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152888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3" name="object 2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8813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Contenu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cachés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387932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cachés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519555"/>
            <a:ext cx="3956685" cy="777329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caché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nom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commence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caractère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.</a:t>
            </a:r>
            <a:endParaRPr sz="800" dirty="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L’option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-a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ls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d’afficher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cachés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défaut,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contient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cachés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« . »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Répertoire courant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« .. »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Répertoire parent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38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commandes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base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10793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37996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65199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92402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037" y="219605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037" y="246807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0032" y="1067751"/>
            <a:ext cx="2404110" cy="1507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Contenu des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répertoires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standards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800" spc="-1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commandes</a:t>
            </a:r>
            <a:r>
              <a:rPr sz="800" spc="-1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base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Redirections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Gérer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correctement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les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permissions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d’accès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aux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fichiers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Les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liens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Partitions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et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filesystems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38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commandes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base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062482"/>
            <a:ext cx="3956685" cy="14287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940"/>
              </a:lnSpc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pwd</a:t>
            </a:r>
            <a:r>
              <a:rPr sz="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[-LP]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204798"/>
            <a:ext cx="3956685" cy="56896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Affiche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(print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working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directory)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L’option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-L 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Suivre 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liens symboliques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L’option</a:t>
            </a:r>
            <a:r>
              <a:rPr sz="800" spc="-5" dirty="0">
                <a:latin typeface="Times New Roman"/>
                <a:cs typeface="Times New Roman"/>
              </a:rPr>
              <a:t> -P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Ne pas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suivre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liens symboliques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843" y="1899831"/>
            <a:ext cx="3956685" cy="14605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6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cd</a:t>
            </a:r>
            <a:r>
              <a:rPr sz="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[répertoire]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843" y="2045678"/>
            <a:ext cx="3956685" cy="731162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Changer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(change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directory)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Argument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4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absolu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4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relatif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 caractère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spécial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(raccourcis)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38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commandes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base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123988"/>
            <a:ext cx="3956685" cy="14605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6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[options]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répertoires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269847"/>
            <a:ext cx="3956685" cy="615746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 répertoires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(make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directory)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Argument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4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absolu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4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relatif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843" y="2051519"/>
            <a:ext cx="3956685" cy="14287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940"/>
              </a:lnSpc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rm</a:t>
            </a:r>
            <a:r>
              <a:rPr sz="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[options]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fichiers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843" y="2193823"/>
            <a:ext cx="3956685" cy="490519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rm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d’effacer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Argument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utiliser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précaution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(Surtout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l’option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-r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38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commandes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base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238504"/>
            <a:ext cx="3956685" cy="14287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940"/>
              </a:lnSpc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cp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[options]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380820"/>
            <a:ext cx="3956685" cy="62235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Copier 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-5" dirty="0">
                <a:latin typeface="Times New Roman"/>
                <a:cs typeface="Times New Roman"/>
              </a:rPr>
              <a:t> vers 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destination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Copier un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revient à créer 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nouveau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endParaRPr sz="800" dirty="0">
              <a:latin typeface="Times New Roman"/>
              <a:cs typeface="Times New Roman"/>
            </a:endParaRPr>
          </a:p>
          <a:p>
            <a:pPr marL="464184" marR="26034" indent="-14859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C’est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donc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l’utilisateur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effectué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copie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devient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propriétaire,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moins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d’utiliser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l’option </a:t>
            </a:r>
            <a:r>
              <a:rPr sz="800" spc="-5" dirty="0">
                <a:latin typeface="Courier New"/>
                <a:cs typeface="Courier New"/>
              </a:rPr>
              <a:t>-a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843" y="2183396"/>
            <a:ext cx="3956685" cy="14287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940"/>
              </a:lnSpc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mv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[options]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843" y="2325713"/>
            <a:ext cx="3956685" cy="252729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Déplace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renommer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source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destination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454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Redirections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10793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37996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65199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92402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037" y="219605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037" y="246807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0032" y="1067751"/>
            <a:ext cx="2404110" cy="1507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Contenu des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répertoires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standards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Les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commandes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de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base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Redirections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Gérer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correctement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les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permissions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d’accès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aux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fichiers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Les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liens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Partitions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et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filesystems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454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Redirections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Lancement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811695"/>
            <a:ext cx="3956685" cy="2406650"/>
            <a:chOff x="325843" y="811695"/>
            <a:chExt cx="3956685" cy="2406650"/>
          </a:xfrm>
        </p:grpSpPr>
        <p:sp>
          <p:nvSpPr>
            <p:cNvPr id="11" name="object 11"/>
            <p:cNvSpPr/>
            <p:nvPr/>
          </p:nvSpPr>
          <p:spPr>
            <a:xfrm>
              <a:off x="325843" y="811695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48"/>
                  </a:moveTo>
                  <a:lnTo>
                    <a:pt x="3956329" y="131648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48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943343"/>
              <a:ext cx="3956685" cy="2275205"/>
            </a:xfrm>
            <a:custGeom>
              <a:avLst/>
              <a:gdLst/>
              <a:ahLst/>
              <a:cxnLst/>
              <a:rect l="l" t="t" r="r" b="b"/>
              <a:pathLst>
                <a:path w="3956685" h="2275205">
                  <a:moveTo>
                    <a:pt x="3956329" y="0"/>
                  </a:moveTo>
                  <a:lnTo>
                    <a:pt x="0" y="0"/>
                  </a:lnTo>
                  <a:lnTo>
                    <a:pt x="0" y="2274773"/>
                  </a:lnTo>
                  <a:lnTo>
                    <a:pt x="3956329" y="227477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735025"/>
            <a:ext cx="3913504" cy="936988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Lancement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endParaRPr sz="800" dirty="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55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Lorsqu’une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lancée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SHELL,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trois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ayant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chacun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numéro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appelé </a:t>
            </a:r>
            <a:r>
              <a:rPr sz="800" spc="-10" dirty="0">
                <a:latin typeface="Times New Roman"/>
                <a:cs typeface="Times New Roman"/>
              </a:rPr>
              <a:t>"file</a:t>
            </a:r>
            <a:r>
              <a:rPr sz="800" spc="-5" dirty="0">
                <a:latin typeface="Times New Roman"/>
                <a:cs typeface="Times New Roman"/>
              </a:rPr>
              <a:t> discriptor (fd) " 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ouverts par le système.</a:t>
            </a:r>
            <a:endParaRPr sz="800" dirty="0">
              <a:latin typeface="Times New Roman"/>
              <a:cs typeface="Times New Roman"/>
            </a:endParaRPr>
          </a:p>
          <a:p>
            <a:pPr marL="294640" marR="1735455">
              <a:lnSpc>
                <a:spcPts val="950"/>
              </a:lnSpc>
              <a:spcBef>
                <a:spcPts val="19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1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stdin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input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(fd=0)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stdout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output (fd=1)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stderr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 standard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error (fd=2)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544" y="1701614"/>
            <a:ext cx="2160007" cy="99860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14489" y="2720416"/>
            <a:ext cx="2058035" cy="4368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Rediriger ses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résultats vers un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Accepter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 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454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Redirections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Redirection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085418"/>
            <a:ext cx="3956685" cy="1722120"/>
            <a:chOff x="325843" y="1085418"/>
            <a:chExt cx="3956685" cy="1722120"/>
          </a:xfrm>
        </p:grpSpPr>
        <p:sp>
          <p:nvSpPr>
            <p:cNvPr id="11" name="object 11"/>
            <p:cNvSpPr/>
            <p:nvPr/>
          </p:nvSpPr>
          <p:spPr>
            <a:xfrm>
              <a:off x="325843" y="1085418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35"/>
                  </a:moveTo>
                  <a:lnTo>
                    <a:pt x="3956329" y="131635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35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217053"/>
              <a:ext cx="3956685" cy="1590675"/>
            </a:xfrm>
            <a:custGeom>
              <a:avLst/>
              <a:gdLst/>
              <a:ahLst/>
              <a:cxnLst/>
              <a:rect l="l" t="t" r="r" b="b"/>
              <a:pathLst>
                <a:path w="3956685" h="1590675">
                  <a:moveTo>
                    <a:pt x="3956329" y="0"/>
                  </a:moveTo>
                  <a:lnTo>
                    <a:pt x="0" y="0"/>
                  </a:lnTo>
                  <a:lnTo>
                    <a:pt x="0" y="1590484"/>
                  </a:lnTo>
                  <a:lnTo>
                    <a:pt x="3956329" y="1590484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08735"/>
            <a:ext cx="1901825" cy="17995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Redirection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1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Redirection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la sortie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</a:t>
            </a:r>
            <a:endParaRPr sz="800" dirty="0">
              <a:latin typeface="Times New Roman"/>
              <a:cs typeface="Times New Roman"/>
            </a:endParaRPr>
          </a:p>
          <a:p>
            <a:pPr marL="442595" marR="297180" indent="-14859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1&gt;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 </a:t>
            </a:r>
            <a:r>
              <a:rPr sz="800" spc="-4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&gt;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</a:t>
            </a:r>
            <a:endParaRPr sz="800" dirty="0">
              <a:latin typeface="Courier New"/>
              <a:cs typeface="Courier New"/>
            </a:endParaRPr>
          </a:p>
          <a:p>
            <a:pPr marL="294640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1</a:t>
            </a:r>
            <a:r>
              <a:rPr sz="800" i="1" dirty="0">
                <a:latin typeface="Verdana"/>
                <a:cs typeface="Verdana"/>
              </a:rPr>
              <a:t>&gt;&gt;</a:t>
            </a:r>
            <a:r>
              <a:rPr sz="800" i="1" spc="185" dirty="0">
                <a:latin typeface="Verdana"/>
                <a:cs typeface="Verdana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</a:t>
            </a:r>
            <a:endParaRPr sz="800" dirty="0">
              <a:latin typeface="Courier New"/>
              <a:cs typeface="Courier New"/>
            </a:endParaRPr>
          </a:p>
          <a:p>
            <a:pPr marL="442595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i="1" dirty="0">
                <a:latin typeface="Verdana"/>
                <a:cs typeface="Verdana"/>
              </a:rPr>
              <a:t>&gt;&gt;</a:t>
            </a:r>
            <a:r>
              <a:rPr sz="800" i="1" spc="180" dirty="0">
                <a:latin typeface="Verdana"/>
                <a:cs typeface="Verdana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</a:t>
            </a:r>
            <a:endParaRPr sz="80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Redirection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sortie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d’erreur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2&gt;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</a:t>
            </a:r>
            <a:endParaRPr sz="800" dirty="0">
              <a:latin typeface="Courier New"/>
              <a:cs typeface="Courier New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2</a:t>
            </a:r>
            <a:r>
              <a:rPr sz="800" i="1" dirty="0">
                <a:latin typeface="Verdana"/>
                <a:cs typeface="Verdana"/>
              </a:rPr>
              <a:t>&gt;&gt;</a:t>
            </a:r>
            <a:r>
              <a:rPr sz="800" i="1" spc="185" dirty="0">
                <a:latin typeface="Verdana"/>
                <a:cs typeface="Verdana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</a:t>
            </a:r>
            <a:endParaRPr sz="80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Redirection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l’entrée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</a:t>
            </a:r>
            <a:endParaRPr sz="800" dirty="0">
              <a:latin typeface="Courier New"/>
              <a:cs typeface="Courier New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i="1" dirty="0">
                <a:latin typeface="Verdana"/>
                <a:cs typeface="Verdana"/>
              </a:rPr>
              <a:t>&lt;&lt;</a:t>
            </a:r>
            <a:r>
              <a:rPr sz="800" i="1" spc="185" dirty="0">
                <a:latin typeface="Verdana"/>
                <a:cs typeface="Verdana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454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Redirections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tubes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128318"/>
            <a:ext cx="3956685" cy="1615440"/>
            <a:chOff x="325843" y="1128318"/>
            <a:chExt cx="3956685" cy="1615440"/>
          </a:xfrm>
        </p:grpSpPr>
        <p:sp>
          <p:nvSpPr>
            <p:cNvPr id="11" name="object 11"/>
            <p:cNvSpPr/>
            <p:nvPr/>
          </p:nvSpPr>
          <p:spPr>
            <a:xfrm>
              <a:off x="325843" y="1128318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35"/>
                  </a:moveTo>
                  <a:lnTo>
                    <a:pt x="3956329" y="131635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35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259954"/>
              <a:ext cx="3956685" cy="1483360"/>
            </a:xfrm>
            <a:custGeom>
              <a:avLst/>
              <a:gdLst/>
              <a:ahLst/>
              <a:cxnLst/>
              <a:rect l="l" t="t" r="r" b="b"/>
              <a:pathLst>
                <a:path w="3956685" h="1483360">
                  <a:moveTo>
                    <a:pt x="3956329" y="0"/>
                  </a:moveTo>
                  <a:lnTo>
                    <a:pt x="0" y="0"/>
                  </a:lnTo>
                  <a:lnTo>
                    <a:pt x="0" y="1483220"/>
                  </a:lnTo>
                  <a:lnTo>
                    <a:pt x="3956329" y="1483220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51661"/>
            <a:ext cx="3913504" cy="5200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Redirection</a:t>
            </a:r>
            <a:endParaRPr sz="80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55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Simplifier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l’exécution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quand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doit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prendre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 entrée la sortie de 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 qui la précède.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547" y="1610846"/>
            <a:ext cx="2519911" cy="49085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14489" y="2121891"/>
            <a:ext cx="3789679" cy="5568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deux lignes de commandes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 équivalentes</a:t>
            </a:r>
            <a:endParaRPr sz="800" dirty="0">
              <a:latin typeface="Times New Roman"/>
              <a:cs typeface="Times New Roman"/>
            </a:endParaRPr>
          </a:p>
          <a:p>
            <a:pPr marL="375285" marR="5080" indent="-14859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commande1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&gt;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fichier_temp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;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commande2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fichier_temp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;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rm </a:t>
            </a:r>
            <a:r>
              <a:rPr sz="800" spc="-4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fichier_tmp</a:t>
            </a:r>
            <a:endParaRPr sz="800" dirty="0">
              <a:latin typeface="Courier New"/>
              <a:cs typeface="Courier New"/>
            </a:endParaRPr>
          </a:p>
          <a:p>
            <a:pPr marL="227329">
              <a:lnSpc>
                <a:spcPts val="91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commande1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i="1" spc="25" dirty="0">
                <a:latin typeface="Arial"/>
                <a:cs typeface="Arial"/>
              </a:rPr>
              <a:t>|</a:t>
            </a:r>
            <a:r>
              <a:rPr sz="800" i="1" spc="240" dirty="0">
                <a:latin typeface="Arial"/>
                <a:cs typeface="Arial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commande2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1434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Gérer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correctement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permissions</a:t>
            </a:r>
            <a:r>
              <a:rPr sz="50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d’accès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aux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10793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37996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65199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92402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037" y="219605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037" y="246807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0032" y="1067751"/>
            <a:ext cx="2404110" cy="1507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Contenu des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répertoires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standards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Les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commandes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de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base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Redirections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Gérer</a:t>
            </a:r>
            <a:r>
              <a:rPr sz="800" spc="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correctement</a:t>
            </a:r>
            <a:r>
              <a:rPr sz="800" spc="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800" spc="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permissions</a:t>
            </a:r>
            <a:r>
              <a:rPr sz="800" spc="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d’accès</a:t>
            </a:r>
            <a:r>
              <a:rPr sz="800" spc="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aux</a:t>
            </a:r>
            <a:r>
              <a:rPr sz="800" spc="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fichiers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Les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liens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Partitions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et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filesystems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785647"/>
            <a:ext cx="3888104" cy="29781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5244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434"/>
              </a:spcBef>
            </a:pPr>
            <a:r>
              <a:rPr spc="-10" dirty="0"/>
              <a:t>Partie</a:t>
            </a:r>
            <a:r>
              <a:rPr spc="-15" dirty="0"/>
              <a:t> </a:t>
            </a:r>
            <a:r>
              <a:rPr spc="-5" dirty="0"/>
              <a:t>1</a:t>
            </a:r>
            <a:r>
              <a:rPr spc="-10" dirty="0"/>
              <a:t> </a:t>
            </a:r>
            <a:r>
              <a:rPr spc="-5" dirty="0"/>
              <a:t>:</a:t>
            </a:r>
            <a:r>
              <a:rPr spc="-15" dirty="0"/>
              <a:t> </a:t>
            </a:r>
            <a:r>
              <a:rPr spc="-5" dirty="0"/>
              <a:t>Gestion</a:t>
            </a:r>
            <a:r>
              <a:rPr spc="-10" dirty="0"/>
              <a:t> </a:t>
            </a:r>
            <a:r>
              <a:rPr spc="-5" dirty="0"/>
              <a:t>des</a:t>
            </a:r>
            <a:r>
              <a:rPr spc="-10" dirty="0"/>
              <a:t> </a:t>
            </a:r>
            <a:r>
              <a:rPr spc="-15" dirty="0"/>
              <a:t>fichiers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9559" y="2222994"/>
            <a:ext cx="589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800" spc="-5" dirty="0">
                <a:latin typeface="Times New Roman"/>
                <a:cs typeface="Times New Roman"/>
              </a:rPr>
              <a:t>Mars</a:t>
            </a:r>
            <a:r>
              <a:rPr sz="800" spc="-5" dirty="0">
                <a:latin typeface="Times New Roman"/>
                <a:cs typeface="Times New Roman"/>
              </a:rPr>
              <a:t> 202</a:t>
            </a:r>
            <a:r>
              <a:rPr lang="fr-FR" sz="800" spc="-5" dirty="0">
                <a:latin typeface="Times New Roman"/>
                <a:cs typeface="Times New Roman"/>
              </a:rPr>
              <a:t>4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2883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3265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1068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41624" y="3383695"/>
            <a:ext cx="203200" cy="55880"/>
            <a:chOff x="3241624" y="338369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304793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1624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19983" y="3382429"/>
            <a:ext cx="203200" cy="58419"/>
            <a:chOff x="3519983" y="338242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608884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99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6184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98329" y="3382429"/>
            <a:ext cx="203200" cy="58419"/>
            <a:chOff x="3798329" y="338242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7452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832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452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52888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1434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Gérer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correctement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permissions</a:t>
            </a:r>
            <a:r>
              <a:rPr sz="50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d’accès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aux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et 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répertoires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080960"/>
            <a:ext cx="3956685" cy="1733550"/>
            <a:chOff x="325843" y="1080960"/>
            <a:chExt cx="3956685" cy="1733550"/>
          </a:xfrm>
        </p:grpSpPr>
        <p:sp>
          <p:nvSpPr>
            <p:cNvPr id="11" name="object 11"/>
            <p:cNvSpPr/>
            <p:nvPr/>
          </p:nvSpPr>
          <p:spPr>
            <a:xfrm>
              <a:off x="325843" y="1080960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233500"/>
              <a:ext cx="3956685" cy="1581150"/>
            </a:xfrm>
            <a:custGeom>
              <a:avLst/>
              <a:gdLst/>
              <a:ahLst/>
              <a:cxnLst/>
              <a:rect l="l" t="t" r="r" b="b"/>
              <a:pathLst>
                <a:path w="3956685" h="1581150">
                  <a:moveTo>
                    <a:pt x="3956329" y="0"/>
                  </a:moveTo>
                  <a:lnTo>
                    <a:pt x="0" y="0"/>
                  </a:lnTo>
                  <a:lnTo>
                    <a:pt x="0" y="1580705"/>
                  </a:lnTo>
                  <a:lnTo>
                    <a:pt x="3956329" y="1580705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69834"/>
            <a:ext cx="3913504" cy="1683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droits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répertoires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multi-utilisateurs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partagent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l’espace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</a:t>
            </a:r>
            <a:r>
              <a:rPr sz="800" spc="-10" dirty="0">
                <a:latin typeface="Times New Roman"/>
                <a:cs typeface="Times New Roman"/>
              </a:rPr>
              <a:t>fichiers </a:t>
            </a:r>
            <a:r>
              <a:rPr sz="800" spc="-5" dirty="0">
                <a:latin typeface="Times New Roman"/>
                <a:cs typeface="Times New Roman"/>
              </a:rPr>
              <a:t>et répertoires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 ne</a:t>
            </a:r>
            <a:r>
              <a:rPr sz="800" spc="-10" dirty="0">
                <a:latin typeface="Times New Roman"/>
                <a:cs typeface="Times New Roman"/>
              </a:rPr>
              <a:t> doivent</a:t>
            </a:r>
            <a:r>
              <a:rPr sz="800" spc="-5" dirty="0">
                <a:latin typeface="Times New Roman"/>
                <a:cs typeface="Times New Roman"/>
              </a:rPr>
              <a:t> pas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être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accessibles par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autres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configuration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doivent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être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protégés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Nécessité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spécifier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fichier/répertoire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Lecture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(R),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écriture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(W),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(X)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s’appliquent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groupes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d’utilisateurs</a:t>
            </a:r>
            <a:endParaRPr sz="800" dirty="0">
              <a:latin typeface="Times New Roman"/>
              <a:cs typeface="Times New Roman"/>
            </a:endParaRPr>
          </a:p>
          <a:p>
            <a:pPr marL="442595">
              <a:lnSpc>
                <a:spcPts val="944"/>
              </a:lnSpc>
            </a:pPr>
            <a:r>
              <a:rPr sz="800" spc="-175" dirty="0">
                <a:solidFill>
                  <a:srgbClr val="FF0000"/>
                </a:solidFill>
                <a:latin typeface="MS UI Gothic"/>
                <a:cs typeface="MS UI Gothic"/>
              </a:rPr>
              <a:t>❶</a:t>
            </a:r>
            <a:r>
              <a:rPr sz="800" spc="-10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propriétaire (user) du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endParaRPr sz="800" dirty="0">
              <a:latin typeface="Times New Roman"/>
              <a:cs typeface="Times New Roman"/>
            </a:endParaRPr>
          </a:p>
          <a:p>
            <a:pPr marL="442595">
              <a:lnSpc>
                <a:spcPts val="944"/>
              </a:lnSpc>
            </a:pPr>
            <a:r>
              <a:rPr sz="800" spc="-175" dirty="0">
                <a:solidFill>
                  <a:srgbClr val="FF0000"/>
                </a:solidFill>
                <a:latin typeface="MS UI Gothic"/>
                <a:cs typeface="MS UI Gothic"/>
              </a:rPr>
              <a:t>❷</a:t>
            </a:r>
            <a:r>
              <a:rPr sz="800" spc="-16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groupe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(group)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propriétaire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membre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groupe</a:t>
            </a:r>
            <a:endParaRPr sz="800" dirty="0">
              <a:latin typeface="Times New Roman"/>
              <a:cs typeface="Times New Roman"/>
            </a:endParaRPr>
          </a:p>
          <a:p>
            <a:pPr marL="547370" indent="-105410">
              <a:lnSpc>
                <a:spcPts val="955"/>
              </a:lnSpc>
              <a:buClr>
                <a:srgbClr val="FF0000"/>
              </a:buClr>
              <a:buFont typeface="MS UI Gothic"/>
              <a:buChar char="⮊"/>
              <a:tabLst>
                <a:tab pos="548005" algn="l"/>
              </a:tabLst>
            </a:pP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autres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(others)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désigne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membres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précédents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responsables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grand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nombre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d’erreurs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configuration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1434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Gérer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correctement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permissions</a:t>
            </a:r>
            <a:r>
              <a:rPr sz="50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d’accès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aux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et 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répertoires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032891"/>
            <a:ext cx="3956685" cy="1853564"/>
            <a:chOff x="325843" y="1032891"/>
            <a:chExt cx="3956685" cy="1853564"/>
          </a:xfrm>
        </p:grpSpPr>
        <p:sp>
          <p:nvSpPr>
            <p:cNvPr id="11" name="object 11"/>
            <p:cNvSpPr/>
            <p:nvPr/>
          </p:nvSpPr>
          <p:spPr>
            <a:xfrm>
              <a:off x="325843" y="1032891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27"/>
                  </a:moveTo>
                  <a:lnTo>
                    <a:pt x="3956329" y="152527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2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185418"/>
              <a:ext cx="3956685" cy="1701164"/>
            </a:xfrm>
            <a:custGeom>
              <a:avLst/>
              <a:gdLst/>
              <a:ahLst/>
              <a:cxnLst/>
              <a:rect l="l" t="t" r="r" b="b"/>
              <a:pathLst>
                <a:path w="3956685" h="1701164">
                  <a:moveTo>
                    <a:pt x="3956329" y="0"/>
                  </a:moveTo>
                  <a:lnTo>
                    <a:pt x="0" y="0"/>
                  </a:lnTo>
                  <a:lnTo>
                    <a:pt x="0" y="1700911"/>
                  </a:lnTo>
                  <a:lnTo>
                    <a:pt x="3956329" y="1700911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21751"/>
            <a:ext cx="3913504" cy="1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différence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entre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répertoires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(r,w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même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signification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endParaRPr sz="8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284"/>
              </a:spcBef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❶</a:t>
            </a:r>
            <a:r>
              <a:rPr sz="800" spc="2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Lecture</a:t>
            </a:r>
            <a:r>
              <a:rPr sz="800" spc="-10" dirty="0">
                <a:latin typeface="Times New Roman"/>
                <a:cs typeface="Times New Roman"/>
              </a:rPr>
              <a:t> (afficher)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Écriture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(modification)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1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Exécution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(exécution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script)Plusieurs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partagent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l’espace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endParaRPr sz="8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285"/>
              </a:spcBef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❷</a:t>
            </a:r>
            <a:r>
              <a:rPr sz="800" spc="3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contenu,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(avec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exemple)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w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contenu,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supprimer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(avec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cp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»,</a:t>
            </a:r>
            <a:endParaRPr sz="800" dirty="0">
              <a:latin typeface="Times New Roman"/>
              <a:cs typeface="Times New Roman"/>
            </a:endParaRPr>
          </a:p>
          <a:p>
            <a:pPr marL="442595">
              <a:lnSpc>
                <a:spcPts val="944"/>
              </a:lnSpc>
            </a:pP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mv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rm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»)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d’accéder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aux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répertoire.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Mais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aussi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naviguer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</a:t>
            </a:r>
            <a:r>
              <a:rPr sz="800" spc="-10" dirty="0">
                <a:latin typeface="Times New Roman"/>
                <a:cs typeface="Times New Roman"/>
              </a:rPr>
              <a:t> (avec</a:t>
            </a:r>
            <a:r>
              <a:rPr sz="800" spc="-5" dirty="0">
                <a:latin typeface="Times New Roman"/>
                <a:cs typeface="Times New Roman"/>
              </a:rPr>
              <a:t> « cd »)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1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général,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 w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souvent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associé 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1434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Gérer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correctement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permissions</a:t>
            </a:r>
            <a:r>
              <a:rPr sz="50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d’accès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aux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et 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répertoires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077874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Consulter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droits d’accès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843" y="1209509"/>
            <a:ext cx="3956685" cy="1609725"/>
          </a:xfrm>
          <a:custGeom>
            <a:avLst/>
            <a:gdLst/>
            <a:ahLst/>
            <a:cxnLst/>
            <a:rect l="l" t="t" r="r" b="b"/>
            <a:pathLst>
              <a:path w="3956685" h="1609725">
                <a:moveTo>
                  <a:pt x="3956329" y="0"/>
                </a:moveTo>
                <a:lnTo>
                  <a:pt x="0" y="0"/>
                </a:lnTo>
                <a:lnTo>
                  <a:pt x="0" y="1609331"/>
                </a:lnTo>
                <a:lnTo>
                  <a:pt x="3956329" y="1609331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7189" y="1253742"/>
            <a:ext cx="25114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-l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d’afficher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d’accès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51547" y="1440178"/>
            <a:ext cx="2520315" cy="1306830"/>
            <a:chOff x="1151547" y="1440178"/>
            <a:chExt cx="2520315" cy="13068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547" y="1440178"/>
              <a:ext cx="2519953" cy="486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1547" y="2157005"/>
              <a:ext cx="2520028" cy="58972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27189" y="1970569"/>
            <a:ext cx="1583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Signification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différents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champs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1434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Gérer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correctement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permissions</a:t>
            </a:r>
            <a:r>
              <a:rPr sz="50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d’accès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aux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et 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répertoires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957199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Modifier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 d’accès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088821"/>
            <a:ext cx="3956685" cy="63055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chmod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endParaRPr sz="800">
              <a:latin typeface="Times New Roman"/>
              <a:cs typeface="Times New Roman"/>
            </a:endParaRPr>
          </a:p>
          <a:p>
            <a:pPr marR="2820670" algn="r"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syntaxes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différentes</a:t>
            </a:r>
            <a:endParaRPr sz="800">
              <a:latin typeface="Times New Roman"/>
              <a:cs typeface="Times New Roman"/>
            </a:endParaRPr>
          </a:p>
          <a:p>
            <a:pPr marR="2860040" algn="r">
              <a:lnSpc>
                <a:spcPts val="944"/>
              </a:lnSpc>
            </a:pPr>
            <a:r>
              <a:rPr sz="800" spc="-175" dirty="0">
                <a:solidFill>
                  <a:srgbClr val="FF0000"/>
                </a:solidFill>
                <a:latin typeface="MS UI Gothic"/>
                <a:cs typeface="MS UI Gothic"/>
              </a:rPr>
              <a:t>❶</a:t>
            </a:r>
            <a:r>
              <a:rPr sz="800" spc="-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Mode symbolique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175" dirty="0">
                <a:solidFill>
                  <a:srgbClr val="FF0000"/>
                </a:solidFill>
                <a:latin typeface="MS UI Gothic"/>
                <a:cs typeface="MS UI Gothic"/>
              </a:rPr>
              <a:t>❷</a:t>
            </a:r>
            <a:r>
              <a:rPr sz="800" spc="-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Mode octal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843" y="1845602"/>
            <a:ext cx="3956685" cy="15557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381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0"/>
              </a:spcBef>
            </a:pPr>
            <a:r>
              <a:rPr sz="800" spc="-175" dirty="0">
                <a:solidFill>
                  <a:srgbClr val="FFFFFF"/>
                </a:solidFill>
                <a:latin typeface="MS UI Gothic"/>
                <a:cs typeface="MS UI Gothic"/>
              </a:rPr>
              <a:t>❶</a:t>
            </a:r>
            <a:r>
              <a:rPr sz="800" spc="-45" dirty="0">
                <a:solidFill>
                  <a:srgbClr val="FFFF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 symbolique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843" y="2001177"/>
            <a:ext cx="3956685" cy="959878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chmod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[OPTION]...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MODE[,MODE]...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FILE...</a:t>
            </a:r>
            <a:endParaRPr sz="800" dirty="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symboles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(ugoa)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opérateurs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(+,-,=)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 (user),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(group),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(others),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(all users)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+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(Ajouter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droit),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-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(Retirer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droit),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(Ajouter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retirer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autres)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ts val="955"/>
              </a:lnSpc>
              <a:spcBef>
                <a:spcPts val="2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Exemple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Ajouter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d’exécution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propriétaire</a:t>
            </a:r>
            <a:endParaRPr sz="800" dirty="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chmod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u+x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rapport.txt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1434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Gérer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correctement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permissions</a:t>
            </a:r>
            <a:r>
              <a:rPr sz="50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d’accès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aux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et 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répertoires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191666"/>
            <a:ext cx="3956685" cy="13525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381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0"/>
              </a:spcBef>
            </a:pPr>
            <a:r>
              <a:rPr sz="800" spc="-175" dirty="0">
                <a:solidFill>
                  <a:srgbClr val="FFFFFF"/>
                </a:solidFill>
                <a:latin typeface="MS UI Gothic"/>
                <a:cs typeface="MS UI Gothic"/>
              </a:rPr>
              <a:t>❷</a:t>
            </a:r>
            <a:r>
              <a:rPr sz="800" spc="-45" dirty="0">
                <a:solidFill>
                  <a:srgbClr val="FFFF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 octal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843" y="1326743"/>
            <a:ext cx="3956685" cy="1321435"/>
          </a:xfrm>
          <a:custGeom>
            <a:avLst/>
            <a:gdLst/>
            <a:ahLst/>
            <a:cxnLst/>
            <a:rect l="l" t="t" r="r" b="b"/>
            <a:pathLst>
              <a:path w="3956685" h="1321435">
                <a:moveTo>
                  <a:pt x="3956329" y="0"/>
                </a:moveTo>
                <a:lnTo>
                  <a:pt x="0" y="0"/>
                </a:lnTo>
                <a:lnTo>
                  <a:pt x="0" y="1321409"/>
                </a:lnTo>
                <a:lnTo>
                  <a:pt x="3956329" y="1321409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885" y="1334300"/>
            <a:ext cx="2559050" cy="5003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chmod [OPTION]...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OCTAL-MODE FILE...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Basé sur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 nombres 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 à 7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représentation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binaire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(base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détail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544" y="1873730"/>
            <a:ext cx="2160046" cy="52223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26885" y="2440202"/>
            <a:ext cx="256794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même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temps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1434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Gérer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correctement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permissions</a:t>
            </a:r>
            <a:r>
              <a:rPr sz="50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d’accès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aux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et 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répertoires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053909"/>
            <a:ext cx="3956685" cy="1801495"/>
            <a:chOff x="325843" y="1053909"/>
            <a:chExt cx="3956685" cy="1801495"/>
          </a:xfrm>
        </p:grpSpPr>
        <p:sp>
          <p:nvSpPr>
            <p:cNvPr id="11" name="object 11"/>
            <p:cNvSpPr/>
            <p:nvPr/>
          </p:nvSpPr>
          <p:spPr>
            <a:xfrm>
              <a:off x="325843" y="1053909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206449"/>
              <a:ext cx="3956685" cy="1648460"/>
            </a:xfrm>
            <a:custGeom>
              <a:avLst/>
              <a:gdLst/>
              <a:ahLst/>
              <a:cxnLst/>
              <a:rect l="l" t="t" r="r" b="b"/>
              <a:pathLst>
                <a:path w="3956685" h="1648460">
                  <a:moveTo>
                    <a:pt x="3956329" y="0"/>
                  </a:moveTo>
                  <a:lnTo>
                    <a:pt x="0" y="0"/>
                  </a:lnTo>
                  <a:lnTo>
                    <a:pt x="0" y="1648333"/>
                  </a:lnTo>
                  <a:lnTo>
                    <a:pt x="3956329" y="164833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42783"/>
            <a:ext cx="3321685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Masque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droits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d’accès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 </a:t>
            </a:r>
            <a:r>
              <a:rPr sz="800" spc="-10" dirty="0">
                <a:latin typeface="Times New Roman"/>
                <a:cs typeface="Times New Roman"/>
              </a:rPr>
              <a:t>définir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droits 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défaut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appliqués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nouveau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création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masque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empêchent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d’obtenir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correspondant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547" y="1740784"/>
            <a:ext cx="2520022" cy="59610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14489" y="2357094"/>
            <a:ext cx="3085465" cy="4368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umask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</a:t>
            </a:r>
            <a:r>
              <a:rPr sz="800" spc="-10" dirty="0">
                <a:latin typeface="Times New Roman"/>
                <a:cs typeface="Times New Roman"/>
              </a:rPr>
              <a:t>modifier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masque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nouvellement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seront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alors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protégés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valeur par défaut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 masque est 022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2520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liens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10793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37996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65199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92402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037" y="219605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037" y="246807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0032" y="1067751"/>
            <a:ext cx="2404110" cy="1507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Contenu des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répertoires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standards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Les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commandes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de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base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Redirections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Gérer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correctement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les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permissions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d’accès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aux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fichiers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800" spc="-3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liens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Partitions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et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filesystems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2520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liens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inodes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016952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inodes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843" y="1148588"/>
            <a:ext cx="3956685" cy="1762125"/>
          </a:xfrm>
          <a:custGeom>
            <a:avLst/>
            <a:gdLst/>
            <a:ahLst/>
            <a:cxnLst/>
            <a:rect l="l" t="t" r="r" b="b"/>
            <a:pathLst>
              <a:path w="3956685" h="1762125">
                <a:moveTo>
                  <a:pt x="3956329" y="0"/>
                </a:moveTo>
                <a:lnTo>
                  <a:pt x="0" y="0"/>
                </a:lnTo>
                <a:lnTo>
                  <a:pt x="0" y="1761642"/>
                </a:lnTo>
                <a:lnTo>
                  <a:pt x="3956329" y="1761642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843" y="1148588"/>
            <a:ext cx="3956685" cy="1029128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inode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structure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concernant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Contient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informations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suivantes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propriétaire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groupe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périphérique qui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contient</a:t>
            </a:r>
            <a:endParaRPr sz="800" dirty="0">
              <a:latin typeface="Times New Roman"/>
              <a:cs typeface="Times New Roman"/>
            </a:endParaRPr>
          </a:p>
          <a:p>
            <a:pPr marL="464184" marR="26034" indent="-148590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relatives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l’emplacement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sup-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port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stockage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5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 </a:t>
            </a:r>
            <a:r>
              <a:rPr sz="800" spc="-10" dirty="0">
                <a:latin typeface="Times New Roman"/>
                <a:cs typeface="Times New Roman"/>
              </a:rPr>
              <a:t>définit</a:t>
            </a:r>
            <a:r>
              <a:rPr sz="800" spc="-5" dirty="0">
                <a:latin typeface="Times New Roman"/>
                <a:cs typeface="Times New Roman"/>
              </a:rPr>
              <a:t> deux types de liens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552" y="2201689"/>
            <a:ext cx="3240009" cy="6364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2520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liens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952766"/>
            <a:ext cx="3956685" cy="2054225"/>
            <a:chOff x="325843" y="952766"/>
            <a:chExt cx="3956685" cy="2054225"/>
          </a:xfrm>
        </p:grpSpPr>
        <p:sp>
          <p:nvSpPr>
            <p:cNvPr id="11" name="object 11"/>
            <p:cNvSpPr/>
            <p:nvPr/>
          </p:nvSpPr>
          <p:spPr>
            <a:xfrm>
              <a:off x="325843" y="952766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22"/>
                  </a:moveTo>
                  <a:lnTo>
                    <a:pt x="3956329" y="131622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22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084389"/>
              <a:ext cx="3956685" cy="1922145"/>
            </a:xfrm>
            <a:custGeom>
              <a:avLst/>
              <a:gdLst/>
              <a:ahLst/>
              <a:cxnLst/>
              <a:rect l="l" t="t" r="r" b="b"/>
              <a:pathLst>
                <a:path w="3956685" h="1922145">
                  <a:moveTo>
                    <a:pt x="3956329" y="0"/>
                  </a:moveTo>
                  <a:lnTo>
                    <a:pt x="0" y="0"/>
                  </a:lnTo>
                  <a:lnTo>
                    <a:pt x="0" y="1922119"/>
                  </a:lnTo>
                  <a:lnTo>
                    <a:pt x="3956329" y="1922119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876084"/>
            <a:ext cx="3693160" cy="1263166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1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spécial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fait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référence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Axe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central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 fonctionnement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Linux</a:t>
            </a:r>
            <a:endParaRPr sz="800" dirty="0">
              <a:latin typeface="Times New Roman"/>
              <a:cs typeface="Times New Roman"/>
            </a:endParaRPr>
          </a:p>
          <a:p>
            <a:pPr marL="294640" marR="1152525">
              <a:lnSpc>
                <a:spcPts val="950"/>
              </a:lnSpc>
              <a:spcBef>
                <a:spcPts val="225"/>
              </a:spcBef>
            </a:pP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créer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raccourcis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vers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 err="1">
                <a:latin typeface="Times New Roman"/>
                <a:cs typeface="Times New Roman"/>
              </a:rPr>
              <a:t>existants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 </a:t>
            </a:r>
            <a:endParaRPr lang="fr-FR" sz="800" dirty="0">
              <a:latin typeface="Times New Roman"/>
              <a:cs typeface="Times New Roman"/>
            </a:endParaRPr>
          </a:p>
          <a:p>
            <a:pPr marL="294640" marR="1152525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compatibilité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logiciels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distributions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 est assurée par les liens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10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D’éviter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stocker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fois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même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différents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 </a:t>
            </a:r>
            <a:r>
              <a:rPr sz="800" spc="-10" dirty="0">
                <a:latin typeface="Times New Roman"/>
                <a:cs typeface="Times New Roman"/>
              </a:rPr>
              <a:t>définit</a:t>
            </a:r>
            <a:r>
              <a:rPr sz="800" spc="-5" dirty="0">
                <a:latin typeface="Times New Roman"/>
                <a:cs typeface="Times New Roman"/>
              </a:rPr>
              <a:t> deux types de liens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550" y="2137504"/>
            <a:ext cx="2879949" cy="79689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2520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liens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symboliques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934618"/>
            <a:ext cx="3956685" cy="2099310"/>
            <a:chOff x="325843" y="934618"/>
            <a:chExt cx="3956685" cy="2099310"/>
          </a:xfrm>
        </p:grpSpPr>
        <p:sp>
          <p:nvSpPr>
            <p:cNvPr id="11" name="object 11"/>
            <p:cNvSpPr/>
            <p:nvPr/>
          </p:nvSpPr>
          <p:spPr>
            <a:xfrm>
              <a:off x="325843" y="934618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27"/>
                  </a:moveTo>
                  <a:lnTo>
                    <a:pt x="3956329" y="152527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2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087145"/>
              <a:ext cx="3956685" cy="1946910"/>
            </a:xfrm>
            <a:custGeom>
              <a:avLst/>
              <a:gdLst/>
              <a:ahLst/>
              <a:cxnLst/>
              <a:rect l="l" t="t" r="r" b="b"/>
              <a:pathLst>
                <a:path w="3956685" h="1946910">
                  <a:moveTo>
                    <a:pt x="3956329" y="0"/>
                  </a:moveTo>
                  <a:lnTo>
                    <a:pt x="0" y="0"/>
                  </a:lnTo>
                  <a:lnTo>
                    <a:pt x="0" y="1946579"/>
                  </a:lnTo>
                  <a:lnTo>
                    <a:pt x="3956329" y="1946579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923491"/>
            <a:ext cx="2750820" cy="621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symboliques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symbolique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référence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cible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Lorsque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effacé,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rompu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Lorsque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effacé,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cible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effacé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1552" y="1608834"/>
            <a:ext cx="3240405" cy="1353185"/>
            <a:chOff x="791552" y="1608834"/>
            <a:chExt cx="3240405" cy="13531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552" y="1608834"/>
              <a:ext cx="3240037" cy="7295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552" y="2569088"/>
              <a:ext cx="3239954" cy="39252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14489" y="2382645"/>
            <a:ext cx="3291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ln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l’option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-s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symbolique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8813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Contenu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10793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37996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65199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92402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037" y="219605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037" y="246807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0032" y="1067751"/>
            <a:ext cx="2404110" cy="1507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Contenu des</a:t>
            </a:r>
            <a:r>
              <a:rPr sz="80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80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commandes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base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Redirections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Gérer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correctement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les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permissions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d’accès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aux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fichiers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Les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liens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Partitions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et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filesystems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2520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liens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physiques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915085"/>
            <a:ext cx="3956685" cy="2148205"/>
            <a:chOff x="325843" y="915085"/>
            <a:chExt cx="3956685" cy="2148205"/>
          </a:xfrm>
        </p:grpSpPr>
        <p:sp>
          <p:nvSpPr>
            <p:cNvPr id="11" name="object 11"/>
            <p:cNvSpPr/>
            <p:nvPr/>
          </p:nvSpPr>
          <p:spPr>
            <a:xfrm>
              <a:off x="325843" y="915085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067625"/>
              <a:ext cx="3956685" cy="1995805"/>
            </a:xfrm>
            <a:custGeom>
              <a:avLst/>
              <a:gdLst/>
              <a:ahLst/>
              <a:cxnLst/>
              <a:rect l="l" t="t" r="r" b="b"/>
              <a:pathLst>
                <a:path w="3956685" h="1995805">
                  <a:moveTo>
                    <a:pt x="3956329" y="0"/>
                  </a:moveTo>
                  <a:lnTo>
                    <a:pt x="0" y="0"/>
                  </a:lnTo>
                  <a:lnTo>
                    <a:pt x="0" y="1995411"/>
                  </a:lnTo>
                  <a:lnTo>
                    <a:pt x="3956329" y="1995411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903959"/>
            <a:ext cx="3913504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physiques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physique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associé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emplacement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support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stockage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 liens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peuvent être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associés 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même 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inode »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Similaire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notion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pointeurs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 langage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3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Deux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liens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physiques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considérés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indépendants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même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leur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contenu est au même emplacement sur le support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1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lien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physique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régulier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43" y="1949916"/>
            <a:ext cx="3599980" cy="104099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10793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37996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65199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92402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037" y="219605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037" y="246807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0032" y="1067751"/>
            <a:ext cx="2404110" cy="1507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Contenu des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répertoires</a:t>
            </a:r>
            <a:r>
              <a:rPr sz="80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standards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Les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commandes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de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base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Redirections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Gérer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correctement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les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permissions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d’accès</a:t>
            </a:r>
            <a:r>
              <a:rPr sz="800" spc="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aux</a:t>
            </a:r>
            <a:r>
              <a:rPr sz="800" spc="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fichiers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Les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liens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filesystems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949375"/>
            <a:ext cx="3956685" cy="2062480"/>
            <a:chOff x="325843" y="949375"/>
            <a:chExt cx="3956685" cy="2062480"/>
          </a:xfrm>
        </p:grpSpPr>
        <p:sp>
          <p:nvSpPr>
            <p:cNvPr id="11" name="object 11"/>
            <p:cNvSpPr/>
            <p:nvPr/>
          </p:nvSpPr>
          <p:spPr>
            <a:xfrm>
              <a:off x="325843" y="949375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101915"/>
              <a:ext cx="3956685" cy="1910080"/>
            </a:xfrm>
            <a:custGeom>
              <a:avLst/>
              <a:gdLst/>
              <a:ahLst/>
              <a:cxnLst/>
              <a:rect l="l" t="t" r="r" b="b"/>
              <a:pathLst>
                <a:path w="3956685" h="1910080">
                  <a:moveTo>
                    <a:pt x="3956329" y="0"/>
                  </a:moveTo>
                  <a:lnTo>
                    <a:pt x="0" y="0"/>
                  </a:lnTo>
                  <a:lnTo>
                    <a:pt x="0" y="1909673"/>
                  </a:lnTo>
                  <a:lnTo>
                    <a:pt x="3956329" y="190967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938249"/>
            <a:ext cx="3913504" cy="20717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formats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(1/3)</a:t>
            </a:r>
            <a:endParaRPr sz="800" dirty="0">
              <a:latin typeface="Times New Roman"/>
              <a:cs typeface="Times New Roman"/>
            </a:endParaRPr>
          </a:p>
          <a:p>
            <a:pPr marL="79375" algn="just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 système 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associé 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format</a:t>
            </a:r>
            <a:endParaRPr sz="800" dirty="0">
              <a:latin typeface="Times New Roman"/>
              <a:cs typeface="Times New Roman"/>
            </a:endParaRPr>
          </a:p>
          <a:p>
            <a:pPr marL="294640" algn="just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Définit</a:t>
            </a:r>
            <a:r>
              <a:rPr sz="800" spc="-5" dirty="0">
                <a:latin typeface="Times New Roman"/>
                <a:cs typeface="Times New Roman"/>
              </a:rPr>
              <a:t> 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structure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support</a:t>
            </a:r>
            <a:endParaRPr sz="800" dirty="0">
              <a:latin typeface="Times New Roman"/>
              <a:cs typeface="Times New Roman"/>
            </a:endParaRPr>
          </a:p>
          <a:p>
            <a:pPr marL="79375" algn="just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3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endParaRPr sz="800" dirty="0">
              <a:latin typeface="Times New Roman"/>
              <a:cs typeface="Times New Roman"/>
            </a:endParaRPr>
          </a:p>
          <a:p>
            <a:pPr marL="294640" algn="just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ext2,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ext3,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jfs,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xfs</a:t>
            </a:r>
            <a:endParaRPr sz="800" dirty="0">
              <a:latin typeface="Times New Roman"/>
              <a:cs typeface="Times New Roman"/>
            </a:endParaRPr>
          </a:p>
          <a:p>
            <a:pPr marL="294640" algn="just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ext3 est la plus courante pour Linux</a:t>
            </a:r>
            <a:endParaRPr sz="800" dirty="0">
              <a:latin typeface="Times New Roman"/>
              <a:cs typeface="Times New Roman"/>
            </a:endParaRPr>
          </a:p>
          <a:p>
            <a:pPr marL="79375" algn="just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4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Windows</a:t>
            </a:r>
            <a:endParaRPr sz="800" dirty="0">
              <a:latin typeface="Times New Roman"/>
              <a:cs typeface="Times New Roman"/>
            </a:endParaRPr>
          </a:p>
          <a:p>
            <a:pPr marL="294640" algn="just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fat,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fat32,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ntfs</a:t>
            </a:r>
            <a:endParaRPr sz="800" dirty="0">
              <a:latin typeface="Times New Roman"/>
              <a:cs typeface="Times New Roman"/>
            </a:endParaRPr>
          </a:p>
          <a:p>
            <a:pPr marL="294640" algn="just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Ntfs est utilisé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 windows XP et </a:t>
            </a:r>
            <a:r>
              <a:rPr sz="800" spc="-15" dirty="0">
                <a:latin typeface="Times New Roman"/>
                <a:cs typeface="Times New Roman"/>
              </a:rPr>
              <a:t>Vista</a:t>
            </a:r>
            <a:endParaRPr sz="800" dirty="0">
              <a:latin typeface="Times New Roman"/>
              <a:cs typeface="Times New Roman"/>
            </a:endParaRPr>
          </a:p>
          <a:p>
            <a:pPr marL="79375" algn="just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Toujours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préférer 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journalisé »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 algn="just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 séquence de lecture/écriture est d’abord inscrite dans un journal </a:t>
            </a:r>
            <a:r>
              <a:rPr sz="800" spc="-10" dirty="0">
                <a:latin typeface="Times New Roman"/>
                <a:cs typeface="Times New Roman"/>
              </a:rPr>
              <a:t>avant </a:t>
            </a:r>
            <a:r>
              <a:rPr sz="800" spc="-5" dirty="0">
                <a:latin typeface="Times New Roman"/>
                <a:cs typeface="Times New Roman"/>
              </a:rPr>
              <a:t>d’être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effectuée. Si le système se bloque pendant la séquence, elle sera achevée après le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redémarrage</a:t>
            </a:r>
            <a:endParaRPr sz="800" dirty="0">
              <a:latin typeface="Times New Roman"/>
              <a:cs typeface="Times New Roman"/>
            </a:endParaRPr>
          </a:p>
          <a:p>
            <a:pPr marL="294640" algn="just">
              <a:lnSpc>
                <a:spcPts val="910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évite 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erreurs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953693"/>
            <a:ext cx="3956685" cy="2051685"/>
            <a:chOff x="325843" y="953693"/>
            <a:chExt cx="3956685" cy="2051685"/>
          </a:xfrm>
        </p:grpSpPr>
        <p:sp>
          <p:nvSpPr>
            <p:cNvPr id="11" name="object 11"/>
            <p:cNvSpPr/>
            <p:nvPr/>
          </p:nvSpPr>
          <p:spPr>
            <a:xfrm>
              <a:off x="325843" y="953693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106233"/>
              <a:ext cx="3956685" cy="1899285"/>
            </a:xfrm>
            <a:custGeom>
              <a:avLst/>
              <a:gdLst/>
              <a:ahLst/>
              <a:cxnLst/>
              <a:rect l="l" t="t" r="r" b="b"/>
              <a:pathLst>
                <a:path w="3956685" h="1899285">
                  <a:moveTo>
                    <a:pt x="3956329" y="0"/>
                  </a:moveTo>
                  <a:lnTo>
                    <a:pt x="0" y="0"/>
                  </a:lnTo>
                  <a:lnTo>
                    <a:pt x="0" y="1898891"/>
                  </a:lnTo>
                  <a:lnTo>
                    <a:pt x="3956329" y="1898891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942554"/>
            <a:ext cx="3078480" cy="20717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formats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(2/3)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format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swap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 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mémoire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virtuelle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cas où 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mémoire </a:t>
            </a:r>
            <a:r>
              <a:rPr sz="800" spc="-10" dirty="0">
                <a:latin typeface="Times New Roman"/>
                <a:cs typeface="Times New Roman"/>
              </a:rPr>
              <a:t>vive</a:t>
            </a:r>
            <a:r>
              <a:rPr sz="800" spc="-5" dirty="0">
                <a:latin typeface="Times New Roman"/>
                <a:cs typeface="Times New Roman"/>
              </a:rPr>
              <a:t> est saturée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améliorer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performances</a:t>
            </a:r>
            <a:endParaRPr sz="800" dirty="0">
              <a:latin typeface="Times New Roman"/>
              <a:cs typeface="Times New Roman"/>
            </a:endParaRPr>
          </a:p>
          <a:p>
            <a:pPr marL="442595" marR="200660" indent="-148590">
              <a:lnSpc>
                <a:spcPts val="950"/>
              </a:lnSpc>
              <a:spcBef>
                <a:spcPts val="3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taille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 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swap » 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fixée</a:t>
            </a:r>
            <a:r>
              <a:rPr sz="800" spc="-5" dirty="0">
                <a:latin typeface="Times New Roman"/>
                <a:cs typeface="Times New Roman"/>
              </a:rPr>
              <a:t> 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double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mémoire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vive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Exemple : Si 512Mo de mémoire </a:t>
            </a:r>
            <a:r>
              <a:rPr sz="800" spc="-10" dirty="0">
                <a:latin typeface="Times New Roman"/>
                <a:cs typeface="Times New Roman"/>
              </a:rPr>
              <a:t>vive</a:t>
            </a:r>
            <a:r>
              <a:rPr sz="800" spc="-5" dirty="0">
                <a:latin typeface="Times New Roman"/>
                <a:cs typeface="Times New Roman"/>
              </a:rPr>
              <a:t> -&gt;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1024Mo de swap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5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 lire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plupart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 formats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Notamment Ceux de </a:t>
            </a:r>
            <a:r>
              <a:rPr sz="800" spc="-10" dirty="0">
                <a:latin typeface="Times New Roman"/>
                <a:cs typeface="Times New Roman"/>
              </a:rPr>
              <a:t>Windows</a:t>
            </a:r>
            <a:r>
              <a:rPr sz="800" spc="-5" dirty="0">
                <a:latin typeface="Times New Roman"/>
                <a:cs typeface="Times New Roman"/>
              </a:rPr>
              <a:t> : NTFS, </a:t>
            </a:r>
            <a:r>
              <a:rPr sz="800" spc="-55" dirty="0">
                <a:latin typeface="Times New Roman"/>
                <a:cs typeface="Times New Roman"/>
              </a:rPr>
              <a:t>FAT,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35" dirty="0">
                <a:latin typeface="Times New Roman"/>
                <a:cs typeface="Times New Roman"/>
              </a:rPr>
              <a:t>FAT32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Avant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d’être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doit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être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partitionné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l’aide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fdisk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déjà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installé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d’installation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sinon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(dépend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distribution)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 faut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ensuite créer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 système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Avec</a:t>
            </a:r>
            <a:r>
              <a:rPr sz="800" spc="-5" dirty="0">
                <a:latin typeface="Times New Roman"/>
                <a:cs typeface="Times New Roman"/>
              </a:rPr>
              <a:t> l’utilitaire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générique </a:t>
            </a:r>
            <a:r>
              <a:rPr sz="800" spc="-5" dirty="0">
                <a:latin typeface="Courier New"/>
                <a:cs typeface="Courier New"/>
              </a:rPr>
              <a:t>mkfs</a:t>
            </a:r>
            <a:endParaRPr sz="800" dirty="0">
              <a:latin typeface="Courier New"/>
              <a:cs typeface="Courier New"/>
            </a:endParaRPr>
          </a:p>
          <a:p>
            <a:pPr marL="442595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mkfs.ext2, mkfs.ext3, mkfs.xfs,...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861580"/>
            <a:ext cx="3956685" cy="2282190"/>
            <a:chOff x="325843" y="861580"/>
            <a:chExt cx="3956685" cy="2282190"/>
          </a:xfrm>
        </p:grpSpPr>
        <p:sp>
          <p:nvSpPr>
            <p:cNvPr id="11" name="object 11"/>
            <p:cNvSpPr/>
            <p:nvPr/>
          </p:nvSpPr>
          <p:spPr>
            <a:xfrm>
              <a:off x="325843" y="861580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014120"/>
              <a:ext cx="3956685" cy="2129790"/>
            </a:xfrm>
            <a:custGeom>
              <a:avLst/>
              <a:gdLst/>
              <a:ahLst/>
              <a:cxnLst/>
              <a:rect l="l" t="t" r="r" b="b"/>
              <a:pathLst>
                <a:path w="3956685" h="2129790">
                  <a:moveTo>
                    <a:pt x="3956329" y="0"/>
                  </a:moveTo>
                  <a:lnTo>
                    <a:pt x="0" y="0"/>
                  </a:lnTo>
                  <a:lnTo>
                    <a:pt x="0" y="2129167"/>
                  </a:lnTo>
                  <a:lnTo>
                    <a:pt x="3956329" y="2129167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4594" y="850454"/>
            <a:ext cx="3964304" cy="2302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formats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(3/3)</a:t>
            </a:r>
            <a:endParaRPr sz="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minix</a:t>
            </a:r>
            <a:endParaRPr sz="800" dirty="0">
              <a:latin typeface="Courier New"/>
              <a:cs typeface="Courier New"/>
            </a:endParaRPr>
          </a:p>
          <a:p>
            <a:pPr marL="307340" marR="181356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original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 err="1">
                <a:latin typeface="Times New Roman"/>
                <a:cs typeface="Times New Roman"/>
              </a:rPr>
              <a:t>linux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Simple,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encore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 err="1">
                <a:latin typeface="Times New Roman"/>
                <a:cs typeface="Times New Roman"/>
              </a:rPr>
              <a:t>disquettes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Limité (64 Mb)</a:t>
            </a:r>
            <a:endParaRPr sz="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ext2</a:t>
            </a:r>
            <a:endParaRPr sz="800" dirty="0">
              <a:latin typeface="Courier New"/>
              <a:cs typeface="Courier New"/>
            </a:endParaRPr>
          </a:p>
          <a:p>
            <a:pPr marL="3073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développé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1993–</a:t>
            </a:r>
            <a:endParaRPr sz="800" dirty="0">
              <a:latin typeface="Times New Roman"/>
              <a:cs typeface="Times New Roman"/>
            </a:endParaRPr>
          </a:p>
          <a:p>
            <a:pPr marL="3073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Limité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(2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Tb)</a:t>
            </a:r>
            <a:endParaRPr sz="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ext3</a:t>
            </a:r>
            <a:endParaRPr sz="800" dirty="0">
              <a:latin typeface="Courier New"/>
              <a:cs typeface="Courier New"/>
            </a:endParaRPr>
          </a:p>
          <a:p>
            <a:pPr marL="307340">
              <a:lnSpc>
                <a:spcPct val="100000"/>
              </a:lnSpc>
              <a:spcBef>
                <a:spcPts val="19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ext2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journalisé</a:t>
            </a:r>
            <a:endParaRPr sz="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ext4</a:t>
            </a:r>
            <a:endParaRPr sz="800" dirty="0">
              <a:latin typeface="Courier New"/>
              <a:cs typeface="Courier New"/>
            </a:endParaRPr>
          </a:p>
          <a:p>
            <a:pPr marL="3073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Compatibilité ascendante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ext3</a:t>
            </a:r>
            <a:endParaRPr sz="800" dirty="0">
              <a:latin typeface="Courier New"/>
              <a:cs typeface="Courier New"/>
            </a:endParaRPr>
          </a:p>
          <a:p>
            <a:pPr marL="3073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Supporte jusqu’au exbioctet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(2</a:t>
            </a:r>
            <a:r>
              <a:rPr sz="900" spc="7" baseline="27777" dirty="0">
                <a:latin typeface="Times New Roman"/>
                <a:cs typeface="Times New Roman"/>
              </a:rPr>
              <a:t>60</a:t>
            </a:r>
            <a:r>
              <a:rPr sz="800" spc="5" dirty="0">
                <a:latin typeface="Times New Roman"/>
                <a:cs typeface="Times New Roman"/>
              </a:rPr>
              <a:t>)</a:t>
            </a:r>
            <a:endParaRPr sz="800" dirty="0">
              <a:latin typeface="Times New Roman"/>
              <a:cs typeface="Times New Roman"/>
            </a:endParaRPr>
          </a:p>
          <a:p>
            <a:pPr marL="455295" marR="43180" indent="-148590">
              <a:lnSpc>
                <a:spcPts val="950"/>
              </a:lnSpc>
              <a:spcBef>
                <a:spcPts val="3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Meilleure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performance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volumineux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(taille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maximale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16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To)</a:t>
            </a:r>
            <a:endParaRPr sz="800" dirty="0">
              <a:latin typeface="Times New Roman"/>
              <a:cs typeface="Times New Roman"/>
            </a:endParaRPr>
          </a:p>
          <a:p>
            <a:pPr marL="307340">
              <a:lnSpc>
                <a:spcPts val="91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nombre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 dossiers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illimité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partitions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336548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partitions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489087"/>
            <a:ext cx="3956685" cy="898003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 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 err="1">
                <a:latin typeface="Times New Roman"/>
                <a:cs typeface="Times New Roman"/>
              </a:rPr>
              <a:t>une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lang="fr-FR" sz="800" spc="-5" dirty="0">
                <a:latin typeface="Times New Roman"/>
                <a:cs typeface="Times New Roman"/>
              </a:rPr>
              <a:t>z</a:t>
            </a:r>
            <a:r>
              <a:rPr sz="800" spc="-5" dirty="0">
                <a:latin typeface="Times New Roman"/>
                <a:cs typeface="Times New Roman"/>
              </a:rPr>
              <a:t>one d’un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endParaRPr sz="800" dirty="0">
              <a:latin typeface="Times New Roman"/>
              <a:cs typeface="Times New Roman"/>
            </a:endParaRPr>
          </a:p>
          <a:p>
            <a:pPr marL="464184" marR="26034" indent="-14859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but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rassembler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informatiques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ont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commun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5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dispose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"table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partitions",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elle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située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début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Cette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table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création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quatre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partitions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MBR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(Master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Boot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Record</a:t>
            </a:r>
            <a:endParaRPr sz="800" dirty="0">
              <a:latin typeface="Times New Roman"/>
              <a:cs typeface="Times New Roman"/>
            </a:endParaRPr>
          </a:p>
          <a:p>
            <a:pPr marL="464184">
              <a:lnSpc>
                <a:spcPts val="955"/>
              </a:lnSpc>
            </a:pPr>
            <a:r>
              <a:rPr sz="800" spc="-5" dirty="0">
                <a:latin typeface="Times New Roman"/>
                <a:cs typeface="Times New Roman"/>
              </a:rPr>
              <a:t>&lt;=2010)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128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GPT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(Guid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Table)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primaires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27626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lang="fr-FR"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Prise en charge des disques sous Linux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D29BE1D-EF23-113C-74BE-5102A4977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0" y="1134876"/>
            <a:ext cx="4295817" cy="219827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CD4813F-AC60-0482-DE18-DE17F737D85E}"/>
              </a:ext>
            </a:extLst>
          </p:cNvPr>
          <p:cNvSpPr txBox="1"/>
          <p:nvPr/>
        </p:nvSpPr>
        <p:spPr>
          <a:xfrm>
            <a:off x="22229" y="650925"/>
            <a:ext cx="4585966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 pointeur spécial /dev permet l’accès aux disques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Char char=""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222268"/>
                </a:solidFill>
                <a:effectLst/>
                <a:uLnTx/>
                <a:uFillTx/>
                <a:latin typeface="Arial" charset="0"/>
                <a:cs typeface="Arial" charset="0"/>
              </a:rPr>
              <a:t>Format des pointeurs sur disque :</a:t>
            </a:r>
          </a:p>
        </p:txBody>
      </p:sp>
    </p:spTree>
    <p:extLst>
      <p:ext uri="{BB962C8B-B14F-4D97-AF65-F5344CB8AC3E}">
        <p14:creationId xmlns:p14="http://schemas.microsoft.com/office/powerpoint/2010/main" val="971209557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Notion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montage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filesystems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923124"/>
            <a:ext cx="3956685" cy="2127885"/>
            <a:chOff x="325843" y="923124"/>
            <a:chExt cx="3956685" cy="2127885"/>
          </a:xfrm>
        </p:grpSpPr>
        <p:sp>
          <p:nvSpPr>
            <p:cNvPr id="11" name="object 11"/>
            <p:cNvSpPr/>
            <p:nvPr/>
          </p:nvSpPr>
          <p:spPr>
            <a:xfrm>
              <a:off x="325843" y="923124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27"/>
                  </a:moveTo>
                  <a:lnTo>
                    <a:pt x="3956329" y="152527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2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075651"/>
              <a:ext cx="3956685" cy="1975485"/>
            </a:xfrm>
            <a:custGeom>
              <a:avLst/>
              <a:gdLst/>
              <a:ahLst/>
              <a:cxnLst/>
              <a:rect l="l" t="t" r="r" b="b"/>
              <a:pathLst>
                <a:path w="3956685" h="1975485">
                  <a:moveTo>
                    <a:pt x="3956329" y="0"/>
                  </a:moveTo>
                  <a:lnTo>
                    <a:pt x="0" y="0"/>
                  </a:lnTo>
                  <a:lnTo>
                    <a:pt x="0" y="1975319"/>
                  </a:lnTo>
                  <a:lnTo>
                    <a:pt x="3956329" y="1975319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911985"/>
            <a:ext cx="3913504" cy="7505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Notion de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montage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filesystems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Linux, « </a:t>
            </a:r>
            <a:r>
              <a:rPr sz="800" spc="-20" dirty="0">
                <a:latin typeface="Times New Roman"/>
                <a:cs typeface="Times New Roman"/>
              </a:rPr>
              <a:t>Tout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-5" dirty="0">
                <a:latin typeface="Times New Roman"/>
                <a:cs typeface="Times New Roman"/>
              </a:rPr>
              <a:t> »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L’arborescence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construite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points</a:t>
            </a:r>
            <a:r>
              <a:rPr sz="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Times New Roman"/>
                <a:cs typeface="Times New Roman"/>
              </a:rPr>
              <a:t>montage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3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1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point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montage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association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entre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physique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l’arborescence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544" y="1717540"/>
            <a:ext cx="2159958" cy="81555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14489" y="2553284"/>
            <a:ext cx="3128645" cy="4368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3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Avantages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Mettre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l’abri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certaines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stratégiques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/home</a:t>
            </a:r>
            <a:endParaRPr sz="800" dirty="0">
              <a:latin typeface="Courier New"/>
              <a:cs typeface="Courier New"/>
            </a:endParaRPr>
          </a:p>
          <a:p>
            <a:pPr marL="227329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défaillance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hdb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n’entraîne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réinstallation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totale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Points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montage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112101"/>
            <a:ext cx="3956685" cy="1655445"/>
            <a:chOff x="325843" y="1112101"/>
            <a:chExt cx="3956685" cy="1655445"/>
          </a:xfrm>
        </p:grpSpPr>
        <p:sp>
          <p:nvSpPr>
            <p:cNvPr id="11" name="object 11"/>
            <p:cNvSpPr/>
            <p:nvPr/>
          </p:nvSpPr>
          <p:spPr>
            <a:xfrm>
              <a:off x="325843" y="1112101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264640"/>
              <a:ext cx="3956685" cy="1503045"/>
            </a:xfrm>
            <a:custGeom>
              <a:avLst/>
              <a:gdLst/>
              <a:ahLst/>
              <a:cxnLst/>
              <a:rect l="l" t="t" r="r" b="b"/>
              <a:pathLst>
                <a:path w="3956685" h="1503045">
                  <a:moveTo>
                    <a:pt x="3956329" y="0"/>
                  </a:moveTo>
                  <a:lnTo>
                    <a:pt x="0" y="0"/>
                  </a:lnTo>
                  <a:lnTo>
                    <a:pt x="0" y="1502867"/>
                  </a:lnTo>
                  <a:lnTo>
                    <a:pt x="3956329" y="1502867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100974"/>
            <a:ext cx="3913504" cy="1653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Points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montage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Tant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qu’ils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effectués,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inaccessible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réalisés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automatiquement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Seulement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figurent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/etc/fstab</a:t>
            </a:r>
            <a:endParaRPr sz="80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possible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point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montage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manuellement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clés USB 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</a:t>
            </a:r>
            <a:r>
              <a:rPr sz="800" spc="-10" dirty="0">
                <a:latin typeface="Times New Roman"/>
                <a:cs typeface="Times New Roman"/>
              </a:rPr>
              <a:t>CDROM</a:t>
            </a:r>
            <a:r>
              <a:rPr sz="800" spc="-5" dirty="0">
                <a:latin typeface="Times New Roman"/>
                <a:cs typeface="Times New Roman"/>
              </a:rPr>
              <a:t> par </a:t>
            </a:r>
            <a:r>
              <a:rPr sz="800" spc="-10" dirty="0">
                <a:latin typeface="Times New Roman"/>
                <a:cs typeface="Times New Roman"/>
              </a:rPr>
              <a:t>exemple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utilisant la commande </a:t>
            </a:r>
            <a:r>
              <a:rPr sz="800" spc="-5" dirty="0">
                <a:latin typeface="Courier New"/>
                <a:cs typeface="Courier New"/>
              </a:rPr>
              <a:t>mount</a:t>
            </a:r>
            <a:endParaRPr sz="800" dirty="0">
              <a:latin typeface="Courier New"/>
              <a:cs typeface="Courier New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umount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 supprimer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point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montage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associée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faut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parfois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préciser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ext2,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ext3,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xfs,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swap,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jfs,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iso9660,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vfat,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etc.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Disques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291539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Identifier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disques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444079"/>
            <a:ext cx="3956685" cy="105473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ts val="955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lshw</a:t>
            </a:r>
            <a:endParaRPr sz="800" dirty="0">
              <a:latin typeface="Courier New"/>
              <a:cs typeface="Courier New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sudo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lshw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-class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disk</a:t>
            </a:r>
            <a:endParaRPr sz="800" dirty="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lsblk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périphériques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blocs</a:t>
            </a:r>
            <a:endParaRPr sz="800" dirty="0">
              <a:latin typeface="Times New Roman"/>
              <a:cs typeface="Times New Roman"/>
            </a:endParaRPr>
          </a:p>
          <a:p>
            <a:pPr marL="464184" marR="26034" indent="-14859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périphériques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blocs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périphériques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lesquels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on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lire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écrire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 sous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forme de blocs.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ts val="955"/>
              </a:lnSpc>
              <a:spcBef>
                <a:spcPts val="25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fdisk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-l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toutes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partitions</a:t>
            </a:r>
            <a:endParaRPr sz="800" dirty="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sudo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fdisk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-l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8813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Contenu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994930"/>
            <a:ext cx="3956685" cy="1948814"/>
            <a:chOff x="325843" y="994930"/>
            <a:chExt cx="3956685" cy="1948814"/>
          </a:xfrm>
        </p:grpSpPr>
        <p:sp>
          <p:nvSpPr>
            <p:cNvPr id="11" name="object 11"/>
            <p:cNvSpPr/>
            <p:nvPr/>
          </p:nvSpPr>
          <p:spPr>
            <a:xfrm>
              <a:off x="325843" y="994930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27"/>
                  </a:moveTo>
                  <a:lnTo>
                    <a:pt x="3956329" y="152527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2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147457"/>
              <a:ext cx="3956685" cy="1796414"/>
            </a:xfrm>
            <a:custGeom>
              <a:avLst/>
              <a:gdLst/>
              <a:ahLst/>
              <a:cxnLst/>
              <a:rect l="l" t="t" r="r" b="b"/>
              <a:pathLst>
                <a:path w="3956685" h="1796414">
                  <a:moveTo>
                    <a:pt x="3956329" y="0"/>
                  </a:moveTo>
                  <a:lnTo>
                    <a:pt x="0" y="0"/>
                  </a:lnTo>
                  <a:lnTo>
                    <a:pt x="0" y="1795805"/>
                  </a:lnTo>
                  <a:lnTo>
                    <a:pt x="3956329" y="1795805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983791"/>
            <a:ext cx="3913504" cy="1955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Structure du système de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ts val="955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Définition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suite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d’octets,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stockées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mémoire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auxiliaire.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lang="fr-FR" sz="800" spc="300" dirty="0">
                <a:solidFill>
                  <a:srgbClr val="FF0000"/>
                </a:solidFill>
                <a:latin typeface="Trebuchet MS"/>
                <a:cs typeface="Trebuchet MS"/>
              </a:rPr>
              <a:t>*</a:t>
            </a:r>
            <a:r>
              <a:rPr sz="8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Organisation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physique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 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support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UNIX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distingue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fichiers.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33985">
              <a:lnSpc>
                <a:spcPts val="950"/>
              </a:lnSpc>
              <a:spcBef>
                <a:spcPts val="225"/>
              </a:spcBef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❶</a:t>
            </a:r>
            <a:r>
              <a:rPr sz="800" spc="-15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15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normaux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(ordinary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files)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contiennent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soit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textes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soit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grammes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exécutables.</a:t>
            </a:r>
            <a:endParaRPr sz="800" dirty="0">
              <a:latin typeface="Times New Roman"/>
              <a:cs typeface="Times New Roman"/>
            </a:endParaRPr>
          </a:p>
          <a:p>
            <a:pPr marL="309245">
              <a:lnSpc>
                <a:spcPts val="905"/>
              </a:lnSpc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❷</a:t>
            </a:r>
            <a:r>
              <a:rPr sz="800" spc="204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(répertoire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directory)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organiser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l’espace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dur.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endParaRPr sz="800" dirty="0">
              <a:latin typeface="Times New Roman"/>
              <a:cs typeface="Times New Roman"/>
            </a:endParaRPr>
          </a:p>
          <a:p>
            <a:pPr marL="442595" marR="5080">
              <a:lnSpc>
                <a:spcPts val="950"/>
              </a:lnSpc>
              <a:spcBef>
                <a:spcPts val="30"/>
              </a:spcBef>
            </a:pP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normaux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regroupés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répertoires.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peuvent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contenir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eux-mêmes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sous-répertoires,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normaux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spéciaux.</a:t>
            </a:r>
            <a:endParaRPr sz="800" dirty="0">
              <a:latin typeface="Times New Roman"/>
              <a:cs typeface="Times New Roman"/>
            </a:endParaRPr>
          </a:p>
          <a:p>
            <a:pPr marL="442595" indent="-133985">
              <a:lnSpc>
                <a:spcPts val="905"/>
              </a:lnSpc>
              <a:buClr>
                <a:srgbClr val="0000FF"/>
              </a:buClr>
              <a:buFont typeface="MS UI Gothic"/>
              <a:buChar char="⮊"/>
              <a:tabLst>
                <a:tab pos="443230" algn="l"/>
              </a:tabLst>
            </a:pP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spéciaux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(special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files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devices)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représentent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interfaces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endParaRPr sz="800" dirty="0">
              <a:latin typeface="Times New Roman"/>
              <a:cs typeface="Times New Roman"/>
            </a:endParaRPr>
          </a:p>
          <a:p>
            <a:pPr marL="442595" marR="50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Times New Roman"/>
                <a:cs typeface="Times New Roman"/>
              </a:rPr>
              <a:t>périphériques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gérés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d’exploitation.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Exemple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console,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imprimante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disque.</a:t>
            </a:r>
            <a:endParaRPr sz="800" dirty="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29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possède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nom,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contenu,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endroit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où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trouve,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propriétaire,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taille et les personnes qui peuvent y </a:t>
            </a:r>
            <a:r>
              <a:rPr sz="800" spc="-10" dirty="0">
                <a:latin typeface="Times New Roman"/>
                <a:cs typeface="Times New Roman"/>
              </a:rPr>
              <a:t>accéder.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Création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fichier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408506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Création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 système de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fichier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843" y="1561045"/>
            <a:ext cx="3956685" cy="762000"/>
          </a:xfrm>
          <a:custGeom>
            <a:avLst/>
            <a:gdLst/>
            <a:ahLst/>
            <a:cxnLst/>
            <a:rect l="l" t="t" r="r" b="b"/>
            <a:pathLst>
              <a:path w="3956685" h="762000">
                <a:moveTo>
                  <a:pt x="3956329" y="0"/>
                </a:moveTo>
                <a:lnTo>
                  <a:pt x="0" y="0"/>
                </a:lnTo>
                <a:lnTo>
                  <a:pt x="0" y="761847"/>
                </a:lnTo>
                <a:lnTo>
                  <a:pt x="3956329" y="761847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843" y="1561045"/>
            <a:ext cx="3956685" cy="7620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mkfs.&lt;put_you_favorite_filesystem_here&gt;</a:t>
            </a:r>
            <a:r>
              <a:rPr sz="800" spc="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&lt;device&gt;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43" y="1785394"/>
            <a:ext cx="3600199" cy="4653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Montage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partitions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346835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Montage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partitions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499362"/>
            <a:ext cx="3956685" cy="65468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ts val="955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mount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montage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filesystem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mount -t &lt;fstype&gt;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&lt;device&gt; &lt;mountpoint&gt;</a:t>
            </a:r>
            <a:endParaRPr sz="800">
              <a:latin typeface="Courier New"/>
              <a:cs typeface="Courier New"/>
            </a:endParaRPr>
          </a:p>
          <a:p>
            <a:pPr marL="100965"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umount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démontage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filesystem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umount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&lt;device|mountpoint&gt;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5843" y="2319248"/>
            <a:ext cx="3956685" cy="96520"/>
            <a:chOff x="325843" y="2319248"/>
            <a:chExt cx="3956685" cy="96520"/>
          </a:xfrm>
        </p:grpSpPr>
        <p:sp>
          <p:nvSpPr>
            <p:cNvPr id="13" name="object 13"/>
            <p:cNvSpPr/>
            <p:nvPr/>
          </p:nvSpPr>
          <p:spPr>
            <a:xfrm>
              <a:off x="325843" y="2319248"/>
              <a:ext cx="3956685" cy="68580"/>
            </a:xfrm>
            <a:custGeom>
              <a:avLst/>
              <a:gdLst/>
              <a:ahLst/>
              <a:cxnLst/>
              <a:rect l="l" t="t" r="r" b="b"/>
              <a:pathLst>
                <a:path w="3956685" h="68580">
                  <a:moveTo>
                    <a:pt x="3956329" y="0"/>
                  </a:moveTo>
                  <a:lnTo>
                    <a:pt x="0" y="0"/>
                  </a:lnTo>
                  <a:lnTo>
                    <a:pt x="0" y="68326"/>
                  </a:lnTo>
                  <a:lnTo>
                    <a:pt x="3956329" y="68326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843" y="2381250"/>
              <a:ext cx="3956685" cy="34290"/>
            </a:xfrm>
            <a:custGeom>
              <a:avLst/>
              <a:gdLst/>
              <a:ahLst/>
              <a:cxnLst/>
              <a:rect l="l" t="t" r="r" b="b"/>
              <a:pathLst>
                <a:path w="3956685" h="34289">
                  <a:moveTo>
                    <a:pt x="3956329" y="0"/>
                  </a:moveTo>
                  <a:lnTo>
                    <a:pt x="0" y="0"/>
                  </a:lnTo>
                  <a:lnTo>
                    <a:pt x="0" y="34163"/>
                  </a:lnTo>
                  <a:lnTo>
                    <a:pt x="3956329" y="3416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Partitions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et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filesystems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Gestion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fichiers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189774"/>
            <a:ext cx="3956685" cy="1461770"/>
            <a:chOff x="325843" y="1189774"/>
            <a:chExt cx="3956685" cy="1461770"/>
          </a:xfrm>
        </p:grpSpPr>
        <p:sp>
          <p:nvSpPr>
            <p:cNvPr id="11" name="object 11"/>
            <p:cNvSpPr/>
            <p:nvPr/>
          </p:nvSpPr>
          <p:spPr>
            <a:xfrm>
              <a:off x="325843" y="1189774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52"/>
                  </a:moveTo>
                  <a:lnTo>
                    <a:pt x="3956329" y="152552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52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342326"/>
              <a:ext cx="3956685" cy="1308735"/>
            </a:xfrm>
            <a:custGeom>
              <a:avLst/>
              <a:gdLst/>
              <a:ahLst/>
              <a:cxnLst/>
              <a:rect l="l" t="t" r="r" b="b"/>
              <a:pathLst>
                <a:path w="3956685" h="1308735">
                  <a:moveTo>
                    <a:pt x="3956329" y="0"/>
                  </a:moveTo>
                  <a:lnTo>
                    <a:pt x="0" y="0"/>
                  </a:lnTo>
                  <a:lnTo>
                    <a:pt x="0" y="1308671"/>
                  </a:lnTo>
                  <a:lnTo>
                    <a:pt x="3956329" y="1308671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178647"/>
            <a:ext cx="2062480" cy="1430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qu’on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couvert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gestion des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-5" dirty="0">
                <a:latin typeface="Times New Roman"/>
                <a:cs typeface="Times New Roman"/>
              </a:rPr>
              <a:t> sous linux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Structure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 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-5" dirty="0">
                <a:latin typeface="Times New Roman"/>
                <a:cs typeface="Times New Roman"/>
              </a:rPr>
              <a:t> standard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Contrôler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flux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d’entrée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sortie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liens physiques 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symboliques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Formats de systèmes de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-5" dirty="0">
                <a:latin typeface="Times New Roman"/>
                <a:cs typeface="Times New Roman"/>
              </a:rPr>
              <a:t> Linux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Configurer </a:t>
            </a:r>
            <a:r>
              <a:rPr sz="800" spc="-5" dirty="0">
                <a:latin typeface="Times New Roman"/>
                <a:cs typeface="Times New Roman"/>
              </a:rPr>
              <a:t>les partitions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772934"/>
            <a:ext cx="3888104" cy="32639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5244" rIns="0" bIns="0" rtlCol="0">
            <a:spAutoFit/>
          </a:bodyPr>
          <a:lstStyle/>
          <a:p>
            <a:pPr marL="1065530">
              <a:lnSpc>
                <a:spcPct val="100000"/>
              </a:lnSpc>
              <a:spcBef>
                <a:spcPts val="434"/>
              </a:spcBef>
            </a:pPr>
            <a:r>
              <a:rPr spc="-10" dirty="0"/>
              <a:t>Partie</a:t>
            </a:r>
            <a:r>
              <a:rPr spc="-20" dirty="0"/>
              <a:t> </a:t>
            </a:r>
            <a:r>
              <a:rPr spc="-5" dirty="0"/>
              <a:t>2</a:t>
            </a:r>
            <a:r>
              <a:rPr spc="-15" dirty="0"/>
              <a:t> </a:t>
            </a:r>
            <a:r>
              <a:rPr spc="-5" dirty="0"/>
              <a:t>:</a:t>
            </a:r>
            <a:r>
              <a:rPr spc="-15" dirty="0"/>
              <a:t> </a:t>
            </a:r>
            <a:r>
              <a:rPr spc="-5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15" dirty="0"/>
              <a:t> </a:t>
            </a:r>
            <a:r>
              <a:rPr spc="-5" dirty="0"/>
              <a:t>processus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9559" y="2238894"/>
            <a:ext cx="589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800" spc="-5" dirty="0">
                <a:latin typeface="Times New Roman"/>
                <a:cs typeface="Times New Roman"/>
              </a:rPr>
              <a:t>Mars</a:t>
            </a:r>
            <a:r>
              <a:rPr sz="800" spc="-5" dirty="0">
                <a:latin typeface="Times New Roman"/>
                <a:cs typeface="Times New Roman"/>
              </a:rPr>
              <a:t> 202</a:t>
            </a:r>
            <a:r>
              <a:rPr lang="fr-FR" sz="800" spc="-5" dirty="0">
                <a:latin typeface="Times New Roman"/>
                <a:cs typeface="Times New Roman"/>
              </a:rPr>
              <a:t>4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2883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3265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1068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41624" y="3383695"/>
            <a:ext cx="203200" cy="55880"/>
            <a:chOff x="3241624" y="338369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304793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1624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19983" y="3382429"/>
            <a:ext cx="203200" cy="58419"/>
            <a:chOff x="3519983" y="338242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608884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99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6184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98329" y="3382429"/>
            <a:ext cx="203200" cy="58419"/>
            <a:chOff x="3798329" y="338242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7452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832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452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52888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3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705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multitâche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sous 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263383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53540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8074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207947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883" y="1223199"/>
            <a:ext cx="1711960" cy="963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indent="-12509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Le</a:t>
            </a:r>
            <a:r>
              <a:rPr sz="800" spc="-1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multitâche</a:t>
            </a: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sous</a:t>
            </a:r>
            <a:r>
              <a:rPr sz="800" spc="-1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2509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Modes de lancement d’un programme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25095">
              <a:lnSpc>
                <a:spcPct val="100000"/>
              </a:lnSpc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Visualiser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les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processus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Les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signaux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705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multitâche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sous 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Programmes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056144"/>
            <a:ext cx="3956685" cy="14986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950"/>
              </a:lnSpc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205954"/>
            <a:ext cx="3956685" cy="328936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d’instructions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permettant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réaliser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traitement.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 </a:t>
            </a:r>
            <a:r>
              <a:rPr sz="800" spc="-10" dirty="0">
                <a:latin typeface="Times New Roman"/>
                <a:cs typeface="Times New Roman"/>
              </a:rPr>
              <a:t>revêt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 caractère statique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843" y="1730171"/>
            <a:ext cx="3956685" cy="12890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950"/>
              </a:lnSpc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Processus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843" y="1859076"/>
            <a:ext cx="3956685" cy="947054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 programme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d’exécution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entité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dynamique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 possède plusieurs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états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(utilisateur)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identifié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numéro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unique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PID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(Process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IDentificator)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premier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init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PID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valeur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705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multitâche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sous 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multitâche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sous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441069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multitâche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sous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572704"/>
            <a:ext cx="3956685" cy="639278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 est un système multi-tâche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parallèle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tâches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 un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OS préemptif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moment,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arrêter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n’importe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quelle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application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843" y="724712"/>
            <a:ext cx="3956685" cy="153035"/>
          </a:xfrm>
          <a:custGeom>
            <a:avLst/>
            <a:gdLst/>
            <a:ahLst/>
            <a:cxnLst/>
            <a:rect l="l" t="t" r="r" b="b"/>
            <a:pathLst>
              <a:path w="3956685" h="153034">
                <a:moveTo>
                  <a:pt x="0" y="152539"/>
                </a:moveTo>
                <a:lnTo>
                  <a:pt x="3956329" y="152539"/>
                </a:lnTo>
                <a:lnTo>
                  <a:pt x="3956329" y="0"/>
                </a:lnTo>
                <a:lnTo>
                  <a:pt x="0" y="0"/>
                </a:lnTo>
                <a:lnTo>
                  <a:pt x="0" y="15253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5" name="object 5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1587" y="98395"/>
            <a:ext cx="6705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multitâche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sous 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Cycle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vie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713573"/>
            <a:ext cx="1161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Cycle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vie d’un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processus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5843" y="877252"/>
            <a:ext cx="3956685" cy="2471420"/>
            <a:chOff x="325843" y="877252"/>
            <a:chExt cx="3956685" cy="2471420"/>
          </a:xfrm>
        </p:grpSpPr>
        <p:sp>
          <p:nvSpPr>
            <p:cNvPr id="13" name="object 13"/>
            <p:cNvSpPr/>
            <p:nvPr/>
          </p:nvSpPr>
          <p:spPr>
            <a:xfrm>
              <a:off x="325843" y="877252"/>
              <a:ext cx="3956685" cy="2471420"/>
            </a:xfrm>
            <a:custGeom>
              <a:avLst/>
              <a:gdLst/>
              <a:ahLst/>
              <a:cxnLst/>
              <a:rect l="l" t="t" r="r" b="b"/>
              <a:pathLst>
                <a:path w="3956685" h="2471420">
                  <a:moveTo>
                    <a:pt x="3956329" y="0"/>
                  </a:moveTo>
                  <a:lnTo>
                    <a:pt x="0" y="0"/>
                  </a:lnTo>
                  <a:lnTo>
                    <a:pt x="0" y="2471343"/>
                  </a:lnTo>
                  <a:lnTo>
                    <a:pt x="3956329" y="247134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999" y="965804"/>
              <a:ext cx="3600063" cy="227270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3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9886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Modes de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lancement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programme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263383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53540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8074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207947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883" y="1223199"/>
            <a:ext cx="1711960" cy="963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indent="-12509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multitâche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sous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2509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Modes de lancement d’un programme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25095">
              <a:lnSpc>
                <a:spcPct val="100000"/>
              </a:lnSpc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Visualiser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les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processus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Les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signaux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9886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Modes de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lancement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programme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Lancement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avant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501025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Lancement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avant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653565"/>
            <a:ext cx="3956685" cy="53086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61594" rIns="0" bIns="0" rtlCol="0">
            <a:spAutoFit/>
          </a:bodyPr>
          <a:lstStyle/>
          <a:p>
            <a:pPr marL="248920" marR="26034" indent="-147955">
              <a:lnSpc>
                <a:spcPts val="950"/>
              </a:lnSpc>
              <a:spcBef>
                <a:spcPts val="4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Quand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saisie,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nouveau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l’exécuter,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 devient un processus enfant du shell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5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attendre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fin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l’exécution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saisir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autre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8813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Contenu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Qu’est-ce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qu’une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arborescence?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132065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Qu’est-ce qu’une arborescence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843" y="1284605"/>
            <a:ext cx="3956685" cy="1453515"/>
          </a:xfrm>
          <a:custGeom>
            <a:avLst/>
            <a:gdLst/>
            <a:ahLst/>
            <a:cxnLst/>
            <a:rect l="l" t="t" r="r" b="b"/>
            <a:pathLst>
              <a:path w="3956685" h="1453514">
                <a:moveTo>
                  <a:pt x="3956329" y="0"/>
                </a:moveTo>
                <a:lnTo>
                  <a:pt x="0" y="0"/>
                </a:lnTo>
                <a:lnTo>
                  <a:pt x="0" y="1452956"/>
                </a:lnTo>
                <a:lnTo>
                  <a:pt x="3956329" y="1452956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843" y="1284605"/>
            <a:ext cx="3956685" cy="14535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Organisation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logique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s’agit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structure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hiérarchique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arbre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4000" y="1749367"/>
            <a:ext cx="2159979" cy="87812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9886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Modes de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lancement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programme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Lancement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tâche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fond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773849"/>
            <a:ext cx="3956685" cy="1313815"/>
            <a:chOff x="325843" y="773849"/>
            <a:chExt cx="3956685" cy="1313815"/>
          </a:xfrm>
        </p:grpSpPr>
        <p:sp>
          <p:nvSpPr>
            <p:cNvPr id="11" name="object 11"/>
            <p:cNvSpPr/>
            <p:nvPr/>
          </p:nvSpPr>
          <p:spPr>
            <a:xfrm>
              <a:off x="325843" y="773849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22"/>
                  </a:moveTo>
                  <a:lnTo>
                    <a:pt x="3956329" y="131622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22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905471"/>
              <a:ext cx="3956685" cy="1182370"/>
            </a:xfrm>
            <a:custGeom>
              <a:avLst/>
              <a:gdLst/>
              <a:ahLst/>
              <a:cxnLst/>
              <a:rect l="l" t="t" r="r" b="b"/>
              <a:pathLst>
                <a:path w="3956685" h="1182370">
                  <a:moveTo>
                    <a:pt x="3956329" y="0"/>
                  </a:moveTo>
                  <a:lnTo>
                    <a:pt x="0" y="0"/>
                  </a:lnTo>
                  <a:lnTo>
                    <a:pt x="0" y="1182154"/>
                  </a:lnTo>
                  <a:lnTo>
                    <a:pt x="3956329" y="1182154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697166"/>
            <a:ext cx="3913504" cy="136287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Lancement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tâche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 fond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1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multi-tâche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Rien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n’empêche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d’attendre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fin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rendre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main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autoriser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saisie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nouvelle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sans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attendre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fin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l’exé-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cution de la commande précédente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5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tâche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fond,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suffit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saisir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0000"/>
                </a:solidFill>
                <a:latin typeface="Malgun Gothic"/>
                <a:cs typeface="Malgun Gothic"/>
              </a:rPr>
              <a:t>&amp;</a:t>
            </a:r>
            <a:r>
              <a:rPr sz="800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après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Rien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n’empêche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d’attendre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fin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rendre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main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autoriser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saisie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nouvelle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sans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attendre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fin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l’exé-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cution de la commande précédente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2214156"/>
            <a:ext cx="3956685" cy="132080"/>
          </a:xfrm>
          <a:prstGeom prst="rect">
            <a:avLst/>
          </a:prstGeom>
          <a:solidFill>
            <a:srgbClr val="8F002F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Avertissement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2345791"/>
            <a:ext cx="3956685" cy="929640"/>
          </a:xfrm>
          <a:prstGeom prst="rect">
            <a:avLst/>
          </a:prstGeom>
          <a:solidFill>
            <a:srgbClr val="FFB2B2"/>
          </a:solidFill>
        </p:spPr>
        <p:txBody>
          <a:bodyPr vert="horz" wrap="square" lIns="0" tIns="61594" rIns="0" bIns="0" rtlCol="0">
            <a:spAutoFit/>
          </a:bodyPr>
          <a:lstStyle/>
          <a:p>
            <a:pPr marL="248920" marR="26034" indent="-147955">
              <a:lnSpc>
                <a:spcPts val="950"/>
              </a:lnSpc>
              <a:spcBef>
                <a:spcPts val="484"/>
              </a:spcBef>
            </a:pPr>
            <a:r>
              <a:rPr sz="800" spc="-60" dirty="0">
                <a:solidFill>
                  <a:srgbClr val="FF0000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doit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attendre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saisie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risque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confusion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entre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cette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le shell lui-même.</a:t>
            </a:r>
            <a:endParaRPr sz="800">
              <a:latin typeface="Times New Roman"/>
              <a:cs typeface="Times New Roman"/>
            </a:endParaRPr>
          </a:p>
          <a:p>
            <a:pPr marL="248920" marR="26034" indent="-147955">
              <a:lnSpc>
                <a:spcPts val="950"/>
              </a:lnSpc>
              <a:spcBef>
                <a:spcPts val="290"/>
              </a:spcBef>
            </a:pPr>
            <a:r>
              <a:rPr sz="800" spc="-60" dirty="0">
                <a:solidFill>
                  <a:srgbClr val="FF0000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doit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afficher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résultats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l’écran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risque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d’avoir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affi-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chages en </a:t>
            </a:r>
            <a:r>
              <a:rPr sz="800" spc="-10" dirty="0">
                <a:latin typeface="Times New Roman"/>
                <a:cs typeface="Times New Roman"/>
              </a:rPr>
              <a:t>conflit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 </a:t>
            </a:r>
            <a:r>
              <a:rPr sz="800" spc="-5" dirty="0">
                <a:latin typeface="Times New Roman"/>
                <a:cs typeface="Times New Roman"/>
              </a:rPr>
              <a:t>celui du shell.</a:t>
            </a:r>
            <a:endParaRPr sz="800">
              <a:latin typeface="Times New Roman"/>
              <a:cs typeface="Times New Roman"/>
            </a:endParaRPr>
          </a:p>
          <a:p>
            <a:pPr marL="248920" marR="26034" indent="-147955">
              <a:lnSpc>
                <a:spcPts val="950"/>
              </a:lnSpc>
              <a:spcBef>
                <a:spcPts val="290"/>
              </a:spcBef>
            </a:pPr>
            <a:r>
              <a:rPr sz="800" spc="-60" dirty="0">
                <a:solidFill>
                  <a:srgbClr val="FF0000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Quand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on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quitte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shell,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on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quitte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aussi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ses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fils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cas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ne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quitter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pendant un traitement important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9886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Modes de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lancement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programme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Exécution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tâche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fond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041463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Exécution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tâche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 fond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843" y="1173111"/>
            <a:ext cx="3956685" cy="1700530"/>
          </a:xfrm>
          <a:custGeom>
            <a:avLst/>
            <a:gdLst/>
            <a:ahLst/>
            <a:cxnLst/>
            <a:rect l="l" t="t" r="r" b="b"/>
            <a:pathLst>
              <a:path w="3956685" h="1700530">
                <a:moveTo>
                  <a:pt x="3956329" y="0"/>
                </a:moveTo>
                <a:lnTo>
                  <a:pt x="0" y="0"/>
                </a:lnTo>
                <a:lnTo>
                  <a:pt x="0" y="1700352"/>
                </a:lnTo>
                <a:lnTo>
                  <a:pt x="3956329" y="1700352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843" y="1173111"/>
            <a:ext cx="3956685" cy="49051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tâche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appelé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job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stopper,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reprendre,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mettre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arrière-plan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 identification supplémentaire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 numéro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job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1553" y="1732735"/>
            <a:ext cx="1799985" cy="106860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9886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Modes de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lancement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programme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Jobs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background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&amp;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foreground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139952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Jobs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background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foreground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843" y="1292491"/>
            <a:ext cx="3956685" cy="1433830"/>
          </a:xfrm>
          <a:custGeom>
            <a:avLst/>
            <a:gdLst/>
            <a:ahLst/>
            <a:cxnLst/>
            <a:rect l="l" t="t" r="r" b="b"/>
            <a:pathLst>
              <a:path w="3956685" h="1433830">
                <a:moveTo>
                  <a:pt x="3956329" y="0"/>
                </a:moveTo>
                <a:lnTo>
                  <a:pt x="0" y="0"/>
                </a:lnTo>
                <a:lnTo>
                  <a:pt x="0" y="1433233"/>
                </a:lnTo>
                <a:lnTo>
                  <a:pt x="3956329" y="1433233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843" y="1292491"/>
            <a:ext cx="3956685" cy="14338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possible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mettre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arrière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plan,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ramener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job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avant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plan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1549" y="1523153"/>
            <a:ext cx="1980018" cy="113046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9886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Modes de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lancement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programme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Jobs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306957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Jobs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438579"/>
            <a:ext cx="3956685" cy="103695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Afficher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liste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 jobs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actifs 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leurs état</a:t>
            </a:r>
            <a:endParaRPr sz="800">
              <a:latin typeface="Times New Roman"/>
              <a:cs typeface="Times New Roman"/>
            </a:endParaRPr>
          </a:p>
          <a:p>
            <a:pPr marL="214629" algn="ctr">
              <a:lnSpc>
                <a:spcPct val="100000"/>
              </a:lnSpc>
              <a:spcBef>
                <a:spcPts val="285"/>
              </a:spcBef>
            </a:pPr>
            <a:r>
              <a:rPr sz="800" spc="-5" dirty="0">
                <a:latin typeface="Courier New"/>
                <a:cs typeface="Courier New"/>
              </a:rPr>
              <a:t>jobs</a:t>
            </a:r>
            <a:endParaRPr sz="80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Déplacer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 job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 </a:t>
            </a:r>
            <a:r>
              <a:rPr sz="800" spc="-10" dirty="0">
                <a:latin typeface="Times New Roman"/>
                <a:cs typeface="Times New Roman"/>
              </a:rPr>
              <a:t>avant </a:t>
            </a:r>
            <a:r>
              <a:rPr sz="800" spc="-5" dirty="0">
                <a:latin typeface="Times New Roman"/>
                <a:cs typeface="Times New Roman"/>
              </a:rPr>
              <a:t>plan</a:t>
            </a:r>
            <a:endParaRPr sz="800">
              <a:latin typeface="Times New Roman"/>
              <a:cs typeface="Times New Roman"/>
            </a:endParaRPr>
          </a:p>
          <a:p>
            <a:pPr marL="214629" algn="ctr">
              <a:lnSpc>
                <a:spcPct val="100000"/>
              </a:lnSpc>
              <a:spcBef>
                <a:spcPts val="285"/>
              </a:spcBef>
            </a:pPr>
            <a:r>
              <a:rPr sz="800" spc="-5" dirty="0">
                <a:latin typeface="Courier New"/>
                <a:cs typeface="Courier New"/>
              </a:rPr>
              <a:t>fg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&lt;numéro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du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job&gt;</a:t>
            </a:r>
            <a:endParaRPr sz="80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Reprendre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l’exécution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arrière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plan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job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suspendu</a:t>
            </a:r>
            <a:endParaRPr sz="800">
              <a:latin typeface="Times New Roman"/>
              <a:cs typeface="Times New Roman"/>
            </a:endParaRPr>
          </a:p>
          <a:p>
            <a:pPr marL="214629" algn="ctr">
              <a:lnSpc>
                <a:spcPct val="100000"/>
              </a:lnSpc>
              <a:spcBef>
                <a:spcPts val="285"/>
              </a:spcBef>
            </a:pPr>
            <a:r>
              <a:rPr sz="800" spc="-5" dirty="0">
                <a:latin typeface="Courier New"/>
                <a:cs typeface="Courier New"/>
              </a:rPr>
              <a:t>bg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&lt;numéro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du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job&gt;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3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Visualiser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processus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263383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53540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8074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207947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883" y="1223199"/>
            <a:ext cx="1711960" cy="963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indent="-12509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multitâche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sous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2509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Modes de lancement d’un programme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25095">
              <a:lnSpc>
                <a:spcPct val="100000"/>
              </a:lnSpc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Visualiser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processus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Les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signaux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Visualiser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processus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pstree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614906"/>
            <a:ext cx="3956685" cy="14668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pstree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761121"/>
            <a:ext cx="3956685" cy="252729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Afficher</a:t>
            </a:r>
            <a:r>
              <a:rPr sz="800" spc="-5" dirty="0">
                <a:latin typeface="Times New Roman"/>
                <a:cs typeface="Times New Roman"/>
              </a:rPr>
              <a:t> l’arborescence des processus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Visualiser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processus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ps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253032"/>
            <a:ext cx="3956685" cy="1303655"/>
            <a:chOff x="325843" y="1253032"/>
            <a:chExt cx="3956685" cy="1303655"/>
          </a:xfrm>
        </p:grpSpPr>
        <p:sp>
          <p:nvSpPr>
            <p:cNvPr id="11" name="object 11"/>
            <p:cNvSpPr/>
            <p:nvPr/>
          </p:nvSpPr>
          <p:spPr>
            <a:xfrm>
              <a:off x="325843" y="1253032"/>
              <a:ext cx="3956685" cy="146685"/>
            </a:xfrm>
            <a:custGeom>
              <a:avLst/>
              <a:gdLst/>
              <a:ahLst/>
              <a:cxnLst/>
              <a:rect l="l" t="t" r="r" b="b"/>
              <a:pathLst>
                <a:path w="3956685" h="146684">
                  <a:moveTo>
                    <a:pt x="0" y="146227"/>
                  </a:moveTo>
                  <a:lnTo>
                    <a:pt x="3956329" y="146227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4622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399260"/>
              <a:ext cx="3956685" cy="1156970"/>
            </a:xfrm>
            <a:custGeom>
              <a:avLst/>
              <a:gdLst/>
              <a:ahLst/>
              <a:cxnLst/>
              <a:rect l="l" t="t" r="r" b="b"/>
              <a:pathLst>
                <a:path w="3956685" h="1156970">
                  <a:moveTo>
                    <a:pt x="3956329" y="0"/>
                  </a:moveTo>
                  <a:lnTo>
                    <a:pt x="0" y="0"/>
                  </a:lnTo>
                  <a:lnTo>
                    <a:pt x="0" y="1156843"/>
                  </a:lnTo>
                  <a:lnTo>
                    <a:pt x="3956329" y="115684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241906"/>
            <a:ext cx="3913504" cy="125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ps</a:t>
            </a:r>
            <a:endParaRPr sz="80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63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d’afficher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 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4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Options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défaut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console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actuelle.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 : </a:t>
            </a:r>
            <a:r>
              <a:rPr sz="800" spc="-10" dirty="0">
                <a:latin typeface="Times New Roman"/>
                <a:cs typeface="Times New Roman"/>
              </a:rPr>
              <a:t>Afficher </a:t>
            </a:r>
            <a:r>
              <a:rPr sz="800" spc="-5" dirty="0">
                <a:latin typeface="Times New Roman"/>
                <a:cs typeface="Times New Roman"/>
              </a:rPr>
              <a:t>plus d’informations.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</a:t>
            </a:r>
            <a:r>
              <a:rPr sz="800" spc="-10" dirty="0">
                <a:latin typeface="Times New Roman"/>
                <a:cs typeface="Times New Roman"/>
              </a:rPr>
              <a:t>Afficher</a:t>
            </a:r>
            <a:r>
              <a:rPr sz="800" spc="-5" dirty="0">
                <a:latin typeface="Times New Roman"/>
                <a:cs typeface="Times New Roman"/>
              </a:rPr>
              <a:t> tous 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 du système.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3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Filtrer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utilisateurs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(liste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séparée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virgule).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groupes. t : Pour 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terminaux. p Pour 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PID précis.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1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 : </a:t>
            </a:r>
            <a:r>
              <a:rPr sz="800" spc="-10" dirty="0">
                <a:latin typeface="Times New Roman"/>
                <a:cs typeface="Times New Roman"/>
              </a:rPr>
              <a:t>Afficher</a:t>
            </a:r>
            <a:r>
              <a:rPr sz="800" spc="-5" dirty="0">
                <a:latin typeface="Times New Roman"/>
                <a:cs typeface="Times New Roman"/>
              </a:rPr>
              <a:t> encore plus de détails.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3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Visualiser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processus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ps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5843" y="904557"/>
            <a:ext cx="3956685" cy="146685"/>
          </a:xfrm>
          <a:custGeom>
            <a:avLst/>
            <a:gdLst/>
            <a:ahLst/>
            <a:cxnLst/>
            <a:rect l="l" t="t" r="r" b="b"/>
            <a:pathLst>
              <a:path w="3956685" h="146684">
                <a:moveTo>
                  <a:pt x="0" y="146215"/>
                </a:moveTo>
                <a:lnTo>
                  <a:pt x="3956329" y="146215"/>
                </a:lnTo>
                <a:lnTo>
                  <a:pt x="3956329" y="0"/>
                </a:lnTo>
                <a:lnTo>
                  <a:pt x="0" y="0"/>
                </a:lnTo>
                <a:lnTo>
                  <a:pt x="0" y="146215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893431"/>
            <a:ext cx="748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r>
              <a:rPr sz="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ps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5843" y="1050772"/>
            <a:ext cx="3956685" cy="2028189"/>
            <a:chOff x="325843" y="1050772"/>
            <a:chExt cx="3956685" cy="2028189"/>
          </a:xfrm>
        </p:grpSpPr>
        <p:sp>
          <p:nvSpPr>
            <p:cNvPr id="13" name="object 13"/>
            <p:cNvSpPr/>
            <p:nvPr/>
          </p:nvSpPr>
          <p:spPr>
            <a:xfrm>
              <a:off x="325843" y="1050772"/>
              <a:ext cx="3956685" cy="2028189"/>
            </a:xfrm>
            <a:custGeom>
              <a:avLst/>
              <a:gdLst/>
              <a:ahLst/>
              <a:cxnLst/>
              <a:rect l="l" t="t" r="r" b="b"/>
              <a:pathLst>
                <a:path w="3956685" h="2028189">
                  <a:moveTo>
                    <a:pt x="3956329" y="0"/>
                  </a:moveTo>
                  <a:lnTo>
                    <a:pt x="0" y="0"/>
                  </a:lnTo>
                  <a:lnTo>
                    <a:pt x="0" y="2028037"/>
                  </a:lnTo>
                  <a:lnTo>
                    <a:pt x="3956329" y="2028037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996" y="1139334"/>
              <a:ext cx="3239990" cy="182940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Visualiser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processus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253032"/>
            <a:ext cx="3956685" cy="1303655"/>
            <a:chOff x="325843" y="1253032"/>
            <a:chExt cx="3956685" cy="1303655"/>
          </a:xfrm>
        </p:grpSpPr>
        <p:sp>
          <p:nvSpPr>
            <p:cNvPr id="11" name="object 11"/>
            <p:cNvSpPr/>
            <p:nvPr/>
          </p:nvSpPr>
          <p:spPr>
            <a:xfrm>
              <a:off x="325843" y="1253032"/>
              <a:ext cx="3956685" cy="146685"/>
            </a:xfrm>
            <a:custGeom>
              <a:avLst/>
              <a:gdLst/>
              <a:ahLst/>
              <a:cxnLst/>
              <a:rect l="l" t="t" r="r" b="b"/>
              <a:pathLst>
                <a:path w="3956685" h="146684">
                  <a:moveTo>
                    <a:pt x="0" y="146227"/>
                  </a:moveTo>
                  <a:lnTo>
                    <a:pt x="3956329" y="146227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4622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399260"/>
              <a:ext cx="3956685" cy="1156970"/>
            </a:xfrm>
            <a:custGeom>
              <a:avLst/>
              <a:gdLst/>
              <a:ahLst/>
              <a:cxnLst/>
              <a:rect l="l" t="t" r="r" b="b"/>
              <a:pathLst>
                <a:path w="3956685" h="1156970">
                  <a:moveTo>
                    <a:pt x="3956329" y="0"/>
                  </a:moveTo>
                  <a:lnTo>
                    <a:pt x="0" y="0"/>
                  </a:lnTo>
                  <a:lnTo>
                    <a:pt x="0" y="1156843"/>
                  </a:lnTo>
                  <a:lnTo>
                    <a:pt x="3956329" y="115684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241906"/>
            <a:ext cx="3758565" cy="12791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endParaRPr sz="80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63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Afficher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gérer 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 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temps réel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interactives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top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 : classer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processus par PID.</a:t>
            </a:r>
            <a:endParaRPr sz="800" dirty="0">
              <a:latin typeface="Times New Roman"/>
              <a:cs typeface="Times New Roman"/>
            </a:endParaRPr>
          </a:p>
          <a:p>
            <a:pPr marL="294640" marR="5080">
              <a:lnSpc>
                <a:spcPts val="950"/>
              </a:lnSpc>
              <a:spcBef>
                <a:spcPts val="3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classer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l’ordre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chronologique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récents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premier).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2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classer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rapport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pourcentage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d’utilisation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processeur. 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classer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rapport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pourcentage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d’utilisation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mémoire.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</a:t>
            </a:r>
            <a:r>
              <a:rPr sz="800" spc="-15" dirty="0">
                <a:latin typeface="Times New Roman"/>
                <a:cs typeface="Times New Roman"/>
              </a:rPr>
              <a:t>Envoyer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 signal 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 processus (le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PID sera demandé).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quitter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top.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Visualiser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processus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Changer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priorités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549107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Changer les priorités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 processus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701647"/>
            <a:ext cx="3956685" cy="41084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nice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définissant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priorité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renice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changer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priorité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déjà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8813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Contenu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Arborescence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typique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004862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Arborescence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typique de Linux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5843" y="1157389"/>
            <a:ext cx="3956685" cy="1771014"/>
            <a:chOff x="325843" y="1157389"/>
            <a:chExt cx="3956685" cy="1771014"/>
          </a:xfrm>
        </p:grpSpPr>
        <p:sp>
          <p:nvSpPr>
            <p:cNvPr id="12" name="object 12"/>
            <p:cNvSpPr/>
            <p:nvPr/>
          </p:nvSpPr>
          <p:spPr>
            <a:xfrm>
              <a:off x="325843" y="1157389"/>
              <a:ext cx="3956685" cy="1771014"/>
            </a:xfrm>
            <a:custGeom>
              <a:avLst/>
              <a:gdLst/>
              <a:ahLst/>
              <a:cxnLst/>
              <a:rect l="l" t="t" r="r" b="b"/>
              <a:pathLst>
                <a:path w="3956685" h="1771014">
                  <a:moveTo>
                    <a:pt x="3956329" y="0"/>
                  </a:moveTo>
                  <a:lnTo>
                    <a:pt x="0" y="0"/>
                  </a:lnTo>
                  <a:lnTo>
                    <a:pt x="0" y="1770976"/>
                  </a:lnTo>
                  <a:lnTo>
                    <a:pt x="3956329" y="1770976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996" y="1245952"/>
              <a:ext cx="3240078" cy="157234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295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signaux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037" y="1263383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037" y="153540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37" y="18074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207947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883" y="1223199"/>
            <a:ext cx="1711960" cy="963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indent="-12509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multitâche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sous</a:t>
            </a:r>
            <a:r>
              <a:rPr sz="800" spc="-1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2509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Modes de lancement d’un programme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25095">
              <a:lnSpc>
                <a:spcPct val="100000"/>
              </a:lnSpc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Visualiser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les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processus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7"/>
            </a:pPr>
            <a:endParaRPr sz="10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Clr>
                <a:srgbClr val="FFFFFF"/>
              </a:buClr>
              <a:buSzPct val="87500"/>
              <a:buAutoNum type="arabicPlain" startAt="7"/>
              <a:tabLst>
                <a:tab pos="159385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Les</a:t>
            </a:r>
            <a:r>
              <a:rPr sz="800" spc="-3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signaux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295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signaux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signaux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258100"/>
            <a:ext cx="3956685" cy="1290955"/>
            <a:chOff x="325843" y="1258100"/>
            <a:chExt cx="3956685" cy="1290955"/>
          </a:xfrm>
        </p:grpSpPr>
        <p:sp>
          <p:nvSpPr>
            <p:cNvPr id="11" name="object 11"/>
            <p:cNvSpPr/>
            <p:nvPr/>
          </p:nvSpPr>
          <p:spPr>
            <a:xfrm>
              <a:off x="325843" y="1258100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410639"/>
              <a:ext cx="3956685" cy="1137920"/>
            </a:xfrm>
            <a:custGeom>
              <a:avLst/>
              <a:gdLst/>
              <a:ahLst/>
              <a:cxnLst/>
              <a:rect l="l" t="t" r="r" b="b"/>
              <a:pathLst>
                <a:path w="3956685" h="1137920">
                  <a:moveTo>
                    <a:pt x="3956329" y="0"/>
                  </a:moveTo>
                  <a:lnTo>
                    <a:pt x="0" y="0"/>
                  </a:lnTo>
                  <a:lnTo>
                    <a:pt x="0" y="1137869"/>
                  </a:lnTo>
                  <a:lnTo>
                    <a:pt x="3956329" y="1137869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246973"/>
            <a:ext cx="3913504" cy="1263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signaux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signal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moyens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communication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processus.</a:t>
            </a:r>
            <a:endParaRPr sz="800" dirty="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32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Lorsqu’on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envoie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signal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processus,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doit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l’intercepter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réagir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fonction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celui-ci.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5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Certains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signaux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peuvent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être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ignorés,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d’autres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non.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 on dispose de 64 signaux.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signaux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 numérotés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nommés.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L’option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-l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kill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d’obtenir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signaux.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295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signaux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Exemples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signaux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115402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Exemples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signaux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5843" y="1267955"/>
            <a:ext cx="3956685" cy="1494790"/>
            <a:chOff x="325843" y="1267955"/>
            <a:chExt cx="3956685" cy="1494790"/>
          </a:xfrm>
        </p:grpSpPr>
        <p:sp>
          <p:nvSpPr>
            <p:cNvPr id="12" name="object 12"/>
            <p:cNvSpPr/>
            <p:nvPr/>
          </p:nvSpPr>
          <p:spPr>
            <a:xfrm>
              <a:off x="325843" y="1267955"/>
              <a:ext cx="3956685" cy="1494790"/>
            </a:xfrm>
            <a:custGeom>
              <a:avLst/>
              <a:gdLst/>
              <a:ahLst/>
              <a:cxnLst/>
              <a:rect l="l" t="t" r="r" b="b"/>
              <a:pathLst>
                <a:path w="3956685" h="1494789">
                  <a:moveTo>
                    <a:pt x="3956329" y="0"/>
                  </a:moveTo>
                  <a:lnTo>
                    <a:pt x="0" y="0"/>
                  </a:lnTo>
                  <a:lnTo>
                    <a:pt x="0" y="1494599"/>
                  </a:lnTo>
                  <a:lnTo>
                    <a:pt x="3956329" y="1494599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000" y="1356493"/>
              <a:ext cx="2159963" cy="129597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295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signaux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nohup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Hang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1270749"/>
            <a:ext cx="3956685" cy="1259205"/>
            <a:chOff x="325843" y="1270749"/>
            <a:chExt cx="3956685" cy="1259205"/>
          </a:xfrm>
        </p:grpSpPr>
        <p:sp>
          <p:nvSpPr>
            <p:cNvPr id="11" name="object 11"/>
            <p:cNvSpPr/>
            <p:nvPr/>
          </p:nvSpPr>
          <p:spPr>
            <a:xfrm>
              <a:off x="325843" y="1270749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423289"/>
              <a:ext cx="3956685" cy="1106805"/>
            </a:xfrm>
            <a:custGeom>
              <a:avLst/>
              <a:gdLst/>
              <a:ahLst/>
              <a:cxnLst/>
              <a:rect l="l" t="t" r="r" b="b"/>
              <a:pathLst>
                <a:path w="3956685" h="1106805">
                  <a:moveTo>
                    <a:pt x="3956329" y="0"/>
                  </a:moveTo>
                  <a:lnTo>
                    <a:pt x="0" y="0"/>
                  </a:lnTo>
                  <a:lnTo>
                    <a:pt x="0" y="1106233"/>
                  </a:lnTo>
                  <a:lnTo>
                    <a:pt x="3956329" y="110623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259622"/>
            <a:ext cx="3913504" cy="1248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nohup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Hang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endParaRPr sz="800" dirty="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72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Quand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quitté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(exit,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[Ctrl]+D,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...)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signal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1,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SIGHUP</a:t>
            </a: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envoyé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 </a:t>
            </a:r>
            <a:r>
              <a:rPr sz="800" spc="-15" dirty="0">
                <a:latin typeface="Times New Roman"/>
                <a:cs typeface="Times New Roman"/>
              </a:rPr>
              <a:t>fils</a:t>
            </a:r>
            <a:r>
              <a:rPr sz="800" spc="-5" dirty="0">
                <a:latin typeface="Times New Roman"/>
                <a:cs typeface="Times New Roman"/>
              </a:rPr>
              <a:t> pour qu’ils se terminent aussi</a:t>
            </a:r>
            <a:endParaRPr sz="800" dirty="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29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3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Lorsqu’un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traitement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long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tâche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fond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l’utilisateur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veut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quitter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shell,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 traitement sera alors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arrêté et 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faudra tout recommencer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5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éviter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faut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traitement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nohup</a:t>
            </a:r>
            <a:r>
              <a:rPr sz="800" spc="-5" dirty="0"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réagira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signal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SIGHUP</a:t>
            </a:r>
            <a:endParaRPr sz="800" dirty="0">
              <a:latin typeface="Courier New"/>
              <a:cs typeface="Courier New"/>
            </a:endParaRPr>
          </a:p>
          <a:p>
            <a:pPr marL="214629" algn="ctr">
              <a:lnSpc>
                <a:spcPct val="100000"/>
              </a:lnSpc>
              <a:spcBef>
                <a:spcPts val="285"/>
              </a:spcBef>
            </a:pPr>
            <a:r>
              <a:rPr sz="800" spc="-5" dirty="0">
                <a:latin typeface="Courier New"/>
                <a:cs typeface="Courier New"/>
              </a:rPr>
              <a:t>nohup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cmd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&amp;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295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signaux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Gestion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306182"/>
            <a:ext cx="3956685" cy="153035"/>
          </a:xfrm>
          <a:prstGeom prst="rect">
            <a:avLst/>
          </a:prstGeom>
          <a:solidFill>
            <a:srgbClr val="005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qu’on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couvert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458722"/>
            <a:ext cx="3956685" cy="962443"/>
          </a:xfrm>
          <a:prstGeom prst="rect">
            <a:avLst/>
          </a:prstGeom>
          <a:solidFill>
            <a:srgbClr val="E5EFE5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Contrôler l’exécution des processus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Notion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jobs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Contrôler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lancement 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Avoir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informations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détaillées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l’exécution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Contrôler l’exécution des processus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Envoyer</a:t>
            </a:r>
            <a:r>
              <a:rPr sz="800" spc="-5" dirty="0">
                <a:latin typeface="Times New Roman"/>
                <a:cs typeface="Times New Roman"/>
              </a:rPr>
              <a:t> un signal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 un processus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3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 2 :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 des processus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3295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Les signaux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4924" y="862887"/>
            <a:ext cx="1498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45" dirty="0">
                <a:latin typeface="Times New Roman"/>
                <a:cs typeface="Times New Roman"/>
              </a:rPr>
              <a:t>M</a:t>
            </a:r>
            <a:r>
              <a:rPr sz="600" b="1" spc="45" dirty="0">
                <a:latin typeface="Times New Roman"/>
                <a:cs typeface="Times New Roman"/>
              </a:rPr>
              <a:t>ERCI</a:t>
            </a:r>
            <a:r>
              <a:rPr sz="600" b="1" spc="65" dirty="0">
                <a:latin typeface="Times New Roman"/>
                <a:cs typeface="Times New Roman"/>
              </a:rPr>
              <a:t> </a:t>
            </a:r>
            <a:r>
              <a:rPr sz="600" b="1" spc="50" dirty="0">
                <a:latin typeface="Times New Roman"/>
                <a:cs typeface="Times New Roman"/>
              </a:rPr>
              <a:t>POUR</a:t>
            </a:r>
            <a:r>
              <a:rPr sz="600" b="1" spc="70" dirty="0">
                <a:latin typeface="Times New Roman"/>
                <a:cs typeface="Times New Roman"/>
              </a:rPr>
              <a:t> </a:t>
            </a:r>
            <a:r>
              <a:rPr sz="600" b="1" spc="40" dirty="0">
                <a:latin typeface="Times New Roman"/>
                <a:cs typeface="Times New Roman"/>
              </a:rPr>
              <a:t>VOTRE</a:t>
            </a:r>
            <a:r>
              <a:rPr sz="600" b="1" spc="70" dirty="0">
                <a:latin typeface="Times New Roman"/>
                <a:cs typeface="Times New Roman"/>
              </a:rPr>
              <a:t> </a:t>
            </a:r>
            <a:r>
              <a:rPr sz="600" b="1" spc="50" dirty="0">
                <a:latin typeface="Times New Roman"/>
                <a:cs typeface="Times New Roman"/>
              </a:rPr>
              <a:t>ATTENTION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7969" y="1082211"/>
            <a:ext cx="1369424" cy="123614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60067" y="2452826"/>
            <a:ext cx="488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Questions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?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8813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Contenu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symboles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associés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à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l’arborescence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731761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symboles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associés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à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l’arborescence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884301"/>
            <a:ext cx="3956685" cy="705962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 algn="just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Différents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symboles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désigner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répertoires</a:t>
            </a:r>
            <a:endParaRPr sz="800" dirty="0">
              <a:latin typeface="Times New Roman"/>
              <a:cs typeface="Times New Roman"/>
            </a:endParaRPr>
          </a:p>
          <a:p>
            <a:pPr marL="315595" marR="2339975" algn="just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« </a:t>
            </a:r>
            <a:r>
              <a:rPr sz="800" i="1" spc="55" dirty="0">
                <a:latin typeface="Verdana"/>
                <a:cs typeface="Verdana"/>
              </a:rPr>
              <a:t>/</a:t>
            </a:r>
            <a:r>
              <a:rPr sz="800" i="1" spc="-85" dirty="0">
                <a:latin typeface="Verdana"/>
                <a:cs typeface="Verdana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 : Répertoire </a:t>
            </a:r>
            <a:r>
              <a:rPr sz="800" spc="-5" dirty="0" err="1">
                <a:latin typeface="Times New Roman"/>
                <a:cs typeface="Times New Roman"/>
              </a:rPr>
              <a:t>racine</a:t>
            </a:r>
            <a:r>
              <a:rPr sz="800" spc="-5" dirty="0">
                <a:latin typeface="Times New Roman"/>
                <a:cs typeface="Times New Roman"/>
              </a:rPr>
              <a:t> 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« . »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Répertoire courant </a:t>
            </a:r>
            <a:r>
              <a:rPr sz="800" spc="-190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« .. » 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 parent</a:t>
            </a:r>
            <a:endParaRPr sz="800" dirty="0">
              <a:latin typeface="Times New Roman"/>
              <a:cs typeface="Times New Roman"/>
            </a:endParaRPr>
          </a:p>
          <a:p>
            <a:pPr marL="315595" algn="just">
              <a:lnSpc>
                <a:spcPts val="910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~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personnel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l’utilisateur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843" y="1769110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843" y="1900745"/>
            <a:ext cx="3956685" cy="1437640"/>
          </a:xfrm>
          <a:custGeom>
            <a:avLst/>
            <a:gdLst/>
            <a:ahLst/>
            <a:cxnLst/>
            <a:rect l="l" t="t" r="r" b="b"/>
            <a:pathLst>
              <a:path w="3956685" h="1437639">
                <a:moveTo>
                  <a:pt x="3956329" y="0"/>
                </a:moveTo>
                <a:lnTo>
                  <a:pt x="0" y="0"/>
                </a:lnTo>
                <a:lnTo>
                  <a:pt x="0" y="1437271"/>
                </a:lnTo>
                <a:lnTo>
                  <a:pt x="3956329" y="1437271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5843" y="1908276"/>
            <a:ext cx="3956685" cy="5003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cd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changer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ls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pwd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connaître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4003" y="2523667"/>
            <a:ext cx="2519997" cy="70427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8813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Contenu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Globbing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313776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Globbing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" y="1466316"/>
            <a:ext cx="3956685" cy="941604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nommer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seul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coup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grâce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jokers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(wildcards)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? : accepte un seul caractères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*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accepte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n’importe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caractère 0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fois</a:t>
            </a:r>
            <a:endParaRPr sz="800" dirty="0">
              <a:latin typeface="Times New Roman"/>
              <a:cs typeface="Times New Roman"/>
            </a:endParaRPr>
          </a:p>
          <a:p>
            <a:pPr marL="464184" marR="26034" indent="-148590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Malgun Gothic"/>
                <a:cs typeface="Malgun Gothic"/>
              </a:rPr>
              <a:t>[</a:t>
            </a:r>
            <a:r>
              <a:rPr sz="800" spc="-5" dirty="0">
                <a:latin typeface="Times New Roman"/>
                <a:cs typeface="Times New Roman"/>
              </a:rPr>
              <a:t>chars</a:t>
            </a:r>
            <a:r>
              <a:rPr sz="800" spc="-5" dirty="0">
                <a:latin typeface="Malgun Gothic"/>
                <a:cs typeface="Malgun Gothic"/>
              </a:rPr>
              <a:t>]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denote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caractères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acceptée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(liste,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alphabétique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mérique)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Malgun Gothic"/>
                <a:cs typeface="Malgun Gothic"/>
              </a:rPr>
              <a:t>[</a:t>
            </a:r>
            <a:r>
              <a:rPr sz="800" spc="-5" dirty="0">
                <a:latin typeface="Times New Roman"/>
                <a:cs typeface="Times New Roman"/>
              </a:rPr>
              <a:t>ˆchars</a:t>
            </a:r>
            <a:r>
              <a:rPr sz="800" spc="-5" dirty="0">
                <a:latin typeface="Malgun Gothic"/>
                <a:cs typeface="Malgun Gothic"/>
              </a:rPr>
              <a:t>]</a:t>
            </a:r>
            <a:r>
              <a:rPr sz="800" spc="-55" dirty="0">
                <a:latin typeface="Malgun Gothic"/>
                <a:cs typeface="Malgun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Malgun Gothic"/>
                <a:cs typeface="Malgun Gothic"/>
              </a:rPr>
              <a:t>[!</a:t>
            </a:r>
            <a:r>
              <a:rPr sz="800" spc="-5" dirty="0">
                <a:latin typeface="Times New Roman"/>
                <a:cs typeface="Times New Roman"/>
              </a:rPr>
              <a:t>chars</a:t>
            </a:r>
            <a:r>
              <a:rPr sz="800" spc="-5" dirty="0">
                <a:latin typeface="Malgun Gothic"/>
                <a:cs typeface="Malgun Gothic"/>
              </a:rPr>
              <a:t>]</a:t>
            </a:r>
            <a:r>
              <a:rPr sz="800" spc="-55" dirty="0">
                <a:latin typeface="Malgun Gothic"/>
                <a:cs typeface="Malgun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dénote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classe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caractères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refusée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(liste,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suite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alphabétique</a:t>
            </a:r>
            <a:endParaRPr sz="800" dirty="0">
              <a:latin typeface="Times New Roman"/>
              <a:cs typeface="Times New Roman"/>
            </a:endParaRPr>
          </a:p>
          <a:p>
            <a:pPr marL="464184">
              <a:lnSpc>
                <a:spcPts val="955"/>
              </a:lnSpc>
            </a:pP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suite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numérique)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0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Partie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:</a:t>
            </a:r>
            <a:r>
              <a:rPr sz="50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Gestion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fichiers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4" name="object 4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587" y="98395"/>
            <a:ext cx="8813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Contenu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répertoires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standards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Chemin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relatif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absolu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43" y="898880"/>
            <a:ext cx="3956685" cy="2188845"/>
            <a:chOff x="325843" y="898880"/>
            <a:chExt cx="3956685" cy="2188845"/>
          </a:xfrm>
        </p:grpSpPr>
        <p:sp>
          <p:nvSpPr>
            <p:cNvPr id="11" name="object 11"/>
            <p:cNvSpPr/>
            <p:nvPr/>
          </p:nvSpPr>
          <p:spPr>
            <a:xfrm>
              <a:off x="325843" y="898880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22"/>
                  </a:moveTo>
                  <a:lnTo>
                    <a:pt x="3956329" y="131622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22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843" y="1030503"/>
              <a:ext cx="3956685" cy="2057400"/>
            </a:xfrm>
            <a:custGeom>
              <a:avLst/>
              <a:gdLst/>
              <a:ahLst/>
              <a:cxnLst/>
              <a:rect l="l" t="t" r="r" b="b"/>
              <a:pathLst>
                <a:path w="3956685" h="2057400">
                  <a:moveTo>
                    <a:pt x="3956329" y="0"/>
                  </a:moveTo>
                  <a:lnTo>
                    <a:pt x="0" y="0"/>
                  </a:lnTo>
                  <a:lnTo>
                    <a:pt x="0" y="2056841"/>
                  </a:lnTo>
                  <a:lnTo>
                    <a:pt x="3956329" y="2056841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822198"/>
            <a:ext cx="3185795" cy="665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Chemin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relatif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absolu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1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existe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méthodes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spécifier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relatif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Dépend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 absolu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Débute 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racine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 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(« /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»)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43" y="1552194"/>
            <a:ext cx="3600010" cy="101725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14489" y="2589657"/>
            <a:ext cx="2533650" cy="4368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Attention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relatifs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l’intérieur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script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script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peut-être exécuté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depuis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n’importe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où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donc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différent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fois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A519248694DF4E8D541E497425EEDE" ma:contentTypeVersion="4" ma:contentTypeDescription="Create a new document." ma:contentTypeScope="" ma:versionID="4cc21746ef63200ceaf20c6415fab819">
  <xsd:schema xmlns:xsd="http://www.w3.org/2001/XMLSchema" xmlns:xs="http://www.w3.org/2001/XMLSchema" xmlns:p="http://schemas.microsoft.com/office/2006/metadata/properties" xmlns:ns2="7f3a1bc9-7364-4c1f-af44-393d99ef5f37" targetNamespace="http://schemas.microsoft.com/office/2006/metadata/properties" ma:root="true" ma:fieldsID="53fa41cac15d9799e826210e0ee92767" ns2:_="">
    <xsd:import namespace="7f3a1bc9-7364-4c1f-af44-393d99ef5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a1bc9-7364-4c1f-af44-393d99ef5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921499-D6E0-4BA3-9439-929E18E13FA4}"/>
</file>

<file path=customXml/itemProps2.xml><?xml version="1.0" encoding="utf-8"?>
<ds:datastoreItem xmlns:ds="http://schemas.openxmlformats.org/officeDocument/2006/customXml" ds:itemID="{C8527C42-AC3E-4D71-9B61-C367646E7781}"/>
</file>

<file path=customXml/itemProps3.xml><?xml version="1.0" encoding="utf-8"?>
<ds:datastoreItem xmlns:ds="http://schemas.openxmlformats.org/officeDocument/2006/customXml" ds:itemID="{569C982A-8EF0-4329-981E-403AD3040E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4316</Words>
  <Application>Microsoft Office PowerPoint</Application>
  <PresentationFormat>Personnalisé</PresentationFormat>
  <Paragraphs>625</Paragraphs>
  <Slides>65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5" baseType="lpstr">
      <vt:lpstr>Malgun Gothic</vt:lpstr>
      <vt:lpstr>MS UI Gothic</vt:lpstr>
      <vt:lpstr>Arial</vt:lpstr>
      <vt:lpstr>Calibri</vt:lpstr>
      <vt:lpstr>Courier New</vt:lpstr>
      <vt:lpstr>Times New Roman</vt:lpstr>
      <vt:lpstr>Trebuchet MS</vt:lpstr>
      <vt:lpstr>Verdana</vt:lpstr>
      <vt:lpstr>Wingdings</vt:lpstr>
      <vt:lpstr>Office Theme</vt:lpstr>
      <vt:lpstr>Gestion des fichiers et gestion des processus</vt:lpstr>
      <vt:lpstr>Partie 1 : Gestion des fichiers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Partie 2 : Gestion des processus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fichiers et gestion des processus</dc:title>
  <dc:creator>Braiek Fares</dc:creator>
  <cp:lastModifiedBy>Fares Braiek</cp:lastModifiedBy>
  <cp:revision>2</cp:revision>
  <dcterms:created xsi:type="dcterms:W3CDTF">2024-03-18T20:01:56Z</dcterms:created>
  <dcterms:modified xsi:type="dcterms:W3CDTF">2024-03-18T20:30:56Z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2024-03-18T00:00:00Z</vt:filetime>
  </property>
  <property fmtid="{D5CDD505-2E9C-101B-9397-08002B2CF9AE}" pid="5" name="ContentTypeId">
    <vt:lpwstr>0x0101003AA519248694DF4E8D541E497425EEDE</vt:lpwstr>
  </property>
</Properties>
</file>