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78"/>
  </p:notesMasterIdLst>
  <p:sldIdLst>
    <p:sldId id="471" r:id="rId3"/>
    <p:sldId id="473" r:id="rId4"/>
    <p:sldId id="258" r:id="rId5"/>
    <p:sldId id="398" r:id="rId6"/>
    <p:sldId id="399" r:id="rId7"/>
    <p:sldId id="400" r:id="rId8"/>
    <p:sldId id="447" r:id="rId9"/>
    <p:sldId id="401" r:id="rId10"/>
    <p:sldId id="285" r:id="rId11"/>
    <p:sldId id="286" r:id="rId12"/>
    <p:sldId id="287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94" r:id="rId22"/>
    <p:sldId id="295" r:id="rId23"/>
    <p:sldId id="296" r:id="rId24"/>
    <p:sldId id="297" r:id="rId25"/>
    <p:sldId id="472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56" r:id="rId35"/>
    <p:sldId id="457" r:id="rId36"/>
    <p:sldId id="259" r:id="rId37"/>
    <p:sldId id="260" r:id="rId38"/>
    <p:sldId id="261" r:id="rId39"/>
    <p:sldId id="405" r:id="rId40"/>
    <p:sldId id="406" r:id="rId41"/>
    <p:sldId id="407" r:id="rId42"/>
    <p:sldId id="408" r:id="rId43"/>
    <p:sldId id="409" r:id="rId44"/>
    <p:sldId id="410" r:id="rId45"/>
    <p:sldId id="411" r:id="rId46"/>
    <p:sldId id="412" r:id="rId47"/>
    <p:sldId id="413" r:id="rId48"/>
    <p:sldId id="414" r:id="rId49"/>
    <p:sldId id="263" r:id="rId50"/>
    <p:sldId id="265" r:id="rId51"/>
    <p:sldId id="298" r:id="rId52"/>
    <p:sldId id="417" r:id="rId53"/>
    <p:sldId id="415" r:id="rId54"/>
    <p:sldId id="416" r:id="rId55"/>
    <p:sldId id="418" r:id="rId56"/>
    <p:sldId id="419" r:id="rId57"/>
    <p:sldId id="420" r:id="rId58"/>
    <p:sldId id="421" r:id="rId59"/>
    <p:sldId id="422" r:id="rId60"/>
    <p:sldId id="423" r:id="rId61"/>
    <p:sldId id="266" r:id="rId62"/>
    <p:sldId id="267" r:id="rId63"/>
    <p:sldId id="268" r:id="rId64"/>
    <p:sldId id="269" r:id="rId65"/>
    <p:sldId id="270" r:id="rId66"/>
    <p:sldId id="271" r:id="rId67"/>
    <p:sldId id="272" r:id="rId68"/>
    <p:sldId id="273" r:id="rId69"/>
    <p:sldId id="463" r:id="rId70"/>
    <p:sldId id="464" r:id="rId71"/>
    <p:sldId id="465" r:id="rId72"/>
    <p:sldId id="466" r:id="rId73"/>
    <p:sldId id="467" r:id="rId74"/>
    <p:sldId id="468" r:id="rId75"/>
    <p:sldId id="469" r:id="rId76"/>
    <p:sldId id="470" r:id="rId7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12" autoAdjust="0"/>
  </p:normalViewPr>
  <p:slideViewPr>
    <p:cSldViewPr snapToGrid="0">
      <p:cViewPr varScale="1">
        <p:scale>
          <a:sx n="72" d="100"/>
          <a:sy n="72" d="100"/>
        </p:scale>
        <p:origin x="107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customXml" Target="../customXml/item2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85" Type="http://schemas.openxmlformats.org/officeDocument/2006/relationships/customXml" Target="../customXml/item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1863F-B257-4972-A4E4-D6A272125F0E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9250F-8125-43F6-BF1D-7858B659EE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82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 err="1">
                <a:solidFill>
                  <a:srgbClr val="FFFFFF"/>
                </a:solidFill>
                <a:effectLst/>
                <a:latin typeface="Söhne Mono"/>
              </a:rPr>
              <a:t>user_input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=</a:t>
            </a:r>
            <a:r>
              <a:rPr lang="fr-FR" b="0" i="0" dirty="0">
                <a:solidFill>
                  <a:srgbClr val="00A67D"/>
                </a:solidFill>
                <a:effectLst/>
                <a:latin typeface="Söhne Mono"/>
              </a:rPr>
              <a:t>"; </a:t>
            </a:r>
            <a:r>
              <a:rPr lang="fr-FR" b="0" i="0" dirty="0" err="1">
                <a:solidFill>
                  <a:srgbClr val="00A67D"/>
                </a:solidFill>
                <a:effectLst/>
                <a:latin typeface="Söhne Mono"/>
              </a:rPr>
              <a:t>rm</a:t>
            </a:r>
            <a:r>
              <a:rPr lang="fr-FR" b="0" i="0" dirty="0">
                <a:solidFill>
                  <a:srgbClr val="00A67D"/>
                </a:solidFill>
                <a:effectLst/>
                <a:latin typeface="Söhne Mono"/>
              </a:rPr>
              <a:t> -</a:t>
            </a:r>
            <a:r>
              <a:rPr lang="fr-FR" b="0" i="0" dirty="0" err="1">
                <a:solidFill>
                  <a:srgbClr val="00A67D"/>
                </a:solidFill>
                <a:effectLst/>
                <a:latin typeface="Söhne Mono"/>
              </a:rPr>
              <a:t>rf</a:t>
            </a:r>
            <a:r>
              <a:rPr lang="fr-FR" b="0" i="0" dirty="0">
                <a:solidFill>
                  <a:srgbClr val="00A67D"/>
                </a:solidFill>
                <a:effectLst/>
                <a:latin typeface="Söhne Mono"/>
              </a:rPr>
              <a:t> /«  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Ce qui équivaut à l'exécution de deux commandes distinctes : </a:t>
            </a:r>
            <a:r>
              <a:rPr lang="fr-FR" dirty="0" err="1"/>
              <a:t>eval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 sans argument (ce qui peut potentiellement exécuter des commandes arbitraires) et </a:t>
            </a:r>
            <a:r>
              <a:rPr lang="fr-FR" dirty="0" err="1"/>
              <a:t>rm</a:t>
            </a:r>
            <a:r>
              <a:rPr lang="fr-FR" dirty="0"/>
              <a:t> -</a:t>
            </a:r>
            <a:r>
              <a:rPr lang="fr-FR" dirty="0" err="1"/>
              <a:t>rf</a:t>
            </a:r>
            <a:r>
              <a:rPr lang="fr-FR" dirty="0"/>
              <a:t> /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 (qui supprime tout le système de fichiers).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9250F-8125-43F6-BF1D-7858B659EE81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4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33DAD-53B2-4FC0-8D1F-E20B1EF3FD7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73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33DAD-53B2-4FC0-8D1F-E20B1EF3FD7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98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523552"/>
            <a:ext cx="12192000" cy="1143000"/>
          </a:xfrm>
          <a:custGeom>
            <a:avLst/>
            <a:gdLst/>
            <a:ahLst/>
            <a:cxnLst/>
            <a:rect l="l" t="t" r="r" b="b"/>
            <a:pathLst>
              <a:path w="10058400" h="1295400">
                <a:moveTo>
                  <a:pt x="10058400" y="0"/>
                </a:moveTo>
                <a:lnTo>
                  <a:pt x="0" y="0"/>
                </a:lnTo>
                <a:lnTo>
                  <a:pt x="0" y="1295400"/>
                </a:lnTo>
                <a:lnTo>
                  <a:pt x="10058400" y="12954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0" y="1600200"/>
            <a:ext cx="121920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655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5604" y="344170"/>
            <a:ext cx="10400792" cy="492895"/>
          </a:xfrm>
        </p:spPr>
        <p:txBody>
          <a:bodyPr lIns="0" tIns="0" rIns="0" bIns="0"/>
          <a:lstStyle>
            <a:lvl1pPr>
              <a:defRPr sz="3203" b="0" i="0">
                <a:solidFill>
                  <a:srgbClr val="775F5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014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587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46903" y="356189"/>
            <a:ext cx="8698192" cy="651845"/>
          </a:xfrm>
        </p:spPr>
        <p:txBody>
          <a:bodyPr lIns="0" tIns="0" rIns="0" bIns="0"/>
          <a:lstStyle>
            <a:lvl1pPr>
              <a:defRPr sz="4236" b="0" i="0">
                <a:solidFill>
                  <a:srgbClr val="775F5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4676" y="1158221"/>
            <a:ext cx="11171382" cy="190052"/>
          </a:xfrm>
        </p:spPr>
        <p:txBody>
          <a:bodyPr lIns="0" tIns="0" rIns="0" bIns="0"/>
          <a:lstStyle>
            <a:lvl1pPr>
              <a:defRPr sz="1235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122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46903" y="356189"/>
            <a:ext cx="8698192" cy="651845"/>
          </a:xfrm>
        </p:spPr>
        <p:txBody>
          <a:bodyPr lIns="0" tIns="0" rIns="0" bIns="0"/>
          <a:lstStyle>
            <a:lvl1pPr>
              <a:defRPr sz="4236" b="0" i="0">
                <a:solidFill>
                  <a:srgbClr val="775F5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875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46903" y="356189"/>
            <a:ext cx="8698192" cy="651845"/>
          </a:xfrm>
        </p:spPr>
        <p:txBody>
          <a:bodyPr lIns="0" tIns="0" rIns="0" bIns="0"/>
          <a:lstStyle>
            <a:lvl1pPr>
              <a:defRPr sz="4236" b="0" i="0">
                <a:solidFill>
                  <a:srgbClr val="775F5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667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374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637EA-4DB9-3630-44CC-80087856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62503F-3ACA-3E47-6CA5-825D8B70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3E29136A-B082-4A56-9515-0944439AA4BD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4A7E04-07BE-93DA-9AB4-B8E04D71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3FC2EA-5829-1895-039F-98CD2A4E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8E67D1B9-ADCD-44ED-937F-D109D8F46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72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524000"/>
            <a:ext cx="12192000" cy="1143000"/>
          </a:xfrm>
          <a:custGeom>
            <a:avLst/>
            <a:gdLst/>
            <a:ahLst/>
            <a:cxnLst/>
            <a:rect l="l" t="t" r="r" b="b"/>
            <a:pathLst>
              <a:path w="12192000" h="1143000">
                <a:moveTo>
                  <a:pt x="12192000" y="0"/>
                </a:moveTo>
                <a:lnTo>
                  <a:pt x="0" y="0"/>
                </a:lnTo>
                <a:lnTo>
                  <a:pt x="0" y="1143000"/>
                </a:lnTo>
                <a:lnTo>
                  <a:pt x="12192000" y="1143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1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0" y="1600200"/>
            <a:ext cx="121920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84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5604" y="344170"/>
            <a:ext cx="10400792" cy="492895"/>
          </a:xfrm>
        </p:spPr>
        <p:txBody>
          <a:bodyPr lIns="0" tIns="0" rIns="0" bIns="0"/>
          <a:lstStyle>
            <a:lvl1pPr>
              <a:defRPr sz="3203" b="0" i="0">
                <a:solidFill>
                  <a:srgbClr val="775F5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1712" y="1624077"/>
            <a:ext cx="10838181" cy="268852"/>
          </a:xfrm>
        </p:spPr>
        <p:txBody>
          <a:bodyPr lIns="0" tIns="0" rIns="0" bIns="0"/>
          <a:lstStyle>
            <a:lvl1pPr>
              <a:defRPr sz="1747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20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5604" y="344170"/>
            <a:ext cx="10400792" cy="492895"/>
          </a:xfrm>
        </p:spPr>
        <p:txBody>
          <a:bodyPr lIns="0" tIns="0" rIns="0" bIns="0"/>
          <a:lstStyle>
            <a:lvl1pPr>
              <a:defRPr sz="3203" b="0" i="0">
                <a:solidFill>
                  <a:srgbClr val="775F5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813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711200" cy="228599"/>
          </a:xfrm>
          <a:custGeom>
            <a:avLst/>
            <a:gdLst/>
            <a:ahLst/>
            <a:cxnLst/>
            <a:rect l="l" t="t" r="r" b="b"/>
            <a:pathLst>
              <a:path w="586740" h="259080">
                <a:moveTo>
                  <a:pt x="586740" y="0"/>
                </a:moveTo>
                <a:lnTo>
                  <a:pt x="0" y="0"/>
                </a:lnTo>
                <a:lnTo>
                  <a:pt x="0" y="259079"/>
                </a:lnTo>
                <a:lnTo>
                  <a:pt x="586740" y="259079"/>
                </a:lnTo>
                <a:lnTo>
                  <a:pt x="58674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bg object 17"/>
          <p:cNvSpPr/>
          <p:nvPr/>
        </p:nvSpPr>
        <p:spPr>
          <a:xfrm>
            <a:off x="786937" y="1280160"/>
            <a:ext cx="11405370" cy="228599"/>
          </a:xfrm>
          <a:custGeom>
            <a:avLst/>
            <a:gdLst/>
            <a:ahLst/>
            <a:cxnLst/>
            <a:rect l="l" t="t" r="r" b="b"/>
            <a:pathLst>
              <a:path w="9409430" h="259080">
                <a:moveTo>
                  <a:pt x="9409176" y="0"/>
                </a:moveTo>
                <a:lnTo>
                  <a:pt x="0" y="0"/>
                </a:lnTo>
                <a:lnTo>
                  <a:pt x="0" y="259079"/>
                </a:lnTo>
                <a:lnTo>
                  <a:pt x="9409176" y="259079"/>
                </a:lnTo>
                <a:lnTo>
                  <a:pt x="9409176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46903" y="356189"/>
            <a:ext cx="8698192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775F5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4676" y="1158221"/>
            <a:ext cx="1117138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662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711835" cy="228600"/>
          </a:xfrm>
          <a:custGeom>
            <a:avLst/>
            <a:gdLst/>
            <a:ahLst/>
            <a:cxnLst/>
            <a:rect l="l" t="t" r="r" b="b"/>
            <a:pathLst>
              <a:path w="711835" h="228600">
                <a:moveTo>
                  <a:pt x="711708" y="0"/>
                </a:moveTo>
                <a:lnTo>
                  <a:pt x="0" y="0"/>
                </a:lnTo>
                <a:lnTo>
                  <a:pt x="0" y="228600"/>
                </a:lnTo>
                <a:lnTo>
                  <a:pt x="711708" y="228600"/>
                </a:lnTo>
                <a:lnTo>
                  <a:pt x="711708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 sz="1310"/>
          </a:p>
        </p:txBody>
      </p:sp>
      <p:sp>
        <p:nvSpPr>
          <p:cNvPr id="17" name="bg object 17"/>
          <p:cNvSpPr/>
          <p:nvPr/>
        </p:nvSpPr>
        <p:spPr>
          <a:xfrm>
            <a:off x="787908" y="1280160"/>
            <a:ext cx="11404600" cy="228600"/>
          </a:xfrm>
          <a:custGeom>
            <a:avLst/>
            <a:gdLst/>
            <a:ahLst/>
            <a:cxnLst/>
            <a:rect l="l" t="t" r="r" b="b"/>
            <a:pathLst>
              <a:path w="11404600" h="228600">
                <a:moveTo>
                  <a:pt x="11404092" y="0"/>
                </a:moveTo>
                <a:lnTo>
                  <a:pt x="0" y="0"/>
                </a:lnTo>
                <a:lnTo>
                  <a:pt x="0" y="228600"/>
                </a:lnTo>
                <a:lnTo>
                  <a:pt x="11404092" y="228600"/>
                </a:lnTo>
                <a:lnTo>
                  <a:pt x="11404092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 sz="131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5604" y="344170"/>
            <a:ext cx="10400792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75F5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1712" y="1624077"/>
            <a:ext cx="108381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100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32832">
        <a:defRPr>
          <a:latin typeface="+mn-lt"/>
          <a:ea typeface="+mn-ea"/>
          <a:cs typeface="+mn-cs"/>
        </a:defRPr>
      </a:lvl2pPr>
      <a:lvl3pPr marL="665665">
        <a:defRPr>
          <a:latin typeface="+mn-lt"/>
          <a:ea typeface="+mn-ea"/>
          <a:cs typeface="+mn-cs"/>
        </a:defRPr>
      </a:lvl3pPr>
      <a:lvl4pPr marL="998497">
        <a:defRPr>
          <a:latin typeface="+mn-lt"/>
          <a:ea typeface="+mn-ea"/>
          <a:cs typeface="+mn-cs"/>
        </a:defRPr>
      </a:lvl4pPr>
      <a:lvl5pPr marL="1331330">
        <a:defRPr>
          <a:latin typeface="+mn-lt"/>
          <a:ea typeface="+mn-ea"/>
          <a:cs typeface="+mn-cs"/>
        </a:defRPr>
      </a:lvl5pPr>
      <a:lvl6pPr marL="1664162">
        <a:defRPr>
          <a:latin typeface="+mn-lt"/>
          <a:ea typeface="+mn-ea"/>
          <a:cs typeface="+mn-cs"/>
        </a:defRPr>
      </a:lvl6pPr>
      <a:lvl7pPr marL="1996995">
        <a:defRPr>
          <a:latin typeface="+mn-lt"/>
          <a:ea typeface="+mn-ea"/>
          <a:cs typeface="+mn-cs"/>
        </a:defRPr>
      </a:lvl7pPr>
      <a:lvl8pPr marL="2329827">
        <a:defRPr>
          <a:latin typeface="+mn-lt"/>
          <a:ea typeface="+mn-ea"/>
          <a:cs typeface="+mn-cs"/>
        </a:defRPr>
      </a:lvl8pPr>
      <a:lvl9pPr marL="26626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32832">
        <a:defRPr>
          <a:latin typeface="+mn-lt"/>
          <a:ea typeface="+mn-ea"/>
          <a:cs typeface="+mn-cs"/>
        </a:defRPr>
      </a:lvl2pPr>
      <a:lvl3pPr marL="665665">
        <a:defRPr>
          <a:latin typeface="+mn-lt"/>
          <a:ea typeface="+mn-ea"/>
          <a:cs typeface="+mn-cs"/>
        </a:defRPr>
      </a:lvl3pPr>
      <a:lvl4pPr marL="998497">
        <a:defRPr>
          <a:latin typeface="+mn-lt"/>
          <a:ea typeface="+mn-ea"/>
          <a:cs typeface="+mn-cs"/>
        </a:defRPr>
      </a:lvl4pPr>
      <a:lvl5pPr marL="1331330">
        <a:defRPr>
          <a:latin typeface="+mn-lt"/>
          <a:ea typeface="+mn-ea"/>
          <a:cs typeface="+mn-cs"/>
        </a:defRPr>
      </a:lvl5pPr>
      <a:lvl6pPr marL="1664162">
        <a:defRPr>
          <a:latin typeface="+mn-lt"/>
          <a:ea typeface="+mn-ea"/>
          <a:cs typeface="+mn-cs"/>
        </a:defRPr>
      </a:lvl6pPr>
      <a:lvl7pPr marL="1996995">
        <a:defRPr>
          <a:latin typeface="+mn-lt"/>
          <a:ea typeface="+mn-ea"/>
          <a:cs typeface="+mn-cs"/>
        </a:defRPr>
      </a:lvl7pPr>
      <a:lvl8pPr marL="2329827">
        <a:defRPr>
          <a:latin typeface="+mn-lt"/>
          <a:ea typeface="+mn-ea"/>
          <a:cs typeface="+mn-cs"/>
        </a:defRPr>
      </a:lvl8pPr>
      <a:lvl9pPr marL="266266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323" y="88489"/>
            <a:ext cx="12093677" cy="5683045"/>
          </a:xfrm>
          <a:custGeom>
            <a:avLst/>
            <a:gdLst/>
            <a:ahLst/>
            <a:cxnLst/>
            <a:rect l="l" t="t" r="r" b="b"/>
            <a:pathLst>
              <a:path w="12192000" h="5971540">
                <a:moveTo>
                  <a:pt x="0" y="5971032"/>
                </a:moveTo>
                <a:lnTo>
                  <a:pt x="12192000" y="5971032"/>
                </a:lnTo>
                <a:lnTo>
                  <a:pt x="12192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pPr defTabSz="665665"/>
            <a:endParaRPr sz="131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6477" y="5771534"/>
            <a:ext cx="11887200" cy="927149"/>
            <a:chOff x="0" y="5971031"/>
            <a:chExt cx="12192000" cy="887094"/>
          </a:xfrm>
        </p:grpSpPr>
        <p:sp>
          <p:nvSpPr>
            <p:cNvPr id="4" name="object 4"/>
            <p:cNvSpPr/>
            <p:nvPr/>
          </p:nvSpPr>
          <p:spPr>
            <a:xfrm>
              <a:off x="0" y="5971031"/>
              <a:ext cx="12192000" cy="887094"/>
            </a:xfrm>
            <a:custGeom>
              <a:avLst/>
              <a:gdLst/>
              <a:ahLst/>
              <a:cxnLst/>
              <a:rect l="l" t="t" r="r" b="b"/>
              <a:pathLst>
                <a:path w="12192000" h="887095">
                  <a:moveTo>
                    <a:pt x="12192000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12192000" y="88696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665665"/>
              <a:endParaRPr sz="131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53328"/>
              <a:ext cx="2987040" cy="713740"/>
            </a:xfrm>
            <a:custGeom>
              <a:avLst/>
              <a:gdLst/>
              <a:ahLst/>
              <a:cxnLst/>
              <a:rect l="l" t="t" r="r" b="b"/>
              <a:pathLst>
                <a:path w="2987040" h="713740">
                  <a:moveTo>
                    <a:pt x="298704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2987040" y="713232"/>
                  </a:lnTo>
                  <a:lnTo>
                    <a:pt x="2987040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pPr defTabSz="665665"/>
              <a:endParaRPr sz="131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145535" y="6044184"/>
              <a:ext cx="9046845" cy="713740"/>
            </a:xfrm>
            <a:custGeom>
              <a:avLst/>
              <a:gdLst/>
              <a:ahLst/>
              <a:cxnLst/>
              <a:rect l="l" t="t" r="r" b="b"/>
              <a:pathLst>
                <a:path w="9046845" h="713740">
                  <a:moveTo>
                    <a:pt x="9046464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9046464" y="713231"/>
                  </a:lnTo>
                  <a:lnTo>
                    <a:pt x="9046464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pPr defTabSz="665665"/>
              <a:endParaRPr sz="131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48185" y="2549930"/>
            <a:ext cx="5393952" cy="2225327"/>
          </a:xfrm>
          <a:prstGeom prst="rect">
            <a:avLst/>
          </a:prstGeom>
        </p:spPr>
        <p:txBody>
          <a:bodyPr vert="horz" wrap="square" lIns="0" tIns="9245" rIns="0" bIns="0" rtlCol="0">
            <a:spAutoFit/>
          </a:bodyPr>
          <a:lstStyle/>
          <a:p>
            <a:pPr marL="9246" marR="3698" algn="ctr">
              <a:spcBef>
                <a:spcPts val="73"/>
              </a:spcBef>
            </a:pPr>
            <a:r>
              <a:rPr lang="fr-FR" sz="4800" spc="-229" dirty="0">
                <a:solidFill>
                  <a:srgbClr val="EBDDC3"/>
                </a:solidFill>
              </a:rPr>
              <a:t>Linux </a:t>
            </a:r>
            <a:br>
              <a:rPr lang="fr-FR" sz="4800" spc="-229" dirty="0">
                <a:solidFill>
                  <a:srgbClr val="EBDDC3"/>
                </a:solidFill>
              </a:rPr>
            </a:br>
            <a:r>
              <a:rPr lang="fr-FR" sz="4800" spc="-229" dirty="0">
                <a:solidFill>
                  <a:srgbClr val="EBDDC3"/>
                </a:solidFill>
              </a:rPr>
              <a:t>Shell &amp; Administration (j1) </a:t>
            </a:r>
            <a:endParaRPr sz="4800" dirty="0"/>
          </a:p>
        </p:txBody>
      </p:sp>
      <p:sp>
        <p:nvSpPr>
          <p:cNvPr id="8" name="object 8"/>
          <p:cNvSpPr txBox="1"/>
          <p:nvPr/>
        </p:nvSpPr>
        <p:spPr>
          <a:xfrm>
            <a:off x="3615592" y="6076328"/>
            <a:ext cx="4643505" cy="378201"/>
          </a:xfrm>
          <a:prstGeom prst="rect">
            <a:avLst/>
          </a:prstGeom>
        </p:spPr>
        <p:txBody>
          <a:bodyPr vert="horz" wrap="square" lIns="0" tIns="8783" rIns="0" bIns="0" rtlCol="0">
            <a:spAutoFit/>
          </a:bodyPr>
          <a:lstStyle/>
          <a:p>
            <a:pPr marL="9246" defTabSz="665665">
              <a:spcBef>
                <a:spcPts val="69"/>
              </a:spcBef>
            </a:pPr>
            <a:r>
              <a:rPr sz="2400" spc="-266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2400" spc="-51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400" spc="-7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400" spc="-146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2400" spc="-106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teur</a:t>
            </a:r>
            <a:r>
              <a:rPr sz="2400" spc="11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3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2400" spc="11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102" dirty="0">
                <a:solidFill>
                  <a:srgbClr val="FFFFFF"/>
                </a:solidFill>
                <a:latin typeface="Microsoft Sans Serif"/>
                <a:cs typeface="Microsoft Sans Serif"/>
              </a:rPr>
              <a:t>Braiek Fares</a:t>
            </a:r>
            <a:endParaRPr sz="2400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98102" y="1166784"/>
            <a:ext cx="68874" cy="123221"/>
          </a:xfrm>
          <a:prstGeom prst="rect">
            <a:avLst/>
          </a:prstGeom>
        </p:spPr>
        <p:txBody>
          <a:bodyPr vert="horz" wrap="square" lIns="0" tIns="11094" rIns="0" bIns="0" rtlCol="0">
            <a:spAutoFit/>
          </a:bodyPr>
          <a:lstStyle/>
          <a:p>
            <a:pPr marL="9246" defTabSz="665665">
              <a:spcBef>
                <a:spcPts val="87"/>
              </a:spcBef>
            </a:pPr>
            <a:r>
              <a:rPr sz="728" b="1" spc="-11" dirty="0">
                <a:solidFill>
                  <a:srgbClr val="EBDDC3"/>
                </a:solidFill>
                <a:latin typeface="Arial"/>
                <a:cs typeface="Arial"/>
              </a:rPr>
              <a:t>1</a:t>
            </a:r>
            <a:endParaRPr sz="728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576" y="388462"/>
            <a:ext cx="5879726" cy="60941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3883" spc="-512" dirty="0"/>
              <a:t>F</a:t>
            </a:r>
            <a:r>
              <a:rPr sz="3883" spc="-221" dirty="0"/>
              <a:t>i</a:t>
            </a:r>
            <a:r>
              <a:rPr sz="3883" spc="-309" dirty="0"/>
              <a:t>c</a:t>
            </a:r>
            <a:r>
              <a:rPr sz="3883" spc="-349" dirty="0"/>
              <a:t>h</a:t>
            </a:r>
            <a:r>
              <a:rPr sz="3883" spc="-172" dirty="0"/>
              <a:t>i</a:t>
            </a:r>
            <a:r>
              <a:rPr sz="3883" spc="-137" dirty="0"/>
              <a:t>e</a:t>
            </a:r>
            <a:r>
              <a:rPr sz="3883" spc="-106" dirty="0"/>
              <a:t>r</a:t>
            </a:r>
            <a:r>
              <a:rPr sz="3883" spc="-649" dirty="0"/>
              <a:t>s</a:t>
            </a:r>
            <a:r>
              <a:rPr sz="3883" spc="-71" dirty="0"/>
              <a:t> </a:t>
            </a:r>
            <a:r>
              <a:rPr sz="3883" spc="-40" dirty="0"/>
              <a:t>d</a:t>
            </a:r>
            <a:r>
              <a:rPr sz="3883" spc="-13" dirty="0"/>
              <a:t>'</a:t>
            </a:r>
            <a:r>
              <a:rPr sz="3883" spc="-53" dirty="0"/>
              <a:t>i</a:t>
            </a:r>
            <a:r>
              <a:rPr sz="3883" spc="-349" dirty="0"/>
              <a:t>n</a:t>
            </a:r>
            <a:r>
              <a:rPr sz="3883" spc="-172" dirty="0"/>
              <a:t>i</a:t>
            </a:r>
            <a:r>
              <a:rPr sz="3883" spc="-44" dirty="0"/>
              <a:t>t</a:t>
            </a:r>
            <a:r>
              <a:rPr sz="3883" spc="-53" dirty="0"/>
              <a:t>i</a:t>
            </a:r>
            <a:r>
              <a:rPr sz="3883" spc="-40" dirty="0"/>
              <a:t>a</a:t>
            </a:r>
            <a:r>
              <a:rPr sz="3883" spc="-53" dirty="0"/>
              <a:t>li</a:t>
            </a:r>
            <a:r>
              <a:rPr sz="3883" spc="-662" dirty="0"/>
              <a:t>s</a:t>
            </a:r>
            <a:r>
              <a:rPr sz="3883" spc="-40" dirty="0"/>
              <a:t>a</a:t>
            </a:r>
            <a:r>
              <a:rPr sz="3883" spc="-44" dirty="0"/>
              <a:t>t</a:t>
            </a:r>
            <a:r>
              <a:rPr sz="3883" spc="-53" dirty="0"/>
              <a:t>i</a:t>
            </a:r>
            <a:r>
              <a:rPr sz="3883" spc="-340" dirty="0"/>
              <a:t>on</a:t>
            </a:r>
            <a:r>
              <a:rPr sz="3883" spc="-35" dirty="0"/>
              <a:t> </a:t>
            </a:r>
            <a:r>
              <a:rPr sz="3883" spc="-238" dirty="0"/>
              <a:t>du</a:t>
            </a:r>
            <a:r>
              <a:rPr sz="3883" spc="-49" dirty="0"/>
              <a:t> </a:t>
            </a:r>
            <a:r>
              <a:rPr sz="3883" spc="-18" dirty="0"/>
              <a:t>b</a:t>
            </a:r>
            <a:r>
              <a:rPr sz="3883" spc="-35" dirty="0"/>
              <a:t>a</a:t>
            </a:r>
            <a:r>
              <a:rPr sz="3883" spc="-552" dirty="0"/>
              <a:t>sh</a:t>
            </a:r>
            <a:endParaRPr sz="3883"/>
          </a:p>
        </p:txBody>
      </p:sp>
      <p:sp>
        <p:nvSpPr>
          <p:cNvPr id="3" name="object 3"/>
          <p:cNvSpPr txBox="1"/>
          <p:nvPr/>
        </p:nvSpPr>
        <p:spPr>
          <a:xfrm>
            <a:off x="2131359" y="1515586"/>
            <a:ext cx="8090087" cy="4514600"/>
          </a:xfrm>
          <a:prstGeom prst="rect">
            <a:avLst/>
          </a:prstGeom>
        </p:spPr>
        <p:txBody>
          <a:bodyPr vert="horz" wrap="square" lIns="0" tIns="96931" rIns="0" bIns="0" rtlCol="0">
            <a:spAutoFit/>
          </a:bodyPr>
          <a:lstStyle/>
          <a:p>
            <a:pPr marL="320505" indent="-309299" defTabSz="806867">
              <a:spcBef>
                <a:spcPts val="763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19945" algn="l"/>
                <a:tab pos="320505" algn="l"/>
                <a:tab pos="2505769" algn="l"/>
              </a:tabLst>
            </a:pPr>
            <a:r>
              <a:rPr sz="2118" b="1" spc="-9" dirty="0">
                <a:solidFill>
                  <a:srgbClr val="FF0000"/>
                </a:solidFill>
                <a:latin typeface="Courier New"/>
                <a:cs typeface="Courier New"/>
              </a:rPr>
              <a:t>/etc/profile	</a:t>
            </a:r>
            <a:r>
              <a:rPr sz="2118" spc="-71" dirty="0">
                <a:solidFill>
                  <a:prstClr val="black"/>
                </a:solidFill>
                <a:latin typeface="Microsoft Sans Serif"/>
                <a:cs typeface="Microsoft Sans Serif"/>
              </a:rPr>
              <a:t>et</a:t>
            </a:r>
            <a:r>
              <a:rPr sz="2118" spc="9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118" b="1" spc="-4" dirty="0">
                <a:solidFill>
                  <a:srgbClr val="FF0000"/>
                </a:solidFill>
                <a:latin typeface="Courier New"/>
                <a:cs typeface="Courier New"/>
              </a:rPr>
              <a:t>/etc/bashrc</a:t>
            </a:r>
            <a:r>
              <a:rPr sz="2118" b="1" spc="-62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18" dirty="0">
                <a:solidFill>
                  <a:srgbClr val="FF0000"/>
                </a:solidFill>
                <a:latin typeface="Microsoft Sans Serif"/>
                <a:cs typeface="Microsoft Sans Serif"/>
              </a:rPr>
              <a:t>(/</a:t>
            </a:r>
            <a:r>
              <a:rPr sz="2118" b="1" dirty="0">
                <a:solidFill>
                  <a:srgbClr val="FF0000"/>
                </a:solidFill>
                <a:latin typeface="Courier New"/>
                <a:cs typeface="Courier New"/>
              </a:rPr>
              <a:t>etc/</a:t>
            </a:r>
            <a:r>
              <a:rPr sz="2118" b="1" dirty="0" err="1">
                <a:solidFill>
                  <a:srgbClr val="FF0000"/>
                </a:solidFill>
                <a:latin typeface="Courier New"/>
                <a:cs typeface="Courier New"/>
              </a:rPr>
              <a:t>bash.</a:t>
            </a:r>
            <a:r>
              <a:rPr sz="2118" b="1" err="1">
                <a:solidFill>
                  <a:srgbClr val="FF0000"/>
                </a:solidFill>
                <a:latin typeface="Courier New"/>
                <a:cs typeface="Courier New"/>
              </a:rPr>
              <a:t>bashrc</a:t>
            </a:r>
            <a:r>
              <a:rPr sz="2118">
                <a:solidFill>
                  <a:srgbClr val="FF0000"/>
                </a:solidFill>
                <a:latin typeface="Microsoft Sans Serif"/>
                <a:cs typeface="Microsoft Sans Serif"/>
              </a:rPr>
              <a:t>):</a:t>
            </a:r>
            <a:endParaRPr sz="2118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632606" marR="4483" indent="-265033" defTabSz="806867">
              <a:lnSpc>
                <a:spcPct val="100899"/>
              </a:lnSpc>
              <a:spcBef>
                <a:spcPts val="631"/>
              </a:spcBef>
              <a:tabLst>
                <a:tab pos="1656878" algn="l"/>
              </a:tabLst>
            </a:pPr>
            <a:r>
              <a:rPr sz="1368" spc="-40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368" spc="481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1985" spc="-84" dirty="0">
                <a:solidFill>
                  <a:prstClr val="black"/>
                </a:solidFill>
                <a:latin typeface="Microsoft Sans Serif"/>
                <a:cs typeface="Microsoft Sans Serif"/>
              </a:rPr>
              <a:t>pour</a:t>
            </a:r>
            <a:r>
              <a:rPr sz="1985" spc="26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85" spc="-185" dirty="0">
                <a:solidFill>
                  <a:prstClr val="black"/>
                </a:solidFill>
                <a:latin typeface="Microsoft Sans Serif"/>
                <a:cs typeface="Microsoft Sans Serif"/>
              </a:rPr>
              <a:t>une	</a:t>
            </a:r>
            <a:r>
              <a:rPr sz="1985" spc="-84" dirty="0">
                <a:solidFill>
                  <a:prstClr val="black"/>
                </a:solidFill>
                <a:latin typeface="Microsoft Sans Serif"/>
                <a:cs typeface="Microsoft Sans Serif"/>
              </a:rPr>
              <a:t>configuration</a:t>
            </a:r>
            <a:r>
              <a:rPr sz="1985" spc="49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85" spc="-35" dirty="0">
                <a:solidFill>
                  <a:prstClr val="black"/>
                </a:solidFill>
                <a:latin typeface="Microsoft Sans Serif"/>
                <a:cs typeface="Microsoft Sans Serif"/>
              </a:rPr>
              <a:t>globale</a:t>
            </a:r>
            <a:r>
              <a:rPr sz="1985" spc="31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85" spc="-84" dirty="0">
                <a:solidFill>
                  <a:prstClr val="black"/>
                </a:solidFill>
                <a:latin typeface="Microsoft Sans Serif"/>
                <a:cs typeface="Microsoft Sans Serif"/>
              </a:rPr>
              <a:t>qui</a:t>
            </a:r>
            <a:r>
              <a:rPr sz="1985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85" spc="-31" dirty="0">
                <a:solidFill>
                  <a:prstClr val="black"/>
                </a:solidFill>
                <a:latin typeface="Microsoft Sans Serif"/>
                <a:cs typeface="Microsoft Sans Serif"/>
              </a:rPr>
              <a:t>affecte</a:t>
            </a:r>
            <a:r>
              <a:rPr sz="1985" spc="18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85" spc="-154" dirty="0">
                <a:solidFill>
                  <a:prstClr val="black"/>
                </a:solidFill>
                <a:latin typeface="Microsoft Sans Serif"/>
                <a:cs typeface="Microsoft Sans Serif"/>
              </a:rPr>
              <a:t>les</a:t>
            </a:r>
            <a:r>
              <a:rPr sz="1985" spc="22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85" spc="-154" dirty="0">
                <a:solidFill>
                  <a:prstClr val="black"/>
                </a:solidFill>
                <a:latin typeface="Microsoft Sans Serif"/>
                <a:cs typeface="Microsoft Sans Serif"/>
              </a:rPr>
              <a:t>environnements</a:t>
            </a:r>
            <a:r>
              <a:rPr sz="1985" spc="26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85" spc="-57" dirty="0">
                <a:solidFill>
                  <a:prstClr val="black"/>
                </a:solidFill>
                <a:latin typeface="Microsoft Sans Serif"/>
                <a:cs typeface="Microsoft Sans Serif"/>
              </a:rPr>
              <a:t>de</a:t>
            </a:r>
            <a:r>
              <a:rPr sz="1985" spc="22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85" spc="-168" dirty="0">
                <a:solidFill>
                  <a:prstClr val="black"/>
                </a:solidFill>
                <a:latin typeface="Microsoft Sans Serif"/>
                <a:cs typeface="Microsoft Sans Serif"/>
              </a:rPr>
              <a:t>tous</a:t>
            </a:r>
            <a:r>
              <a:rPr sz="1985" spc="22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85" spc="-154" dirty="0">
                <a:solidFill>
                  <a:prstClr val="black"/>
                </a:solidFill>
                <a:latin typeface="Microsoft Sans Serif"/>
                <a:cs typeface="Microsoft Sans Serif"/>
              </a:rPr>
              <a:t>les </a:t>
            </a:r>
            <a:r>
              <a:rPr sz="1985" spc="-512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85" spc="-110" dirty="0">
                <a:solidFill>
                  <a:prstClr val="black"/>
                </a:solidFill>
                <a:latin typeface="Microsoft Sans Serif"/>
                <a:cs typeface="Microsoft Sans Serif"/>
              </a:rPr>
              <a:t>utilisateurs.</a:t>
            </a:r>
            <a:endParaRPr sz="1985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20505" indent="-309299" defTabSz="806867">
              <a:spcBef>
                <a:spcPts val="578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19945" algn="l"/>
                <a:tab pos="320505" algn="l"/>
              </a:tabLst>
            </a:pPr>
            <a:r>
              <a:rPr sz="2118" b="1" spc="-9" dirty="0">
                <a:solidFill>
                  <a:srgbClr val="00AF50"/>
                </a:solidFill>
                <a:latin typeface="Courier New"/>
                <a:cs typeface="Courier New"/>
              </a:rPr>
              <a:t>~/.bash_profile</a:t>
            </a:r>
            <a:r>
              <a:rPr sz="2118" b="1" spc="-18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118" b="1" spc="-9" dirty="0">
                <a:solidFill>
                  <a:srgbClr val="00AF50"/>
                </a:solidFill>
                <a:latin typeface="Courier New"/>
                <a:cs typeface="Courier New"/>
              </a:rPr>
              <a:t>(.profile</a:t>
            </a:r>
            <a:r>
              <a:rPr sz="2118" b="1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118" b="1" spc="-4" dirty="0">
                <a:solidFill>
                  <a:srgbClr val="00AF50"/>
                </a:solidFill>
                <a:latin typeface="Courier New"/>
                <a:cs typeface="Courier New"/>
              </a:rPr>
              <a:t>ou</a:t>
            </a:r>
            <a:r>
              <a:rPr sz="2118" b="1" spc="4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118" b="1" spc="-9" dirty="0">
                <a:solidFill>
                  <a:srgbClr val="00AF50"/>
                </a:solidFill>
                <a:latin typeface="Courier New"/>
                <a:cs typeface="Courier New"/>
              </a:rPr>
              <a:t>.bash_login</a:t>
            </a:r>
            <a:r>
              <a:rPr sz="2118" b="1" spc="-4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118" b="1" dirty="0">
                <a:solidFill>
                  <a:srgbClr val="00AF50"/>
                </a:solidFill>
                <a:latin typeface="Courier New"/>
                <a:cs typeface="Courier New"/>
              </a:rPr>
              <a:t>)</a:t>
            </a:r>
            <a:r>
              <a:rPr sz="2118" b="1" spc="9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118" b="1" spc="-4" dirty="0">
                <a:solidFill>
                  <a:prstClr val="black"/>
                </a:solidFill>
                <a:latin typeface="Courier New"/>
                <a:cs typeface="Courier New"/>
              </a:rPr>
              <a:t>et</a:t>
            </a:r>
            <a:endParaRPr sz="2118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9945" defTabSz="806867">
              <a:spcBef>
                <a:spcPts val="57"/>
              </a:spcBef>
            </a:pPr>
            <a:r>
              <a:rPr sz="2118" b="1" dirty="0">
                <a:solidFill>
                  <a:srgbClr val="00AF50"/>
                </a:solidFill>
                <a:latin typeface="Courier New"/>
                <a:cs typeface="Courier New"/>
              </a:rPr>
              <a:t>~/</a:t>
            </a:r>
            <a:r>
              <a:rPr sz="2118" b="1" spc="-4" dirty="0">
                <a:solidFill>
                  <a:srgbClr val="00AF50"/>
                </a:solidFill>
                <a:latin typeface="Courier New"/>
                <a:cs typeface="Courier New"/>
              </a:rPr>
              <a:t>.</a:t>
            </a:r>
            <a:r>
              <a:rPr sz="2118" b="1" spc="-4" err="1">
                <a:solidFill>
                  <a:srgbClr val="00AF50"/>
                </a:solidFill>
                <a:latin typeface="Courier New"/>
                <a:cs typeface="Courier New"/>
              </a:rPr>
              <a:t>bashr</a:t>
            </a:r>
            <a:r>
              <a:rPr sz="2118" b="1" err="1">
                <a:solidFill>
                  <a:srgbClr val="00AF50"/>
                </a:solidFill>
                <a:latin typeface="Courier New"/>
                <a:cs typeface="Courier New"/>
              </a:rPr>
              <a:t>c</a:t>
            </a:r>
            <a:r>
              <a:rPr sz="2118" b="1" spc="-657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94" spc="-137">
                <a:solidFill>
                  <a:srgbClr val="00AF50"/>
                </a:solidFill>
                <a:latin typeface="Microsoft Sans Serif"/>
                <a:cs typeface="Microsoft Sans Serif"/>
              </a:rPr>
              <a:t>:</a:t>
            </a:r>
            <a:endParaRPr sz="2294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67572" defTabSz="806867">
              <a:spcBef>
                <a:spcPts val="627"/>
              </a:spcBef>
              <a:tabLst>
                <a:tab pos="3205614" algn="l"/>
              </a:tabLst>
            </a:pPr>
            <a:r>
              <a:rPr sz="1368" spc="-40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368" spc="485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1985" spc="-168" dirty="0">
                <a:solidFill>
                  <a:prstClr val="black"/>
                </a:solidFill>
                <a:latin typeface="Arial MT"/>
                <a:cs typeface="Arial MT"/>
              </a:rPr>
              <a:t>situés</a:t>
            </a:r>
            <a:r>
              <a:rPr sz="1985" spc="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85" spc="-141" dirty="0">
                <a:solidFill>
                  <a:prstClr val="black"/>
                </a:solidFill>
                <a:latin typeface="Arial MT"/>
                <a:cs typeface="Arial MT"/>
              </a:rPr>
              <a:t>dans</a:t>
            </a:r>
            <a:r>
              <a:rPr sz="1985" spc="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85" spc="-57" dirty="0">
                <a:solidFill>
                  <a:prstClr val="black"/>
                </a:solidFill>
                <a:latin typeface="Arial MT"/>
                <a:cs typeface="Arial MT"/>
              </a:rPr>
              <a:t>le</a:t>
            </a:r>
            <a:r>
              <a:rPr sz="1985" spc="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85" spc="-40" dirty="0">
                <a:solidFill>
                  <a:prstClr val="black"/>
                </a:solidFill>
                <a:latin typeface="Arial MT"/>
                <a:cs typeface="Arial MT"/>
              </a:rPr>
              <a:t>répertoire	</a:t>
            </a:r>
            <a:r>
              <a:rPr sz="1985" spc="-190" dirty="0">
                <a:solidFill>
                  <a:prstClr val="black"/>
                </a:solidFill>
                <a:latin typeface="Arial MT"/>
                <a:cs typeface="Arial MT"/>
              </a:rPr>
              <a:t>home</a:t>
            </a:r>
            <a:r>
              <a:rPr sz="1985" spc="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85" spc="-53" dirty="0">
                <a:solidFill>
                  <a:prstClr val="black"/>
                </a:solidFill>
                <a:latin typeface="Arial MT"/>
                <a:cs typeface="Arial MT"/>
              </a:rPr>
              <a:t>de</a:t>
            </a:r>
            <a:r>
              <a:rPr sz="198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85" spc="-75" dirty="0">
                <a:solidFill>
                  <a:prstClr val="black"/>
                </a:solidFill>
                <a:latin typeface="Arial MT"/>
                <a:cs typeface="Arial MT"/>
              </a:rPr>
              <a:t>l’utilisateur</a:t>
            </a:r>
            <a:r>
              <a:rPr sz="1985" spc="3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85" spc="-79" dirty="0">
                <a:solidFill>
                  <a:prstClr val="black"/>
                </a:solidFill>
                <a:latin typeface="Arial MT"/>
                <a:cs typeface="Arial MT"/>
              </a:rPr>
              <a:t>qui</a:t>
            </a:r>
            <a:r>
              <a:rPr sz="1985" spc="1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85" spc="-216" dirty="0">
                <a:solidFill>
                  <a:prstClr val="black"/>
                </a:solidFill>
                <a:latin typeface="Arial MT"/>
                <a:cs typeface="Arial MT"/>
              </a:rPr>
              <a:t>se</a:t>
            </a:r>
            <a:r>
              <a:rPr sz="198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85" spc="-154" dirty="0">
                <a:solidFill>
                  <a:prstClr val="black"/>
                </a:solidFill>
                <a:latin typeface="Arial MT"/>
                <a:cs typeface="Arial MT"/>
              </a:rPr>
              <a:t>connecte</a:t>
            </a:r>
            <a:r>
              <a:rPr sz="198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85" spc="-115" dirty="0">
                <a:solidFill>
                  <a:prstClr val="black"/>
                </a:solidFill>
                <a:latin typeface="Arial MT"/>
                <a:cs typeface="Arial MT"/>
              </a:rPr>
              <a:t>au</a:t>
            </a:r>
            <a:r>
              <a:rPr sz="1985" spc="1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85" spc="-168" dirty="0">
                <a:solidFill>
                  <a:prstClr val="black"/>
                </a:solidFill>
                <a:latin typeface="Arial MT"/>
                <a:cs typeface="Arial MT"/>
              </a:rPr>
              <a:t>système.</a:t>
            </a:r>
            <a:endParaRPr sz="1985" dirty="0">
              <a:solidFill>
                <a:prstClr val="black"/>
              </a:solidFill>
              <a:latin typeface="Arial MT"/>
              <a:cs typeface="Arial MT"/>
            </a:endParaRPr>
          </a:p>
          <a:p>
            <a:pPr marL="367572" defTabSz="806867">
              <a:spcBef>
                <a:spcPts val="552"/>
              </a:spcBef>
              <a:tabLst>
                <a:tab pos="702086" algn="l"/>
                <a:tab pos="1933678" algn="l"/>
              </a:tabLst>
            </a:pPr>
            <a:r>
              <a:rPr sz="1368" spc="-40" dirty="0">
                <a:solidFill>
                  <a:srgbClr val="93B6D2"/>
                </a:solidFill>
                <a:latin typeface="Microsoft Sans Serif"/>
                <a:cs typeface="Microsoft Sans Serif"/>
              </a:rPr>
              <a:t>🞑	</a:t>
            </a:r>
            <a:r>
              <a:rPr sz="1985" spc="-216" dirty="0">
                <a:solidFill>
                  <a:prstClr val="black"/>
                </a:solidFill>
                <a:latin typeface="Arial MT"/>
                <a:cs typeface="Arial MT"/>
              </a:rPr>
              <a:t>ces</a:t>
            </a:r>
            <a:r>
              <a:rPr sz="198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85" spc="-88" dirty="0">
                <a:solidFill>
                  <a:prstClr val="black"/>
                </a:solidFill>
                <a:latin typeface="Arial MT"/>
                <a:cs typeface="Arial MT"/>
              </a:rPr>
              <a:t>fichiers	</a:t>
            </a:r>
            <a:r>
              <a:rPr sz="1985" spc="-53" dirty="0">
                <a:solidFill>
                  <a:prstClr val="black"/>
                </a:solidFill>
                <a:latin typeface="Arial MT"/>
                <a:cs typeface="Arial MT"/>
              </a:rPr>
              <a:t>affectent</a:t>
            </a:r>
            <a:r>
              <a:rPr sz="1985" spc="-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85" spc="-146" dirty="0">
                <a:solidFill>
                  <a:prstClr val="black"/>
                </a:solidFill>
                <a:latin typeface="Arial MT"/>
                <a:cs typeface="Arial MT"/>
              </a:rPr>
              <a:t>uniquement</a:t>
            </a:r>
            <a:r>
              <a:rPr sz="1985" spc="2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85" spc="-124" dirty="0">
                <a:solidFill>
                  <a:prstClr val="black"/>
                </a:solidFill>
                <a:latin typeface="Arial MT"/>
                <a:cs typeface="Arial MT"/>
              </a:rPr>
              <a:t>l’environnement</a:t>
            </a:r>
            <a:r>
              <a:rPr sz="1985" spc="3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85" spc="-53" dirty="0">
                <a:solidFill>
                  <a:prstClr val="black"/>
                </a:solidFill>
                <a:latin typeface="Arial MT"/>
                <a:cs typeface="Arial MT"/>
              </a:rPr>
              <a:t>de</a:t>
            </a:r>
            <a:r>
              <a:rPr sz="1985" spc="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85" spc="-115" dirty="0">
                <a:solidFill>
                  <a:prstClr val="black"/>
                </a:solidFill>
                <a:latin typeface="Arial MT"/>
                <a:cs typeface="Arial MT"/>
              </a:rPr>
              <a:t>cet</a:t>
            </a:r>
            <a:r>
              <a:rPr sz="1985" spc="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85" spc="-88" dirty="0">
                <a:solidFill>
                  <a:prstClr val="black"/>
                </a:solidFill>
                <a:latin typeface="Arial MT"/>
                <a:cs typeface="Arial MT"/>
              </a:rPr>
              <a:t>utilisateur</a:t>
            </a:r>
            <a:r>
              <a:rPr sz="1985" spc="1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85" spc="-115" dirty="0">
                <a:solidFill>
                  <a:prstClr val="black"/>
                </a:solidFill>
                <a:latin typeface="Arial MT"/>
                <a:cs typeface="Arial MT"/>
              </a:rPr>
              <a:t>.</a:t>
            </a:r>
            <a:endParaRPr sz="1985" dirty="0">
              <a:solidFill>
                <a:prstClr val="black"/>
              </a:solidFill>
              <a:latin typeface="Arial MT"/>
              <a:cs typeface="Arial MT"/>
            </a:endParaRPr>
          </a:p>
          <a:p>
            <a:pPr marL="367572" defTabSz="806867">
              <a:spcBef>
                <a:spcPts val="525"/>
              </a:spcBef>
              <a:tabLst>
                <a:tab pos="1535848" algn="l"/>
                <a:tab pos="4164328" algn="l"/>
              </a:tabLst>
            </a:pPr>
            <a:r>
              <a:rPr sz="1456" spc="-137" dirty="0">
                <a:solidFill>
                  <a:srgbClr val="93B6D2"/>
                </a:solidFill>
                <a:latin typeface="Microsoft Sans Serif"/>
                <a:cs typeface="Microsoft Sans Serif"/>
              </a:rPr>
              <a:t>🞑 </a:t>
            </a:r>
            <a:r>
              <a:rPr sz="1456" spc="-9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118" spc="-238" dirty="0">
                <a:solidFill>
                  <a:prstClr val="black"/>
                </a:solidFill>
                <a:latin typeface="Microsoft Sans Serif"/>
                <a:cs typeface="Microsoft Sans Serif"/>
              </a:rPr>
              <a:t>so</a:t>
            </a:r>
            <a:r>
              <a:rPr sz="2118" spc="-247" dirty="0">
                <a:solidFill>
                  <a:prstClr val="black"/>
                </a:solidFill>
                <a:latin typeface="Microsoft Sans Serif"/>
                <a:cs typeface="Microsoft Sans Serif"/>
              </a:rPr>
              <a:t>n</a:t>
            </a:r>
            <a:r>
              <a:rPr sz="2118" spc="-18" dirty="0">
                <a:solidFill>
                  <a:prstClr val="black"/>
                </a:solidFill>
                <a:latin typeface="Microsoft Sans Serif"/>
                <a:cs typeface="Microsoft Sans Serif"/>
              </a:rPr>
              <a:t>t</a:t>
            </a:r>
            <a:r>
              <a:rPr sz="2118" spc="18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118" spc="-199" dirty="0">
                <a:solidFill>
                  <a:prstClr val="black"/>
                </a:solidFill>
                <a:latin typeface="Microsoft Sans Serif"/>
                <a:cs typeface="Microsoft Sans Serif"/>
              </a:rPr>
              <a:t>lu</a:t>
            </a:r>
            <a:r>
              <a:rPr sz="2118" spc="-243" dirty="0">
                <a:solidFill>
                  <a:prstClr val="black"/>
                </a:solidFill>
                <a:latin typeface="Microsoft Sans Serif"/>
                <a:cs typeface="Microsoft Sans Serif"/>
              </a:rPr>
              <a:t>s</a:t>
            </a:r>
            <a:r>
              <a:rPr sz="2118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2118" spc="-128" dirty="0">
                <a:solidFill>
                  <a:prstClr val="black"/>
                </a:solidFill>
                <a:latin typeface="Microsoft Sans Serif"/>
                <a:cs typeface="Microsoft Sans Serif"/>
              </a:rPr>
              <a:t>que</a:t>
            </a:r>
            <a:r>
              <a:rPr sz="2118" spc="22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118" spc="-22" dirty="0">
                <a:solidFill>
                  <a:prstClr val="black"/>
                </a:solidFill>
                <a:latin typeface="Microsoft Sans Serif"/>
                <a:cs typeface="Microsoft Sans Serif"/>
              </a:rPr>
              <a:t>p</a:t>
            </a:r>
            <a:r>
              <a:rPr sz="2118" spc="-9" dirty="0">
                <a:solidFill>
                  <a:prstClr val="black"/>
                </a:solidFill>
                <a:latin typeface="Microsoft Sans Serif"/>
                <a:cs typeface="Microsoft Sans Serif"/>
              </a:rPr>
              <a:t>ar</a:t>
            </a:r>
            <a:r>
              <a:rPr sz="2118" spc="26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118" spc="-154" dirty="0">
                <a:solidFill>
                  <a:prstClr val="black"/>
                </a:solidFill>
                <a:latin typeface="Microsoft Sans Serif"/>
                <a:cs typeface="Microsoft Sans Serif"/>
              </a:rPr>
              <a:t>le</a:t>
            </a:r>
            <a:r>
              <a:rPr sz="2118" spc="-194" dirty="0">
                <a:solidFill>
                  <a:prstClr val="black"/>
                </a:solidFill>
                <a:latin typeface="Microsoft Sans Serif"/>
                <a:cs typeface="Microsoft Sans Serif"/>
              </a:rPr>
              <a:t>s</a:t>
            </a:r>
            <a:r>
              <a:rPr sz="2118" spc="13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118" spc="-84" dirty="0">
                <a:solidFill>
                  <a:prstClr val="black"/>
                </a:solidFill>
                <a:latin typeface="Microsoft Sans Serif"/>
                <a:cs typeface="Microsoft Sans Serif"/>
              </a:rPr>
              <a:t>logi</a:t>
            </a:r>
            <a:r>
              <a:rPr sz="2118" spc="-110" dirty="0">
                <a:solidFill>
                  <a:prstClr val="black"/>
                </a:solidFill>
                <a:latin typeface="Microsoft Sans Serif"/>
                <a:cs typeface="Microsoft Sans Serif"/>
              </a:rPr>
              <a:t>n</a:t>
            </a:r>
            <a:r>
              <a:rPr sz="2118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118" spc="-190" dirty="0">
                <a:solidFill>
                  <a:prstClr val="black"/>
                </a:solidFill>
                <a:latin typeface="Microsoft Sans Serif"/>
                <a:cs typeface="Microsoft Sans Serif"/>
              </a:rPr>
              <a:t>Shel</a:t>
            </a:r>
            <a:r>
              <a:rPr sz="2118" spc="-124" dirty="0">
                <a:solidFill>
                  <a:prstClr val="black"/>
                </a:solidFill>
                <a:latin typeface="Microsoft Sans Serif"/>
                <a:cs typeface="Microsoft Sans Serif"/>
              </a:rPr>
              <a:t>l</a:t>
            </a:r>
            <a:r>
              <a:rPr sz="2118" spc="-256" dirty="0">
                <a:solidFill>
                  <a:prstClr val="black"/>
                </a:solidFill>
                <a:latin typeface="Microsoft Sans Serif"/>
                <a:cs typeface="Microsoft Sans Serif"/>
              </a:rPr>
              <a:t>s</a:t>
            </a:r>
            <a:r>
              <a:rPr sz="2118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2118" spc="-199" dirty="0">
                <a:solidFill>
                  <a:prstClr val="black"/>
                </a:solidFill>
                <a:latin typeface="Microsoft Sans Serif"/>
                <a:cs typeface="Microsoft Sans Serif"/>
              </a:rPr>
              <a:t>ju</a:t>
            </a:r>
            <a:r>
              <a:rPr sz="2118" spc="-238" dirty="0">
                <a:solidFill>
                  <a:prstClr val="black"/>
                </a:solidFill>
                <a:latin typeface="Microsoft Sans Serif"/>
                <a:cs typeface="Microsoft Sans Serif"/>
              </a:rPr>
              <a:t>s</a:t>
            </a:r>
            <a:r>
              <a:rPr sz="2118" spc="-71" dirty="0">
                <a:solidFill>
                  <a:prstClr val="black"/>
                </a:solidFill>
                <a:latin typeface="Microsoft Sans Serif"/>
                <a:cs typeface="Microsoft Sans Serif"/>
              </a:rPr>
              <a:t>te</a:t>
            </a:r>
            <a:r>
              <a:rPr sz="2118" spc="4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118" spc="-13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118" spc="-22" dirty="0">
                <a:solidFill>
                  <a:prstClr val="black"/>
                </a:solidFill>
                <a:latin typeface="Microsoft Sans Serif"/>
                <a:cs typeface="Microsoft Sans Serif"/>
              </a:rPr>
              <a:t>p</a:t>
            </a:r>
            <a:r>
              <a:rPr sz="2118" spc="-159" dirty="0">
                <a:solidFill>
                  <a:prstClr val="black"/>
                </a:solidFill>
                <a:latin typeface="Microsoft Sans Serif"/>
                <a:cs typeface="Microsoft Sans Serif"/>
              </a:rPr>
              <a:t>rès</a:t>
            </a:r>
            <a:r>
              <a:rPr sz="2118" spc="31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118" spc="-13" dirty="0">
                <a:solidFill>
                  <a:prstClr val="black"/>
                </a:solidFill>
                <a:latin typeface="Microsoft Sans Serif"/>
                <a:cs typeface="Microsoft Sans Serif"/>
              </a:rPr>
              <a:t>l</a:t>
            </a:r>
            <a:r>
              <a:rPr sz="2118" spc="-22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118" spc="18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118" spc="-199" dirty="0">
                <a:solidFill>
                  <a:prstClr val="black"/>
                </a:solidFill>
                <a:latin typeface="Microsoft Sans Serif"/>
                <a:cs typeface="Microsoft Sans Serif"/>
              </a:rPr>
              <a:t>conn</a:t>
            </a:r>
            <a:r>
              <a:rPr sz="2118" spc="-265" dirty="0">
                <a:solidFill>
                  <a:prstClr val="black"/>
                </a:solidFill>
                <a:latin typeface="Microsoft Sans Serif"/>
                <a:cs typeface="Microsoft Sans Serif"/>
              </a:rPr>
              <a:t>e</a:t>
            </a:r>
            <a:r>
              <a:rPr sz="2118" spc="-97" dirty="0">
                <a:solidFill>
                  <a:prstClr val="black"/>
                </a:solidFill>
                <a:latin typeface="Microsoft Sans Serif"/>
                <a:cs typeface="Microsoft Sans Serif"/>
              </a:rPr>
              <a:t>xion</a:t>
            </a:r>
            <a:endParaRPr sz="2118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20505" indent="-309299" defTabSz="806867">
              <a:spcBef>
                <a:spcPts val="63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19945" algn="l"/>
                <a:tab pos="320505" algn="l"/>
              </a:tabLst>
            </a:pPr>
            <a:r>
              <a:rPr sz="2118" b="1" dirty="0">
                <a:solidFill>
                  <a:srgbClr val="006FC0"/>
                </a:solidFill>
                <a:latin typeface="Courier New"/>
                <a:cs typeface="Courier New"/>
              </a:rPr>
              <a:t>~/</a:t>
            </a:r>
            <a:r>
              <a:rPr sz="2118" b="1" spc="-4" dirty="0">
                <a:solidFill>
                  <a:srgbClr val="006FC0"/>
                </a:solidFill>
                <a:latin typeface="Courier New"/>
                <a:cs typeface="Courier New"/>
              </a:rPr>
              <a:t>.</a:t>
            </a:r>
            <a:r>
              <a:rPr sz="2118" b="1" spc="-4" dirty="0" err="1">
                <a:solidFill>
                  <a:srgbClr val="006FC0"/>
                </a:solidFill>
                <a:latin typeface="Courier New"/>
                <a:cs typeface="Courier New"/>
              </a:rPr>
              <a:t>bash_</a:t>
            </a:r>
            <a:r>
              <a:rPr sz="2118" b="1" spc="-4" err="1">
                <a:solidFill>
                  <a:srgbClr val="006FC0"/>
                </a:solidFill>
                <a:latin typeface="Courier New"/>
                <a:cs typeface="Courier New"/>
              </a:rPr>
              <a:t>logou</a:t>
            </a:r>
            <a:r>
              <a:rPr sz="2118" b="1" err="1">
                <a:solidFill>
                  <a:srgbClr val="006FC0"/>
                </a:solidFill>
                <a:latin typeface="Courier New"/>
                <a:cs typeface="Courier New"/>
              </a:rPr>
              <a:t>t</a:t>
            </a:r>
            <a:r>
              <a:rPr sz="2118" b="1" spc="-679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294" spc="-137">
                <a:solidFill>
                  <a:prstClr val="black"/>
                </a:solidFill>
                <a:latin typeface="Microsoft Sans Serif"/>
                <a:cs typeface="Microsoft Sans Serif"/>
              </a:rPr>
              <a:t>:</a:t>
            </a:r>
            <a:endParaRPr sz="2294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67572" defTabSz="806867">
              <a:spcBef>
                <a:spcPts val="631"/>
              </a:spcBef>
              <a:tabLst>
                <a:tab pos="5730434" algn="l"/>
              </a:tabLst>
            </a:pPr>
            <a:r>
              <a:rPr sz="1368" spc="-40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368" spc="490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1985" spc="-168" dirty="0">
                <a:solidFill>
                  <a:prstClr val="black"/>
                </a:solidFill>
                <a:latin typeface="Arial MT"/>
                <a:cs typeface="Arial MT"/>
              </a:rPr>
              <a:t>situés</a:t>
            </a:r>
            <a:r>
              <a:rPr sz="1985" spc="1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85" spc="-141" dirty="0">
                <a:solidFill>
                  <a:prstClr val="black"/>
                </a:solidFill>
                <a:latin typeface="Arial MT"/>
                <a:cs typeface="Arial MT"/>
              </a:rPr>
              <a:t>dans</a:t>
            </a:r>
            <a:r>
              <a:rPr sz="1985" spc="1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85" spc="-57" dirty="0">
                <a:solidFill>
                  <a:prstClr val="black"/>
                </a:solidFill>
                <a:latin typeface="Arial MT"/>
                <a:cs typeface="Arial MT"/>
              </a:rPr>
              <a:t>le</a:t>
            </a:r>
            <a:r>
              <a:rPr sz="1985" spc="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85" spc="-40" dirty="0">
                <a:solidFill>
                  <a:prstClr val="black"/>
                </a:solidFill>
                <a:latin typeface="Arial MT"/>
                <a:cs typeface="Arial MT"/>
              </a:rPr>
              <a:t>répertoire</a:t>
            </a:r>
            <a:r>
              <a:rPr sz="1985" spc="-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85" spc="-124" dirty="0">
                <a:solidFill>
                  <a:prstClr val="black"/>
                </a:solidFill>
                <a:latin typeface="Arial MT"/>
                <a:cs typeface="Arial MT"/>
              </a:rPr>
              <a:t>personnel</a:t>
            </a:r>
            <a:r>
              <a:rPr sz="1985" spc="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85" spc="-62" dirty="0">
                <a:solidFill>
                  <a:prstClr val="black"/>
                </a:solidFill>
                <a:latin typeface="Arial MT"/>
                <a:cs typeface="Arial MT"/>
              </a:rPr>
              <a:t>de</a:t>
            </a:r>
            <a:r>
              <a:rPr sz="1985" spc="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85" spc="-75" dirty="0">
                <a:solidFill>
                  <a:prstClr val="black"/>
                </a:solidFill>
                <a:latin typeface="Arial MT"/>
                <a:cs typeface="Arial MT"/>
              </a:rPr>
              <a:t>l’utilisateur	</a:t>
            </a:r>
            <a:r>
              <a:rPr sz="1985" spc="-150" dirty="0">
                <a:solidFill>
                  <a:prstClr val="black"/>
                </a:solidFill>
                <a:latin typeface="Arial MT"/>
                <a:cs typeface="Arial MT"/>
              </a:rPr>
              <a:t>connecté,</a:t>
            </a:r>
            <a:endParaRPr sz="1985" dirty="0">
              <a:solidFill>
                <a:prstClr val="black"/>
              </a:solidFill>
              <a:latin typeface="Arial MT"/>
              <a:cs typeface="Arial MT"/>
            </a:endParaRPr>
          </a:p>
          <a:p>
            <a:pPr marL="632606" marR="190510" indent="-265033" defTabSz="806867">
              <a:lnSpc>
                <a:spcPct val="100899"/>
              </a:lnSpc>
              <a:spcBef>
                <a:spcPts val="529"/>
              </a:spcBef>
              <a:tabLst>
                <a:tab pos="6754145" algn="l"/>
              </a:tabLst>
            </a:pPr>
            <a:r>
              <a:rPr sz="1368" spc="-124" dirty="0">
                <a:solidFill>
                  <a:srgbClr val="93B6D2"/>
                </a:solidFill>
                <a:latin typeface="Microsoft Sans Serif"/>
                <a:cs typeface="Microsoft Sans Serif"/>
              </a:rPr>
              <a:t>🞑 </a:t>
            </a:r>
            <a:r>
              <a:rPr sz="1368" spc="110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1985" spc="-22" dirty="0">
                <a:solidFill>
                  <a:prstClr val="black"/>
                </a:solidFill>
                <a:latin typeface="Microsoft Sans Serif"/>
                <a:cs typeface="Microsoft Sans Serif"/>
              </a:rPr>
              <a:t>i</a:t>
            </a:r>
            <a:r>
              <a:rPr sz="1985" spc="-18" dirty="0">
                <a:solidFill>
                  <a:prstClr val="black"/>
                </a:solidFill>
                <a:latin typeface="Microsoft Sans Serif"/>
                <a:cs typeface="Microsoft Sans Serif"/>
              </a:rPr>
              <a:t>l</a:t>
            </a:r>
            <a:r>
              <a:rPr sz="1985" spc="22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85" spc="-150" dirty="0">
                <a:solidFill>
                  <a:prstClr val="black"/>
                </a:solidFill>
                <a:latin typeface="Microsoft Sans Serif"/>
                <a:cs typeface="Microsoft Sans Serif"/>
              </a:rPr>
              <a:t>est</a:t>
            </a:r>
            <a:r>
              <a:rPr sz="1985" spc="22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85" spc="-75" dirty="0">
                <a:solidFill>
                  <a:prstClr val="black"/>
                </a:solidFill>
                <a:latin typeface="Microsoft Sans Serif"/>
                <a:cs typeface="Microsoft Sans Serif"/>
              </a:rPr>
              <a:t>l</a:t>
            </a:r>
            <a:r>
              <a:rPr sz="1985" spc="-172" dirty="0">
                <a:solidFill>
                  <a:prstClr val="black"/>
                </a:solidFill>
                <a:latin typeface="Microsoft Sans Serif"/>
                <a:cs typeface="Microsoft Sans Serif"/>
              </a:rPr>
              <a:t>u</a:t>
            </a:r>
            <a:r>
              <a:rPr sz="1985" spc="26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85" spc="-57" dirty="0">
                <a:solidFill>
                  <a:prstClr val="black"/>
                </a:solidFill>
                <a:latin typeface="Microsoft Sans Serif"/>
                <a:cs typeface="Microsoft Sans Serif"/>
              </a:rPr>
              <a:t>et</a:t>
            </a:r>
            <a:r>
              <a:rPr sz="1985" spc="22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85" spc="-163" dirty="0">
                <a:solidFill>
                  <a:prstClr val="black"/>
                </a:solidFill>
                <a:latin typeface="Microsoft Sans Serif"/>
                <a:cs typeface="Microsoft Sans Serif"/>
              </a:rPr>
              <a:t>e</a:t>
            </a:r>
            <a:r>
              <a:rPr sz="1985" spc="-49" dirty="0">
                <a:solidFill>
                  <a:prstClr val="black"/>
                </a:solidFill>
                <a:latin typeface="Microsoft Sans Serif"/>
                <a:cs typeface="Microsoft Sans Serif"/>
              </a:rPr>
              <a:t>xé</a:t>
            </a:r>
            <a:r>
              <a:rPr sz="1985" spc="-141" dirty="0">
                <a:solidFill>
                  <a:prstClr val="black"/>
                </a:solidFill>
                <a:latin typeface="Microsoft Sans Serif"/>
                <a:cs typeface="Microsoft Sans Serif"/>
              </a:rPr>
              <a:t>cuté</a:t>
            </a:r>
            <a:r>
              <a:rPr sz="1985" spc="31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85" dirty="0">
                <a:solidFill>
                  <a:prstClr val="black"/>
                </a:solidFill>
                <a:latin typeface="Microsoft Sans Serif"/>
                <a:cs typeface="Microsoft Sans Serif"/>
              </a:rPr>
              <a:t>p</a:t>
            </a:r>
            <a:r>
              <a:rPr sz="1985" spc="-9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1985" spc="4" dirty="0">
                <a:solidFill>
                  <a:prstClr val="black"/>
                </a:solidFill>
                <a:latin typeface="Microsoft Sans Serif"/>
                <a:cs typeface="Microsoft Sans Serif"/>
              </a:rPr>
              <a:t>r</a:t>
            </a:r>
            <a:r>
              <a:rPr sz="1985" spc="22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85" spc="-40" dirty="0">
                <a:solidFill>
                  <a:prstClr val="black"/>
                </a:solidFill>
                <a:latin typeface="Microsoft Sans Serif"/>
                <a:cs typeface="Microsoft Sans Serif"/>
              </a:rPr>
              <a:t>l</a:t>
            </a:r>
            <a:r>
              <a:rPr sz="1985" spc="-84" dirty="0">
                <a:solidFill>
                  <a:prstClr val="black"/>
                </a:solidFill>
                <a:latin typeface="Microsoft Sans Serif"/>
                <a:cs typeface="Microsoft Sans Serif"/>
              </a:rPr>
              <a:t>e</a:t>
            </a:r>
            <a:r>
              <a:rPr sz="1985" spc="22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85" spc="-229" dirty="0">
                <a:solidFill>
                  <a:prstClr val="black"/>
                </a:solidFill>
                <a:latin typeface="Microsoft Sans Serif"/>
                <a:cs typeface="Microsoft Sans Serif"/>
              </a:rPr>
              <a:t>Sh</a:t>
            </a:r>
            <a:r>
              <a:rPr sz="1985" spc="-199" dirty="0">
                <a:solidFill>
                  <a:prstClr val="black"/>
                </a:solidFill>
                <a:latin typeface="Microsoft Sans Serif"/>
                <a:cs typeface="Microsoft Sans Serif"/>
              </a:rPr>
              <a:t>e</a:t>
            </a:r>
            <a:r>
              <a:rPr sz="1985" spc="-22" dirty="0">
                <a:solidFill>
                  <a:prstClr val="black"/>
                </a:solidFill>
                <a:latin typeface="Microsoft Sans Serif"/>
                <a:cs typeface="Microsoft Sans Serif"/>
              </a:rPr>
              <a:t>l</a:t>
            </a:r>
            <a:r>
              <a:rPr sz="1985" spc="-18" dirty="0">
                <a:solidFill>
                  <a:prstClr val="black"/>
                </a:solidFill>
                <a:latin typeface="Microsoft Sans Serif"/>
                <a:cs typeface="Microsoft Sans Serif"/>
              </a:rPr>
              <a:t>l</a:t>
            </a:r>
            <a:r>
              <a:rPr sz="1985" spc="31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85" spc="-221" dirty="0">
                <a:solidFill>
                  <a:prstClr val="black"/>
                </a:solidFill>
                <a:latin typeface="Microsoft Sans Serif"/>
                <a:cs typeface="Microsoft Sans Serif"/>
              </a:rPr>
              <a:t>Bash</a:t>
            </a:r>
            <a:r>
              <a:rPr sz="1985" spc="13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85" spc="-93" dirty="0">
                <a:solidFill>
                  <a:prstClr val="black"/>
                </a:solidFill>
                <a:latin typeface="Microsoft Sans Serif"/>
                <a:cs typeface="Microsoft Sans Serif"/>
              </a:rPr>
              <a:t>quand</a:t>
            </a:r>
            <a:r>
              <a:rPr sz="1985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85" spc="-154" dirty="0">
                <a:solidFill>
                  <a:prstClr val="black"/>
                </a:solidFill>
                <a:latin typeface="Microsoft Sans Serif"/>
                <a:cs typeface="Microsoft Sans Serif"/>
              </a:rPr>
              <a:t>c</a:t>
            </a:r>
            <a:r>
              <a:rPr sz="1985" spc="-168" dirty="0">
                <a:solidFill>
                  <a:prstClr val="black"/>
                </a:solidFill>
                <a:latin typeface="Microsoft Sans Serif"/>
                <a:cs typeface="Microsoft Sans Serif"/>
              </a:rPr>
              <a:t>e</a:t>
            </a:r>
            <a:r>
              <a:rPr sz="1985" spc="-13" dirty="0">
                <a:solidFill>
                  <a:prstClr val="black"/>
                </a:solidFill>
                <a:latin typeface="Microsoft Sans Serif"/>
                <a:cs typeface="Microsoft Sans Serif"/>
              </a:rPr>
              <a:t>t</a:t>
            </a:r>
            <a:r>
              <a:rPr sz="1985" spc="22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85" spc="-101" dirty="0">
                <a:solidFill>
                  <a:prstClr val="black"/>
                </a:solidFill>
                <a:latin typeface="Microsoft Sans Serif"/>
                <a:cs typeface="Microsoft Sans Serif"/>
              </a:rPr>
              <a:t>ut</a:t>
            </a:r>
            <a:r>
              <a:rPr sz="1985" spc="-66" dirty="0">
                <a:solidFill>
                  <a:prstClr val="black"/>
                </a:solidFill>
                <a:latin typeface="Microsoft Sans Serif"/>
                <a:cs typeface="Microsoft Sans Serif"/>
              </a:rPr>
              <a:t>i</a:t>
            </a:r>
            <a:r>
              <a:rPr sz="1985" spc="-22" dirty="0">
                <a:solidFill>
                  <a:prstClr val="black"/>
                </a:solidFill>
                <a:latin typeface="Microsoft Sans Serif"/>
                <a:cs typeface="Microsoft Sans Serif"/>
              </a:rPr>
              <a:t>l</a:t>
            </a:r>
            <a:r>
              <a:rPr sz="1985" spc="-26" dirty="0">
                <a:solidFill>
                  <a:prstClr val="black"/>
                </a:solidFill>
                <a:latin typeface="Microsoft Sans Serif"/>
                <a:cs typeface="Microsoft Sans Serif"/>
              </a:rPr>
              <a:t>i</a:t>
            </a:r>
            <a:r>
              <a:rPr sz="1985" spc="-110" dirty="0">
                <a:solidFill>
                  <a:prstClr val="black"/>
                </a:solidFill>
                <a:latin typeface="Microsoft Sans Serif"/>
                <a:cs typeface="Microsoft Sans Serif"/>
              </a:rPr>
              <a:t>sateur</a:t>
            </a:r>
            <a:r>
              <a:rPr sz="1985" spc="31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85" spc="-216" dirty="0">
                <a:solidFill>
                  <a:prstClr val="black"/>
                </a:solidFill>
                <a:latin typeface="Microsoft Sans Serif"/>
                <a:cs typeface="Microsoft Sans Serif"/>
              </a:rPr>
              <a:t>se</a:t>
            </a:r>
            <a:r>
              <a:rPr sz="1985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1985" spc="-115" dirty="0">
                <a:solidFill>
                  <a:prstClr val="black"/>
                </a:solidFill>
                <a:latin typeface="Microsoft Sans Serif"/>
                <a:cs typeface="Microsoft Sans Serif"/>
              </a:rPr>
              <a:t>dé</a:t>
            </a:r>
            <a:r>
              <a:rPr sz="1985" spc="-97" dirty="0">
                <a:solidFill>
                  <a:prstClr val="black"/>
                </a:solidFill>
                <a:latin typeface="Microsoft Sans Serif"/>
                <a:cs typeface="Microsoft Sans Serif"/>
              </a:rPr>
              <a:t>c</a:t>
            </a:r>
            <a:r>
              <a:rPr sz="1985" spc="-168" dirty="0">
                <a:solidFill>
                  <a:prstClr val="black"/>
                </a:solidFill>
                <a:latin typeface="Microsoft Sans Serif"/>
                <a:cs typeface="Microsoft Sans Serif"/>
              </a:rPr>
              <a:t>o</a:t>
            </a:r>
            <a:r>
              <a:rPr sz="1985" spc="-163" dirty="0">
                <a:solidFill>
                  <a:prstClr val="black"/>
                </a:solidFill>
                <a:latin typeface="Microsoft Sans Serif"/>
                <a:cs typeface="Microsoft Sans Serif"/>
              </a:rPr>
              <a:t>n</a:t>
            </a:r>
            <a:r>
              <a:rPr sz="1985" spc="-168" dirty="0">
                <a:solidFill>
                  <a:prstClr val="black"/>
                </a:solidFill>
                <a:latin typeface="Microsoft Sans Serif"/>
                <a:cs typeface="Microsoft Sans Serif"/>
              </a:rPr>
              <a:t>n</a:t>
            </a:r>
            <a:r>
              <a:rPr sz="1985" spc="-163" dirty="0">
                <a:solidFill>
                  <a:prstClr val="black"/>
                </a:solidFill>
                <a:latin typeface="Microsoft Sans Serif"/>
                <a:cs typeface="Microsoft Sans Serif"/>
              </a:rPr>
              <a:t>e</a:t>
            </a:r>
            <a:r>
              <a:rPr sz="1985" spc="-97" dirty="0">
                <a:solidFill>
                  <a:prstClr val="black"/>
                </a:solidFill>
                <a:latin typeface="Microsoft Sans Serif"/>
                <a:cs typeface="Microsoft Sans Serif"/>
              </a:rPr>
              <a:t>cte  </a:t>
            </a:r>
            <a:r>
              <a:rPr sz="1985" spc="-115" dirty="0">
                <a:solidFill>
                  <a:prstClr val="black"/>
                </a:solidFill>
                <a:latin typeface="Microsoft Sans Serif"/>
                <a:cs typeface="Microsoft Sans Serif"/>
              </a:rPr>
              <a:t>du</a:t>
            </a:r>
            <a:r>
              <a:rPr sz="1985" spc="26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85" spc="-172" dirty="0">
                <a:solidFill>
                  <a:prstClr val="black"/>
                </a:solidFill>
                <a:latin typeface="Microsoft Sans Serif"/>
                <a:cs typeface="Microsoft Sans Serif"/>
              </a:rPr>
              <a:t>système</a:t>
            </a:r>
            <a:endParaRPr sz="1985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8065" y="1324086"/>
            <a:ext cx="132790" cy="14649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82" b="1" spc="-62" dirty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882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576" y="388462"/>
            <a:ext cx="5879726" cy="60941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3883" spc="-512" dirty="0"/>
              <a:t>F</a:t>
            </a:r>
            <a:r>
              <a:rPr sz="3883" spc="-221" dirty="0"/>
              <a:t>i</a:t>
            </a:r>
            <a:r>
              <a:rPr sz="3883" spc="-309" dirty="0"/>
              <a:t>c</a:t>
            </a:r>
            <a:r>
              <a:rPr sz="3883" spc="-349" dirty="0"/>
              <a:t>h</a:t>
            </a:r>
            <a:r>
              <a:rPr sz="3883" spc="-172" dirty="0"/>
              <a:t>i</a:t>
            </a:r>
            <a:r>
              <a:rPr sz="3883" spc="-137" dirty="0"/>
              <a:t>e</a:t>
            </a:r>
            <a:r>
              <a:rPr sz="3883" spc="-106" dirty="0"/>
              <a:t>r</a:t>
            </a:r>
            <a:r>
              <a:rPr sz="3883" spc="-649" dirty="0"/>
              <a:t>s</a:t>
            </a:r>
            <a:r>
              <a:rPr sz="3883" spc="-71" dirty="0"/>
              <a:t> </a:t>
            </a:r>
            <a:r>
              <a:rPr sz="3883" spc="-40" dirty="0"/>
              <a:t>d</a:t>
            </a:r>
            <a:r>
              <a:rPr sz="3883" spc="-13" dirty="0"/>
              <a:t>'</a:t>
            </a:r>
            <a:r>
              <a:rPr sz="3883" spc="-53" dirty="0"/>
              <a:t>i</a:t>
            </a:r>
            <a:r>
              <a:rPr sz="3883" spc="-349" dirty="0"/>
              <a:t>n</a:t>
            </a:r>
            <a:r>
              <a:rPr sz="3883" spc="-172" dirty="0"/>
              <a:t>i</a:t>
            </a:r>
            <a:r>
              <a:rPr sz="3883" spc="-44" dirty="0"/>
              <a:t>t</a:t>
            </a:r>
            <a:r>
              <a:rPr sz="3883" spc="-53" dirty="0"/>
              <a:t>i</a:t>
            </a:r>
            <a:r>
              <a:rPr sz="3883" spc="-40" dirty="0"/>
              <a:t>a</a:t>
            </a:r>
            <a:r>
              <a:rPr sz="3883" spc="-53" dirty="0"/>
              <a:t>li</a:t>
            </a:r>
            <a:r>
              <a:rPr sz="3883" spc="-662" dirty="0"/>
              <a:t>s</a:t>
            </a:r>
            <a:r>
              <a:rPr sz="3883" spc="-40" dirty="0"/>
              <a:t>a</a:t>
            </a:r>
            <a:r>
              <a:rPr sz="3883" spc="-44" dirty="0"/>
              <a:t>t</a:t>
            </a:r>
            <a:r>
              <a:rPr sz="3883" spc="-53" dirty="0"/>
              <a:t>i</a:t>
            </a:r>
            <a:r>
              <a:rPr sz="3883" spc="-340" dirty="0"/>
              <a:t>on</a:t>
            </a:r>
            <a:r>
              <a:rPr sz="3883" spc="-35" dirty="0"/>
              <a:t> </a:t>
            </a:r>
            <a:r>
              <a:rPr sz="3883" spc="-238" dirty="0"/>
              <a:t>du</a:t>
            </a:r>
            <a:r>
              <a:rPr sz="3883" spc="-49" dirty="0"/>
              <a:t> </a:t>
            </a:r>
            <a:r>
              <a:rPr sz="3883" spc="-18" dirty="0"/>
              <a:t>b</a:t>
            </a:r>
            <a:r>
              <a:rPr sz="3883" spc="-35" dirty="0"/>
              <a:t>a</a:t>
            </a:r>
            <a:r>
              <a:rPr sz="3883" spc="-552" dirty="0"/>
              <a:t>sh</a:t>
            </a:r>
            <a:endParaRPr sz="3883"/>
          </a:p>
        </p:txBody>
      </p:sp>
      <p:sp>
        <p:nvSpPr>
          <p:cNvPr id="3" name="object 3"/>
          <p:cNvSpPr txBox="1"/>
          <p:nvPr/>
        </p:nvSpPr>
        <p:spPr>
          <a:xfrm>
            <a:off x="2322576" y="1594328"/>
            <a:ext cx="7546601" cy="442726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20505" indent="-309859" defTabSz="806867">
              <a:spcBef>
                <a:spcPts val="88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20505" algn="l"/>
                <a:tab pos="321066" algn="l"/>
              </a:tabLst>
            </a:pPr>
            <a:r>
              <a:rPr sz="2647" spc="-194" dirty="0">
                <a:solidFill>
                  <a:prstClr val="black"/>
                </a:solidFill>
                <a:latin typeface="Microsoft Sans Serif"/>
                <a:cs typeface="Microsoft Sans Serif"/>
              </a:rPr>
              <a:t>Shell</a:t>
            </a:r>
            <a:r>
              <a:rPr sz="2647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647" spc="-309" dirty="0">
                <a:solidFill>
                  <a:prstClr val="black"/>
                </a:solidFill>
                <a:latin typeface="Microsoft Sans Serif"/>
                <a:cs typeface="Microsoft Sans Serif"/>
              </a:rPr>
              <a:t>sans</a:t>
            </a:r>
            <a:r>
              <a:rPr sz="2647" spc="26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647" spc="-202" dirty="0">
                <a:solidFill>
                  <a:prstClr val="black"/>
                </a:solidFill>
                <a:latin typeface="Microsoft Sans Serif"/>
                <a:cs typeface="Microsoft Sans Serif"/>
              </a:rPr>
              <a:t>connexion</a:t>
            </a:r>
            <a:r>
              <a:rPr sz="2647" spc="26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647" spc="-44" dirty="0">
                <a:solidFill>
                  <a:prstClr val="black"/>
                </a:solidFill>
                <a:latin typeface="Microsoft Sans Serif"/>
                <a:cs typeface="Microsoft Sans Serif"/>
              </a:rPr>
              <a:t>(</a:t>
            </a:r>
            <a:r>
              <a:rPr sz="2647" spc="-44" dirty="0">
                <a:solidFill>
                  <a:prstClr val="black"/>
                </a:solidFill>
                <a:latin typeface="Courier New"/>
                <a:cs typeface="Courier New"/>
              </a:rPr>
              <a:t>non</a:t>
            </a:r>
            <a:r>
              <a:rPr sz="264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647" spc="-4" dirty="0">
                <a:solidFill>
                  <a:prstClr val="black"/>
                </a:solidFill>
                <a:latin typeface="Courier New"/>
                <a:cs typeface="Courier New"/>
              </a:rPr>
              <a:t>login</a:t>
            </a:r>
            <a:r>
              <a:rPr sz="264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647" spc="-31" dirty="0">
                <a:solidFill>
                  <a:prstClr val="black"/>
                </a:solidFill>
                <a:latin typeface="Courier New"/>
                <a:cs typeface="Courier New"/>
              </a:rPr>
              <a:t>shell</a:t>
            </a:r>
            <a:r>
              <a:rPr sz="2647" spc="-31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r>
              <a:rPr sz="2647" spc="-13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647" spc="-159">
                <a:solidFill>
                  <a:prstClr val="black"/>
                </a:solidFill>
                <a:latin typeface="Arial MT"/>
                <a:cs typeface="Arial MT"/>
              </a:rPr>
              <a:t>:</a:t>
            </a:r>
            <a:r>
              <a:rPr sz="2647" spc="-9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647" spc="-132" dirty="0">
                <a:solidFill>
                  <a:prstClr val="black"/>
                </a:solidFill>
                <a:latin typeface="Arial MT"/>
                <a:cs typeface="Arial MT"/>
              </a:rPr>
              <a:t>n’a</a:t>
            </a:r>
            <a:r>
              <a:rPr sz="2647" spc="-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647" spc="-154" dirty="0">
                <a:solidFill>
                  <a:prstClr val="black"/>
                </a:solidFill>
                <a:latin typeface="Arial MT"/>
                <a:cs typeface="Arial MT"/>
              </a:rPr>
              <a:t>pas</a:t>
            </a:r>
            <a:endParaRPr sz="2647" dirty="0">
              <a:solidFill>
                <a:prstClr val="black"/>
              </a:solidFill>
              <a:latin typeface="Arial MT"/>
              <a:cs typeface="Arial MT"/>
            </a:endParaRPr>
          </a:p>
          <a:p>
            <a:pPr marL="320505" defTabSz="806867">
              <a:spcBef>
                <a:spcPts val="132"/>
              </a:spcBef>
            </a:pPr>
            <a:r>
              <a:rPr sz="2647" spc="-185" dirty="0">
                <a:solidFill>
                  <a:prstClr val="black"/>
                </a:solidFill>
                <a:latin typeface="Microsoft Sans Serif"/>
                <a:cs typeface="Microsoft Sans Serif"/>
              </a:rPr>
              <a:t>besoin</a:t>
            </a:r>
            <a:r>
              <a:rPr sz="2647" spc="26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647" spc="-84" dirty="0">
                <a:solidFill>
                  <a:prstClr val="black"/>
                </a:solidFill>
                <a:latin typeface="Microsoft Sans Serif"/>
                <a:cs typeface="Microsoft Sans Serif"/>
              </a:rPr>
              <a:t>de</a:t>
            </a:r>
            <a:r>
              <a:rPr sz="2647" spc="9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647" spc="-110" dirty="0">
                <a:solidFill>
                  <a:prstClr val="black"/>
                </a:solidFill>
                <a:latin typeface="Microsoft Sans Serif"/>
                <a:cs typeface="Microsoft Sans Serif"/>
              </a:rPr>
              <a:t>login</a:t>
            </a:r>
            <a:r>
              <a:rPr sz="2647" spc="22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647" spc="-84" dirty="0">
                <a:solidFill>
                  <a:prstClr val="black"/>
                </a:solidFill>
                <a:latin typeface="Microsoft Sans Serif"/>
                <a:cs typeface="Microsoft Sans Serif"/>
              </a:rPr>
              <a:t>et</a:t>
            </a:r>
            <a:r>
              <a:rPr sz="2647" spc="26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647" spc="-84" dirty="0">
                <a:solidFill>
                  <a:prstClr val="black"/>
                </a:solidFill>
                <a:latin typeface="Microsoft Sans Serif"/>
                <a:cs typeface="Microsoft Sans Serif"/>
              </a:rPr>
              <a:t>de</a:t>
            </a:r>
            <a:r>
              <a:rPr sz="2647" spc="26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647" spc="-202" dirty="0">
                <a:solidFill>
                  <a:prstClr val="black"/>
                </a:solidFill>
                <a:latin typeface="Microsoft Sans Serif"/>
                <a:cs typeface="Microsoft Sans Serif"/>
              </a:rPr>
              <a:t>mot</a:t>
            </a:r>
            <a:r>
              <a:rPr sz="2647" spc="13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647" spc="-84" dirty="0">
                <a:solidFill>
                  <a:prstClr val="black"/>
                </a:solidFill>
                <a:latin typeface="Microsoft Sans Serif"/>
                <a:cs typeface="Microsoft Sans Serif"/>
              </a:rPr>
              <a:t>de</a:t>
            </a:r>
            <a:r>
              <a:rPr sz="2647" spc="26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647" spc="-207" dirty="0">
                <a:solidFill>
                  <a:prstClr val="black"/>
                </a:solidFill>
                <a:latin typeface="Microsoft Sans Serif"/>
                <a:cs typeface="Microsoft Sans Serif"/>
              </a:rPr>
              <a:t>passe)</a:t>
            </a:r>
            <a:endParaRPr sz="2647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11206" marR="1002420" indent="276800" defTabSz="806867">
              <a:spcBef>
                <a:spcPts val="706"/>
              </a:spcBef>
              <a:tabLst>
                <a:tab pos="919492" algn="l"/>
              </a:tabLst>
            </a:pPr>
            <a:r>
              <a:rPr sz="2647" spc="-207" dirty="0">
                <a:solidFill>
                  <a:prstClr val="black"/>
                </a:solidFill>
                <a:latin typeface="Microsoft Sans Serif"/>
                <a:cs typeface="Microsoft Sans Serif"/>
              </a:rPr>
              <a:t>Par	</a:t>
            </a:r>
            <a:r>
              <a:rPr sz="2647" spc="-154" dirty="0">
                <a:solidFill>
                  <a:prstClr val="black"/>
                </a:solidFill>
                <a:latin typeface="Microsoft Sans Serif"/>
                <a:cs typeface="Microsoft Sans Serif"/>
              </a:rPr>
              <a:t>exemple</a:t>
            </a:r>
            <a:r>
              <a:rPr sz="2647" spc="9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647" spc="-163" dirty="0">
                <a:solidFill>
                  <a:prstClr val="black"/>
                </a:solidFill>
                <a:latin typeface="Microsoft Sans Serif"/>
                <a:cs typeface="Microsoft Sans Serif"/>
              </a:rPr>
              <a:t>celui</a:t>
            </a:r>
            <a:r>
              <a:rPr sz="2647" spc="31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647" spc="-119" dirty="0">
                <a:solidFill>
                  <a:prstClr val="black"/>
                </a:solidFill>
                <a:latin typeface="Microsoft Sans Serif"/>
                <a:cs typeface="Microsoft Sans Serif"/>
              </a:rPr>
              <a:t>qui</a:t>
            </a:r>
            <a:r>
              <a:rPr sz="2647" spc="13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647" spc="-202" dirty="0">
                <a:solidFill>
                  <a:prstClr val="black"/>
                </a:solidFill>
                <a:latin typeface="Microsoft Sans Serif"/>
                <a:cs typeface="Microsoft Sans Serif"/>
              </a:rPr>
              <a:t>est</a:t>
            </a:r>
            <a:r>
              <a:rPr sz="2647" spc="26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647" spc="-168" dirty="0">
                <a:solidFill>
                  <a:prstClr val="black"/>
                </a:solidFill>
                <a:latin typeface="Microsoft Sans Serif"/>
                <a:cs typeface="Microsoft Sans Serif"/>
              </a:rPr>
              <a:t>lancé</a:t>
            </a:r>
            <a:r>
              <a:rPr sz="2647" spc="22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647" spc="-75" dirty="0">
                <a:solidFill>
                  <a:prstClr val="black"/>
                </a:solidFill>
                <a:latin typeface="Microsoft Sans Serif"/>
                <a:cs typeface="Microsoft Sans Serif"/>
              </a:rPr>
              <a:t>via</a:t>
            </a:r>
            <a:r>
              <a:rPr sz="2647" spc="26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647" spc="-22" dirty="0">
                <a:solidFill>
                  <a:prstClr val="black"/>
                </a:solidFill>
                <a:latin typeface="Microsoft Sans Serif"/>
                <a:cs typeface="Microsoft Sans Serif"/>
              </a:rPr>
              <a:t>la</a:t>
            </a:r>
            <a:r>
              <a:rPr sz="2647" spc="22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647" spc="-110" dirty="0">
                <a:solidFill>
                  <a:prstClr val="black"/>
                </a:solidFill>
                <a:latin typeface="Microsoft Sans Serif"/>
                <a:cs typeface="Microsoft Sans Serif"/>
              </a:rPr>
              <a:t>ligne</a:t>
            </a:r>
            <a:r>
              <a:rPr sz="2647" spc="22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647" spc="-84" dirty="0">
                <a:solidFill>
                  <a:prstClr val="black"/>
                </a:solidFill>
                <a:latin typeface="Microsoft Sans Serif"/>
                <a:cs typeface="Microsoft Sans Serif"/>
              </a:rPr>
              <a:t>de </a:t>
            </a:r>
            <a:r>
              <a:rPr sz="2647" spc="-688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647" spc="-229" dirty="0">
                <a:solidFill>
                  <a:prstClr val="black"/>
                </a:solidFill>
                <a:latin typeface="Microsoft Sans Serif"/>
                <a:cs typeface="Microsoft Sans Serif"/>
              </a:rPr>
              <a:t>commande</a:t>
            </a:r>
            <a:endParaRPr sz="2647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288007" defTabSz="806867">
              <a:spcBef>
                <a:spcPts val="587"/>
              </a:spcBef>
            </a:pPr>
            <a:r>
              <a:rPr sz="2647" spc="-101" dirty="0">
                <a:solidFill>
                  <a:prstClr val="black"/>
                </a:solidFill>
                <a:latin typeface="Microsoft Sans Serif"/>
                <a:cs typeface="Microsoft Sans Serif"/>
              </a:rPr>
              <a:t>(c'est-à-dire</a:t>
            </a:r>
            <a:r>
              <a:rPr sz="2647" spc="18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647" b="1" spc="-4" dirty="0">
                <a:solidFill>
                  <a:prstClr val="black"/>
                </a:solidFill>
                <a:latin typeface="Courier New"/>
                <a:cs typeface="Courier New"/>
              </a:rPr>
              <a:t>[prompt]$</a:t>
            </a:r>
            <a:r>
              <a:rPr sz="2647" b="1" spc="-1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647" b="1" spc="-22" dirty="0">
                <a:solidFill>
                  <a:prstClr val="black"/>
                </a:solidFill>
                <a:latin typeface="Courier New"/>
                <a:cs typeface="Courier New"/>
              </a:rPr>
              <a:t>/bin/bash</a:t>
            </a:r>
            <a:r>
              <a:rPr sz="2647" spc="-22" dirty="0">
                <a:solidFill>
                  <a:prstClr val="black"/>
                </a:solidFill>
                <a:latin typeface="Microsoft Sans Serif"/>
                <a:cs typeface="Microsoft Sans Serif"/>
              </a:rPr>
              <a:t>)</a:t>
            </a:r>
            <a:endParaRPr sz="2647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20505" indent="-309859" defTabSz="806867">
              <a:spcBef>
                <a:spcPts val="697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20505" algn="l"/>
                <a:tab pos="321066" algn="l"/>
                <a:tab pos="2431806" algn="l"/>
              </a:tabLst>
            </a:pPr>
            <a:r>
              <a:rPr sz="2647" spc="-349" dirty="0">
                <a:solidFill>
                  <a:prstClr val="black"/>
                </a:solidFill>
                <a:latin typeface="Microsoft Sans Serif"/>
                <a:cs typeface="Microsoft Sans Serif"/>
              </a:rPr>
              <a:t>Les</a:t>
            </a:r>
            <a:r>
              <a:rPr sz="2647" spc="49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647" spc="-128" dirty="0">
                <a:solidFill>
                  <a:prstClr val="black"/>
                </a:solidFill>
                <a:latin typeface="Microsoft Sans Serif"/>
                <a:cs typeface="Microsoft Sans Serif"/>
              </a:rPr>
              <a:t>fichiers	</a:t>
            </a:r>
            <a:r>
              <a:rPr sz="2647" b="1" spc="-4" dirty="0">
                <a:solidFill>
                  <a:prstClr val="black"/>
                </a:solidFill>
                <a:latin typeface="Courier New"/>
                <a:cs typeface="Courier New"/>
              </a:rPr>
              <a:t>~/.bashrc</a:t>
            </a:r>
            <a:r>
              <a:rPr sz="2647" b="1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647" spc="-84" dirty="0">
                <a:solidFill>
                  <a:prstClr val="black"/>
                </a:solidFill>
                <a:latin typeface="Microsoft Sans Serif"/>
                <a:cs typeface="Microsoft Sans Serif"/>
              </a:rPr>
              <a:t>et</a:t>
            </a:r>
            <a:r>
              <a:rPr sz="2647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647" b="1" spc="-4" dirty="0">
                <a:solidFill>
                  <a:prstClr val="black"/>
                </a:solidFill>
                <a:latin typeface="Courier New"/>
                <a:cs typeface="Courier New"/>
              </a:rPr>
              <a:t>/etc/bashrc</a:t>
            </a:r>
            <a:endParaRPr sz="2647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20505" algn="just" defTabSz="806867">
              <a:spcBef>
                <a:spcPts val="128"/>
              </a:spcBef>
            </a:pPr>
            <a:r>
              <a:rPr sz="2647" spc="-300" dirty="0">
                <a:solidFill>
                  <a:prstClr val="black"/>
                </a:solidFill>
                <a:latin typeface="Microsoft Sans Serif"/>
                <a:cs typeface="Microsoft Sans Serif"/>
              </a:rPr>
              <a:t>so</a:t>
            </a:r>
            <a:r>
              <a:rPr sz="2647" spc="-322" dirty="0">
                <a:solidFill>
                  <a:prstClr val="black"/>
                </a:solidFill>
                <a:latin typeface="Microsoft Sans Serif"/>
                <a:cs typeface="Microsoft Sans Serif"/>
              </a:rPr>
              <a:t>n</a:t>
            </a:r>
            <a:r>
              <a:rPr sz="2647" spc="-88" dirty="0">
                <a:solidFill>
                  <a:prstClr val="black"/>
                </a:solidFill>
                <a:latin typeface="Microsoft Sans Serif"/>
                <a:cs typeface="Microsoft Sans Serif"/>
              </a:rPr>
              <a:t>t,</a:t>
            </a:r>
            <a:r>
              <a:rPr sz="2647" spc="26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647" spc="-128" dirty="0">
                <a:solidFill>
                  <a:prstClr val="black"/>
                </a:solidFill>
                <a:latin typeface="Microsoft Sans Serif"/>
                <a:cs typeface="Microsoft Sans Serif"/>
              </a:rPr>
              <a:t>entre</a:t>
            </a:r>
            <a:r>
              <a:rPr sz="2647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647" spc="-154" dirty="0">
                <a:solidFill>
                  <a:prstClr val="black"/>
                </a:solidFill>
                <a:latin typeface="Microsoft Sans Serif"/>
                <a:cs typeface="Microsoft Sans Serif"/>
              </a:rPr>
              <a:t>autre</a:t>
            </a:r>
            <a:r>
              <a:rPr sz="2647" spc="-234" dirty="0">
                <a:solidFill>
                  <a:prstClr val="black"/>
                </a:solidFill>
                <a:latin typeface="Microsoft Sans Serif"/>
                <a:cs typeface="Microsoft Sans Serif"/>
              </a:rPr>
              <a:t>s</a:t>
            </a:r>
            <a:r>
              <a:rPr sz="2647" spc="-159" dirty="0">
                <a:solidFill>
                  <a:prstClr val="black"/>
                </a:solidFill>
                <a:latin typeface="Microsoft Sans Serif"/>
                <a:cs typeface="Microsoft Sans Serif"/>
              </a:rPr>
              <a:t>,</a:t>
            </a:r>
            <a:r>
              <a:rPr sz="2647" spc="22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647" spc="-243" dirty="0">
                <a:solidFill>
                  <a:prstClr val="black"/>
                </a:solidFill>
                <a:latin typeface="Microsoft Sans Serif"/>
                <a:cs typeface="Microsoft Sans Serif"/>
              </a:rPr>
              <a:t>lu</a:t>
            </a:r>
            <a:r>
              <a:rPr sz="2647" spc="-304" dirty="0">
                <a:solidFill>
                  <a:prstClr val="black"/>
                </a:solidFill>
                <a:latin typeface="Microsoft Sans Serif"/>
                <a:cs typeface="Microsoft Sans Serif"/>
              </a:rPr>
              <a:t>s</a:t>
            </a:r>
            <a:r>
              <a:rPr sz="2647" spc="22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647" spc="-84" dirty="0">
                <a:solidFill>
                  <a:prstClr val="black"/>
                </a:solidFill>
                <a:latin typeface="Microsoft Sans Serif"/>
                <a:cs typeface="Microsoft Sans Serif"/>
              </a:rPr>
              <a:t>et</a:t>
            </a:r>
            <a:r>
              <a:rPr sz="2647" spc="26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647" spc="-224" dirty="0">
                <a:solidFill>
                  <a:prstClr val="black"/>
                </a:solidFill>
                <a:latin typeface="Microsoft Sans Serif"/>
                <a:cs typeface="Microsoft Sans Serif"/>
              </a:rPr>
              <a:t>e</a:t>
            </a:r>
            <a:r>
              <a:rPr sz="2647" spc="-190" dirty="0">
                <a:solidFill>
                  <a:prstClr val="black"/>
                </a:solidFill>
                <a:latin typeface="Microsoft Sans Serif"/>
                <a:cs typeface="Microsoft Sans Serif"/>
              </a:rPr>
              <a:t>xéc</a:t>
            </a:r>
            <a:r>
              <a:rPr sz="2647" spc="-212" dirty="0">
                <a:solidFill>
                  <a:prstClr val="black"/>
                </a:solidFill>
                <a:latin typeface="Microsoft Sans Serif"/>
                <a:cs typeface="Microsoft Sans Serif"/>
              </a:rPr>
              <a:t>u</a:t>
            </a:r>
            <a:r>
              <a:rPr sz="2647" spc="-202" dirty="0">
                <a:solidFill>
                  <a:prstClr val="black"/>
                </a:solidFill>
                <a:latin typeface="Microsoft Sans Serif"/>
                <a:cs typeface="Microsoft Sans Serif"/>
              </a:rPr>
              <a:t>tés</a:t>
            </a:r>
            <a:endParaRPr sz="2647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20505" marR="402873" indent="-309859" algn="just" defTabSz="806867">
              <a:lnSpc>
                <a:spcPct val="102000"/>
              </a:lnSpc>
              <a:spcBef>
                <a:spcPts val="521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21066" algn="l"/>
              </a:tabLst>
            </a:pPr>
            <a:r>
              <a:rPr sz="2647" spc="-349" dirty="0">
                <a:solidFill>
                  <a:prstClr val="black"/>
                </a:solidFill>
                <a:latin typeface="Microsoft Sans Serif"/>
                <a:cs typeface="Microsoft Sans Serif"/>
              </a:rPr>
              <a:t>Les</a:t>
            </a:r>
            <a:r>
              <a:rPr sz="2647" spc="26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647" spc="-49" dirty="0">
                <a:solidFill>
                  <a:prstClr val="black"/>
                </a:solidFill>
                <a:latin typeface="Microsoft Sans Serif"/>
                <a:cs typeface="Microsoft Sans Serif"/>
              </a:rPr>
              <a:t>fi</a:t>
            </a:r>
            <a:r>
              <a:rPr sz="2647" dirty="0">
                <a:solidFill>
                  <a:prstClr val="black"/>
                </a:solidFill>
                <a:latin typeface="Microsoft Sans Serif"/>
                <a:cs typeface="Microsoft Sans Serif"/>
              </a:rPr>
              <a:t>c</a:t>
            </a:r>
            <a:r>
              <a:rPr sz="2647" spc="-190" dirty="0">
                <a:solidFill>
                  <a:prstClr val="black"/>
                </a:solidFill>
                <a:latin typeface="Microsoft Sans Serif"/>
                <a:cs typeface="Microsoft Sans Serif"/>
              </a:rPr>
              <a:t>hiers</a:t>
            </a:r>
            <a:r>
              <a:rPr sz="2647" spc="26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647" b="1" spc="-4" dirty="0">
                <a:solidFill>
                  <a:prstClr val="black"/>
                </a:solidFill>
                <a:latin typeface="Courier New"/>
                <a:cs typeface="Courier New"/>
              </a:rPr>
              <a:t>~/.bashr</a:t>
            </a:r>
            <a:r>
              <a:rPr sz="2647" b="1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r>
              <a:rPr sz="2647" b="1" spc="-85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647" spc="-84" dirty="0">
                <a:solidFill>
                  <a:prstClr val="black"/>
                </a:solidFill>
                <a:latin typeface="Microsoft Sans Serif"/>
                <a:cs typeface="Microsoft Sans Serif"/>
              </a:rPr>
              <a:t>et</a:t>
            </a:r>
            <a:r>
              <a:rPr sz="2647" spc="26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647" b="1" spc="-4" dirty="0">
                <a:solidFill>
                  <a:prstClr val="black"/>
                </a:solidFill>
                <a:latin typeface="Courier New"/>
                <a:cs typeface="Courier New"/>
              </a:rPr>
              <a:t>/etc/bashr</a:t>
            </a:r>
            <a:r>
              <a:rPr sz="2647" b="1" dirty="0">
                <a:solidFill>
                  <a:prstClr val="black"/>
                </a:solidFill>
                <a:latin typeface="Courier New"/>
                <a:cs typeface="Courier New"/>
              </a:rPr>
              <a:t>c </a:t>
            </a:r>
            <a:r>
              <a:rPr sz="2647" spc="-300" dirty="0">
                <a:solidFill>
                  <a:prstClr val="black"/>
                </a:solidFill>
                <a:latin typeface="Microsoft Sans Serif"/>
                <a:cs typeface="Microsoft Sans Serif"/>
              </a:rPr>
              <a:t>so</a:t>
            </a:r>
            <a:r>
              <a:rPr sz="2647" spc="-322" dirty="0">
                <a:solidFill>
                  <a:prstClr val="black"/>
                </a:solidFill>
                <a:latin typeface="Microsoft Sans Serif"/>
                <a:cs typeface="Microsoft Sans Serif"/>
              </a:rPr>
              <a:t>n</a:t>
            </a:r>
            <a:r>
              <a:rPr sz="2647" spc="-18" dirty="0">
                <a:solidFill>
                  <a:prstClr val="black"/>
                </a:solidFill>
                <a:latin typeface="Microsoft Sans Serif"/>
                <a:cs typeface="Microsoft Sans Serif"/>
              </a:rPr>
              <a:t>t  </a:t>
            </a:r>
            <a:r>
              <a:rPr sz="2647" spc="-199" dirty="0">
                <a:solidFill>
                  <a:prstClr val="black"/>
                </a:solidFill>
                <a:latin typeface="Microsoft Sans Serif"/>
                <a:cs typeface="Microsoft Sans Serif"/>
              </a:rPr>
              <a:t>donc </a:t>
            </a:r>
            <a:r>
              <a:rPr sz="2647" spc="-265" dirty="0">
                <a:solidFill>
                  <a:prstClr val="black"/>
                </a:solidFill>
                <a:latin typeface="Microsoft Sans Serif"/>
                <a:cs typeface="Microsoft Sans Serif"/>
              </a:rPr>
              <a:t>lus </a:t>
            </a:r>
            <a:r>
              <a:rPr sz="2647" spc="-84" dirty="0">
                <a:solidFill>
                  <a:prstClr val="black"/>
                </a:solidFill>
                <a:latin typeface="Microsoft Sans Serif"/>
                <a:cs typeface="Microsoft Sans Serif"/>
              </a:rPr>
              <a:t>et </a:t>
            </a:r>
            <a:r>
              <a:rPr sz="2647" spc="-202" dirty="0">
                <a:solidFill>
                  <a:prstClr val="black"/>
                </a:solidFill>
                <a:latin typeface="Microsoft Sans Serif"/>
                <a:cs typeface="Microsoft Sans Serif"/>
              </a:rPr>
              <a:t>exécutés </a:t>
            </a:r>
            <a:r>
              <a:rPr sz="2647" spc="-9" dirty="0">
                <a:solidFill>
                  <a:prstClr val="black"/>
                </a:solidFill>
                <a:latin typeface="Microsoft Sans Serif"/>
                <a:cs typeface="Microsoft Sans Serif"/>
              </a:rPr>
              <a:t>par </a:t>
            </a:r>
            <a:r>
              <a:rPr sz="2647" spc="-212" dirty="0">
                <a:solidFill>
                  <a:prstClr val="black"/>
                </a:solidFill>
                <a:latin typeface="Microsoft Sans Serif"/>
                <a:cs typeface="Microsoft Sans Serif"/>
              </a:rPr>
              <a:t>les </a:t>
            </a:r>
            <a:r>
              <a:rPr sz="2647" spc="-168" dirty="0">
                <a:solidFill>
                  <a:prstClr val="black"/>
                </a:solidFill>
                <a:latin typeface="Microsoft Sans Serif"/>
                <a:cs typeface="Microsoft Sans Serif"/>
              </a:rPr>
              <a:t>logins</a:t>
            </a:r>
            <a:r>
              <a:rPr sz="2647" spc="-163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647" spc="-234" dirty="0">
                <a:solidFill>
                  <a:prstClr val="black"/>
                </a:solidFill>
                <a:latin typeface="Microsoft Sans Serif"/>
                <a:cs typeface="Microsoft Sans Serif"/>
              </a:rPr>
              <a:t>Shells </a:t>
            </a:r>
            <a:r>
              <a:rPr sz="2647" spc="-84" dirty="0">
                <a:solidFill>
                  <a:prstClr val="black"/>
                </a:solidFill>
                <a:latin typeface="Microsoft Sans Serif"/>
                <a:cs typeface="Microsoft Sans Serif"/>
              </a:rPr>
              <a:t>et </a:t>
            </a:r>
            <a:r>
              <a:rPr sz="2647" spc="-9" dirty="0">
                <a:solidFill>
                  <a:prstClr val="black"/>
                </a:solidFill>
                <a:latin typeface="Microsoft Sans Serif"/>
                <a:cs typeface="Microsoft Sans Serif"/>
              </a:rPr>
              <a:t>par </a:t>
            </a:r>
            <a:r>
              <a:rPr sz="2647" spc="-212" dirty="0">
                <a:solidFill>
                  <a:prstClr val="black"/>
                </a:solidFill>
                <a:latin typeface="Microsoft Sans Serif"/>
                <a:cs typeface="Microsoft Sans Serif"/>
              </a:rPr>
              <a:t>les </a:t>
            </a:r>
            <a:r>
              <a:rPr sz="2647" spc="-207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647" spc="-150" dirty="0">
                <a:solidFill>
                  <a:prstClr val="black"/>
                </a:solidFill>
                <a:latin typeface="Microsoft Sans Serif"/>
                <a:cs typeface="Microsoft Sans Serif"/>
              </a:rPr>
              <a:t>non-login</a:t>
            </a:r>
            <a:r>
              <a:rPr sz="2647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647" spc="-234" dirty="0">
                <a:solidFill>
                  <a:prstClr val="black"/>
                </a:solidFill>
                <a:latin typeface="Microsoft Sans Serif"/>
                <a:cs typeface="Microsoft Sans Serif"/>
              </a:rPr>
              <a:t>Shells</a:t>
            </a:r>
            <a:endParaRPr sz="2647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8065" y="1324086"/>
            <a:ext cx="132790" cy="14649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82" b="1" spc="-62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882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575" y="356189"/>
            <a:ext cx="5106521" cy="6671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pc="-547"/>
              <a:t>Les</a:t>
            </a:r>
            <a:r>
              <a:rPr spc="53"/>
              <a:t> </a:t>
            </a:r>
            <a:r>
              <a:rPr spc="-322"/>
              <a:t>v</a:t>
            </a:r>
            <a:r>
              <a:rPr spc="-4"/>
              <a:t>ari</a:t>
            </a:r>
            <a:r>
              <a:rPr spc="-22"/>
              <a:t>a</a:t>
            </a:r>
            <a:r>
              <a:rPr spc="-238"/>
              <a:t>bles:</a:t>
            </a:r>
            <a:r>
              <a:rPr spc="106"/>
              <a:t> </a:t>
            </a:r>
            <a:r>
              <a:rPr spc="-128" dirty="0"/>
              <a:t>définition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2808" y="1769125"/>
            <a:ext cx="8581397" cy="3604339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206198" marR="4483" indent="-195553">
              <a:spcBef>
                <a:spcPts val="93"/>
              </a:spcBef>
              <a:buClr>
                <a:srgbClr val="DD8046"/>
              </a:buClr>
              <a:buSzPct val="59615"/>
              <a:buFont typeface="Wingdings"/>
              <a:buChar char=""/>
              <a:tabLst>
                <a:tab pos="320505" algn="l"/>
                <a:tab pos="321066" algn="l"/>
              </a:tabLst>
            </a:pPr>
            <a:r>
              <a:rPr sz="1588" dirty="0"/>
              <a:t>	</a:t>
            </a:r>
            <a:r>
              <a:rPr sz="2294" spc="-190" dirty="0">
                <a:latin typeface="Microsoft Sans Serif"/>
                <a:cs typeface="Microsoft Sans Serif"/>
              </a:rPr>
              <a:t>Permet</a:t>
            </a:r>
            <a:r>
              <a:rPr sz="2294" spc="-159" dirty="0">
                <a:latin typeface="Microsoft Sans Serif"/>
                <a:cs typeface="Microsoft Sans Serif"/>
              </a:rPr>
              <a:t> </a:t>
            </a:r>
            <a:r>
              <a:rPr sz="2294" spc="-137" dirty="0">
                <a:latin typeface="Microsoft Sans Serif"/>
                <a:cs typeface="Microsoft Sans Serif"/>
              </a:rPr>
              <a:t>d’associer</a:t>
            </a:r>
            <a:r>
              <a:rPr sz="2294" spc="251" dirty="0">
                <a:latin typeface="Microsoft Sans Serif"/>
                <a:cs typeface="Microsoft Sans Serif"/>
              </a:rPr>
              <a:t> </a:t>
            </a:r>
            <a:r>
              <a:rPr sz="2294" spc="-229" dirty="0">
                <a:latin typeface="Microsoft Sans Serif"/>
                <a:cs typeface="Microsoft Sans Serif"/>
              </a:rPr>
              <a:t>une</a:t>
            </a:r>
            <a:r>
              <a:rPr sz="2294" spc="-124" dirty="0">
                <a:latin typeface="Microsoft Sans Serif"/>
                <a:cs typeface="Microsoft Sans Serif"/>
              </a:rPr>
              <a:t> </a:t>
            </a:r>
            <a:r>
              <a:rPr sz="2294" spc="-137" dirty="0">
                <a:latin typeface="Microsoft Sans Serif"/>
                <a:cs typeface="Microsoft Sans Serif"/>
              </a:rPr>
              <a:t>clé</a:t>
            </a:r>
            <a:r>
              <a:rPr sz="2294" spc="251" dirty="0">
                <a:latin typeface="Microsoft Sans Serif"/>
                <a:cs typeface="Microsoft Sans Serif"/>
              </a:rPr>
              <a:t> </a:t>
            </a:r>
            <a:r>
              <a:rPr sz="2294" spc="-207" dirty="0">
                <a:latin typeface="Microsoft Sans Serif"/>
                <a:cs typeface="Microsoft Sans Serif"/>
              </a:rPr>
              <a:t>(un</a:t>
            </a:r>
            <a:r>
              <a:rPr sz="2294" spc="-146" dirty="0">
                <a:latin typeface="Microsoft Sans Serif"/>
                <a:cs typeface="Microsoft Sans Serif"/>
              </a:rPr>
              <a:t> </a:t>
            </a:r>
            <a:r>
              <a:rPr sz="2294" spc="-234" dirty="0">
                <a:latin typeface="Microsoft Sans Serif"/>
                <a:cs typeface="Microsoft Sans Serif"/>
              </a:rPr>
              <a:t>nom)</a:t>
            </a:r>
            <a:r>
              <a:rPr sz="2294" spc="-119" dirty="0">
                <a:latin typeface="Microsoft Sans Serif"/>
                <a:cs typeface="Microsoft Sans Serif"/>
              </a:rPr>
              <a:t> </a:t>
            </a:r>
            <a:r>
              <a:rPr sz="2294" spc="-9" dirty="0">
                <a:latin typeface="Microsoft Sans Serif"/>
                <a:cs typeface="Microsoft Sans Serif"/>
              </a:rPr>
              <a:t>à</a:t>
            </a:r>
            <a:r>
              <a:rPr sz="2294" spc="251" dirty="0">
                <a:latin typeface="Microsoft Sans Serif"/>
                <a:cs typeface="Microsoft Sans Serif"/>
              </a:rPr>
              <a:t> </a:t>
            </a:r>
            <a:r>
              <a:rPr sz="2294" spc="-229" dirty="0" err="1">
                <a:latin typeface="Microsoft Sans Serif"/>
                <a:cs typeface="Microsoft Sans Serif"/>
              </a:rPr>
              <a:t>une</a:t>
            </a:r>
            <a:r>
              <a:rPr sz="2294" spc="-124" dirty="0">
                <a:latin typeface="Microsoft Sans Serif"/>
                <a:cs typeface="Microsoft Sans Serif"/>
              </a:rPr>
              <a:t> </a:t>
            </a:r>
            <a:r>
              <a:rPr sz="2294" spc="-101" dirty="0" err="1">
                <a:latin typeface="Microsoft Sans Serif"/>
                <a:cs typeface="Microsoft Sans Serif"/>
              </a:rPr>
              <a:t>valeur</a:t>
            </a:r>
            <a:r>
              <a:rPr lang="en-US" sz="2294" spc="-101" dirty="0">
                <a:latin typeface="Microsoft Sans Serif"/>
                <a:cs typeface="Microsoft Sans Serif"/>
              </a:rPr>
              <a:t>,</a:t>
            </a:r>
            <a:r>
              <a:rPr sz="2294" spc="243" dirty="0">
                <a:latin typeface="Microsoft Sans Serif"/>
                <a:cs typeface="Microsoft Sans Serif"/>
              </a:rPr>
              <a:t> </a:t>
            </a:r>
            <a:r>
              <a:rPr sz="2294" spc="-150" dirty="0">
                <a:latin typeface="Microsoft Sans Serif"/>
                <a:cs typeface="Microsoft Sans Serif"/>
              </a:rPr>
              <a:t>Mémoriser</a:t>
            </a:r>
            <a:r>
              <a:rPr sz="2294" spc="251" dirty="0">
                <a:latin typeface="Microsoft Sans Serif"/>
                <a:cs typeface="Microsoft Sans Serif"/>
              </a:rPr>
              <a:t> </a:t>
            </a:r>
            <a:r>
              <a:rPr sz="2294" spc="-229" dirty="0">
                <a:latin typeface="Microsoft Sans Serif"/>
                <a:cs typeface="Microsoft Sans Serif"/>
              </a:rPr>
              <a:t>une </a:t>
            </a:r>
            <a:r>
              <a:rPr sz="2294" spc="-600" dirty="0">
                <a:latin typeface="Microsoft Sans Serif"/>
                <a:cs typeface="Microsoft Sans Serif"/>
              </a:rPr>
              <a:t> </a:t>
            </a:r>
            <a:r>
              <a:rPr sz="2294" spc="-71" dirty="0">
                <a:latin typeface="Microsoft Sans Serif"/>
                <a:cs typeface="Microsoft Sans Serif"/>
              </a:rPr>
              <a:t>d</a:t>
            </a:r>
            <a:r>
              <a:rPr sz="2294" spc="-66" dirty="0">
                <a:latin typeface="Microsoft Sans Serif"/>
                <a:cs typeface="Microsoft Sans Serif"/>
              </a:rPr>
              <a:t>o</a:t>
            </a:r>
            <a:r>
              <a:rPr sz="2294" spc="-199" dirty="0">
                <a:latin typeface="Microsoft Sans Serif"/>
                <a:cs typeface="Microsoft Sans Serif"/>
              </a:rPr>
              <a:t>nnée</a:t>
            </a:r>
            <a:r>
              <a:rPr sz="2294" spc="4" dirty="0">
                <a:latin typeface="Microsoft Sans Serif"/>
                <a:cs typeface="Microsoft Sans Serif"/>
              </a:rPr>
              <a:t> </a:t>
            </a:r>
            <a:r>
              <a:rPr sz="2294" spc="-97" dirty="0">
                <a:solidFill>
                  <a:srgbClr val="FF0000"/>
                </a:solidFill>
                <a:latin typeface="Microsoft Sans Serif"/>
                <a:cs typeface="Microsoft Sans Serif"/>
              </a:rPr>
              <a:t>(</a:t>
            </a:r>
            <a:r>
              <a:rPr sz="2294" spc="-62" dirty="0">
                <a:solidFill>
                  <a:srgbClr val="FF0000"/>
                </a:solidFill>
                <a:latin typeface="Microsoft Sans Serif"/>
                <a:cs typeface="Microsoft Sans Serif"/>
              </a:rPr>
              <a:t>l</a:t>
            </a:r>
            <a:r>
              <a:rPr sz="2294" spc="-128" dirty="0">
                <a:solidFill>
                  <a:srgbClr val="FF0000"/>
                </a:solidFill>
                <a:latin typeface="Microsoft Sans Serif"/>
                <a:cs typeface="Microsoft Sans Serif"/>
              </a:rPr>
              <a:t>e</a:t>
            </a:r>
            <a:r>
              <a:rPr sz="2294" spc="9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294" spc="-260" dirty="0">
                <a:solidFill>
                  <a:srgbClr val="FF0000"/>
                </a:solidFill>
                <a:latin typeface="Microsoft Sans Serif"/>
                <a:cs typeface="Microsoft Sans Serif"/>
              </a:rPr>
              <a:t>nom</a:t>
            </a:r>
            <a:r>
              <a:rPr sz="2294" spc="13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294" spc="-13" dirty="0">
                <a:solidFill>
                  <a:srgbClr val="FF0000"/>
                </a:solidFill>
                <a:latin typeface="Microsoft Sans Serif"/>
                <a:cs typeface="Microsoft Sans Serif"/>
              </a:rPr>
              <a:t>d</a:t>
            </a:r>
            <a:r>
              <a:rPr sz="2294" dirty="0">
                <a:solidFill>
                  <a:srgbClr val="FF0000"/>
                </a:solidFill>
                <a:latin typeface="Microsoft Sans Serif"/>
                <a:cs typeface="Microsoft Sans Serif"/>
              </a:rPr>
              <a:t>’</a:t>
            </a:r>
            <a:r>
              <a:rPr sz="2294" spc="-224" dirty="0">
                <a:solidFill>
                  <a:srgbClr val="FF0000"/>
                </a:solidFill>
                <a:latin typeface="Microsoft Sans Serif"/>
                <a:cs typeface="Microsoft Sans Serif"/>
              </a:rPr>
              <a:t>une</a:t>
            </a:r>
            <a:r>
              <a:rPr sz="2294" spc="9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294" spc="-185" dirty="0">
                <a:solidFill>
                  <a:srgbClr val="FF0000"/>
                </a:solidFill>
                <a:latin typeface="Microsoft Sans Serif"/>
                <a:cs typeface="Microsoft Sans Serif"/>
              </a:rPr>
              <a:t>v</a:t>
            </a:r>
            <a:r>
              <a:rPr sz="2294" spc="-9" dirty="0">
                <a:solidFill>
                  <a:srgbClr val="FF0000"/>
                </a:solidFill>
                <a:latin typeface="Microsoft Sans Serif"/>
                <a:cs typeface="Microsoft Sans Serif"/>
              </a:rPr>
              <a:t>ariab</a:t>
            </a:r>
            <a:r>
              <a:rPr sz="2294" spc="-49" dirty="0">
                <a:solidFill>
                  <a:srgbClr val="FF0000"/>
                </a:solidFill>
                <a:latin typeface="Microsoft Sans Serif"/>
                <a:cs typeface="Microsoft Sans Serif"/>
              </a:rPr>
              <a:t>l</a:t>
            </a:r>
            <a:r>
              <a:rPr sz="2294" spc="-106" dirty="0">
                <a:solidFill>
                  <a:srgbClr val="FF0000"/>
                </a:solidFill>
                <a:latin typeface="Microsoft Sans Serif"/>
                <a:cs typeface="Microsoft Sans Serif"/>
              </a:rPr>
              <a:t>e</a:t>
            </a:r>
            <a:r>
              <a:rPr sz="2294" spc="4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294" spc="-176" dirty="0">
                <a:solidFill>
                  <a:srgbClr val="FF0000"/>
                </a:solidFill>
                <a:latin typeface="Microsoft Sans Serif"/>
                <a:cs typeface="Microsoft Sans Serif"/>
              </a:rPr>
              <a:t>est</a:t>
            </a:r>
            <a:r>
              <a:rPr sz="2294" spc="9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294" spc="-190" dirty="0">
                <a:solidFill>
                  <a:srgbClr val="FF0000"/>
                </a:solidFill>
                <a:latin typeface="Microsoft Sans Serif"/>
                <a:cs typeface="Microsoft Sans Serif"/>
              </a:rPr>
              <a:t>sensib</a:t>
            </a:r>
            <a:r>
              <a:rPr sz="2294" spc="-79" dirty="0">
                <a:solidFill>
                  <a:srgbClr val="FF0000"/>
                </a:solidFill>
                <a:latin typeface="Microsoft Sans Serif"/>
                <a:cs typeface="Microsoft Sans Serif"/>
              </a:rPr>
              <a:t>l</a:t>
            </a:r>
            <a:r>
              <a:rPr sz="2294" spc="-128" dirty="0">
                <a:solidFill>
                  <a:srgbClr val="FF0000"/>
                </a:solidFill>
                <a:latin typeface="Microsoft Sans Serif"/>
                <a:cs typeface="Microsoft Sans Serif"/>
              </a:rPr>
              <a:t>e</a:t>
            </a:r>
            <a:r>
              <a:rPr sz="2294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294" spc="-9" dirty="0">
                <a:solidFill>
                  <a:srgbClr val="FF0000"/>
                </a:solidFill>
                <a:latin typeface="Microsoft Sans Serif"/>
                <a:cs typeface="Microsoft Sans Serif"/>
              </a:rPr>
              <a:t>à</a:t>
            </a:r>
            <a:r>
              <a:rPr sz="2294" spc="26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294" spc="-4" dirty="0">
                <a:solidFill>
                  <a:srgbClr val="FF0000"/>
                </a:solidFill>
                <a:latin typeface="Microsoft Sans Serif"/>
                <a:cs typeface="Microsoft Sans Serif"/>
              </a:rPr>
              <a:t>l</a:t>
            </a:r>
            <a:r>
              <a:rPr sz="2294" spc="-22" dirty="0">
                <a:solidFill>
                  <a:srgbClr val="FF0000"/>
                </a:solidFill>
                <a:latin typeface="Microsoft Sans Serif"/>
                <a:cs typeface="Microsoft Sans Serif"/>
              </a:rPr>
              <a:t>a</a:t>
            </a:r>
            <a:r>
              <a:rPr sz="2294" spc="18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294" spc="-265" dirty="0">
                <a:solidFill>
                  <a:srgbClr val="FF0000"/>
                </a:solidFill>
                <a:latin typeface="Microsoft Sans Serif"/>
                <a:cs typeface="Microsoft Sans Serif"/>
              </a:rPr>
              <a:t>cass</a:t>
            </a:r>
            <a:r>
              <a:rPr sz="2294" spc="-137" dirty="0">
                <a:solidFill>
                  <a:srgbClr val="FF0000"/>
                </a:solidFill>
                <a:latin typeface="Microsoft Sans Serif"/>
                <a:cs typeface="Microsoft Sans Serif"/>
              </a:rPr>
              <a:t>e)</a:t>
            </a:r>
            <a:endParaRPr sz="2294" dirty="0">
              <a:latin typeface="Microsoft Sans Serif"/>
              <a:cs typeface="Microsoft Sans Serif"/>
            </a:endParaRPr>
          </a:p>
          <a:p>
            <a:pPr marL="320505" indent="-309859">
              <a:spcBef>
                <a:spcPts val="534"/>
              </a:spcBef>
              <a:buClr>
                <a:srgbClr val="DD8046"/>
              </a:buClr>
              <a:buSzPct val="59615"/>
              <a:buFont typeface="Wingdings"/>
              <a:buChar char=""/>
              <a:tabLst>
                <a:tab pos="320505" algn="l"/>
                <a:tab pos="321066" algn="l"/>
              </a:tabLst>
            </a:pPr>
            <a:r>
              <a:rPr sz="2294" spc="-247" dirty="0" err="1">
                <a:latin typeface="Microsoft Sans Serif"/>
                <a:cs typeface="Microsoft Sans Serif"/>
              </a:rPr>
              <a:t>Aucun</a:t>
            </a:r>
            <a:r>
              <a:rPr sz="2294" spc="13" dirty="0">
                <a:latin typeface="Microsoft Sans Serif"/>
                <a:cs typeface="Microsoft Sans Serif"/>
              </a:rPr>
              <a:t> </a:t>
            </a:r>
            <a:r>
              <a:rPr sz="2294" spc="-49" dirty="0" err="1">
                <a:latin typeface="Microsoft Sans Serif"/>
                <a:cs typeface="Microsoft Sans Serif"/>
              </a:rPr>
              <a:t>typage</a:t>
            </a:r>
            <a:r>
              <a:rPr sz="2294" spc="-49" dirty="0">
                <a:latin typeface="Microsoft Sans Serif"/>
                <a:cs typeface="Microsoft Sans Serif"/>
              </a:rPr>
              <a:t>:</a:t>
            </a:r>
            <a:r>
              <a:rPr sz="2294" spc="-4" dirty="0">
                <a:latin typeface="Microsoft Sans Serif"/>
                <a:cs typeface="Microsoft Sans Serif"/>
              </a:rPr>
              <a:t> </a:t>
            </a:r>
            <a:r>
              <a:rPr sz="2294" spc="-216" dirty="0">
                <a:latin typeface="Microsoft Sans Serif"/>
                <a:cs typeface="Microsoft Sans Serif"/>
              </a:rPr>
              <a:t>aucun</a:t>
            </a:r>
            <a:r>
              <a:rPr sz="2294" spc="9" dirty="0">
                <a:latin typeface="Microsoft Sans Serif"/>
                <a:cs typeface="Microsoft Sans Serif"/>
              </a:rPr>
              <a:t> </a:t>
            </a:r>
            <a:r>
              <a:rPr sz="2294" spc="-154" dirty="0">
                <a:latin typeface="Microsoft Sans Serif"/>
                <a:cs typeface="Microsoft Sans Serif"/>
              </a:rPr>
              <a:t>besoin</a:t>
            </a:r>
            <a:r>
              <a:rPr sz="2294" dirty="0">
                <a:latin typeface="Microsoft Sans Serif"/>
                <a:cs typeface="Microsoft Sans Serif"/>
              </a:rPr>
              <a:t> </a:t>
            </a:r>
            <a:r>
              <a:rPr sz="2294" spc="-71" dirty="0">
                <a:latin typeface="Microsoft Sans Serif"/>
                <a:cs typeface="Microsoft Sans Serif"/>
              </a:rPr>
              <a:t>de</a:t>
            </a:r>
            <a:r>
              <a:rPr sz="2294" spc="9" dirty="0">
                <a:latin typeface="Microsoft Sans Serif"/>
                <a:cs typeface="Microsoft Sans Serif"/>
              </a:rPr>
              <a:t> </a:t>
            </a:r>
            <a:r>
              <a:rPr sz="2294" spc="-84" dirty="0">
                <a:latin typeface="Microsoft Sans Serif"/>
                <a:cs typeface="Microsoft Sans Serif"/>
              </a:rPr>
              <a:t>déclaration</a:t>
            </a:r>
            <a:r>
              <a:rPr sz="2294" dirty="0">
                <a:latin typeface="Microsoft Sans Serif"/>
                <a:cs typeface="Microsoft Sans Serif"/>
              </a:rPr>
              <a:t> </a:t>
            </a:r>
            <a:r>
              <a:rPr sz="2294" spc="-110" dirty="0">
                <a:latin typeface="Microsoft Sans Serif"/>
                <a:cs typeface="Microsoft Sans Serif"/>
              </a:rPr>
              <a:t>spécifique</a:t>
            </a:r>
            <a:endParaRPr sz="2294" dirty="0">
              <a:latin typeface="Microsoft Sans Serif"/>
              <a:cs typeface="Microsoft Sans Serif"/>
            </a:endParaRPr>
          </a:p>
          <a:p>
            <a:pPr marL="206198" marR="4483" indent="-195553">
              <a:spcBef>
                <a:spcPts val="529"/>
              </a:spcBef>
              <a:buClr>
                <a:srgbClr val="DD8046"/>
              </a:buClr>
              <a:buSzPct val="59615"/>
              <a:buFont typeface="Wingdings"/>
              <a:buChar char=""/>
              <a:tabLst>
                <a:tab pos="320505" algn="l"/>
                <a:tab pos="321066" algn="l"/>
                <a:tab pos="1062935" algn="l"/>
                <a:tab pos="1920791" algn="l"/>
                <a:tab pos="2367369" algn="l"/>
                <a:tab pos="3483534" algn="l"/>
                <a:tab pos="3945241" algn="l"/>
                <a:tab pos="5326440" algn="l"/>
                <a:tab pos="6258259" algn="l"/>
                <a:tab pos="6798971" algn="l"/>
                <a:tab pos="7689326" algn="l"/>
              </a:tabLst>
            </a:pPr>
            <a:r>
              <a:rPr sz="1588" dirty="0"/>
              <a:t>	</a:t>
            </a:r>
            <a:r>
              <a:rPr sz="2294" spc="-582" dirty="0">
                <a:latin typeface="Microsoft Sans Serif"/>
                <a:cs typeface="Microsoft Sans Serif"/>
              </a:rPr>
              <a:t>T</a:t>
            </a:r>
            <a:r>
              <a:rPr sz="2294" spc="-168" dirty="0">
                <a:latin typeface="Microsoft Sans Serif"/>
                <a:cs typeface="Microsoft Sans Serif"/>
              </a:rPr>
              <a:t>ou</a:t>
            </a:r>
            <a:r>
              <a:rPr sz="2294" spc="-101" dirty="0">
                <a:latin typeface="Microsoft Sans Serif"/>
                <a:cs typeface="Microsoft Sans Serif"/>
              </a:rPr>
              <a:t>t</a:t>
            </a:r>
            <a:r>
              <a:rPr sz="2294" spc="-128" dirty="0">
                <a:latin typeface="Microsoft Sans Serif"/>
                <a:cs typeface="Microsoft Sans Serif"/>
              </a:rPr>
              <a:t>e</a:t>
            </a:r>
            <a:r>
              <a:rPr sz="2294" dirty="0">
                <a:latin typeface="Microsoft Sans Serif"/>
                <a:cs typeface="Microsoft Sans Serif"/>
              </a:rPr>
              <a:t>	</a:t>
            </a:r>
            <a:r>
              <a:rPr sz="2294" spc="-185" dirty="0">
                <a:latin typeface="Microsoft Sans Serif"/>
                <a:cs typeface="Microsoft Sans Serif"/>
              </a:rPr>
              <a:t>v</a:t>
            </a:r>
            <a:r>
              <a:rPr sz="2294" spc="-101" dirty="0">
                <a:latin typeface="Microsoft Sans Serif"/>
                <a:cs typeface="Microsoft Sans Serif"/>
              </a:rPr>
              <a:t>ale</a:t>
            </a:r>
            <a:r>
              <a:rPr sz="2294" spc="-137" dirty="0">
                <a:latin typeface="Microsoft Sans Serif"/>
                <a:cs typeface="Microsoft Sans Serif"/>
              </a:rPr>
              <a:t>u</a:t>
            </a:r>
            <a:r>
              <a:rPr sz="2294" dirty="0">
                <a:latin typeface="Microsoft Sans Serif"/>
                <a:cs typeface="Microsoft Sans Serif"/>
              </a:rPr>
              <a:t>r	</a:t>
            </a:r>
            <a:r>
              <a:rPr sz="2294" spc="-79" dirty="0">
                <a:latin typeface="Microsoft Sans Serif"/>
                <a:cs typeface="Microsoft Sans Serif"/>
              </a:rPr>
              <a:t>d</a:t>
            </a:r>
            <a:r>
              <a:rPr sz="2294" spc="-71" dirty="0">
                <a:latin typeface="Microsoft Sans Serif"/>
                <a:cs typeface="Microsoft Sans Serif"/>
              </a:rPr>
              <a:t>e</a:t>
            </a:r>
            <a:r>
              <a:rPr sz="2294" dirty="0">
                <a:latin typeface="Microsoft Sans Serif"/>
                <a:cs typeface="Microsoft Sans Serif"/>
              </a:rPr>
              <a:t>	</a:t>
            </a:r>
            <a:r>
              <a:rPr sz="2294" spc="-185" dirty="0">
                <a:latin typeface="Microsoft Sans Serif"/>
                <a:cs typeface="Microsoft Sans Serif"/>
              </a:rPr>
              <a:t>v</a:t>
            </a:r>
            <a:r>
              <a:rPr sz="2294" spc="-4" dirty="0">
                <a:latin typeface="Microsoft Sans Serif"/>
                <a:cs typeface="Microsoft Sans Serif"/>
              </a:rPr>
              <a:t>a</a:t>
            </a:r>
            <a:r>
              <a:rPr sz="2294" spc="-18" dirty="0">
                <a:latin typeface="Microsoft Sans Serif"/>
                <a:cs typeface="Microsoft Sans Serif"/>
              </a:rPr>
              <a:t>r</a:t>
            </a:r>
            <a:r>
              <a:rPr sz="2294" spc="-40" dirty="0">
                <a:latin typeface="Microsoft Sans Serif"/>
                <a:cs typeface="Microsoft Sans Serif"/>
              </a:rPr>
              <a:t>iabl</a:t>
            </a:r>
            <a:r>
              <a:rPr sz="2294" spc="-49" dirty="0">
                <a:latin typeface="Microsoft Sans Serif"/>
                <a:cs typeface="Microsoft Sans Serif"/>
              </a:rPr>
              <a:t>e</a:t>
            </a:r>
            <a:r>
              <a:rPr sz="2294" dirty="0">
                <a:latin typeface="Microsoft Sans Serif"/>
                <a:cs typeface="Microsoft Sans Serif"/>
              </a:rPr>
              <a:t>	</a:t>
            </a:r>
            <a:r>
              <a:rPr sz="2294" spc="-212" dirty="0">
                <a:latin typeface="Microsoft Sans Serif"/>
                <a:cs typeface="Microsoft Sans Serif"/>
              </a:rPr>
              <a:t>es</a:t>
            </a:r>
            <a:r>
              <a:rPr sz="2294" spc="-110" dirty="0">
                <a:latin typeface="Microsoft Sans Serif"/>
                <a:cs typeface="Microsoft Sans Serif"/>
              </a:rPr>
              <a:t>t</a:t>
            </a:r>
            <a:r>
              <a:rPr sz="2294" dirty="0">
                <a:latin typeface="Microsoft Sans Serif"/>
                <a:cs typeface="Microsoft Sans Serif"/>
              </a:rPr>
              <a:t>	</a:t>
            </a:r>
            <a:r>
              <a:rPr sz="2294" spc="-185" dirty="0">
                <a:latin typeface="Microsoft Sans Serif"/>
                <a:cs typeface="Microsoft Sans Serif"/>
              </a:rPr>
              <a:t>c</a:t>
            </a:r>
            <a:r>
              <a:rPr sz="2294" spc="-221" dirty="0">
                <a:latin typeface="Microsoft Sans Serif"/>
                <a:cs typeface="Microsoft Sans Serif"/>
              </a:rPr>
              <a:t>o</a:t>
            </a:r>
            <a:r>
              <a:rPr sz="2294" spc="-287" dirty="0">
                <a:latin typeface="Microsoft Sans Serif"/>
                <a:cs typeface="Microsoft Sans Serif"/>
              </a:rPr>
              <a:t>n</a:t>
            </a:r>
            <a:r>
              <a:rPr sz="2294" spc="-128" dirty="0">
                <a:latin typeface="Microsoft Sans Serif"/>
                <a:cs typeface="Microsoft Sans Serif"/>
              </a:rPr>
              <a:t>sid</a:t>
            </a:r>
            <a:r>
              <a:rPr sz="2294" spc="-159" dirty="0">
                <a:latin typeface="Microsoft Sans Serif"/>
                <a:cs typeface="Microsoft Sans Serif"/>
              </a:rPr>
              <a:t>é</a:t>
            </a:r>
            <a:r>
              <a:rPr sz="2294" spc="-18" dirty="0">
                <a:latin typeface="Microsoft Sans Serif"/>
                <a:cs typeface="Microsoft Sans Serif"/>
              </a:rPr>
              <a:t>r</a:t>
            </a:r>
            <a:r>
              <a:rPr sz="2294" spc="-128" dirty="0">
                <a:latin typeface="Microsoft Sans Serif"/>
                <a:cs typeface="Microsoft Sans Serif"/>
              </a:rPr>
              <a:t>ée</a:t>
            </a:r>
            <a:r>
              <a:rPr sz="2294" dirty="0">
                <a:latin typeface="Microsoft Sans Serif"/>
                <a:cs typeface="Microsoft Sans Serif"/>
              </a:rPr>
              <a:t>	</a:t>
            </a:r>
            <a:r>
              <a:rPr sz="2294" spc="-282" dirty="0">
                <a:latin typeface="Microsoft Sans Serif"/>
                <a:cs typeface="Microsoft Sans Serif"/>
              </a:rPr>
              <a:t>c</a:t>
            </a:r>
            <a:r>
              <a:rPr sz="2294" spc="-256" dirty="0">
                <a:latin typeface="Microsoft Sans Serif"/>
                <a:cs typeface="Microsoft Sans Serif"/>
              </a:rPr>
              <a:t>omme</a:t>
            </a:r>
            <a:r>
              <a:rPr sz="2294" dirty="0">
                <a:latin typeface="Microsoft Sans Serif"/>
                <a:cs typeface="Microsoft Sans Serif"/>
              </a:rPr>
              <a:t>	</a:t>
            </a:r>
            <a:r>
              <a:rPr sz="2294" spc="-274" dirty="0">
                <a:latin typeface="Microsoft Sans Serif"/>
                <a:cs typeface="Microsoft Sans Serif"/>
              </a:rPr>
              <a:t>u</a:t>
            </a:r>
            <a:r>
              <a:rPr sz="2294" spc="-287" dirty="0">
                <a:latin typeface="Microsoft Sans Serif"/>
                <a:cs typeface="Microsoft Sans Serif"/>
              </a:rPr>
              <a:t>n</a:t>
            </a:r>
            <a:r>
              <a:rPr sz="2294" spc="-128" dirty="0">
                <a:latin typeface="Microsoft Sans Serif"/>
                <a:cs typeface="Microsoft Sans Serif"/>
              </a:rPr>
              <a:t>e</a:t>
            </a:r>
            <a:r>
              <a:rPr sz="2294" dirty="0">
                <a:latin typeface="Microsoft Sans Serif"/>
                <a:cs typeface="Microsoft Sans Serif"/>
              </a:rPr>
              <a:t>	</a:t>
            </a:r>
            <a:r>
              <a:rPr sz="2294" spc="-190" dirty="0">
                <a:latin typeface="Microsoft Sans Serif"/>
                <a:cs typeface="Microsoft Sans Serif"/>
              </a:rPr>
              <a:t>c</a:t>
            </a:r>
            <a:r>
              <a:rPr sz="2294" spc="-141" dirty="0">
                <a:latin typeface="Microsoft Sans Serif"/>
                <a:cs typeface="Microsoft Sans Serif"/>
              </a:rPr>
              <a:t>haine</a:t>
            </a:r>
            <a:r>
              <a:rPr sz="2294" dirty="0">
                <a:latin typeface="Microsoft Sans Serif"/>
                <a:cs typeface="Microsoft Sans Serif"/>
              </a:rPr>
              <a:t>	</a:t>
            </a:r>
            <a:r>
              <a:rPr sz="2294" spc="-53" dirty="0">
                <a:latin typeface="Microsoft Sans Serif"/>
                <a:cs typeface="Microsoft Sans Serif"/>
              </a:rPr>
              <a:t>de  </a:t>
            </a:r>
            <a:r>
              <a:rPr sz="2294" spc="-124" dirty="0">
                <a:latin typeface="Microsoft Sans Serif"/>
                <a:cs typeface="Microsoft Sans Serif"/>
              </a:rPr>
              <a:t>caractères</a:t>
            </a:r>
            <a:endParaRPr sz="2294" dirty="0">
              <a:latin typeface="Microsoft Sans Serif"/>
              <a:cs typeface="Microsoft Sans Serif"/>
            </a:endParaRPr>
          </a:p>
          <a:p>
            <a:pPr marL="320505" indent="-309859">
              <a:spcBef>
                <a:spcPts val="702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20505" algn="l"/>
                <a:tab pos="321066" algn="l"/>
              </a:tabLst>
            </a:pPr>
            <a:r>
              <a:rPr sz="2471" spc="-565" dirty="0">
                <a:latin typeface="Microsoft Sans Serif"/>
                <a:cs typeface="Microsoft Sans Serif"/>
              </a:rPr>
              <a:t>T</a:t>
            </a:r>
            <a:r>
              <a:rPr sz="2471" spc="-57" dirty="0">
                <a:latin typeface="Microsoft Sans Serif"/>
                <a:cs typeface="Microsoft Sans Serif"/>
              </a:rPr>
              <a:t>r</a:t>
            </a:r>
            <a:r>
              <a:rPr sz="2471" spc="-194" dirty="0">
                <a:latin typeface="Microsoft Sans Serif"/>
                <a:cs typeface="Microsoft Sans Serif"/>
              </a:rPr>
              <a:t>ois</a:t>
            </a:r>
            <a:r>
              <a:rPr sz="2471" spc="40" dirty="0">
                <a:latin typeface="Microsoft Sans Serif"/>
                <a:cs typeface="Microsoft Sans Serif"/>
              </a:rPr>
              <a:t> </a:t>
            </a:r>
            <a:r>
              <a:rPr sz="2471" spc="-13" dirty="0">
                <a:latin typeface="Microsoft Sans Serif"/>
                <a:cs typeface="Microsoft Sans Serif"/>
              </a:rPr>
              <a:t>typ</a:t>
            </a:r>
            <a:r>
              <a:rPr sz="2471" spc="-278" dirty="0">
                <a:latin typeface="Microsoft Sans Serif"/>
                <a:cs typeface="Microsoft Sans Serif"/>
              </a:rPr>
              <a:t>es</a:t>
            </a:r>
            <a:r>
              <a:rPr sz="2471" spc="44" dirty="0">
                <a:latin typeface="Microsoft Sans Serif"/>
                <a:cs typeface="Microsoft Sans Serif"/>
              </a:rPr>
              <a:t> </a:t>
            </a:r>
            <a:r>
              <a:rPr sz="2471" spc="-75" dirty="0">
                <a:latin typeface="Microsoft Sans Serif"/>
                <a:cs typeface="Microsoft Sans Serif"/>
              </a:rPr>
              <a:t>d</a:t>
            </a:r>
            <a:r>
              <a:rPr sz="2471" spc="-79" dirty="0">
                <a:latin typeface="Microsoft Sans Serif"/>
                <a:cs typeface="Microsoft Sans Serif"/>
              </a:rPr>
              <a:t>e</a:t>
            </a:r>
            <a:r>
              <a:rPr sz="2471" spc="35" dirty="0">
                <a:latin typeface="Microsoft Sans Serif"/>
                <a:cs typeface="Microsoft Sans Serif"/>
              </a:rPr>
              <a:t> </a:t>
            </a:r>
            <a:r>
              <a:rPr sz="2471" spc="-216" dirty="0">
                <a:latin typeface="Microsoft Sans Serif"/>
                <a:cs typeface="Microsoft Sans Serif"/>
              </a:rPr>
              <a:t>v</a:t>
            </a:r>
            <a:r>
              <a:rPr sz="2471" spc="-9" dirty="0">
                <a:latin typeface="Microsoft Sans Serif"/>
                <a:cs typeface="Microsoft Sans Serif"/>
              </a:rPr>
              <a:t>a</a:t>
            </a:r>
            <a:r>
              <a:rPr sz="2471" spc="-4" dirty="0">
                <a:latin typeface="Microsoft Sans Serif"/>
                <a:cs typeface="Microsoft Sans Serif"/>
              </a:rPr>
              <a:t>r</a:t>
            </a:r>
            <a:r>
              <a:rPr sz="2471" spc="-22" dirty="0">
                <a:latin typeface="Microsoft Sans Serif"/>
                <a:cs typeface="Microsoft Sans Serif"/>
              </a:rPr>
              <a:t>iab</a:t>
            </a:r>
            <a:r>
              <a:rPr sz="2471" spc="-180" dirty="0">
                <a:latin typeface="Microsoft Sans Serif"/>
                <a:cs typeface="Microsoft Sans Serif"/>
              </a:rPr>
              <a:t>le</a:t>
            </a:r>
            <a:r>
              <a:rPr sz="2471" spc="-207" dirty="0">
                <a:latin typeface="Microsoft Sans Serif"/>
                <a:cs typeface="Microsoft Sans Serif"/>
              </a:rPr>
              <a:t>s</a:t>
            </a:r>
            <a:r>
              <a:rPr sz="2471" spc="-146" dirty="0">
                <a:latin typeface="Microsoft Sans Serif"/>
                <a:cs typeface="Microsoft Sans Serif"/>
              </a:rPr>
              <a:t>:</a:t>
            </a:r>
            <a:endParaRPr sz="2471" dirty="0">
              <a:latin typeface="Microsoft Sans Serif"/>
              <a:cs typeface="Microsoft Sans Serif"/>
            </a:endParaRPr>
          </a:p>
          <a:p>
            <a:pPr marL="367572">
              <a:spcBef>
                <a:spcPts val="565"/>
              </a:spcBef>
            </a:pPr>
            <a:r>
              <a:rPr sz="1500" spc="-44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500" spc="278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162" spc="-93" dirty="0">
                <a:latin typeface="Microsoft Sans Serif"/>
                <a:cs typeface="Microsoft Sans Serif"/>
              </a:rPr>
              <a:t>Utilisateur</a:t>
            </a:r>
            <a:endParaRPr sz="2162" dirty="0">
              <a:latin typeface="Microsoft Sans Serif"/>
              <a:cs typeface="Microsoft Sans Serif"/>
            </a:endParaRPr>
          </a:p>
          <a:p>
            <a:pPr marL="367572">
              <a:spcBef>
                <a:spcPts val="552"/>
              </a:spcBef>
            </a:pPr>
            <a:r>
              <a:rPr sz="1500" spc="-146" dirty="0">
                <a:solidFill>
                  <a:srgbClr val="93B6D2"/>
                </a:solidFill>
                <a:latin typeface="Microsoft Sans Serif"/>
                <a:cs typeface="Microsoft Sans Serif"/>
              </a:rPr>
              <a:t>🞑 </a:t>
            </a:r>
            <a:r>
              <a:rPr sz="1500" spc="-71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162" spc="-185" dirty="0">
                <a:latin typeface="Microsoft Sans Serif"/>
                <a:cs typeface="Microsoft Sans Serif"/>
              </a:rPr>
              <a:t>Système</a:t>
            </a:r>
            <a:r>
              <a:rPr sz="2162" spc="40" dirty="0">
                <a:latin typeface="Microsoft Sans Serif"/>
                <a:cs typeface="Microsoft Sans Serif"/>
              </a:rPr>
              <a:t> </a:t>
            </a:r>
            <a:r>
              <a:rPr sz="2162" spc="-106" dirty="0">
                <a:latin typeface="Microsoft Sans Serif"/>
                <a:cs typeface="Microsoft Sans Serif"/>
              </a:rPr>
              <a:t>(</a:t>
            </a:r>
            <a:r>
              <a:rPr sz="2162" spc="-199" dirty="0">
                <a:latin typeface="Microsoft Sans Serif"/>
                <a:cs typeface="Microsoft Sans Serif"/>
              </a:rPr>
              <a:t>v</a:t>
            </a:r>
            <a:r>
              <a:rPr sz="2162" spc="4" dirty="0">
                <a:latin typeface="Microsoft Sans Serif"/>
                <a:cs typeface="Microsoft Sans Serif"/>
              </a:rPr>
              <a:t>ar</a:t>
            </a:r>
            <a:r>
              <a:rPr sz="2162" spc="-88" dirty="0">
                <a:latin typeface="Microsoft Sans Serif"/>
                <a:cs typeface="Microsoft Sans Serif"/>
              </a:rPr>
              <a:t>iable</a:t>
            </a:r>
            <a:r>
              <a:rPr sz="2162" spc="-97" dirty="0">
                <a:latin typeface="Microsoft Sans Serif"/>
                <a:cs typeface="Microsoft Sans Serif"/>
              </a:rPr>
              <a:t>s</a:t>
            </a:r>
            <a:r>
              <a:rPr sz="2162" spc="31" dirty="0">
                <a:latin typeface="Microsoft Sans Serif"/>
                <a:cs typeface="Microsoft Sans Serif"/>
              </a:rPr>
              <a:t> </a:t>
            </a:r>
            <a:r>
              <a:rPr sz="2162" spc="-75" dirty="0">
                <a:latin typeface="Microsoft Sans Serif"/>
                <a:cs typeface="Microsoft Sans Serif"/>
              </a:rPr>
              <a:t>d’envi</a:t>
            </a:r>
            <a:r>
              <a:rPr sz="2162" spc="-101" dirty="0">
                <a:latin typeface="Microsoft Sans Serif"/>
                <a:cs typeface="Microsoft Sans Serif"/>
              </a:rPr>
              <a:t>r</a:t>
            </a:r>
            <a:r>
              <a:rPr sz="2162" spc="-194" dirty="0">
                <a:latin typeface="Microsoft Sans Serif"/>
                <a:cs typeface="Microsoft Sans Serif"/>
              </a:rPr>
              <a:t>onne</a:t>
            </a:r>
            <a:r>
              <a:rPr sz="2162" spc="-300" dirty="0">
                <a:latin typeface="Microsoft Sans Serif"/>
                <a:cs typeface="Microsoft Sans Serif"/>
              </a:rPr>
              <a:t>m</a:t>
            </a:r>
            <a:r>
              <a:rPr sz="2162" spc="-128" dirty="0">
                <a:latin typeface="Microsoft Sans Serif"/>
                <a:cs typeface="Microsoft Sans Serif"/>
              </a:rPr>
              <a:t>ent)</a:t>
            </a:r>
            <a:endParaRPr sz="2162" dirty="0">
              <a:latin typeface="Microsoft Sans Serif"/>
              <a:cs typeface="Microsoft Sans Serif"/>
            </a:endParaRPr>
          </a:p>
          <a:p>
            <a:pPr marL="367572">
              <a:spcBef>
                <a:spcPts val="552"/>
              </a:spcBef>
            </a:pPr>
            <a:r>
              <a:rPr sz="1500" spc="-44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500" spc="296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162" spc="-137" dirty="0">
                <a:latin typeface="Microsoft Sans Serif"/>
                <a:cs typeface="Microsoft Sans Serif"/>
              </a:rPr>
              <a:t>Spéciales</a:t>
            </a:r>
            <a:endParaRPr sz="2162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8065" y="1324086"/>
            <a:ext cx="132790" cy="14649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882" b="1" spc="-62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88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227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575" y="379050"/>
            <a:ext cx="6229350" cy="6671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pc="-547" dirty="0"/>
              <a:t>Les</a:t>
            </a:r>
            <a:r>
              <a:rPr spc="53" dirty="0"/>
              <a:t> </a:t>
            </a:r>
            <a:r>
              <a:rPr spc="-322"/>
              <a:t>v</a:t>
            </a:r>
            <a:r>
              <a:rPr spc="-4"/>
              <a:t>ari</a:t>
            </a:r>
            <a:r>
              <a:rPr spc="-22"/>
              <a:t>a</a:t>
            </a:r>
            <a:r>
              <a:rPr spc="-238"/>
              <a:t>bles</a:t>
            </a:r>
            <a:r>
              <a:rPr spc="97"/>
              <a:t> </a:t>
            </a:r>
            <a:r>
              <a:rPr spc="-243"/>
              <a:t>:</a:t>
            </a:r>
            <a:r>
              <a:rPr spc="128"/>
              <a:t> </a:t>
            </a:r>
            <a:r>
              <a:rPr spc="-353" dirty="0"/>
              <a:t>Nom</a:t>
            </a:r>
            <a:r>
              <a:rPr spc="-278" dirty="0"/>
              <a:t>e</a:t>
            </a:r>
            <a:r>
              <a:rPr spc="-216" dirty="0"/>
              <a:t>nclature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22576" y="1601498"/>
            <a:ext cx="7942169" cy="3123669"/>
          </a:xfrm>
          <a:prstGeom prst="rect">
            <a:avLst/>
          </a:prstGeom>
        </p:spPr>
        <p:txBody>
          <a:bodyPr vert="horz" wrap="square" lIns="0" tIns="101974" rIns="0" bIns="0" rtlCol="0">
            <a:spAutoFit/>
          </a:bodyPr>
          <a:lstStyle/>
          <a:p>
            <a:pPr marL="11206">
              <a:spcBef>
                <a:spcPts val="803"/>
              </a:spcBef>
            </a:pPr>
            <a:r>
              <a:rPr sz="2471" spc="-296" dirty="0">
                <a:latin typeface="Microsoft Sans Serif"/>
                <a:cs typeface="Microsoft Sans Serif"/>
              </a:rPr>
              <a:t>Un</a:t>
            </a:r>
            <a:r>
              <a:rPr sz="2471" spc="22" dirty="0">
                <a:latin typeface="Microsoft Sans Serif"/>
                <a:cs typeface="Microsoft Sans Serif"/>
              </a:rPr>
              <a:t> </a:t>
            </a:r>
            <a:r>
              <a:rPr sz="2471" spc="-282" dirty="0">
                <a:latin typeface="Microsoft Sans Serif"/>
                <a:cs typeface="Microsoft Sans Serif"/>
              </a:rPr>
              <a:t>nom</a:t>
            </a:r>
            <a:r>
              <a:rPr sz="2471" spc="22" dirty="0">
                <a:latin typeface="Microsoft Sans Serif"/>
                <a:cs typeface="Microsoft Sans Serif"/>
              </a:rPr>
              <a:t> </a:t>
            </a:r>
            <a:r>
              <a:rPr sz="2471" spc="-79" dirty="0">
                <a:latin typeface="Microsoft Sans Serif"/>
                <a:cs typeface="Microsoft Sans Serif"/>
              </a:rPr>
              <a:t>de</a:t>
            </a:r>
            <a:r>
              <a:rPr sz="2471" spc="26" dirty="0">
                <a:latin typeface="Microsoft Sans Serif"/>
                <a:cs typeface="Microsoft Sans Serif"/>
              </a:rPr>
              <a:t> </a:t>
            </a:r>
            <a:r>
              <a:rPr sz="2471" spc="-207" dirty="0">
                <a:latin typeface="Microsoft Sans Serif"/>
                <a:cs typeface="Microsoft Sans Serif"/>
              </a:rPr>
              <a:t>v</a:t>
            </a:r>
            <a:r>
              <a:rPr sz="2471" spc="-13" dirty="0">
                <a:latin typeface="Microsoft Sans Serif"/>
                <a:cs typeface="Microsoft Sans Serif"/>
              </a:rPr>
              <a:t>aria</a:t>
            </a:r>
            <a:r>
              <a:rPr sz="2471" spc="-62" dirty="0">
                <a:latin typeface="Microsoft Sans Serif"/>
                <a:cs typeface="Microsoft Sans Serif"/>
              </a:rPr>
              <a:t>ble</a:t>
            </a:r>
            <a:r>
              <a:rPr sz="2471" spc="49" dirty="0">
                <a:latin typeface="Microsoft Sans Serif"/>
                <a:cs typeface="Microsoft Sans Serif"/>
              </a:rPr>
              <a:t> </a:t>
            </a:r>
            <a:r>
              <a:rPr sz="2471" spc="-97" dirty="0">
                <a:latin typeface="Microsoft Sans Serif"/>
                <a:cs typeface="Microsoft Sans Serif"/>
              </a:rPr>
              <a:t>ob</a:t>
            </a:r>
            <a:r>
              <a:rPr sz="2471" spc="-88" dirty="0">
                <a:latin typeface="Microsoft Sans Serif"/>
                <a:cs typeface="Microsoft Sans Serif"/>
              </a:rPr>
              <a:t>é</a:t>
            </a:r>
            <a:r>
              <a:rPr sz="2471" spc="-26" dirty="0">
                <a:latin typeface="Microsoft Sans Serif"/>
                <a:cs typeface="Microsoft Sans Serif"/>
              </a:rPr>
              <a:t>i</a:t>
            </a:r>
            <a:r>
              <a:rPr sz="2471" spc="-22" dirty="0">
                <a:latin typeface="Microsoft Sans Serif"/>
                <a:cs typeface="Microsoft Sans Serif"/>
              </a:rPr>
              <a:t>t</a:t>
            </a:r>
            <a:r>
              <a:rPr sz="2471" spc="22" dirty="0">
                <a:latin typeface="Microsoft Sans Serif"/>
                <a:cs typeface="Microsoft Sans Serif"/>
              </a:rPr>
              <a:t> </a:t>
            </a:r>
            <a:r>
              <a:rPr sz="2471" spc="-13" dirty="0">
                <a:latin typeface="Microsoft Sans Serif"/>
                <a:cs typeface="Microsoft Sans Serif"/>
              </a:rPr>
              <a:t>à</a:t>
            </a:r>
            <a:r>
              <a:rPr sz="2471" spc="26" dirty="0">
                <a:latin typeface="Microsoft Sans Serif"/>
                <a:cs typeface="Microsoft Sans Serif"/>
              </a:rPr>
              <a:t> </a:t>
            </a:r>
            <a:r>
              <a:rPr sz="2471" spc="-202" err="1">
                <a:latin typeface="Microsoft Sans Serif"/>
                <a:cs typeface="Microsoft Sans Serif"/>
              </a:rPr>
              <a:t>c</a:t>
            </a:r>
            <a:r>
              <a:rPr sz="2471" spc="-221" err="1">
                <a:latin typeface="Microsoft Sans Serif"/>
                <a:cs typeface="Microsoft Sans Serif"/>
              </a:rPr>
              <a:t>e</a:t>
            </a:r>
            <a:r>
              <a:rPr sz="2471" spc="49" err="1">
                <a:latin typeface="Microsoft Sans Serif"/>
                <a:cs typeface="Microsoft Sans Serif"/>
              </a:rPr>
              <a:t>r</a:t>
            </a:r>
            <a:r>
              <a:rPr sz="2471" spc="-150" err="1">
                <a:latin typeface="Microsoft Sans Serif"/>
                <a:cs typeface="Microsoft Sans Serif"/>
              </a:rPr>
              <a:t>taines</a:t>
            </a:r>
            <a:r>
              <a:rPr sz="2471" spc="22">
                <a:latin typeface="Microsoft Sans Serif"/>
                <a:cs typeface="Microsoft Sans Serif"/>
              </a:rPr>
              <a:t> </a:t>
            </a:r>
            <a:r>
              <a:rPr sz="2471" spc="-53">
                <a:latin typeface="Microsoft Sans Serif"/>
                <a:cs typeface="Microsoft Sans Serif"/>
              </a:rPr>
              <a:t>r</a:t>
            </a:r>
            <a:r>
              <a:rPr sz="2471" spc="-84">
                <a:latin typeface="Microsoft Sans Serif"/>
                <a:cs typeface="Microsoft Sans Serif"/>
              </a:rPr>
              <a:t>è</a:t>
            </a:r>
            <a:r>
              <a:rPr sz="2471" spc="-146">
                <a:latin typeface="Microsoft Sans Serif"/>
                <a:cs typeface="Microsoft Sans Serif"/>
              </a:rPr>
              <a:t>gle</a:t>
            </a:r>
            <a:r>
              <a:rPr sz="2471" spc="-159">
                <a:latin typeface="Microsoft Sans Serif"/>
                <a:cs typeface="Microsoft Sans Serif"/>
              </a:rPr>
              <a:t>s</a:t>
            </a:r>
            <a:r>
              <a:rPr sz="2471" spc="-146">
                <a:latin typeface="Microsoft Sans Serif"/>
                <a:cs typeface="Microsoft Sans Serif"/>
              </a:rPr>
              <a:t>:</a:t>
            </a:r>
            <a:endParaRPr sz="2471" dirty="0">
              <a:latin typeface="Microsoft Sans Serif"/>
              <a:cs typeface="Microsoft Sans Serif"/>
            </a:endParaRPr>
          </a:p>
          <a:p>
            <a:pPr marL="320505" marR="7845" indent="-309859">
              <a:spcBef>
                <a:spcPts val="710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20505" algn="l"/>
                <a:tab pos="321066" algn="l"/>
                <a:tab pos="613555" algn="l"/>
                <a:tab pos="1323485" algn="l"/>
                <a:tab pos="1473091" algn="l"/>
                <a:tab pos="1986909" algn="l"/>
                <a:tab pos="3222984" algn="l"/>
                <a:tab pos="3709905" algn="l"/>
                <a:tab pos="4631078" algn="l"/>
                <a:tab pos="6095765" algn="l"/>
                <a:tab pos="7596873" algn="l"/>
              </a:tabLst>
            </a:pPr>
            <a:r>
              <a:rPr sz="2471" spc="-97" dirty="0">
                <a:latin typeface="Microsoft Sans Serif"/>
                <a:cs typeface="Microsoft Sans Serif"/>
              </a:rPr>
              <a:t>I</a:t>
            </a:r>
            <a:r>
              <a:rPr sz="2471" spc="-79" dirty="0">
                <a:latin typeface="Microsoft Sans Serif"/>
                <a:cs typeface="Microsoft Sans Serif"/>
              </a:rPr>
              <a:t>l</a:t>
            </a:r>
            <a:r>
              <a:rPr sz="2471" dirty="0">
                <a:latin typeface="Microsoft Sans Serif"/>
                <a:cs typeface="Microsoft Sans Serif"/>
              </a:rPr>
              <a:t>	</a:t>
            </a:r>
            <a:r>
              <a:rPr sz="2471" spc="-79" dirty="0">
                <a:latin typeface="Microsoft Sans Serif"/>
                <a:cs typeface="Microsoft Sans Serif"/>
              </a:rPr>
              <a:t>p</a:t>
            </a:r>
            <a:r>
              <a:rPr sz="2471" spc="-75" dirty="0">
                <a:latin typeface="Microsoft Sans Serif"/>
                <a:cs typeface="Microsoft Sans Serif"/>
              </a:rPr>
              <a:t>e</a:t>
            </a:r>
            <a:r>
              <a:rPr sz="2471" spc="-159" dirty="0">
                <a:latin typeface="Microsoft Sans Serif"/>
                <a:cs typeface="Microsoft Sans Serif"/>
              </a:rPr>
              <a:t>ut</a:t>
            </a:r>
            <a:r>
              <a:rPr sz="2471" dirty="0">
                <a:latin typeface="Microsoft Sans Serif"/>
                <a:cs typeface="Microsoft Sans Serif"/>
              </a:rPr>
              <a:t>	</a:t>
            </a:r>
            <a:r>
              <a:rPr sz="2471" spc="-132" dirty="0">
                <a:latin typeface="Microsoft Sans Serif"/>
                <a:cs typeface="Microsoft Sans Serif"/>
              </a:rPr>
              <a:t>ê</a:t>
            </a:r>
            <a:r>
              <a:rPr sz="2471" spc="-9" dirty="0">
                <a:latin typeface="Microsoft Sans Serif"/>
                <a:cs typeface="Microsoft Sans Serif"/>
              </a:rPr>
              <a:t>t</a:t>
            </a:r>
            <a:r>
              <a:rPr sz="2471" spc="-4" dirty="0">
                <a:latin typeface="Microsoft Sans Serif"/>
                <a:cs typeface="Microsoft Sans Serif"/>
              </a:rPr>
              <a:t>r</a:t>
            </a:r>
            <a:r>
              <a:rPr sz="2471" spc="-141" dirty="0">
                <a:latin typeface="Microsoft Sans Serif"/>
                <a:cs typeface="Microsoft Sans Serif"/>
              </a:rPr>
              <a:t>e</a:t>
            </a:r>
            <a:r>
              <a:rPr sz="2471" dirty="0">
                <a:latin typeface="Microsoft Sans Serif"/>
                <a:cs typeface="Microsoft Sans Serif"/>
              </a:rPr>
              <a:t>	</a:t>
            </a:r>
            <a:r>
              <a:rPr sz="2471" spc="-202" dirty="0">
                <a:latin typeface="Microsoft Sans Serif"/>
                <a:cs typeface="Microsoft Sans Serif"/>
              </a:rPr>
              <a:t>c</a:t>
            </a:r>
            <a:r>
              <a:rPr sz="2471" spc="-221" dirty="0">
                <a:latin typeface="Microsoft Sans Serif"/>
                <a:cs typeface="Microsoft Sans Serif"/>
              </a:rPr>
              <a:t>o</a:t>
            </a:r>
            <a:r>
              <a:rPr sz="2471" spc="-260" dirty="0">
                <a:latin typeface="Microsoft Sans Serif"/>
                <a:cs typeface="Microsoft Sans Serif"/>
              </a:rPr>
              <a:t>mpo</a:t>
            </a:r>
            <a:r>
              <a:rPr sz="2471" spc="-199" dirty="0">
                <a:latin typeface="Microsoft Sans Serif"/>
                <a:cs typeface="Microsoft Sans Serif"/>
              </a:rPr>
              <a:t>s</a:t>
            </a:r>
            <a:r>
              <a:rPr sz="2471" spc="-141" dirty="0">
                <a:latin typeface="Microsoft Sans Serif"/>
                <a:cs typeface="Microsoft Sans Serif"/>
              </a:rPr>
              <a:t>é</a:t>
            </a:r>
            <a:r>
              <a:rPr sz="2471" dirty="0">
                <a:latin typeface="Microsoft Sans Serif"/>
                <a:cs typeface="Microsoft Sans Serif"/>
              </a:rPr>
              <a:t>	</a:t>
            </a:r>
            <a:r>
              <a:rPr sz="2471" spc="-75" dirty="0">
                <a:latin typeface="Microsoft Sans Serif"/>
                <a:cs typeface="Microsoft Sans Serif"/>
              </a:rPr>
              <a:t>d</a:t>
            </a:r>
            <a:r>
              <a:rPr sz="2471" spc="-79" dirty="0">
                <a:latin typeface="Microsoft Sans Serif"/>
                <a:cs typeface="Microsoft Sans Serif"/>
              </a:rPr>
              <a:t>e</a:t>
            </a:r>
            <a:r>
              <a:rPr sz="2471" dirty="0">
                <a:latin typeface="Microsoft Sans Serif"/>
                <a:cs typeface="Microsoft Sans Serif"/>
              </a:rPr>
              <a:t>	</a:t>
            </a:r>
            <a:r>
              <a:rPr sz="2471" spc="-53" dirty="0">
                <a:latin typeface="Microsoft Sans Serif"/>
                <a:cs typeface="Microsoft Sans Serif"/>
              </a:rPr>
              <a:t>l</a:t>
            </a:r>
            <a:r>
              <a:rPr sz="2471" spc="-110" dirty="0">
                <a:latin typeface="Microsoft Sans Serif"/>
                <a:cs typeface="Microsoft Sans Serif"/>
              </a:rPr>
              <a:t>e</a:t>
            </a:r>
            <a:r>
              <a:rPr sz="2471" spc="-13" dirty="0">
                <a:latin typeface="Microsoft Sans Serif"/>
                <a:cs typeface="Microsoft Sans Serif"/>
              </a:rPr>
              <a:t>tt</a:t>
            </a:r>
            <a:r>
              <a:rPr sz="2471" spc="-9" dirty="0">
                <a:latin typeface="Microsoft Sans Serif"/>
                <a:cs typeface="Microsoft Sans Serif"/>
              </a:rPr>
              <a:t>r</a:t>
            </a:r>
            <a:r>
              <a:rPr sz="2471" spc="-278" dirty="0">
                <a:latin typeface="Microsoft Sans Serif"/>
                <a:cs typeface="Microsoft Sans Serif"/>
              </a:rPr>
              <a:t>es</a:t>
            </a:r>
            <a:r>
              <a:rPr sz="2471" dirty="0">
                <a:latin typeface="Microsoft Sans Serif"/>
                <a:cs typeface="Microsoft Sans Serif"/>
              </a:rPr>
              <a:t>	</a:t>
            </a:r>
            <a:r>
              <a:rPr sz="2471" spc="-287" dirty="0">
                <a:latin typeface="Microsoft Sans Serif"/>
                <a:cs typeface="Microsoft Sans Serif"/>
              </a:rPr>
              <a:t>minusc</a:t>
            </a:r>
            <a:r>
              <a:rPr sz="2471" spc="-296" dirty="0">
                <a:latin typeface="Microsoft Sans Serif"/>
                <a:cs typeface="Microsoft Sans Serif"/>
              </a:rPr>
              <a:t>u</a:t>
            </a:r>
            <a:r>
              <a:rPr sz="2471" spc="-180" dirty="0">
                <a:latin typeface="Microsoft Sans Serif"/>
                <a:cs typeface="Microsoft Sans Serif"/>
              </a:rPr>
              <a:t>le</a:t>
            </a:r>
            <a:r>
              <a:rPr sz="2471" spc="-274" dirty="0">
                <a:latin typeface="Microsoft Sans Serif"/>
                <a:cs typeface="Microsoft Sans Serif"/>
              </a:rPr>
              <a:t>s</a:t>
            </a:r>
            <a:r>
              <a:rPr sz="2471" spc="-146" dirty="0">
                <a:latin typeface="Microsoft Sans Serif"/>
                <a:cs typeface="Microsoft Sans Serif"/>
              </a:rPr>
              <a:t>,</a:t>
            </a:r>
            <a:r>
              <a:rPr sz="2471" dirty="0">
                <a:latin typeface="Microsoft Sans Serif"/>
                <a:cs typeface="Microsoft Sans Serif"/>
              </a:rPr>
              <a:t>	</a:t>
            </a:r>
            <a:r>
              <a:rPr sz="2471" spc="-194" dirty="0">
                <a:latin typeface="Microsoft Sans Serif"/>
                <a:cs typeface="Microsoft Sans Serif"/>
              </a:rPr>
              <a:t>ma</a:t>
            </a:r>
            <a:r>
              <a:rPr sz="2471" spc="-62" dirty="0">
                <a:latin typeface="Microsoft Sans Serif"/>
                <a:cs typeface="Microsoft Sans Serif"/>
              </a:rPr>
              <a:t>j</a:t>
            </a:r>
            <a:r>
              <a:rPr sz="2471" spc="-238" dirty="0">
                <a:latin typeface="Microsoft Sans Serif"/>
                <a:cs typeface="Microsoft Sans Serif"/>
              </a:rPr>
              <a:t>uscul</a:t>
            </a:r>
            <a:r>
              <a:rPr sz="2471" spc="-274" dirty="0">
                <a:latin typeface="Microsoft Sans Serif"/>
                <a:cs typeface="Microsoft Sans Serif"/>
              </a:rPr>
              <a:t>e</a:t>
            </a:r>
            <a:r>
              <a:rPr sz="2471" spc="-468" dirty="0">
                <a:latin typeface="Microsoft Sans Serif"/>
                <a:cs typeface="Microsoft Sans Serif"/>
              </a:rPr>
              <a:t>s</a:t>
            </a:r>
            <a:r>
              <a:rPr sz="2471" spc="-146" dirty="0">
                <a:latin typeface="Microsoft Sans Serif"/>
                <a:cs typeface="Microsoft Sans Serif"/>
              </a:rPr>
              <a:t>,</a:t>
            </a:r>
            <a:r>
              <a:rPr sz="2471" dirty="0">
                <a:latin typeface="Microsoft Sans Serif"/>
                <a:cs typeface="Microsoft Sans Serif"/>
              </a:rPr>
              <a:t>	</a:t>
            </a:r>
            <a:r>
              <a:rPr sz="2471" spc="-53" dirty="0">
                <a:latin typeface="Microsoft Sans Serif"/>
                <a:cs typeface="Microsoft Sans Serif"/>
              </a:rPr>
              <a:t>de  </a:t>
            </a:r>
            <a:r>
              <a:rPr sz="2471" spc="-110" dirty="0">
                <a:latin typeface="Microsoft Sans Serif"/>
                <a:cs typeface="Microsoft Sans Serif"/>
              </a:rPr>
              <a:t>chiffres,		</a:t>
            </a:r>
            <a:r>
              <a:rPr sz="2471" spc="-75" dirty="0">
                <a:latin typeface="Microsoft Sans Serif"/>
                <a:cs typeface="Microsoft Sans Serif"/>
              </a:rPr>
              <a:t>de</a:t>
            </a:r>
            <a:r>
              <a:rPr sz="2471" spc="22" dirty="0">
                <a:latin typeface="Microsoft Sans Serif"/>
                <a:cs typeface="Microsoft Sans Serif"/>
              </a:rPr>
              <a:t> </a:t>
            </a:r>
            <a:r>
              <a:rPr sz="2471" spc="-132" dirty="0">
                <a:latin typeface="Microsoft Sans Serif"/>
                <a:cs typeface="Microsoft Sans Serif"/>
              </a:rPr>
              <a:t>caractères</a:t>
            </a:r>
            <a:r>
              <a:rPr sz="2471" spc="26" dirty="0">
                <a:latin typeface="Microsoft Sans Serif"/>
                <a:cs typeface="Microsoft Sans Serif"/>
              </a:rPr>
              <a:t> </a:t>
            </a:r>
            <a:r>
              <a:rPr sz="2471" spc="-75" dirty="0">
                <a:latin typeface="Microsoft Sans Serif"/>
                <a:cs typeface="Microsoft Sans Serif"/>
              </a:rPr>
              <a:t>de</a:t>
            </a:r>
            <a:r>
              <a:rPr sz="2471" spc="35" dirty="0">
                <a:latin typeface="Microsoft Sans Serif"/>
                <a:cs typeface="Microsoft Sans Serif"/>
              </a:rPr>
              <a:t> </a:t>
            </a:r>
            <a:r>
              <a:rPr sz="2471" spc="-185" dirty="0">
                <a:latin typeface="Microsoft Sans Serif"/>
                <a:cs typeface="Microsoft Sans Serif"/>
              </a:rPr>
              <a:t>soulignement</a:t>
            </a:r>
            <a:endParaRPr sz="2471" dirty="0">
              <a:latin typeface="Microsoft Sans Serif"/>
              <a:cs typeface="Microsoft Sans Serif"/>
            </a:endParaRPr>
          </a:p>
          <a:p>
            <a:pPr marL="320505" indent="-309859">
              <a:spcBef>
                <a:spcPts val="702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20505" algn="l"/>
                <a:tab pos="321066" algn="l"/>
              </a:tabLst>
            </a:pPr>
            <a:r>
              <a:rPr sz="2471" spc="-287" dirty="0">
                <a:latin typeface="Microsoft Sans Serif"/>
                <a:cs typeface="Microsoft Sans Serif"/>
              </a:rPr>
              <a:t>Le</a:t>
            </a:r>
            <a:r>
              <a:rPr sz="2471" spc="26" dirty="0">
                <a:latin typeface="Microsoft Sans Serif"/>
                <a:cs typeface="Microsoft Sans Serif"/>
              </a:rPr>
              <a:t> </a:t>
            </a:r>
            <a:r>
              <a:rPr sz="2471" spc="-106" dirty="0">
                <a:latin typeface="Microsoft Sans Serif"/>
                <a:cs typeface="Microsoft Sans Serif"/>
              </a:rPr>
              <a:t>premier</a:t>
            </a:r>
            <a:r>
              <a:rPr sz="2471" spc="31" dirty="0">
                <a:latin typeface="Microsoft Sans Serif"/>
                <a:cs typeface="Microsoft Sans Serif"/>
              </a:rPr>
              <a:t> </a:t>
            </a:r>
            <a:r>
              <a:rPr sz="2471" spc="-101" dirty="0">
                <a:latin typeface="Microsoft Sans Serif"/>
                <a:cs typeface="Microsoft Sans Serif"/>
              </a:rPr>
              <a:t>caractère</a:t>
            </a:r>
            <a:r>
              <a:rPr sz="2471" spc="22" dirty="0">
                <a:latin typeface="Microsoft Sans Serif"/>
                <a:cs typeface="Microsoft Sans Serif"/>
              </a:rPr>
              <a:t> </a:t>
            </a:r>
            <a:r>
              <a:rPr sz="2471" spc="-221" dirty="0">
                <a:latin typeface="Microsoft Sans Serif"/>
                <a:cs typeface="Microsoft Sans Serif"/>
              </a:rPr>
              <a:t>ne</a:t>
            </a:r>
            <a:r>
              <a:rPr sz="2471" spc="40" dirty="0">
                <a:latin typeface="Microsoft Sans Serif"/>
                <a:cs typeface="Microsoft Sans Serif"/>
              </a:rPr>
              <a:t> </a:t>
            </a:r>
            <a:r>
              <a:rPr sz="2471" spc="-119" dirty="0">
                <a:latin typeface="Microsoft Sans Serif"/>
                <a:cs typeface="Microsoft Sans Serif"/>
              </a:rPr>
              <a:t>peut</a:t>
            </a:r>
            <a:r>
              <a:rPr sz="2471" spc="31" dirty="0">
                <a:latin typeface="Microsoft Sans Serif"/>
                <a:cs typeface="Microsoft Sans Serif"/>
              </a:rPr>
              <a:t> </a:t>
            </a:r>
            <a:r>
              <a:rPr sz="2471" spc="-146" dirty="0">
                <a:latin typeface="Microsoft Sans Serif"/>
                <a:cs typeface="Microsoft Sans Serif"/>
              </a:rPr>
              <a:t>pas</a:t>
            </a:r>
            <a:r>
              <a:rPr sz="2471" spc="35" dirty="0">
                <a:latin typeface="Microsoft Sans Serif"/>
                <a:cs typeface="Microsoft Sans Serif"/>
              </a:rPr>
              <a:t> </a:t>
            </a:r>
            <a:r>
              <a:rPr sz="2471" spc="-75" dirty="0">
                <a:latin typeface="Microsoft Sans Serif"/>
                <a:cs typeface="Microsoft Sans Serif"/>
              </a:rPr>
              <a:t>être</a:t>
            </a:r>
            <a:r>
              <a:rPr sz="2471" spc="31" dirty="0">
                <a:latin typeface="Microsoft Sans Serif"/>
                <a:cs typeface="Microsoft Sans Serif"/>
              </a:rPr>
              <a:t> </a:t>
            </a:r>
            <a:r>
              <a:rPr sz="2471" spc="-296" dirty="0">
                <a:latin typeface="Microsoft Sans Serif"/>
                <a:cs typeface="Microsoft Sans Serif"/>
              </a:rPr>
              <a:t>un</a:t>
            </a:r>
            <a:r>
              <a:rPr sz="2471" spc="31" dirty="0">
                <a:latin typeface="Microsoft Sans Serif"/>
                <a:cs typeface="Microsoft Sans Serif"/>
              </a:rPr>
              <a:t> </a:t>
            </a:r>
            <a:r>
              <a:rPr sz="2471" spc="-57" dirty="0">
                <a:latin typeface="Microsoft Sans Serif"/>
                <a:cs typeface="Microsoft Sans Serif"/>
              </a:rPr>
              <a:t>chiffre</a:t>
            </a:r>
            <a:endParaRPr sz="2471" dirty="0">
              <a:latin typeface="Microsoft Sans Serif"/>
              <a:cs typeface="Microsoft Sans Serif"/>
            </a:endParaRPr>
          </a:p>
          <a:p>
            <a:pPr marL="320505" indent="-309859">
              <a:spcBef>
                <a:spcPts val="710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20505" algn="l"/>
                <a:tab pos="321066" algn="l"/>
              </a:tabLst>
            </a:pPr>
            <a:r>
              <a:rPr sz="2471" spc="-287" dirty="0">
                <a:latin typeface="Microsoft Sans Serif"/>
                <a:cs typeface="Microsoft Sans Serif"/>
              </a:rPr>
              <a:t>Le</a:t>
            </a:r>
            <a:r>
              <a:rPr sz="2471" spc="26" dirty="0">
                <a:latin typeface="Microsoft Sans Serif"/>
                <a:cs typeface="Microsoft Sans Serif"/>
              </a:rPr>
              <a:t> </a:t>
            </a:r>
            <a:r>
              <a:rPr sz="2471" spc="-44" dirty="0">
                <a:latin typeface="Microsoft Sans Serif"/>
                <a:cs typeface="Microsoft Sans Serif"/>
              </a:rPr>
              <a:t>taille</a:t>
            </a:r>
            <a:r>
              <a:rPr sz="2471" spc="35" dirty="0">
                <a:latin typeface="Microsoft Sans Serif"/>
                <a:cs typeface="Microsoft Sans Serif"/>
              </a:rPr>
              <a:t> </a:t>
            </a:r>
            <a:r>
              <a:rPr sz="2471" spc="-154" dirty="0">
                <a:latin typeface="Microsoft Sans Serif"/>
                <a:cs typeface="Microsoft Sans Serif"/>
              </a:rPr>
              <a:t>d'un</a:t>
            </a:r>
            <a:r>
              <a:rPr sz="2471" spc="44" dirty="0">
                <a:latin typeface="Microsoft Sans Serif"/>
                <a:cs typeface="Microsoft Sans Serif"/>
              </a:rPr>
              <a:t> </a:t>
            </a:r>
            <a:r>
              <a:rPr sz="2471" spc="-282" dirty="0">
                <a:latin typeface="Microsoft Sans Serif"/>
                <a:cs typeface="Microsoft Sans Serif"/>
              </a:rPr>
              <a:t>nom</a:t>
            </a:r>
            <a:r>
              <a:rPr sz="2471" spc="18" dirty="0">
                <a:latin typeface="Microsoft Sans Serif"/>
                <a:cs typeface="Microsoft Sans Serif"/>
              </a:rPr>
              <a:t> </a:t>
            </a:r>
            <a:r>
              <a:rPr sz="2471" spc="-190" dirty="0">
                <a:latin typeface="Microsoft Sans Serif"/>
                <a:cs typeface="Microsoft Sans Serif"/>
              </a:rPr>
              <a:t>est</a:t>
            </a:r>
            <a:r>
              <a:rPr sz="2471" spc="35" dirty="0">
                <a:latin typeface="Microsoft Sans Serif"/>
                <a:cs typeface="Microsoft Sans Serif"/>
              </a:rPr>
              <a:t> </a:t>
            </a:r>
            <a:r>
              <a:rPr sz="2471" spc="-216" dirty="0">
                <a:latin typeface="Microsoft Sans Serif"/>
                <a:cs typeface="Microsoft Sans Serif"/>
              </a:rPr>
              <a:t>en</a:t>
            </a:r>
            <a:r>
              <a:rPr sz="2471" spc="18" dirty="0">
                <a:latin typeface="Microsoft Sans Serif"/>
                <a:cs typeface="Microsoft Sans Serif"/>
              </a:rPr>
              <a:t> </a:t>
            </a:r>
            <a:r>
              <a:rPr sz="2471" spc="-101" dirty="0" err="1">
                <a:latin typeface="Microsoft Sans Serif"/>
                <a:cs typeface="Microsoft Sans Serif"/>
              </a:rPr>
              <a:t>principe</a:t>
            </a:r>
            <a:r>
              <a:rPr sz="2471" spc="53" dirty="0">
                <a:latin typeface="Microsoft Sans Serif"/>
                <a:cs typeface="Microsoft Sans Serif"/>
              </a:rPr>
              <a:t> </a:t>
            </a:r>
            <a:r>
              <a:rPr sz="2471" spc="-93" dirty="0" err="1">
                <a:latin typeface="Microsoft Sans Serif"/>
                <a:cs typeface="Microsoft Sans Serif"/>
              </a:rPr>
              <a:t>illimité</a:t>
            </a:r>
            <a:endParaRPr sz="2471" dirty="0">
              <a:latin typeface="Microsoft Sans Serif"/>
              <a:cs typeface="Microsoft Sans Serif"/>
            </a:endParaRPr>
          </a:p>
          <a:p>
            <a:pPr marL="320505" marR="4483" indent="-309859">
              <a:spcBef>
                <a:spcPts val="710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20505" algn="l"/>
                <a:tab pos="321066" algn="l"/>
                <a:tab pos="940224" algn="l"/>
                <a:tab pos="2537147" algn="l"/>
                <a:tab pos="3072256" algn="l"/>
                <a:tab pos="4433283" algn="l"/>
                <a:tab pos="5829611" algn="l"/>
                <a:tab pos="6518249" algn="l"/>
                <a:tab pos="7633294" algn="l"/>
              </a:tabLst>
            </a:pPr>
            <a:r>
              <a:rPr sz="2471" spc="-560" dirty="0">
                <a:latin typeface="Microsoft Sans Serif"/>
                <a:cs typeface="Microsoft Sans Serif"/>
              </a:rPr>
              <a:t>P</a:t>
            </a:r>
            <a:r>
              <a:rPr sz="2471" spc="-9" dirty="0">
                <a:latin typeface="Microsoft Sans Serif"/>
                <a:cs typeface="Microsoft Sans Serif"/>
              </a:rPr>
              <a:t>ar</a:t>
            </a:r>
            <a:r>
              <a:rPr sz="2471" dirty="0">
                <a:latin typeface="Microsoft Sans Serif"/>
                <a:cs typeface="Microsoft Sans Serif"/>
              </a:rPr>
              <a:t>	</a:t>
            </a:r>
            <a:r>
              <a:rPr sz="2471" spc="-202" dirty="0">
                <a:latin typeface="Microsoft Sans Serif"/>
                <a:cs typeface="Microsoft Sans Serif"/>
              </a:rPr>
              <a:t>c</a:t>
            </a:r>
            <a:r>
              <a:rPr sz="2471" spc="-221" dirty="0">
                <a:latin typeface="Microsoft Sans Serif"/>
                <a:cs typeface="Microsoft Sans Serif"/>
              </a:rPr>
              <a:t>o</a:t>
            </a:r>
            <a:r>
              <a:rPr sz="2471" spc="-238" dirty="0">
                <a:latin typeface="Microsoft Sans Serif"/>
                <a:cs typeface="Microsoft Sans Serif"/>
              </a:rPr>
              <a:t>n</a:t>
            </a:r>
            <a:r>
              <a:rPr sz="2471" spc="-274" dirty="0">
                <a:latin typeface="Microsoft Sans Serif"/>
                <a:cs typeface="Microsoft Sans Serif"/>
              </a:rPr>
              <a:t>v</a:t>
            </a:r>
            <a:r>
              <a:rPr sz="2471" spc="-115" dirty="0">
                <a:latin typeface="Microsoft Sans Serif"/>
                <a:cs typeface="Microsoft Sans Serif"/>
              </a:rPr>
              <a:t>enti</a:t>
            </a:r>
            <a:r>
              <a:rPr sz="2471" spc="-154" dirty="0">
                <a:latin typeface="Microsoft Sans Serif"/>
                <a:cs typeface="Microsoft Sans Serif"/>
              </a:rPr>
              <a:t>o</a:t>
            </a:r>
            <a:r>
              <a:rPr sz="2471" spc="-357" dirty="0">
                <a:latin typeface="Microsoft Sans Serif"/>
                <a:cs typeface="Microsoft Sans Serif"/>
              </a:rPr>
              <a:t>ns</a:t>
            </a:r>
            <a:r>
              <a:rPr sz="2471" dirty="0">
                <a:latin typeface="Microsoft Sans Serif"/>
                <a:cs typeface="Microsoft Sans Serif"/>
              </a:rPr>
              <a:t>	</a:t>
            </a:r>
            <a:r>
              <a:rPr sz="2471" spc="-180" dirty="0">
                <a:latin typeface="Microsoft Sans Serif"/>
                <a:cs typeface="Microsoft Sans Serif"/>
              </a:rPr>
              <a:t>le</a:t>
            </a:r>
            <a:r>
              <a:rPr sz="2471" spc="-224" dirty="0">
                <a:latin typeface="Microsoft Sans Serif"/>
                <a:cs typeface="Microsoft Sans Serif"/>
              </a:rPr>
              <a:t>s</a:t>
            </a:r>
            <a:r>
              <a:rPr sz="2471" dirty="0">
                <a:latin typeface="Microsoft Sans Serif"/>
                <a:cs typeface="Microsoft Sans Serif"/>
              </a:rPr>
              <a:t>	</a:t>
            </a:r>
            <a:r>
              <a:rPr sz="2471" spc="-216" dirty="0">
                <a:latin typeface="Microsoft Sans Serif"/>
                <a:cs typeface="Microsoft Sans Serif"/>
              </a:rPr>
              <a:t>v</a:t>
            </a:r>
            <a:r>
              <a:rPr sz="2471" spc="-4" dirty="0">
                <a:latin typeface="Microsoft Sans Serif"/>
                <a:cs typeface="Microsoft Sans Serif"/>
              </a:rPr>
              <a:t>a</a:t>
            </a:r>
            <a:r>
              <a:rPr sz="2471" spc="-13" dirty="0">
                <a:latin typeface="Microsoft Sans Serif"/>
                <a:cs typeface="Microsoft Sans Serif"/>
              </a:rPr>
              <a:t>ri</a:t>
            </a:r>
            <a:r>
              <a:rPr sz="2471" spc="-18" dirty="0">
                <a:latin typeface="Microsoft Sans Serif"/>
                <a:cs typeface="Microsoft Sans Serif"/>
              </a:rPr>
              <a:t>a</a:t>
            </a:r>
            <a:r>
              <a:rPr sz="2471" spc="-53" dirty="0">
                <a:latin typeface="Microsoft Sans Serif"/>
                <a:cs typeface="Microsoft Sans Serif"/>
              </a:rPr>
              <a:t>bl</a:t>
            </a:r>
            <a:r>
              <a:rPr sz="2471" spc="-71" dirty="0">
                <a:latin typeface="Microsoft Sans Serif"/>
                <a:cs typeface="Microsoft Sans Serif"/>
              </a:rPr>
              <a:t>e</a:t>
            </a:r>
            <a:r>
              <a:rPr sz="2471" spc="-415" dirty="0">
                <a:latin typeface="Microsoft Sans Serif"/>
                <a:cs typeface="Microsoft Sans Serif"/>
              </a:rPr>
              <a:t>s</a:t>
            </a:r>
            <a:r>
              <a:rPr sz="2471" dirty="0">
                <a:latin typeface="Microsoft Sans Serif"/>
                <a:cs typeface="Microsoft Sans Serif"/>
              </a:rPr>
              <a:t>	</a:t>
            </a:r>
            <a:r>
              <a:rPr sz="2471" spc="-212" dirty="0">
                <a:latin typeface="Microsoft Sans Serif"/>
                <a:cs typeface="Microsoft Sans Serif"/>
              </a:rPr>
              <a:t>u</a:t>
            </a:r>
            <a:r>
              <a:rPr sz="2471" spc="-101" dirty="0">
                <a:latin typeface="Microsoft Sans Serif"/>
                <a:cs typeface="Microsoft Sans Serif"/>
              </a:rPr>
              <a:t>t</a:t>
            </a:r>
            <a:r>
              <a:rPr sz="2471" spc="-93" dirty="0">
                <a:latin typeface="Microsoft Sans Serif"/>
                <a:cs typeface="Microsoft Sans Serif"/>
              </a:rPr>
              <a:t>ilis</a:t>
            </a:r>
            <a:r>
              <a:rPr sz="2471" spc="-159" dirty="0">
                <a:latin typeface="Microsoft Sans Serif"/>
                <a:cs typeface="Microsoft Sans Serif"/>
              </a:rPr>
              <a:t>a</a:t>
            </a:r>
            <a:r>
              <a:rPr sz="2471" spc="-137" dirty="0">
                <a:latin typeface="Microsoft Sans Serif"/>
                <a:cs typeface="Microsoft Sans Serif"/>
              </a:rPr>
              <a:t>te</a:t>
            </a:r>
            <a:r>
              <a:rPr sz="2471" spc="-172" dirty="0">
                <a:latin typeface="Microsoft Sans Serif"/>
                <a:cs typeface="Microsoft Sans Serif"/>
              </a:rPr>
              <a:t>u</a:t>
            </a:r>
            <a:r>
              <a:rPr sz="2471" spc="-4" dirty="0">
                <a:latin typeface="Microsoft Sans Serif"/>
                <a:cs typeface="Microsoft Sans Serif"/>
              </a:rPr>
              <a:t>r</a:t>
            </a:r>
            <a:r>
              <a:rPr sz="2471" dirty="0">
                <a:latin typeface="Microsoft Sans Serif"/>
                <a:cs typeface="Microsoft Sans Serif"/>
              </a:rPr>
              <a:t>	</a:t>
            </a:r>
            <a:r>
              <a:rPr sz="2471" spc="-265" dirty="0">
                <a:latin typeface="Microsoft Sans Serif"/>
                <a:cs typeface="Microsoft Sans Serif"/>
              </a:rPr>
              <a:t>s</a:t>
            </a:r>
            <a:r>
              <a:rPr sz="2471" spc="-291" dirty="0">
                <a:latin typeface="Microsoft Sans Serif"/>
                <a:cs typeface="Microsoft Sans Serif"/>
              </a:rPr>
              <a:t>o</a:t>
            </a:r>
            <a:r>
              <a:rPr sz="2471" spc="-159" dirty="0">
                <a:latin typeface="Microsoft Sans Serif"/>
                <a:cs typeface="Microsoft Sans Serif"/>
              </a:rPr>
              <a:t>nt</a:t>
            </a:r>
            <a:r>
              <a:rPr sz="2471" dirty="0">
                <a:latin typeface="Microsoft Sans Serif"/>
                <a:cs typeface="Microsoft Sans Serif"/>
              </a:rPr>
              <a:t>	</a:t>
            </a:r>
            <a:r>
              <a:rPr sz="2471" spc="-265" dirty="0">
                <a:latin typeface="Microsoft Sans Serif"/>
                <a:cs typeface="Microsoft Sans Serif"/>
              </a:rPr>
              <a:t>s</a:t>
            </a:r>
            <a:r>
              <a:rPr sz="2471" spc="-282" dirty="0">
                <a:latin typeface="Microsoft Sans Serif"/>
                <a:cs typeface="Microsoft Sans Serif"/>
              </a:rPr>
              <a:t>o</a:t>
            </a:r>
            <a:r>
              <a:rPr sz="2471" spc="-238" dirty="0">
                <a:latin typeface="Microsoft Sans Serif"/>
                <a:cs typeface="Microsoft Sans Serif"/>
              </a:rPr>
              <a:t>u</a:t>
            </a:r>
            <a:r>
              <a:rPr sz="2471" spc="-274" dirty="0">
                <a:latin typeface="Microsoft Sans Serif"/>
                <a:cs typeface="Microsoft Sans Serif"/>
              </a:rPr>
              <a:t>v</a:t>
            </a:r>
            <a:r>
              <a:rPr sz="2471" spc="-154" dirty="0">
                <a:latin typeface="Microsoft Sans Serif"/>
                <a:cs typeface="Microsoft Sans Serif"/>
              </a:rPr>
              <a:t>ent</a:t>
            </a:r>
            <a:r>
              <a:rPr sz="2471" dirty="0">
                <a:latin typeface="Microsoft Sans Serif"/>
                <a:cs typeface="Microsoft Sans Serif"/>
              </a:rPr>
              <a:t>	</a:t>
            </a:r>
            <a:r>
              <a:rPr sz="2471" spc="-150" dirty="0">
                <a:latin typeface="Microsoft Sans Serif"/>
                <a:cs typeface="Microsoft Sans Serif"/>
              </a:rPr>
              <a:t>en  </a:t>
            </a:r>
            <a:r>
              <a:rPr sz="2471" spc="-260" dirty="0">
                <a:latin typeface="Microsoft Sans Serif"/>
                <a:cs typeface="Microsoft Sans Serif"/>
              </a:rPr>
              <a:t>minuscules</a:t>
            </a:r>
            <a:r>
              <a:rPr sz="2471" spc="40" dirty="0">
                <a:latin typeface="Microsoft Sans Serif"/>
                <a:cs typeface="Microsoft Sans Serif"/>
              </a:rPr>
              <a:t> </a:t>
            </a:r>
            <a:r>
              <a:rPr sz="2471" spc="-79" dirty="0">
                <a:latin typeface="Microsoft Sans Serif"/>
                <a:cs typeface="Microsoft Sans Serif"/>
              </a:rPr>
              <a:t>p</a:t>
            </a:r>
            <a:r>
              <a:rPr sz="2471" spc="-75" dirty="0">
                <a:latin typeface="Microsoft Sans Serif"/>
                <a:cs typeface="Microsoft Sans Serif"/>
              </a:rPr>
              <a:t>o</a:t>
            </a:r>
            <a:r>
              <a:rPr sz="2471" spc="-150" dirty="0">
                <a:latin typeface="Microsoft Sans Serif"/>
                <a:cs typeface="Microsoft Sans Serif"/>
              </a:rPr>
              <a:t>ur</a:t>
            </a:r>
            <a:r>
              <a:rPr sz="2471" spc="26" dirty="0">
                <a:latin typeface="Microsoft Sans Serif"/>
                <a:cs typeface="Microsoft Sans Serif"/>
              </a:rPr>
              <a:t> </a:t>
            </a:r>
            <a:r>
              <a:rPr sz="2471" spc="-180" dirty="0">
                <a:latin typeface="Microsoft Sans Serif"/>
                <a:cs typeface="Microsoft Sans Serif"/>
              </a:rPr>
              <a:t>le</a:t>
            </a:r>
            <a:r>
              <a:rPr sz="2471" spc="-224" dirty="0">
                <a:latin typeface="Microsoft Sans Serif"/>
                <a:cs typeface="Microsoft Sans Serif"/>
              </a:rPr>
              <a:t>s</a:t>
            </a:r>
            <a:r>
              <a:rPr sz="2471" spc="40" dirty="0">
                <a:latin typeface="Microsoft Sans Serif"/>
                <a:cs typeface="Microsoft Sans Serif"/>
              </a:rPr>
              <a:t> </a:t>
            </a:r>
            <a:r>
              <a:rPr sz="2471" spc="35" dirty="0">
                <a:latin typeface="Microsoft Sans Serif"/>
                <a:cs typeface="Microsoft Sans Serif"/>
              </a:rPr>
              <a:t>di</a:t>
            </a:r>
            <a:r>
              <a:rPr sz="2471" spc="26" dirty="0">
                <a:latin typeface="Microsoft Sans Serif"/>
                <a:cs typeface="Microsoft Sans Serif"/>
              </a:rPr>
              <a:t>f</a:t>
            </a:r>
            <a:r>
              <a:rPr sz="2471" spc="-4" dirty="0">
                <a:latin typeface="Microsoft Sans Serif"/>
                <a:cs typeface="Microsoft Sans Serif"/>
              </a:rPr>
              <a:t>f</a:t>
            </a:r>
            <a:r>
              <a:rPr sz="2471" dirty="0">
                <a:latin typeface="Microsoft Sans Serif"/>
                <a:cs typeface="Microsoft Sans Serif"/>
              </a:rPr>
              <a:t>é</a:t>
            </a:r>
            <a:r>
              <a:rPr sz="2471" spc="-57" dirty="0">
                <a:latin typeface="Microsoft Sans Serif"/>
                <a:cs typeface="Microsoft Sans Serif"/>
              </a:rPr>
              <a:t>r</a:t>
            </a:r>
            <a:r>
              <a:rPr sz="2471" spc="-88" dirty="0">
                <a:latin typeface="Microsoft Sans Serif"/>
                <a:cs typeface="Microsoft Sans Serif"/>
              </a:rPr>
              <a:t>e</a:t>
            </a:r>
            <a:r>
              <a:rPr sz="2471" spc="-176" dirty="0">
                <a:latin typeface="Microsoft Sans Serif"/>
                <a:cs typeface="Microsoft Sans Serif"/>
              </a:rPr>
              <a:t>nci</a:t>
            </a:r>
            <a:r>
              <a:rPr sz="2471" spc="-221" dirty="0">
                <a:latin typeface="Microsoft Sans Serif"/>
                <a:cs typeface="Microsoft Sans Serif"/>
              </a:rPr>
              <a:t>e</a:t>
            </a:r>
            <a:r>
              <a:rPr sz="2471" spc="-4" dirty="0">
                <a:latin typeface="Microsoft Sans Serif"/>
                <a:cs typeface="Microsoft Sans Serif"/>
              </a:rPr>
              <a:t>r</a:t>
            </a:r>
            <a:r>
              <a:rPr sz="2471" spc="35" dirty="0">
                <a:latin typeface="Microsoft Sans Serif"/>
                <a:cs typeface="Microsoft Sans Serif"/>
              </a:rPr>
              <a:t> </a:t>
            </a:r>
            <a:r>
              <a:rPr sz="2471" spc="-79" dirty="0">
                <a:latin typeface="Microsoft Sans Serif"/>
                <a:cs typeface="Microsoft Sans Serif"/>
              </a:rPr>
              <a:t>d</a:t>
            </a:r>
            <a:r>
              <a:rPr sz="2471" spc="-75" dirty="0">
                <a:latin typeface="Microsoft Sans Serif"/>
                <a:cs typeface="Microsoft Sans Serif"/>
              </a:rPr>
              <a:t>e</a:t>
            </a:r>
            <a:r>
              <a:rPr sz="2471" spc="-415" dirty="0">
                <a:latin typeface="Microsoft Sans Serif"/>
                <a:cs typeface="Microsoft Sans Serif"/>
              </a:rPr>
              <a:t>s</a:t>
            </a:r>
            <a:r>
              <a:rPr sz="2471" spc="26" dirty="0">
                <a:latin typeface="Microsoft Sans Serif"/>
                <a:cs typeface="Microsoft Sans Serif"/>
              </a:rPr>
              <a:t> </a:t>
            </a:r>
            <a:r>
              <a:rPr sz="2471" spc="-216" dirty="0">
                <a:latin typeface="Microsoft Sans Serif"/>
                <a:cs typeface="Microsoft Sans Serif"/>
              </a:rPr>
              <a:t>v</a:t>
            </a:r>
            <a:r>
              <a:rPr sz="2471" spc="-9" dirty="0">
                <a:latin typeface="Microsoft Sans Serif"/>
                <a:cs typeface="Microsoft Sans Serif"/>
              </a:rPr>
              <a:t>a</a:t>
            </a:r>
            <a:r>
              <a:rPr sz="2471" spc="-4" dirty="0">
                <a:latin typeface="Microsoft Sans Serif"/>
                <a:cs typeface="Microsoft Sans Serif"/>
              </a:rPr>
              <a:t>r</a:t>
            </a:r>
            <a:r>
              <a:rPr sz="2471" spc="-22" dirty="0">
                <a:latin typeface="Microsoft Sans Serif"/>
                <a:cs typeface="Microsoft Sans Serif"/>
              </a:rPr>
              <a:t>iab</a:t>
            </a:r>
            <a:r>
              <a:rPr sz="2471" spc="-180" dirty="0">
                <a:latin typeface="Microsoft Sans Serif"/>
                <a:cs typeface="Microsoft Sans Serif"/>
              </a:rPr>
              <a:t>le</a:t>
            </a:r>
            <a:r>
              <a:rPr sz="2471" spc="-224" dirty="0">
                <a:latin typeface="Microsoft Sans Serif"/>
                <a:cs typeface="Microsoft Sans Serif"/>
              </a:rPr>
              <a:t>s</a:t>
            </a:r>
            <a:r>
              <a:rPr sz="2471" spc="62" dirty="0">
                <a:latin typeface="Microsoft Sans Serif"/>
                <a:cs typeface="Microsoft Sans Serif"/>
              </a:rPr>
              <a:t> </a:t>
            </a:r>
            <a:r>
              <a:rPr sz="2471" spc="-212" dirty="0">
                <a:latin typeface="Microsoft Sans Serif"/>
                <a:cs typeface="Microsoft Sans Serif"/>
              </a:rPr>
              <a:t>s</a:t>
            </a:r>
            <a:r>
              <a:rPr sz="2471" spc="-207" dirty="0">
                <a:latin typeface="Microsoft Sans Serif"/>
                <a:cs typeface="Microsoft Sans Serif"/>
              </a:rPr>
              <a:t>y</a:t>
            </a:r>
            <a:r>
              <a:rPr sz="2471" spc="-168" dirty="0">
                <a:latin typeface="Microsoft Sans Serif"/>
                <a:cs typeface="Microsoft Sans Serif"/>
              </a:rPr>
              <a:t>st</a:t>
            </a:r>
            <a:r>
              <a:rPr sz="2471" spc="-238" dirty="0">
                <a:latin typeface="Microsoft Sans Serif"/>
                <a:cs typeface="Microsoft Sans Serif"/>
              </a:rPr>
              <a:t>è</a:t>
            </a:r>
            <a:r>
              <a:rPr sz="2471" spc="-335" dirty="0">
                <a:latin typeface="Microsoft Sans Serif"/>
                <a:cs typeface="Microsoft Sans Serif"/>
              </a:rPr>
              <a:t>m</a:t>
            </a:r>
            <a:r>
              <a:rPr sz="2471" spc="-238" dirty="0">
                <a:latin typeface="Microsoft Sans Serif"/>
                <a:cs typeface="Microsoft Sans Serif"/>
              </a:rPr>
              <a:t>e</a:t>
            </a:r>
            <a:r>
              <a:rPr sz="2471" spc="-146" dirty="0">
                <a:latin typeface="Microsoft Sans Serif"/>
                <a:cs typeface="Microsoft Sans Serif"/>
              </a:rPr>
              <a:t>.</a:t>
            </a:r>
            <a:endParaRPr sz="2471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3860" y="1262007"/>
            <a:ext cx="181535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b="1" spc="-66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2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1448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576" y="418046"/>
            <a:ext cx="7382996" cy="55397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3530" spc="-468" dirty="0"/>
              <a:t>Les</a:t>
            </a:r>
            <a:r>
              <a:rPr sz="3530" spc="35" dirty="0"/>
              <a:t> </a:t>
            </a:r>
            <a:r>
              <a:rPr sz="3530" spc="-132"/>
              <a:t>variables</a:t>
            </a:r>
            <a:r>
              <a:rPr sz="3530" spc="44"/>
              <a:t> </a:t>
            </a:r>
            <a:r>
              <a:rPr sz="3530" spc="-172"/>
              <a:t>:Déclaration</a:t>
            </a:r>
            <a:r>
              <a:rPr sz="3530" spc="53"/>
              <a:t> </a:t>
            </a:r>
            <a:r>
              <a:rPr sz="3530" spc="-115" dirty="0"/>
              <a:t>et</a:t>
            </a:r>
            <a:r>
              <a:rPr sz="3530" spc="35" dirty="0"/>
              <a:t> </a:t>
            </a:r>
            <a:r>
              <a:rPr sz="3530" spc="-88"/>
              <a:t>affectation</a:t>
            </a:r>
            <a:r>
              <a:rPr sz="3530" spc="49"/>
              <a:t> </a:t>
            </a:r>
            <a:r>
              <a:rPr sz="3530" spc="-207"/>
              <a:t>:</a:t>
            </a:r>
            <a:endParaRPr sz="3530" dirty="0"/>
          </a:p>
        </p:txBody>
      </p:sp>
      <p:sp>
        <p:nvSpPr>
          <p:cNvPr id="3" name="object 3"/>
          <p:cNvSpPr txBox="1"/>
          <p:nvPr/>
        </p:nvSpPr>
        <p:spPr>
          <a:xfrm>
            <a:off x="2322575" y="1610465"/>
            <a:ext cx="7776882" cy="263498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20505" marR="6164" indent="-309859">
              <a:spcBef>
                <a:spcPts val="88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20505" algn="l"/>
                <a:tab pos="321066" algn="l"/>
                <a:tab pos="1015867" algn="l"/>
                <a:tab pos="2319181" algn="l"/>
                <a:tab pos="2867738" algn="l"/>
                <a:tab pos="4235489" algn="l"/>
                <a:tab pos="4878741" algn="l"/>
                <a:tab pos="5915340" algn="l"/>
                <a:tab pos="6920001" algn="l"/>
                <a:tab pos="7392355" algn="l"/>
              </a:tabLst>
            </a:pPr>
            <a:r>
              <a:rPr sz="2647" spc="-260" dirty="0">
                <a:latin typeface="Microsoft Sans Serif"/>
                <a:cs typeface="Microsoft Sans Serif"/>
              </a:rPr>
              <a:t>Une	</a:t>
            </a:r>
            <a:r>
              <a:rPr sz="2647" spc="-224" dirty="0">
                <a:latin typeface="Microsoft Sans Serif"/>
                <a:cs typeface="Microsoft Sans Serif"/>
              </a:rPr>
              <a:t>v</a:t>
            </a:r>
            <a:r>
              <a:rPr sz="2647" spc="-13" dirty="0">
                <a:latin typeface="Microsoft Sans Serif"/>
                <a:cs typeface="Microsoft Sans Serif"/>
              </a:rPr>
              <a:t>ar</a:t>
            </a:r>
            <a:r>
              <a:rPr sz="2647" spc="-4" dirty="0">
                <a:latin typeface="Microsoft Sans Serif"/>
                <a:cs typeface="Microsoft Sans Serif"/>
              </a:rPr>
              <a:t>i</a:t>
            </a:r>
            <a:r>
              <a:rPr sz="2647" spc="-49" dirty="0">
                <a:latin typeface="Microsoft Sans Serif"/>
                <a:cs typeface="Microsoft Sans Serif"/>
              </a:rPr>
              <a:t>able</a:t>
            </a:r>
            <a:r>
              <a:rPr sz="2647" dirty="0">
                <a:latin typeface="Microsoft Sans Serif"/>
                <a:cs typeface="Microsoft Sans Serif"/>
              </a:rPr>
              <a:t>	</a:t>
            </a:r>
            <a:r>
              <a:rPr sz="2647" spc="-202" dirty="0">
                <a:latin typeface="Microsoft Sans Serif"/>
                <a:cs typeface="Microsoft Sans Serif"/>
              </a:rPr>
              <a:t>est</a:t>
            </a:r>
            <a:r>
              <a:rPr sz="2647" dirty="0">
                <a:latin typeface="Microsoft Sans Serif"/>
                <a:cs typeface="Microsoft Sans Serif"/>
              </a:rPr>
              <a:t>	</a:t>
            </a:r>
            <a:r>
              <a:rPr sz="2647" spc="-88" dirty="0">
                <a:latin typeface="Microsoft Sans Serif"/>
                <a:cs typeface="Microsoft Sans Serif"/>
              </a:rPr>
              <a:t>décla</a:t>
            </a:r>
            <a:r>
              <a:rPr sz="2647" spc="-71" dirty="0">
                <a:latin typeface="Microsoft Sans Serif"/>
                <a:cs typeface="Microsoft Sans Serif"/>
              </a:rPr>
              <a:t>r</a:t>
            </a:r>
            <a:r>
              <a:rPr sz="2647" spc="-150" dirty="0">
                <a:latin typeface="Microsoft Sans Serif"/>
                <a:cs typeface="Microsoft Sans Serif"/>
              </a:rPr>
              <a:t>ée</a:t>
            </a:r>
            <a:r>
              <a:rPr sz="2647" dirty="0">
                <a:latin typeface="Microsoft Sans Serif"/>
                <a:cs typeface="Microsoft Sans Serif"/>
              </a:rPr>
              <a:t>	</a:t>
            </a:r>
            <a:r>
              <a:rPr sz="2647" spc="-212" dirty="0">
                <a:latin typeface="Microsoft Sans Serif"/>
                <a:cs typeface="Microsoft Sans Serif"/>
              </a:rPr>
              <a:t>dè</a:t>
            </a:r>
            <a:r>
              <a:rPr sz="2647" spc="-190" dirty="0">
                <a:latin typeface="Microsoft Sans Serif"/>
                <a:cs typeface="Microsoft Sans Serif"/>
              </a:rPr>
              <a:t>s</a:t>
            </a:r>
            <a:r>
              <a:rPr sz="2647" dirty="0">
                <a:latin typeface="Microsoft Sans Serif"/>
                <a:cs typeface="Microsoft Sans Serif"/>
              </a:rPr>
              <a:t>	</a:t>
            </a:r>
            <a:r>
              <a:rPr sz="2647" spc="-150" dirty="0">
                <a:latin typeface="Microsoft Sans Serif"/>
                <a:cs typeface="Microsoft Sans Serif"/>
              </a:rPr>
              <a:t>qu'</a:t>
            </a:r>
            <a:r>
              <a:rPr sz="2647" spc="-202" dirty="0">
                <a:latin typeface="Microsoft Sans Serif"/>
                <a:cs typeface="Microsoft Sans Serif"/>
              </a:rPr>
              <a:t>u</a:t>
            </a:r>
            <a:r>
              <a:rPr sz="2647" spc="-234" dirty="0">
                <a:latin typeface="Microsoft Sans Serif"/>
                <a:cs typeface="Microsoft Sans Serif"/>
              </a:rPr>
              <a:t>ne</a:t>
            </a:r>
            <a:r>
              <a:rPr sz="2647" dirty="0">
                <a:latin typeface="Microsoft Sans Serif"/>
                <a:cs typeface="Microsoft Sans Serif"/>
              </a:rPr>
              <a:t>	</a:t>
            </a:r>
            <a:r>
              <a:rPr sz="2647" spc="-224" dirty="0">
                <a:latin typeface="Microsoft Sans Serif"/>
                <a:cs typeface="Microsoft Sans Serif"/>
              </a:rPr>
              <a:t>v</a:t>
            </a:r>
            <a:r>
              <a:rPr sz="2647" spc="-101" dirty="0">
                <a:latin typeface="Microsoft Sans Serif"/>
                <a:cs typeface="Microsoft Sans Serif"/>
              </a:rPr>
              <a:t>aleur</a:t>
            </a:r>
            <a:r>
              <a:rPr sz="2647" dirty="0">
                <a:latin typeface="Microsoft Sans Serif"/>
                <a:cs typeface="Microsoft Sans Serif"/>
              </a:rPr>
              <a:t>	</a:t>
            </a:r>
            <a:r>
              <a:rPr sz="2647" spc="-146" dirty="0">
                <a:latin typeface="Microsoft Sans Serif"/>
                <a:cs typeface="Microsoft Sans Serif"/>
              </a:rPr>
              <a:t>lu</a:t>
            </a:r>
            <a:r>
              <a:rPr sz="2647" spc="-84" dirty="0">
                <a:latin typeface="Microsoft Sans Serif"/>
                <a:cs typeface="Microsoft Sans Serif"/>
              </a:rPr>
              <a:t>i</a:t>
            </a:r>
            <a:r>
              <a:rPr sz="2647" dirty="0">
                <a:latin typeface="Microsoft Sans Serif"/>
                <a:cs typeface="Microsoft Sans Serif"/>
              </a:rPr>
              <a:t>	</a:t>
            </a:r>
            <a:r>
              <a:rPr sz="2647" spc="-172" dirty="0">
                <a:latin typeface="Microsoft Sans Serif"/>
                <a:cs typeface="Microsoft Sans Serif"/>
              </a:rPr>
              <a:t>est  </a:t>
            </a:r>
            <a:r>
              <a:rPr sz="2647" spc="-75" dirty="0">
                <a:latin typeface="Microsoft Sans Serif"/>
                <a:cs typeface="Microsoft Sans Serif"/>
              </a:rPr>
              <a:t>affectée.</a:t>
            </a:r>
            <a:endParaRPr sz="2647">
              <a:latin typeface="Microsoft Sans Serif"/>
              <a:cs typeface="Microsoft Sans Serif"/>
            </a:endParaRPr>
          </a:p>
          <a:p>
            <a:pPr marL="320505" marR="4483" indent="-309859">
              <a:spcBef>
                <a:spcPts val="71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20505" algn="l"/>
                <a:tab pos="321066" algn="l"/>
                <a:tab pos="2001477" algn="l"/>
              </a:tabLst>
            </a:pPr>
            <a:r>
              <a:rPr sz="2647" spc="-238" dirty="0">
                <a:latin typeface="Microsoft Sans Serif"/>
                <a:cs typeface="Microsoft Sans Serif"/>
              </a:rPr>
              <a:t>La</a:t>
            </a:r>
            <a:r>
              <a:rPr sz="2647" spc="49" dirty="0">
                <a:latin typeface="Microsoft Sans Serif"/>
                <a:cs typeface="Microsoft Sans Serif"/>
              </a:rPr>
              <a:t> </a:t>
            </a:r>
            <a:r>
              <a:rPr sz="2647" spc="-124" dirty="0">
                <a:latin typeface="Microsoft Sans Serif"/>
                <a:cs typeface="Microsoft Sans Serif"/>
              </a:rPr>
              <a:t>valeur</a:t>
            </a:r>
            <a:r>
              <a:rPr sz="2647" spc="40" dirty="0">
                <a:latin typeface="Microsoft Sans Serif"/>
                <a:cs typeface="Microsoft Sans Serif"/>
              </a:rPr>
              <a:t> </a:t>
            </a:r>
            <a:r>
              <a:rPr sz="2647" spc="-202" dirty="0">
                <a:latin typeface="Microsoft Sans Serif"/>
                <a:cs typeface="Microsoft Sans Serif"/>
              </a:rPr>
              <a:t>est</a:t>
            </a:r>
            <a:r>
              <a:rPr sz="2647" spc="53" dirty="0">
                <a:latin typeface="Microsoft Sans Serif"/>
                <a:cs typeface="Microsoft Sans Serif"/>
              </a:rPr>
              <a:t> </a:t>
            </a:r>
            <a:r>
              <a:rPr sz="2647" spc="-150" dirty="0">
                <a:latin typeface="Microsoft Sans Serif"/>
                <a:cs typeface="Microsoft Sans Serif"/>
              </a:rPr>
              <a:t>généralement</a:t>
            </a:r>
            <a:r>
              <a:rPr sz="2647" spc="44" dirty="0">
                <a:latin typeface="Microsoft Sans Serif"/>
                <a:cs typeface="Microsoft Sans Serif"/>
              </a:rPr>
              <a:t> </a:t>
            </a:r>
            <a:r>
              <a:rPr sz="2647" spc="-265" dirty="0">
                <a:latin typeface="Microsoft Sans Serif"/>
                <a:cs typeface="Microsoft Sans Serif"/>
              </a:rPr>
              <a:t>une</a:t>
            </a:r>
            <a:r>
              <a:rPr sz="2647" spc="53" dirty="0">
                <a:latin typeface="Microsoft Sans Serif"/>
                <a:cs typeface="Microsoft Sans Serif"/>
              </a:rPr>
              <a:t> </a:t>
            </a:r>
            <a:r>
              <a:rPr sz="2647" spc="-172" dirty="0">
                <a:latin typeface="Microsoft Sans Serif"/>
                <a:cs typeface="Microsoft Sans Serif"/>
              </a:rPr>
              <a:t>chaîne</a:t>
            </a:r>
            <a:r>
              <a:rPr sz="2647" spc="62" dirty="0">
                <a:latin typeface="Microsoft Sans Serif"/>
                <a:cs typeface="Microsoft Sans Serif"/>
              </a:rPr>
              <a:t> </a:t>
            </a:r>
            <a:r>
              <a:rPr sz="2647" spc="-84" dirty="0">
                <a:latin typeface="Microsoft Sans Serif"/>
                <a:cs typeface="Microsoft Sans Serif"/>
              </a:rPr>
              <a:t>de</a:t>
            </a:r>
            <a:r>
              <a:rPr sz="2647" spc="53" dirty="0">
                <a:latin typeface="Microsoft Sans Serif"/>
                <a:cs typeface="Microsoft Sans Serif"/>
              </a:rPr>
              <a:t> </a:t>
            </a:r>
            <a:r>
              <a:rPr sz="2647" spc="-128" dirty="0">
                <a:latin typeface="Microsoft Sans Serif"/>
                <a:cs typeface="Microsoft Sans Serif"/>
              </a:rPr>
              <a:t>caractère,</a:t>
            </a:r>
            <a:r>
              <a:rPr sz="2647" spc="49" dirty="0">
                <a:latin typeface="Microsoft Sans Serif"/>
                <a:cs typeface="Microsoft Sans Serif"/>
              </a:rPr>
              <a:t> </a:t>
            </a:r>
            <a:r>
              <a:rPr sz="2647" spc="-224" dirty="0">
                <a:latin typeface="Microsoft Sans Serif"/>
                <a:cs typeface="Microsoft Sans Serif"/>
              </a:rPr>
              <a:t>ou </a:t>
            </a:r>
            <a:r>
              <a:rPr sz="2647" spc="-688" dirty="0">
                <a:latin typeface="Microsoft Sans Serif"/>
                <a:cs typeface="Microsoft Sans Serif"/>
              </a:rPr>
              <a:t> </a:t>
            </a:r>
            <a:r>
              <a:rPr sz="2647" spc="-202" dirty="0">
                <a:latin typeface="Microsoft Sans Serif"/>
                <a:cs typeface="Microsoft Sans Serif"/>
              </a:rPr>
              <a:t>des</a:t>
            </a:r>
            <a:r>
              <a:rPr sz="2647" spc="35" dirty="0">
                <a:latin typeface="Microsoft Sans Serif"/>
                <a:cs typeface="Microsoft Sans Serif"/>
              </a:rPr>
              <a:t> </a:t>
            </a:r>
            <a:r>
              <a:rPr sz="2647" spc="-168" dirty="0">
                <a:latin typeface="Microsoft Sans Serif"/>
                <a:cs typeface="Microsoft Sans Serif"/>
              </a:rPr>
              <a:t>valeurs	</a:t>
            </a:r>
            <a:r>
              <a:rPr sz="2647" spc="-221" dirty="0">
                <a:latin typeface="Microsoft Sans Serif"/>
                <a:cs typeface="Microsoft Sans Serif"/>
              </a:rPr>
              <a:t>numériques</a:t>
            </a:r>
            <a:endParaRPr sz="2647">
              <a:latin typeface="Microsoft Sans Serif"/>
              <a:cs typeface="Microsoft Sans Serif"/>
            </a:endParaRPr>
          </a:p>
          <a:p>
            <a:pPr marL="320505" marR="6164" indent="-309859">
              <a:spcBef>
                <a:spcPts val="697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20505" algn="l"/>
                <a:tab pos="321066" algn="l"/>
                <a:tab pos="2133714" algn="l"/>
                <a:tab pos="2662099" algn="l"/>
                <a:tab pos="4082521" algn="l"/>
                <a:tab pos="4860811" algn="l"/>
                <a:tab pos="5260322" algn="l"/>
                <a:tab pos="6102488" algn="l"/>
                <a:tab pos="6428037" algn="l"/>
                <a:tab pos="6809618" algn="l"/>
                <a:tab pos="7208008" algn="l"/>
              </a:tabLst>
            </a:pPr>
            <a:r>
              <a:rPr sz="2647" spc="-66" dirty="0">
                <a:latin typeface="Microsoft Sans Serif"/>
                <a:cs typeface="Microsoft Sans Serif"/>
              </a:rPr>
              <a:t>L'affectat</a:t>
            </a:r>
            <a:r>
              <a:rPr sz="2647" spc="-53" dirty="0">
                <a:latin typeface="Microsoft Sans Serif"/>
                <a:cs typeface="Microsoft Sans Serif"/>
              </a:rPr>
              <a:t>i</a:t>
            </a:r>
            <a:r>
              <a:rPr sz="2647" spc="-234" dirty="0">
                <a:latin typeface="Microsoft Sans Serif"/>
                <a:cs typeface="Microsoft Sans Serif"/>
              </a:rPr>
              <a:t>on</a:t>
            </a:r>
            <a:r>
              <a:rPr sz="2647" dirty="0">
                <a:latin typeface="Microsoft Sans Serif"/>
                <a:cs typeface="Microsoft Sans Serif"/>
              </a:rPr>
              <a:t>	</a:t>
            </a:r>
            <a:r>
              <a:rPr sz="2647" spc="-202" dirty="0">
                <a:latin typeface="Microsoft Sans Serif"/>
                <a:cs typeface="Microsoft Sans Serif"/>
              </a:rPr>
              <a:t>est</a:t>
            </a:r>
            <a:r>
              <a:rPr sz="2647" dirty="0">
                <a:latin typeface="Microsoft Sans Serif"/>
                <a:cs typeface="Microsoft Sans Serif"/>
              </a:rPr>
              <a:t>	</a:t>
            </a:r>
            <a:r>
              <a:rPr sz="2647" spc="-62" dirty="0">
                <a:latin typeface="Microsoft Sans Serif"/>
                <a:cs typeface="Microsoft Sans Serif"/>
              </a:rPr>
              <a:t>effe</a:t>
            </a:r>
            <a:r>
              <a:rPr sz="2647" spc="-84" dirty="0">
                <a:latin typeface="Microsoft Sans Serif"/>
                <a:cs typeface="Microsoft Sans Serif"/>
              </a:rPr>
              <a:t>c</a:t>
            </a:r>
            <a:r>
              <a:rPr sz="2647" spc="-159" dirty="0">
                <a:latin typeface="Microsoft Sans Serif"/>
                <a:cs typeface="Microsoft Sans Serif"/>
              </a:rPr>
              <a:t>tuée</a:t>
            </a:r>
            <a:r>
              <a:rPr sz="2647" dirty="0">
                <a:latin typeface="Microsoft Sans Serif"/>
                <a:cs typeface="Microsoft Sans Serif"/>
              </a:rPr>
              <a:t>	</a:t>
            </a:r>
            <a:r>
              <a:rPr sz="2647" spc="-26" dirty="0">
                <a:latin typeface="Microsoft Sans Serif"/>
                <a:cs typeface="Microsoft Sans Serif"/>
              </a:rPr>
              <a:t>a</a:t>
            </a:r>
            <a:r>
              <a:rPr sz="2647" spc="-229" dirty="0">
                <a:latin typeface="Microsoft Sans Serif"/>
                <a:cs typeface="Microsoft Sans Serif"/>
              </a:rPr>
              <a:t>vec</a:t>
            </a:r>
            <a:r>
              <a:rPr sz="2647" dirty="0">
                <a:latin typeface="Microsoft Sans Serif"/>
                <a:cs typeface="Microsoft Sans Serif"/>
              </a:rPr>
              <a:t>	</a:t>
            </a:r>
            <a:r>
              <a:rPr sz="2647" spc="-88" dirty="0">
                <a:latin typeface="Microsoft Sans Serif"/>
                <a:cs typeface="Microsoft Sans Serif"/>
              </a:rPr>
              <a:t>le</a:t>
            </a:r>
            <a:r>
              <a:rPr sz="2647" dirty="0">
                <a:latin typeface="Microsoft Sans Serif"/>
                <a:cs typeface="Microsoft Sans Serif"/>
              </a:rPr>
              <a:t>	</a:t>
            </a:r>
            <a:r>
              <a:rPr sz="2647" spc="-185" dirty="0">
                <a:latin typeface="Microsoft Sans Serif"/>
                <a:cs typeface="Microsoft Sans Serif"/>
              </a:rPr>
              <a:t>sig</a:t>
            </a:r>
            <a:r>
              <a:rPr sz="2647" spc="-256" dirty="0">
                <a:latin typeface="Microsoft Sans Serif"/>
                <a:cs typeface="Microsoft Sans Serif"/>
              </a:rPr>
              <a:t>n</a:t>
            </a:r>
            <a:r>
              <a:rPr sz="2647" spc="-150" dirty="0">
                <a:latin typeface="Microsoft Sans Serif"/>
                <a:cs typeface="Microsoft Sans Serif"/>
              </a:rPr>
              <a:t>e</a:t>
            </a:r>
            <a:r>
              <a:rPr sz="2647" dirty="0">
                <a:latin typeface="Microsoft Sans Serif"/>
                <a:cs typeface="Microsoft Sans Serif"/>
              </a:rPr>
              <a:t>	</a:t>
            </a:r>
            <a:r>
              <a:rPr sz="2647" spc="-150" dirty="0">
                <a:latin typeface="Microsoft Sans Serif"/>
                <a:cs typeface="Microsoft Sans Serif"/>
              </a:rPr>
              <a:t>«</a:t>
            </a:r>
            <a:r>
              <a:rPr sz="2647" dirty="0">
                <a:latin typeface="Microsoft Sans Serif"/>
                <a:cs typeface="Microsoft Sans Serif"/>
              </a:rPr>
              <a:t>	</a:t>
            </a:r>
            <a:r>
              <a:rPr sz="2647" spc="216" dirty="0">
                <a:latin typeface="Microsoft Sans Serif"/>
                <a:cs typeface="Microsoft Sans Serif"/>
              </a:rPr>
              <a:t>=</a:t>
            </a:r>
            <a:r>
              <a:rPr sz="2647" dirty="0">
                <a:latin typeface="Microsoft Sans Serif"/>
                <a:cs typeface="Microsoft Sans Serif"/>
              </a:rPr>
              <a:t>	</a:t>
            </a:r>
            <a:r>
              <a:rPr sz="2647" spc="-216" dirty="0">
                <a:latin typeface="Microsoft Sans Serif"/>
                <a:cs typeface="Microsoft Sans Serif"/>
              </a:rPr>
              <a:t>»</a:t>
            </a:r>
            <a:r>
              <a:rPr sz="2647" spc="-101" dirty="0">
                <a:latin typeface="Microsoft Sans Serif"/>
                <a:cs typeface="Microsoft Sans Serif"/>
              </a:rPr>
              <a:t>,</a:t>
            </a:r>
            <a:r>
              <a:rPr sz="2647" dirty="0">
                <a:latin typeface="Microsoft Sans Serif"/>
                <a:cs typeface="Microsoft Sans Serif"/>
              </a:rPr>
              <a:t>	</a:t>
            </a:r>
            <a:r>
              <a:rPr sz="2647" spc="-251" dirty="0">
                <a:latin typeface="Microsoft Sans Serif"/>
                <a:cs typeface="Microsoft Sans Serif"/>
              </a:rPr>
              <a:t>sa</a:t>
            </a:r>
            <a:r>
              <a:rPr sz="2647" spc="-274" dirty="0">
                <a:latin typeface="Microsoft Sans Serif"/>
                <a:cs typeface="Microsoft Sans Serif"/>
              </a:rPr>
              <a:t>n</a:t>
            </a:r>
            <a:r>
              <a:rPr sz="2647" spc="-304" dirty="0">
                <a:latin typeface="Microsoft Sans Serif"/>
                <a:cs typeface="Microsoft Sans Serif"/>
              </a:rPr>
              <a:t>s  </a:t>
            </a:r>
            <a:r>
              <a:rPr sz="2647" spc="-180" dirty="0">
                <a:latin typeface="Microsoft Sans Serif"/>
                <a:cs typeface="Microsoft Sans Serif"/>
              </a:rPr>
              <a:t>espace</a:t>
            </a:r>
            <a:r>
              <a:rPr sz="2647" spc="9" dirty="0">
                <a:latin typeface="Microsoft Sans Serif"/>
                <a:cs typeface="Microsoft Sans Serif"/>
              </a:rPr>
              <a:t> </a:t>
            </a:r>
            <a:r>
              <a:rPr sz="2647" spc="-119" dirty="0">
                <a:latin typeface="Microsoft Sans Serif"/>
                <a:cs typeface="Microsoft Sans Serif"/>
              </a:rPr>
              <a:t>avant</a:t>
            </a:r>
            <a:r>
              <a:rPr sz="2647" spc="13" dirty="0">
                <a:latin typeface="Microsoft Sans Serif"/>
                <a:cs typeface="Microsoft Sans Serif"/>
              </a:rPr>
              <a:t> </a:t>
            </a:r>
            <a:r>
              <a:rPr sz="2647" spc="-84" dirty="0">
                <a:latin typeface="Microsoft Sans Serif"/>
                <a:cs typeface="Microsoft Sans Serif"/>
              </a:rPr>
              <a:t>et</a:t>
            </a:r>
            <a:r>
              <a:rPr sz="2647" spc="26" dirty="0">
                <a:latin typeface="Microsoft Sans Serif"/>
                <a:cs typeface="Microsoft Sans Serif"/>
              </a:rPr>
              <a:t> </a:t>
            </a:r>
            <a:r>
              <a:rPr sz="2647" spc="-124" dirty="0">
                <a:latin typeface="Microsoft Sans Serif"/>
                <a:cs typeface="Microsoft Sans Serif"/>
              </a:rPr>
              <a:t>après</a:t>
            </a:r>
            <a:r>
              <a:rPr sz="2647" spc="9" dirty="0">
                <a:latin typeface="Microsoft Sans Serif"/>
                <a:cs typeface="Microsoft Sans Serif"/>
              </a:rPr>
              <a:t> </a:t>
            </a:r>
            <a:r>
              <a:rPr sz="2647" spc="-88" dirty="0">
                <a:latin typeface="Microsoft Sans Serif"/>
                <a:cs typeface="Microsoft Sans Serif"/>
              </a:rPr>
              <a:t>le</a:t>
            </a:r>
            <a:r>
              <a:rPr sz="2647" spc="26" dirty="0">
                <a:latin typeface="Microsoft Sans Serif"/>
                <a:cs typeface="Microsoft Sans Serif"/>
              </a:rPr>
              <a:t> </a:t>
            </a:r>
            <a:r>
              <a:rPr sz="2647" spc="-190" dirty="0">
                <a:latin typeface="Microsoft Sans Serif"/>
                <a:cs typeface="Microsoft Sans Serif"/>
              </a:rPr>
              <a:t>signe</a:t>
            </a:r>
            <a:endParaRPr sz="2647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9191" y="4196951"/>
            <a:ext cx="1519518" cy="917951"/>
          </a:xfrm>
          <a:prstGeom prst="rect">
            <a:avLst/>
          </a:prstGeom>
        </p:spPr>
        <p:txBody>
          <a:bodyPr vert="horz" wrap="square" lIns="0" tIns="79001" rIns="0" bIns="0" rtlCol="0">
            <a:spAutoFit/>
          </a:bodyPr>
          <a:lstStyle/>
          <a:p>
            <a:pPr marL="11206">
              <a:spcBef>
                <a:spcPts val="622"/>
              </a:spcBef>
            </a:pPr>
            <a:r>
              <a:rPr sz="1765" spc="-57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765" spc="22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515" spc="-137" err="1">
                <a:latin typeface="Microsoft Sans Serif"/>
                <a:cs typeface="Microsoft Sans Serif"/>
              </a:rPr>
              <a:t>Syntaxe</a:t>
            </a:r>
            <a:r>
              <a:rPr sz="2515">
                <a:latin typeface="Microsoft Sans Serif"/>
                <a:cs typeface="Microsoft Sans Serif"/>
              </a:rPr>
              <a:t> </a:t>
            </a:r>
            <a:r>
              <a:rPr sz="2515" spc="-150">
                <a:latin typeface="Microsoft Sans Serif"/>
                <a:cs typeface="Microsoft Sans Serif"/>
              </a:rPr>
              <a:t>:</a:t>
            </a:r>
            <a:endParaRPr sz="2515" dirty="0">
              <a:latin typeface="Microsoft Sans Serif"/>
              <a:cs typeface="Microsoft Sans Serif"/>
            </a:endParaRPr>
          </a:p>
          <a:p>
            <a:pPr marL="11206">
              <a:spcBef>
                <a:spcPts val="543"/>
              </a:spcBef>
            </a:pPr>
            <a:r>
              <a:rPr sz="1765" spc="-190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765" spc="40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515" spc="-326" err="1">
                <a:latin typeface="Microsoft Sans Serif"/>
                <a:cs typeface="Microsoft Sans Serif"/>
              </a:rPr>
              <a:t>E</a:t>
            </a:r>
            <a:r>
              <a:rPr sz="2515" spc="-309" err="1">
                <a:latin typeface="Microsoft Sans Serif"/>
                <a:cs typeface="Microsoft Sans Serif"/>
              </a:rPr>
              <a:t>x</a:t>
            </a:r>
            <a:r>
              <a:rPr sz="2515" spc="-146" err="1">
                <a:latin typeface="Microsoft Sans Serif"/>
                <a:cs typeface="Microsoft Sans Serif"/>
              </a:rPr>
              <a:t>emple</a:t>
            </a:r>
            <a:r>
              <a:rPr sz="2515" spc="18">
                <a:latin typeface="Microsoft Sans Serif"/>
                <a:cs typeface="Microsoft Sans Serif"/>
              </a:rPr>
              <a:t> </a:t>
            </a:r>
            <a:r>
              <a:rPr sz="2515" spc="-150">
                <a:latin typeface="Microsoft Sans Serif"/>
                <a:cs typeface="Microsoft Sans Serif"/>
              </a:rPr>
              <a:t>:</a:t>
            </a:r>
            <a:endParaRPr sz="2515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3562" y="4196950"/>
            <a:ext cx="3286125" cy="90670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17900"/>
              </a:lnSpc>
              <a:spcBef>
                <a:spcPts val="84"/>
              </a:spcBef>
            </a:pPr>
            <a:r>
              <a:rPr sz="2515" spc="-4" dirty="0">
                <a:latin typeface="Courier New"/>
                <a:cs typeface="Courier New"/>
              </a:rPr>
              <a:t>variable=valeur </a:t>
            </a:r>
            <a:r>
              <a:rPr sz="2515" dirty="0">
                <a:latin typeface="Courier New"/>
                <a:cs typeface="Courier New"/>
              </a:rPr>
              <a:t> </a:t>
            </a:r>
            <a:r>
              <a:rPr sz="2515" spc="-4" dirty="0">
                <a:latin typeface="Courier New"/>
                <a:cs typeface="Courier New"/>
              </a:rPr>
              <a:t>variable1=Bonjour</a:t>
            </a:r>
            <a:endParaRPr sz="2515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2774" y="5378824"/>
            <a:ext cx="8076484" cy="1264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20505" marR="4483" indent="-309859">
              <a:spcBef>
                <a:spcPts val="88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20505" algn="l"/>
                <a:tab pos="321066" algn="l"/>
                <a:tab pos="964878" algn="l"/>
                <a:tab pos="1793037" algn="l"/>
                <a:tab pos="2660418" algn="l"/>
                <a:tab pos="2906960" algn="l"/>
                <a:tab pos="3587754" algn="l"/>
              </a:tabLst>
            </a:pPr>
            <a:r>
              <a:rPr sz="2647" spc="-168" dirty="0">
                <a:latin typeface="Microsoft Sans Serif"/>
                <a:cs typeface="Microsoft Sans Serif"/>
              </a:rPr>
              <a:t>On	</a:t>
            </a:r>
            <a:r>
              <a:rPr sz="2647" spc="-124" dirty="0">
                <a:latin typeface="Microsoft Sans Serif"/>
                <a:cs typeface="Microsoft Sans Serif"/>
              </a:rPr>
              <a:t>peut	</a:t>
            </a:r>
            <a:r>
              <a:rPr sz="2647" spc="-247" dirty="0">
                <a:latin typeface="Microsoft Sans Serif"/>
                <a:cs typeface="Microsoft Sans Serif"/>
              </a:rPr>
              <a:t>aussi	</a:t>
            </a:r>
            <a:r>
              <a:rPr sz="2647" spc="-124" dirty="0">
                <a:latin typeface="Microsoft Sans Serif"/>
                <a:cs typeface="Microsoft Sans Serif"/>
              </a:rPr>
              <a:t>créer	</a:t>
            </a:r>
            <a:r>
              <a:rPr lang="en-US" sz="2647" spc="-124" dirty="0" err="1">
                <a:latin typeface="Microsoft Sans Serif"/>
                <a:cs typeface="Microsoft Sans Serif"/>
              </a:rPr>
              <a:t>une</a:t>
            </a:r>
            <a:r>
              <a:rPr lang="en-US" sz="2647" spc="-124" dirty="0">
                <a:latin typeface="Microsoft Sans Serif"/>
                <a:cs typeface="Microsoft Sans Serif"/>
              </a:rPr>
              <a:t> variables vide </a:t>
            </a:r>
            <a:r>
              <a:rPr lang="en-US" sz="2647" spc="-124" dirty="0" err="1">
                <a:latin typeface="Microsoft Sans Serif"/>
                <a:cs typeface="Microsoft Sans Serif"/>
              </a:rPr>
              <a:t>celle</a:t>
            </a:r>
            <a:r>
              <a:rPr lang="en-US" sz="2647" spc="-124" dirty="0">
                <a:latin typeface="Microsoft Sans Serif"/>
                <a:cs typeface="Microsoft Sans Serif"/>
              </a:rPr>
              <a:t>-ci </a:t>
            </a:r>
            <a:r>
              <a:rPr sz="2647" spc="-115" dirty="0" err="1">
                <a:latin typeface="Microsoft Sans Serif"/>
                <a:cs typeface="Microsoft Sans Serif"/>
              </a:rPr>
              <a:t>existera</a:t>
            </a:r>
            <a:r>
              <a:rPr sz="2647" spc="18" dirty="0">
                <a:latin typeface="Microsoft Sans Serif"/>
                <a:cs typeface="Microsoft Sans Serif"/>
              </a:rPr>
              <a:t> </a:t>
            </a:r>
            <a:r>
              <a:rPr sz="2647" spc="-229" dirty="0" err="1">
                <a:latin typeface="Microsoft Sans Serif"/>
                <a:cs typeface="Microsoft Sans Serif"/>
              </a:rPr>
              <a:t>mais</a:t>
            </a:r>
            <a:r>
              <a:rPr sz="2647" spc="26" dirty="0">
                <a:latin typeface="Microsoft Sans Serif"/>
                <a:cs typeface="Microsoft Sans Serif"/>
              </a:rPr>
              <a:t> </a:t>
            </a:r>
            <a:r>
              <a:rPr sz="2647" spc="-304" dirty="0">
                <a:latin typeface="Microsoft Sans Serif"/>
                <a:cs typeface="Microsoft Sans Serif"/>
              </a:rPr>
              <a:t>s</a:t>
            </a:r>
            <a:r>
              <a:rPr lang="en-US" sz="2647" spc="-304" dirty="0">
                <a:latin typeface="Microsoft Sans Serif"/>
                <a:cs typeface="Microsoft Sans Serif"/>
              </a:rPr>
              <a:t>ans </a:t>
            </a:r>
            <a:r>
              <a:rPr sz="2647" spc="-221" dirty="0" err="1">
                <a:latin typeface="Microsoft Sans Serif"/>
                <a:cs typeface="Microsoft Sans Serif"/>
              </a:rPr>
              <a:t>contenu</a:t>
            </a:r>
            <a:r>
              <a:rPr sz="2647" spc="-221" dirty="0">
                <a:latin typeface="Microsoft Sans Serif"/>
                <a:cs typeface="Microsoft Sans Serif"/>
              </a:rPr>
              <a:t>.</a:t>
            </a:r>
            <a:endParaRPr sz="2647" dirty="0">
              <a:latin typeface="Microsoft Sans Serif"/>
              <a:cs typeface="Microsoft Sans Serif"/>
            </a:endParaRPr>
          </a:p>
          <a:p>
            <a:pPr marL="367572">
              <a:spcBef>
                <a:spcPts val="427"/>
              </a:spcBef>
            </a:pPr>
            <a:r>
              <a:rPr sz="1765" spc="-190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765" spc="40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515" spc="-326" err="1">
                <a:latin typeface="Microsoft Sans Serif"/>
                <a:cs typeface="Microsoft Sans Serif"/>
              </a:rPr>
              <a:t>E</a:t>
            </a:r>
            <a:r>
              <a:rPr sz="2515" spc="-309" err="1">
                <a:latin typeface="Microsoft Sans Serif"/>
                <a:cs typeface="Microsoft Sans Serif"/>
              </a:rPr>
              <a:t>x</a:t>
            </a:r>
            <a:r>
              <a:rPr sz="2515" spc="-146" err="1">
                <a:latin typeface="Microsoft Sans Serif"/>
                <a:cs typeface="Microsoft Sans Serif"/>
              </a:rPr>
              <a:t>emple</a:t>
            </a:r>
            <a:r>
              <a:rPr sz="2515" spc="18">
                <a:latin typeface="Microsoft Sans Serif"/>
                <a:cs typeface="Microsoft Sans Serif"/>
              </a:rPr>
              <a:t> </a:t>
            </a:r>
            <a:r>
              <a:rPr sz="2515" spc="-150">
                <a:latin typeface="Microsoft Sans Serif"/>
                <a:cs typeface="Microsoft Sans Serif"/>
              </a:rPr>
              <a:t>:</a:t>
            </a:r>
            <a:r>
              <a:rPr sz="2515" spc="31">
                <a:latin typeface="Microsoft Sans Serif"/>
                <a:cs typeface="Microsoft Sans Serif"/>
              </a:rPr>
              <a:t> </a:t>
            </a:r>
            <a:r>
              <a:rPr sz="2515" spc="4" dirty="0">
                <a:latin typeface="Courier New"/>
                <a:cs typeface="Courier New"/>
              </a:rPr>
              <a:t>variable2=</a:t>
            </a:r>
            <a:endParaRPr sz="2515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3860" y="1262007"/>
            <a:ext cx="181535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b="1" spc="-66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2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94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575" y="356189"/>
            <a:ext cx="5127812" cy="6671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pc="-269" dirty="0"/>
              <a:t>Substitution</a:t>
            </a:r>
            <a:r>
              <a:rPr spc="93" dirty="0"/>
              <a:t> </a:t>
            </a:r>
            <a:r>
              <a:rPr spc="-115" dirty="0"/>
              <a:t>de</a:t>
            </a:r>
            <a:r>
              <a:rPr spc="66" dirty="0"/>
              <a:t> </a:t>
            </a:r>
            <a:r>
              <a:rPr spc="-79" dirty="0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22575" y="1525681"/>
            <a:ext cx="7775762" cy="4127054"/>
          </a:xfrm>
          <a:prstGeom prst="rect">
            <a:avLst/>
          </a:prstGeom>
        </p:spPr>
        <p:txBody>
          <a:bodyPr vert="horz" wrap="square" lIns="0" tIns="100293" rIns="0" bIns="0" rtlCol="0">
            <a:spAutoFit/>
          </a:bodyPr>
          <a:lstStyle/>
          <a:p>
            <a:pPr marL="320505" indent="-309859" algn="just">
              <a:spcBef>
                <a:spcPts val="79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21066" algn="l"/>
              </a:tabLst>
            </a:pPr>
            <a:r>
              <a:rPr sz="2118" spc="-207" dirty="0">
                <a:latin typeface="Microsoft Sans Serif"/>
                <a:cs typeface="Microsoft Sans Serif"/>
              </a:rPr>
              <a:t>Pour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110" dirty="0">
                <a:latin typeface="Microsoft Sans Serif"/>
                <a:cs typeface="Microsoft Sans Serif"/>
              </a:rPr>
              <a:t>accéder</a:t>
            </a:r>
            <a:r>
              <a:rPr sz="2118" spc="31" dirty="0">
                <a:latin typeface="Microsoft Sans Serif"/>
                <a:cs typeface="Microsoft Sans Serif"/>
              </a:rPr>
              <a:t> </a:t>
            </a:r>
            <a:r>
              <a:rPr sz="2118" spc="-13" dirty="0">
                <a:latin typeface="Microsoft Sans Serif"/>
                <a:cs typeface="Microsoft Sans Serif"/>
              </a:rPr>
              <a:t>à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207" dirty="0">
                <a:latin typeface="Microsoft Sans Serif"/>
                <a:cs typeface="Microsoft Sans Serif"/>
              </a:rPr>
              <a:t>une</a:t>
            </a:r>
            <a:r>
              <a:rPr sz="2118" spc="9" dirty="0">
                <a:latin typeface="Microsoft Sans Serif"/>
                <a:cs typeface="Microsoft Sans Serif"/>
              </a:rPr>
              <a:t> </a:t>
            </a:r>
            <a:r>
              <a:rPr sz="2118" spc="-49" dirty="0">
                <a:latin typeface="Microsoft Sans Serif"/>
                <a:cs typeface="Microsoft Sans Serif"/>
              </a:rPr>
              <a:t>variable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185" dirty="0">
                <a:latin typeface="Microsoft Sans Serif"/>
                <a:cs typeface="Microsoft Sans Serif"/>
              </a:rPr>
              <a:t>on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115" dirty="0">
                <a:latin typeface="Microsoft Sans Serif"/>
                <a:cs typeface="Microsoft Sans Serif"/>
              </a:rPr>
              <a:t>utilise</a:t>
            </a:r>
            <a:r>
              <a:rPr sz="2118" spc="9" dirty="0">
                <a:latin typeface="Microsoft Sans Serif"/>
                <a:cs typeface="Microsoft Sans Serif"/>
              </a:rPr>
              <a:t> </a:t>
            </a:r>
            <a:r>
              <a:rPr sz="2118" spc="-71" dirty="0">
                <a:latin typeface="Microsoft Sans Serif"/>
                <a:cs typeface="Microsoft Sans Serif"/>
              </a:rPr>
              <a:t>le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88" dirty="0">
                <a:latin typeface="Microsoft Sans Serif"/>
                <a:cs typeface="Microsoft Sans Serif"/>
              </a:rPr>
              <a:t>caractère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13" dirty="0">
                <a:latin typeface="Microsoft Sans Serif"/>
                <a:cs typeface="Microsoft Sans Serif"/>
              </a:rPr>
              <a:t>$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97" dirty="0">
                <a:latin typeface="Microsoft Sans Serif"/>
                <a:cs typeface="Microsoft Sans Serif"/>
              </a:rPr>
              <a:t>devant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71" dirty="0">
                <a:latin typeface="Microsoft Sans Serif"/>
                <a:cs typeface="Microsoft Sans Serif"/>
              </a:rPr>
              <a:t>le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243" dirty="0">
                <a:latin typeface="Microsoft Sans Serif"/>
                <a:cs typeface="Microsoft Sans Serif"/>
              </a:rPr>
              <a:t>nom</a:t>
            </a:r>
            <a:endParaRPr sz="2118" dirty="0">
              <a:latin typeface="Microsoft Sans Serif"/>
              <a:cs typeface="Microsoft Sans Serif"/>
            </a:endParaRPr>
          </a:p>
          <a:p>
            <a:pPr marL="320505" indent="-309859" algn="just">
              <a:spcBef>
                <a:spcPts val="702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21066" algn="l"/>
              </a:tabLst>
            </a:pPr>
            <a:r>
              <a:rPr sz="2118" spc="-278" err="1">
                <a:latin typeface="Microsoft Sans Serif"/>
                <a:cs typeface="Microsoft Sans Serif"/>
              </a:rPr>
              <a:t>E</a:t>
            </a:r>
            <a:r>
              <a:rPr sz="2118" spc="-251" err="1">
                <a:latin typeface="Microsoft Sans Serif"/>
                <a:cs typeface="Microsoft Sans Serif"/>
              </a:rPr>
              <a:t>x</a:t>
            </a:r>
            <a:r>
              <a:rPr sz="2118" spc="-172" err="1">
                <a:latin typeface="Microsoft Sans Serif"/>
                <a:cs typeface="Microsoft Sans Serif"/>
              </a:rPr>
              <a:t>em</a:t>
            </a:r>
            <a:r>
              <a:rPr sz="2118" spc="-150" err="1">
                <a:latin typeface="Microsoft Sans Serif"/>
                <a:cs typeface="Microsoft Sans Serif"/>
              </a:rPr>
              <a:t>p</a:t>
            </a:r>
            <a:r>
              <a:rPr sz="2118" spc="-49" err="1">
                <a:latin typeface="Microsoft Sans Serif"/>
                <a:cs typeface="Microsoft Sans Serif"/>
              </a:rPr>
              <a:t>l</a:t>
            </a:r>
            <a:r>
              <a:rPr sz="2118" spc="-101" err="1">
                <a:latin typeface="Microsoft Sans Serif"/>
                <a:cs typeface="Microsoft Sans Serif"/>
              </a:rPr>
              <a:t>e</a:t>
            </a:r>
            <a:r>
              <a:rPr sz="2118" spc="22">
                <a:latin typeface="Microsoft Sans Serif"/>
                <a:cs typeface="Microsoft Sans Serif"/>
              </a:rPr>
              <a:t> </a:t>
            </a:r>
            <a:r>
              <a:rPr sz="2118" spc="-128">
                <a:latin typeface="Microsoft Sans Serif"/>
                <a:cs typeface="Microsoft Sans Serif"/>
              </a:rPr>
              <a:t>:</a:t>
            </a:r>
            <a:endParaRPr sz="2118" dirty="0">
              <a:latin typeface="Microsoft Sans Serif"/>
              <a:cs typeface="Microsoft Sans Serif"/>
            </a:endParaRPr>
          </a:p>
          <a:p>
            <a:pPr marL="633726" marR="4786848" indent="-266714">
              <a:lnSpc>
                <a:spcPts val="2718"/>
              </a:lnSpc>
              <a:spcBef>
                <a:spcPts val="88"/>
              </a:spcBef>
              <a:tabLst>
                <a:tab pos="632606" algn="l"/>
              </a:tabLst>
            </a:pPr>
            <a:r>
              <a:rPr sz="1279" spc="-44" dirty="0">
                <a:solidFill>
                  <a:srgbClr val="93B6D2"/>
                </a:solidFill>
                <a:latin typeface="Microsoft Sans Serif"/>
                <a:cs typeface="Microsoft Sans Serif"/>
              </a:rPr>
              <a:t>🞑	</a:t>
            </a:r>
            <a:r>
              <a:rPr sz="1809" spc="13" dirty="0">
                <a:latin typeface="Courier New"/>
                <a:cs typeface="Courier New"/>
              </a:rPr>
              <a:t>$</a:t>
            </a:r>
            <a:r>
              <a:rPr sz="1809" spc="-44" dirty="0">
                <a:latin typeface="Courier New"/>
                <a:cs typeface="Courier New"/>
              </a:rPr>
              <a:t> </a:t>
            </a:r>
            <a:r>
              <a:rPr sz="1809" dirty="0">
                <a:latin typeface="Courier New"/>
                <a:cs typeface="Courier New"/>
              </a:rPr>
              <a:t>echo</a:t>
            </a:r>
            <a:r>
              <a:rPr sz="1809" spc="-57" dirty="0">
                <a:latin typeface="Courier New"/>
                <a:cs typeface="Courier New"/>
              </a:rPr>
              <a:t> </a:t>
            </a:r>
            <a:r>
              <a:rPr sz="1809" dirty="0">
                <a:latin typeface="Courier New"/>
                <a:cs typeface="Courier New"/>
              </a:rPr>
              <a:t>$variable1 </a:t>
            </a:r>
            <a:r>
              <a:rPr sz="1809" spc="-1072" dirty="0">
                <a:latin typeface="Courier New"/>
                <a:cs typeface="Courier New"/>
              </a:rPr>
              <a:t> </a:t>
            </a:r>
            <a:r>
              <a:rPr sz="1809" spc="-4" dirty="0">
                <a:latin typeface="Courier New"/>
                <a:cs typeface="Courier New"/>
              </a:rPr>
              <a:t>Bonjour</a:t>
            </a:r>
            <a:endParaRPr sz="1809" dirty="0">
              <a:latin typeface="Courier New"/>
              <a:cs typeface="Courier New"/>
            </a:endParaRPr>
          </a:p>
          <a:p>
            <a:pPr marL="598986" marR="4511169" indent="-231414">
              <a:lnSpc>
                <a:spcPts val="2727"/>
              </a:lnSpc>
              <a:spcBef>
                <a:spcPts val="4"/>
              </a:spcBef>
              <a:tabLst>
                <a:tab pos="632606" algn="l"/>
              </a:tabLst>
            </a:pPr>
            <a:r>
              <a:rPr sz="1279" spc="-44" dirty="0">
                <a:solidFill>
                  <a:srgbClr val="93B6D2"/>
                </a:solidFill>
                <a:latin typeface="Microsoft Sans Serif"/>
                <a:cs typeface="Microsoft Sans Serif"/>
              </a:rPr>
              <a:t>🞑		</a:t>
            </a:r>
            <a:r>
              <a:rPr sz="1809" spc="13" dirty="0">
                <a:latin typeface="Courier New"/>
                <a:cs typeface="Courier New"/>
              </a:rPr>
              <a:t>$</a:t>
            </a:r>
            <a:r>
              <a:rPr sz="1809" spc="-22" dirty="0">
                <a:latin typeface="Courier New"/>
                <a:cs typeface="Courier New"/>
              </a:rPr>
              <a:t> </a:t>
            </a:r>
            <a:r>
              <a:rPr sz="1809" dirty="0">
                <a:latin typeface="Courier New"/>
                <a:cs typeface="Courier New"/>
              </a:rPr>
              <a:t>echo</a:t>
            </a:r>
            <a:r>
              <a:rPr sz="1809" spc="-31" dirty="0">
                <a:latin typeface="Courier New"/>
                <a:cs typeface="Courier New"/>
              </a:rPr>
              <a:t> </a:t>
            </a:r>
            <a:r>
              <a:rPr sz="1809" spc="-4" dirty="0">
                <a:latin typeface="Courier New"/>
                <a:cs typeface="Courier New"/>
              </a:rPr>
              <a:t>${variable1} </a:t>
            </a:r>
            <a:r>
              <a:rPr sz="1809" spc="-1072" dirty="0">
                <a:latin typeface="Courier New"/>
                <a:cs typeface="Courier New"/>
              </a:rPr>
              <a:t> </a:t>
            </a:r>
            <a:r>
              <a:rPr sz="1809" spc="-4" dirty="0">
                <a:latin typeface="Courier New"/>
                <a:cs typeface="Courier New"/>
              </a:rPr>
              <a:t>Bonjour</a:t>
            </a:r>
            <a:r>
              <a:rPr sz="1809" spc="-22" dirty="0">
                <a:latin typeface="Courier New"/>
                <a:cs typeface="Courier New"/>
              </a:rPr>
              <a:t> </a:t>
            </a:r>
            <a:endParaRPr sz="1809" dirty="0">
              <a:latin typeface="Courier New"/>
              <a:cs typeface="Courier New"/>
            </a:endParaRPr>
          </a:p>
          <a:p>
            <a:pPr marL="320505" marR="5603" indent="-309859" algn="just">
              <a:spcBef>
                <a:spcPts val="613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21066" algn="l"/>
              </a:tabLst>
            </a:pPr>
            <a:r>
              <a:rPr sz="2118" spc="-110" dirty="0">
                <a:latin typeface="Microsoft Sans Serif"/>
                <a:cs typeface="Microsoft Sans Serif"/>
              </a:rPr>
              <a:t>Quand </a:t>
            </a:r>
            <a:r>
              <a:rPr sz="2118" spc="-71" dirty="0">
                <a:latin typeface="Microsoft Sans Serif"/>
                <a:cs typeface="Microsoft Sans Serif"/>
              </a:rPr>
              <a:t>le </a:t>
            </a:r>
            <a:r>
              <a:rPr sz="2118" spc="-154" dirty="0">
                <a:latin typeface="Microsoft Sans Serif"/>
                <a:cs typeface="Microsoft Sans Serif"/>
              </a:rPr>
              <a:t>Shell</a:t>
            </a:r>
            <a:r>
              <a:rPr sz="2118" spc="-150" dirty="0">
                <a:latin typeface="Microsoft Sans Serif"/>
                <a:cs typeface="Microsoft Sans Serif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rencontre</a:t>
            </a:r>
            <a:r>
              <a:rPr sz="2118" spc="-124" dirty="0">
                <a:latin typeface="Microsoft Sans Serif"/>
                <a:cs typeface="Microsoft Sans Serif"/>
              </a:rPr>
              <a:t> </a:t>
            </a:r>
            <a:r>
              <a:rPr sz="2118" spc="-71" dirty="0">
                <a:latin typeface="Microsoft Sans Serif"/>
                <a:cs typeface="Microsoft Sans Serif"/>
              </a:rPr>
              <a:t>le</a:t>
            </a:r>
            <a:r>
              <a:rPr sz="2118" spc="-66" dirty="0">
                <a:latin typeface="Microsoft Sans Serif"/>
                <a:cs typeface="Microsoft Sans Serif"/>
              </a:rPr>
              <a:t> </a:t>
            </a:r>
            <a:r>
              <a:rPr sz="2118" spc="-71" dirty="0">
                <a:latin typeface="Microsoft Sans Serif"/>
                <a:cs typeface="Microsoft Sans Serif"/>
              </a:rPr>
              <a:t>$, </a:t>
            </a:r>
            <a:r>
              <a:rPr sz="2118" spc="-26" dirty="0">
                <a:latin typeface="Microsoft Sans Serif"/>
                <a:cs typeface="Microsoft Sans Serif"/>
              </a:rPr>
              <a:t>il </a:t>
            </a:r>
            <a:r>
              <a:rPr sz="2118" spc="-110" dirty="0">
                <a:latin typeface="Microsoft Sans Serif"/>
                <a:cs typeface="Microsoft Sans Serif"/>
              </a:rPr>
              <a:t>tente </a:t>
            </a:r>
            <a:r>
              <a:rPr sz="2118" spc="-53" dirty="0">
                <a:latin typeface="Microsoft Sans Serif"/>
                <a:cs typeface="Microsoft Sans Serif"/>
              </a:rPr>
              <a:t>d'interpréter </a:t>
            </a:r>
            <a:r>
              <a:rPr sz="2118" spc="-71" dirty="0">
                <a:latin typeface="Microsoft Sans Serif"/>
                <a:cs typeface="Microsoft Sans Serif"/>
              </a:rPr>
              <a:t>le </a:t>
            </a:r>
            <a:r>
              <a:rPr sz="2118" spc="-168" dirty="0">
                <a:latin typeface="Microsoft Sans Serif"/>
                <a:cs typeface="Microsoft Sans Serif"/>
              </a:rPr>
              <a:t>mot</a:t>
            </a:r>
            <a:r>
              <a:rPr sz="2118" spc="-163" dirty="0">
                <a:latin typeface="Microsoft Sans Serif"/>
                <a:cs typeface="Microsoft Sans Serif"/>
              </a:rPr>
              <a:t> </a:t>
            </a:r>
            <a:r>
              <a:rPr sz="2118" spc="-154" dirty="0">
                <a:latin typeface="Microsoft Sans Serif"/>
                <a:cs typeface="Microsoft Sans Serif"/>
              </a:rPr>
              <a:t>suivant </a:t>
            </a:r>
            <a:r>
              <a:rPr sz="2118" spc="-150" dirty="0">
                <a:latin typeface="Microsoft Sans Serif"/>
                <a:cs typeface="Microsoft Sans Serif"/>
              </a:rPr>
              <a:t> </a:t>
            </a:r>
            <a:r>
              <a:rPr sz="2118" spc="-247" dirty="0">
                <a:latin typeface="Microsoft Sans Serif"/>
                <a:cs typeface="Microsoft Sans Serif"/>
              </a:rPr>
              <a:t>com</a:t>
            </a:r>
            <a:r>
              <a:rPr sz="2118" spc="-335" dirty="0">
                <a:latin typeface="Microsoft Sans Serif"/>
                <a:cs typeface="Microsoft Sans Serif"/>
              </a:rPr>
              <a:t>m</a:t>
            </a:r>
            <a:r>
              <a:rPr sz="2118" spc="-119" dirty="0">
                <a:latin typeface="Microsoft Sans Serif"/>
                <a:cs typeface="Microsoft Sans Serif"/>
              </a:rPr>
              <a:t>e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44" dirty="0">
                <a:latin typeface="Microsoft Sans Serif"/>
                <a:cs typeface="Microsoft Sans Serif"/>
              </a:rPr>
              <a:t>ét</a:t>
            </a:r>
            <a:r>
              <a:rPr sz="2118" spc="-66" dirty="0">
                <a:latin typeface="Microsoft Sans Serif"/>
                <a:cs typeface="Microsoft Sans Serif"/>
              </a:rPr>
              <a:t>a</a:t>
            </a:r>
            <a:r>
              <a:rPr sz="2118" spc="-132" dirty="0">
                <a:latin typeface="Microsoft Sans Serif"/>
                <a:cs typeface="Microsoft Sans Serif"/>
              </a:rPr>
              <a:t>nt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202" dirty="0">
                <a:latin typeface="Microsoft Sans Serif"/>
                <a:cs typeface="Microsoft Sans Serif"/>
              </a:rPr>
              <a:t>un</a:t>
            </a:r>
            <a:r>
              <a:rPr sz="2118" spc="-207" dirty="0">
                <a:latin typeface="Microsoft Sans Serif"/>
                <a:cs typeface="Microsoft Sans Serif"/>
              </a:rPr>
              <a:t>e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172" dirty="0">
                <a:latin typeface="Microsoft Sans Serif"/>
                <a:cs typeface="Microsoft Sans Serif"/>
              </a:rPr>
              <a:t>v</a:t>
            </a:r>
            <a:r>
              <a:rPr sz="2118" spc="-9" dirty="0">
                <a:latin typeface="Microsoft Sans Serif"/>
                <a:cs typeface="Microsoft Sans Serif"/>
              </a:rPr>
              <a:t>aria</a:t>
            </a:r>
            <a:r>
              <a:rPr sz="2118" spc="-22" dirty="0">
                <a:latin typeface="Microsoft Sans Serif"/>
                <a:cs typeface="Microsoft Sans Serif"/>
              </a:rPr>
              <a:t>b</a:t>
            </a:r>
            <a:r>
              <a:rPr sz="2118" spc="-49" dirty="0">
                <a:latin typeface="Microsoft Sans Serif"/>
                <a:cs typeface="Microsoft Sans Serif"/>
              </a:rPr>
              <a:t>l</a:t>
            </a:r>
            <a:r>
              <a:rPr sz="2118" spc="-124" dirty="0">
                <a:latin typeface="Microsoft Sans Serif"/>
                <a:cs typeface="Microsoft Sans Serif"/>
              </a:rPr>
              <a:t>e</a:t>
            </a:r>
            <a:r>
              <a:rPr sz="2118" spc="-128" dirty="0">
                <a:latin typeface="Microsoft Sans Serif"/>
                <a:cs typeface="Microsoft Sans Serif"/>
              </a:rPr>
              <a:t>.</a:t>
            </a:r>
            <a:endParaRPr sz="2118" dirty="0">
              <a:latin typeface="Microsoft Sans Serif"/>
              <a:cs typeface="Microsoft Sans Serif"/>
            </a:endParaRPr>
          </a:p>
          <a:p>
            <a:pPr marL="320505" marR="4483" indent="-309859" algn="just">
              <a:lnSpc>
                <a:spcPct val="102099"/>
              </a:lnSpc>
              <a:spcBef>
                <a:spcPts val="552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21066" algn="l"/>
              </a:tabLst>
            </a:pPr>
            <a:r>
              <a:rPr sz="2118" spc="-190" dirty="0">
                <a:latin typeface="Microsoft Sans Serif"/>
                <a:cs typeface="Microsoft Sans Serif"/>
              </a:rPr>
              <a:t>Si</a:t>
            </a:r>
            <a:r>
              <a:rPr sz="2118" spc="-185" dirty="0">
                <a:latin typeface="Microsoft Sans Serif"/>
                <a:cs typeface="Microsoft Sans Serif"/>
              </a:rPr>
              <a:t> </a:t>
            </a:r>
            <a:r>
              <a:rPr sz="2118" spc="-71" dirty="0">
                <a:latin typeface="Microsoft Sans Serif"/>
                <a:cs typeface="Microsoft Sans Serif"/>
              </a:rPr>
              <a:t>elle</a:t>
            </a:r>
            <a:r>
              <a:rPr sz="2118" spc="-66" dirty="0">
                <a:latin typeface="Microsoft Sans Serif"/>
                <a:cs typeface="Microsoft Sans Serif"/>
              </a:rPr>
              <a:t> </a:t>
            </a:r>
            <a:r>
              <a:rPr sz="2118" spc="-132" dirty="0">
                <a:latin typeface="Microsoft Sans Serif"/>
                <a:cs typeface="Microsoft Sans Serif"/>
              </a:rPr>
              <a:t>existe,</a:t>
            </a:r>
            <a:r>
              <a:rPr sz="2118" spc="-128" dirty="0">
                <a:latin typeface="Microsoft Sans Serif"/>
                <a:cs typeface="Microsoft Sans Serif"/>
              </a:rPr>
              <a:t> </a:t>
            </a:r>
            <a:r>
              <a:rPr sz="2118" spc="-101" dirty="0">
                <a:latin typeface="Microsoft Sans Serif"/>
                <a:cs typeface="Microsoft Sans Serif"/>
              </a:rPr>
              <a:t>alors</a:t>
            </a:r>
            <a:r>
              <a:rPr sz="2118" spc="-97" dirty="0">
                <a:latin typeface="Microsoft Sans Serif"/>
                <a:cs typeface="Microsoft Sans Serif"/>
              </a:rPr>
              <a:t> </a:t>
            </a:r>
            <a:r>
              <a:rPr sz="2118" spc="-71" dirty="0">
                <a:latin typeface="Microsoft Sans Serif"/>
                <a:cs typeface="Microsoft Sans Serif"/>
              </a:rPr>
              <a:t>le</a:t>
            </a:r>
            <a:r>
              <a:rPr sz="2118" spc="-66" dirty="0">
                <a:latin typeface="Microsoft Sans Serif"/>
                <a:cs typeface="Microsoft Sans Serif"/>
              </a:rPr>
              <a:t> </a:t>
            </a:r>
            <a:r>
              <a:rPr sz="2118" spc="-9" dirty="0">
                <a:latin typeface="Courier New"/>
                <a:cs typeface="Courier New"/>
              </a:rPr>
              <a:t>$</a:t>
            </a:r>
            <a:r>
              <a:rPr sz="2118" spc="-9" dirty="0" err="1">
                <a:latin typeface="Courier New"/>
                <a:cs typeface="Courier New"/>
              </a:rPr>
              <a:t>nom_variable</a:t>
            </a:r>
            <a:r>
              <a:rPr sz="2118" spc="-9" dirty="0">
                <a:latin typeface="Courier New"/>
                <a:cs typeface="Courier New"/>
              </a:rPr>
              <a:t> </a:t>
            </a:r>
            <a:r>
              <a:rPr sz="2118" spc="-163" dirty="0" err="1">
                <a:latin typeface="Microsoft Sans Serif"/>
                <a:cs typeface="Microsoft Sans Serif"/>
              </a:rPr>
              <a:t>est</a:t>
            </a:r>
            <a:r>
              <a:rPr sz="2118" spc="-163" dirty="0">
                <a:latin typeface="Microsoft Sans Serif"/>
                <a:cs typeface="Microsoft Sans Serif"/>
              </a:rPr>
              <a:t> </a:t>
            </a:r>
            <a:r>
              <a:rPr sz="2118" spc="-159" dirty="0">
                <a:latin typeface="Microsoft Sans Serif"/>
                <a:cs typeface="Microsoft Sans Serif"/>
              </a:rPr>
              <a:t> </a:t>
            </a:r>
            <a:r>
              <a:rPr sz="2118" spc="-110" dirty="0">
                <a:latin typeface="Microsoft Sans Serif"/>
                <a:cs typeface="Microsoft Sans Serif"/>
              </a:rPr>
              <a:t>remplacé </a:t>
            </a:r>
            <a:r>
              <a:rPr sz="2118" spc="-141" dirty="0">
                <a:latin typeface="Microsoft Sans Serif"/>
                <a:cs typeface="Microsoft Sans Serif"/>
              </a:rPr>
              <a:t>(substitution) </a:t>
            </a:r>
            <a:r>
              <a:rPr sz="2118" spc="-13" dirty="0">
                <a:latin typeface="Microsoft Sans Serif"/>
                <a:cs typeface="Microsoft Sans Serif"/>
              </a:rPr>
              <a:t>par </a:t>
            </a:r>
            <a:r>
              <a:rPr sz="2118" spc="-243" dirty="0">
                <a:latin typeface="Microsoft Sans Serif"/>
                <a:cs typeface="Microsoft Sans Serif"/>
              </a:rPr>
              <a:t>son</a:t>
            </a:r>
            <a:r>
              <a:rPr sz="2118" spc="-238" dirty="0">
                <a:latin typeface="Microsoft Sans Serif"/>
                <a:cs typeface="Microsoft Sans Serif"/>
              </a:rPr>
              <a:t> </a:t>
            </a:r>
            <a:r>
              <a:rPr sz="2118" spc="-172" dirty="0">
                <a:latin typeface="Microsoft Sans Serif"/>
                <a:cs typeface="Microsoft Sans Serif"/>
              </a:rPr>
              <a:t>contenu, </a:t>
            </a:r>
            <a:r>
              <a:rPr sz="2118" spc="-185" dirty="0">
                <a:latin typeface="Microsoft Sans Serif"/>
                <a:cs typeface="Microsoft Sans Serif"/>
              </a:rPr>
              <a:t>ou</a:t>
            </a:r>
            <a:r>
              <a:rPr sz="2118" spc="194" dirty="0">
                <a:latin typeface="Microsoft Sans Serif"/>
                <a:cs typeface="Microsoft Sans Serif"/>
              </a:rPr>
              <a:t> </a:t>
            </a:r>
            <a:r>
              <a:rPr sz="2118" spc="-13" dirty="0">
                <a:latin typeface="Microsoft Sans Serif"/>
                <a:cs typeface="Microsoft Sans Serif"/>
              </a:rPr>
              <a:t>par </a:t>
            </a:r>
            <a:r>
              <a:rPr sz="2118" spc="-251" dirty="0">
                <a:latin typeface="Microsoft Sans Serif"/>
                <a:cs typeface="Microsoft Sans Serif"/>
              </a:rPr>
              <a:t>un</a:t>
            </a:r>
            <a:r>
              <a:rPr sz="2118" spc="57" dirty="0">
                <a:latin typeface="Microsoft Sans Serif"/>
                <a:cs typeface="Microsoft Sans Serif"/>
              </a:rPr>
              <a:t> </a:t>
            </a:r>
            <a:r>
              <a:rPr sz="2118" spc="-71" dirty="0">
                <a:latin typeface="Microsoft Sans Serif"/>
                <a:cs typeface="Microsoft Sans Serif"/>
              </a:rPr>
              <a:t>texte vide </a:t>
            </a:r>
            <a:r>
              <a:rPr sz="2118" spc="-159" dirty="0">
                <a:latin typeface="Microsoft Sans Serif"/>
                <a:cs typeface="Microsoft Sans Serif"/>
              </a:rPr>
              <a:t>dans </a:t>
            </a:r>
            <a:r>
              <a:rPr sz="2118" spc="-71" dirty="0">
                <a:latin typeface="Microsoft Sans Serif"/>
                <a:cs typeface="Microsoft Sans Serif"/>
              </a:rPr>
              <a:t>le </a:t>
            </a:r>
            <a:r>
              <a:rPr sz="2118" spc="-66" dirty="0">
                <a:latin typeface="Microsoft Sans Serif"/>
                <a:cs typeface="Microsoft Sans Serif"/>
              </a:rPr>
              <a:t> </a:t>
            </a:r>
            <a:r>
              <a:rPr sz="2118" spc="-202" dirty="0">
                <a:latin typeface="Microsoft Sans Serif"/>
                <a:cs typeface="Microsoft Sans Serif"/>
              </a:rPr>
              <a:t>cas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137" dirty="0">
                <a:latin typeface="Microsoft Sans Serif"/>
                <a:cs typeface="Microsoft Sans Serif"/>
              </a:rPr>
              <a:t>cont</a:t>
            </a:r>
            <a:r>
              <a:rPr sz="2118" spc="-115" dirty="0">
                <a:latin typeface="Microsoft Sans Serif"/>
                <a:cs typeface="Microsoft Sans Serif"/>
              </a:rPr>
              <a:t>r</a:t>
            </a:r>
            <a:r>
              <a:rPr sz="2118" spc="-35" dirty="0">
                <a:latin typeface="Microsoft Sans Serif"/>
                <a:cs typeface="Microsoft Sans Serif"/>
              </a:rPr>
              <a:t>air</a:t>
            </a:r>
            <a:r>
              <a:rPr sz="2118" spc="-79" dirty="0">
                <a:latin typeface="Microsoft Sans Serif"/>
                <a:cs typeface="Microsoft Sans Serif"/>
              </a:rPr>
              <a:t>e</a:t>
            </a:r>
            <a:r>
              <a:rPr sz="2118" spc="-128" dirty="0">
                <a:latin typeface="Microsoft Sans Serif"/>
                <a:cs typeface="Microsoft Sans Serif"/>
              </a:rPr>
              <a:t>.</a:t>
            </a:r>
            <a:endParaRPr sz="2118" dirty="0">
              <a:latin typeface="Microsoft Sans Serif"/>
              <a:cs typeface="Microsoft Sans Serif"/>
            </a:endParaRPr>
          </a:p>
          <a:p>
            <a:pPr marL="320505" indent="-309859" algn="just">
              <a:spcBef>
                <a:spcPts val="697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21066" algn="l"/>
              </a:tabLst>
            </a:pPr>
            <a:r>
              <a:rPr sz="2118" spc="-9" dirty="0">
                <a:latin typeface="Microsoft Sans Serif"/>
                <a:cs typeface="Microsoft Sans Serif"/>
              </a:rPr>
              <a:t>Af</a:t>
            </a:r>
            <a:r>
              <a:rPr sz="2118" spc="49" dirty="0">
                <a:latin typeface="Microsoft Sans Serif"/>
                <a:cs typeface="Microsoft Sans Serif"/>
              </a:rPr>
              <a:t>fi</a:t>
            </a:r>
            <a:r>
              <a:rPr sz="2118" spc="-168" dirty="0">
                <a:latin typeface="Microsoft Sans Serif"/>
                <a:cs typeface="Microsoft Sans Serif"/>
              </a:rPr>
              <a:t>c</a:t>
            </a:r>
            <a:r>
              <a:rPr sz="2118" spc="-124" dirty="0">
                <a:latin typeface="Microsoft Sans Serif"/>
                <a:cs typeface="Microsoft Sans Serif"/>
              </a:rPr>
              <a:t>her</a:t>
            </a:r>
            <a:r>
              <a:rPr sz="2118" spc="4" dirty="0">
                <a:latin typeface="Microsoft Sans Serif"/>
                <a:cs typeface="Microsoft Sans Serif"/>
              </a:rPr>
              <a:t> </a:t>
            </a:r>
            <a:r>
              <a:rPr sz="2118" spc="-49" dirty="0">
                <a:latin typeface="Microsoft Sans Serif"/>
                <a:cs typeface="Microsoft Sans Serif"/>
              </a:rPr>
              <a:t>l</a:t>
            </a:r>
            <a:r>
              <a:rPr sz="2118" spc="-101" dirty="0">
                <a:latin typeface="Microsoft Sans Serif"/>
                <a:cs typeface="Microsoft Sans Serif"/>
              </a:rPr>
              <a:t>e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163" dirty="0">
                <a:latin typeface="Microsoft Sans Serif"/>
                <a:cs typeface="Microsoft Sans Serif"/>
              </a:rPr>
              <a:t>conte</a:t>
            </a:r>
            <a:r>
              <a:rPr sz="2118" spc="-180" dirty="0">
                <a:latin typeface="Microsoft Sans Serif"/>
                <a:cs typeface="Microsoft Sans Serif"/>
              </a:rPr>
              <a:t>n</a:t>
            </a:r>
            <a:r>
              <a:rPr sz="2118" spc="-251" dirty="0">
                <a:latin typeface="Microsoft Sans Serif"/>
                <a:cs typeface="Microsoft Sans Serif"/>
              </a:rPr>
              <a:t>u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128" err="1">
                <a:latin typeface="Microsoft Sans Serif"/>
                <a:cs typeface="Microsoft Sans Serif"/>
              </a:rPr>
              <a:t>d’une</a:t>
            </a:r>
            <a:r>
              <a:rPr sz="2118" spc="26">
                <a:latin typeface="Microsoft Sans Serif"/>
                <a:cs typeface="Microsoft Sans Serif"/>
              </a:rPr>
              <a:t> </a:t>
            </a:r>
            <a:r>
              <a:rPr sz="2118" spc="-176">
                <a:latin typeface="Microsoft Sans Serif"/>
                <a:cs typeface="Microsoft Sans Serif"/>
              </a:rPr>
              <a:t>v</a:t>
            </a:r>
            <a:r>
              <a:rPr sz="2118" spc="-9">
                <a:latin typeface="Microsoft Sans Serif"/>
                <a:cs typeface="Microsoft Sans Serif"/>
              </a:rPr>
              <a:t>aria</a:t>
            </a:r>
            <a:r>
              <a:rPr sz="2118" spc="-22">
                <a:latin typeface="Microsoft Sans Serif"/>
                <a:cs typeface="Microsoft Sans Serif"/>
              </a:rPr>
              <a:t>b</a:t>
            </a:r>
            <a:r>
              <a:rPr sz="2118" spc="-101">
                <a:latin typeface="Microsoft Sans Serif"/>
                <a:cs typeface="Microsoft Sans Serif"/>
              </a:rPr>
              <a:t>le</a:t>
            </a:r>
            <a:r>
              <a:rPr sz="2118" spc="-71">
                <a:latin typeface="Microsoft Sans Serif"/>
                <a:cs typeface="Microsoft Sans Serif"/>
              </a:rPr>
              <a:t>:</a:t>
            </a:r>
            <a:r>
              <a:rPr sz="2118" spc="18">
                <a:latin typeface="Microsoft Sans Serif"/>
                <a:cs typeface="Microsoft Sans Serif"/>
              </a:rPr>
              <a:t> </a:t>
            </a:r>
            <a:r>
              <a:rPr sz="2118" spc="-13" dirty="0">
                <a:latin typeface="Microsoft Sans Serif"/>
                <a:cs typeface="Microsoft Sans Serif"/>
              </a:rPr>
              <a:t>l</a:t>
            </a:r>
            <a:r>
              <a:rPr sz="2118" spc="-22" dirty="0">
                <a:latin typeface="Microsoft Sans Serif"/>
                <a:cs typeface="Microsoft Sans Serif"/>
              </a:rPr>
              <a:t>a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202" dirty="0">
                <a:latin typeface="Microsoft Sans Serif"/>
                <a:cs typeface="Microsoft Sans Serif"/>
              </a:rPr>
              <a:t>co</a:t>
            </a:r>
            <a:r>
              <a:rPr sz="2118" spc="-326" dirty="0">
                <a:latin typeface="Microsoft Sans Serif"/>
                <a:cs typeface="Microsoft Sans Serif"/>
              </a:rPr>
              <a:t>m</a:t>
            </a:r>
            <a:r>
              <a:rPr sz="2118" spc="-221" dirty="0">
                <a:latin typeface="Microsoft Sans Serif"/>
                <a:cs typeface="Microsoft Sans Serif"/>
              </a:rPr>
              <a:t>m</a:t>
            </a:r>
            <a:r>
              <a:rPr sz="2118" spc="-154" dirty="0">
                <a:latin typeface="Microsoft Sans Serif"/>
                <a:cs typeface="Microsoft Sans Serif"/>
              </a:rPr>
              <a:t>a</a:t>
            </a:r>
            <a:r>
              <a:rPr sz="2118" spc="-128" dirty="0">
                <a:latin typeface="Microsoft Sans Serif"/>
                <a:cs typeface="Microsoft Sans Serif"/>
              </a:rPr>
              <a:t>nde</a:t>
            </a:r>
            <a:r>
              <a:rPr sz="2118" spc="44" dirty="0">
                <a:latin typeface="Microsoft Sans Serif"/>
                <a:cs typeface="Microsoft Sans Serif"/>
              </a:rPr>
              <a:t> </a:t>
            </a:r>
            <a:r>
              <a:rPr sz="2118" spc="-194" dirty="0">
                <a:latin typeface="Microsoft Sans Serif"/>
                <a:cs typeface="Microsoft Sans Serif"/>
              </a:rPr>
              <a:t>e</a:t>
            </a:r>
            <a:r>
              <a:rPr sz="2118" spc="-93" dirty="0">
                <a:latin typeface="Microsoft Sans Serif"/>
                <a:cs typeface="Microsoft Sans Serif"/>
              </a:rPr>
              <a:t>c</a:t>
            </a:r>
            <a:r>
              <a:rPr sz="2118" spc="-185" dirty="0">
                <a:latin typeface="Microsoft Sans Serif"/>
                <a:cs typeface="Microsoft Sans Serif"/>
              </a:rPr>
              <a:t>ho</a:t>
            </a:r>
            <a:endParaRPr sz="2118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3860" y="1262007"/>
            <a:ext cx="181535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b="1" spc="-66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2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4490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575" y="356189"/>
            <a:ext cx="2829485" cy="6671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pc="-547" dirty="0"/>
              <a:t>Les</a:t>
            </a:r>
            <a:r>
              <a:rPr spc="53" dirty="0"/>
              <a:t> </a:t>
            </a:r>
            <a:r>
              <a:rPr spc="-322" dirty="0"/>
              <a:t>v</a:t>
            </a:r>
            <a:r>
              <a:rPr spc="-4" dirty="0"/>
              <a:t>ari</a:t>
            </a:r>
            <a:r>
              <a:rPr spc="-22" dirty="0"/>
              <a:t>a</a:t>
            </a:r>
            <a:r>
              <a:rPr spc="-238" dirty="0"/>
              <a:t>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22575" y="1599707"/>
            <a:ext cx="1390650" cy="3909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20505" indent="-309859">
              <a:spcBef>
                <a:spcPts val="84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20505" algn="l"/>
                <a:tab pos="321066" algn="l"/>
              </a:tabLst>
            </a:pPr>
            <a:r>
              <a:rPr sz="2118" spc="-168" err="1">
                <a:latin typeface="Microsoft Sans Serif"/>
                <a:cs typeface="Microsoft Sans Serif"/>
              </a:rPr>
              <a:t>Exemple</a:t>
            </a:r>
            <a:r>
              <a:rPr sz="2118" spc="66">
                <a:latin typeface="Microsoft Sans Serif"/>
                <a:cs typeface="Microsoft Sans Serif"/>
              </a:rPr>
              <a:t> </a:t>
            </a:r>
            <a:r>
              <a:rPr sz="2471" spc="-146">
                <a:latin typeface="Microsoft Sans Serif"/>
                <a:cs typeface="Microsoft Sans Serif"/>
              </a:rPr>
              <a:t>:</a:t>
            </a:r>
            <a:endParaRPr sz="2471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561" y="1617121"/>
            <a:ext cx="2296085" cy="678893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21030" marR="4483" indent="-110384">
              <a:lnSpc>
                <a:spcPct val="129900"/>
              </a:lnSpc>
              <a:spcBef>
                <a:spcPts val="79"/>
              </a:spcBef>
            </a:pPr>
            <a:r>
              <a:rPr sz="1721" spc="13" dirty="0">
                <a:latin typeface="Courier New"/>
                <a:cs typeface="Courier New"/>
              </a:rPr>
              <a:t>$</a:t>
            </a:r>
            <a:r>
              <a:rPr sz="1721" spc="-13" dirty="0">
                <a:latin typeface="Courier New"/>
                <a:cs typeface="Courier New"/>
              </a:rPr>
              <a:t> </a:t>
            </a:r>
            <a:r>
              <a:rPr sz="1721" spc="9" dirty="0">
                <a:latin typeface="Courier New"/>
                <a:cs typeface="Courier New"/>
              </a:rPr>
              <a:t>echo</a:t>
            </a:r>
            <a:r>
              <a:rPr sz="1721" spc="53" dirty="0">
                <a:latin typeface="Courier New"/>
                <a:cs typeface="Courier New"/>
              </a:rPr>
              <a:t> </a:t>
            </a:r>
            <a:r>
              <a:rPr sz="1721" spc="13" dirty="0">
                <a:latin typeface="Courier New"/>
                <a:cs typeface="Courier New"/>
              </a:rPr>
              <a:t>$variable1 </a:t>
            </a:r>
            <a:r>
              <a:rPr sz="1721" spc="-1019" dirty="0">
                <a:latin typeface="Courier New"/>
                <a:cs typeface="Courier New"/>
              </a:rPr>
              <a:t> </a:t>
            </a:r>
            <a:r>
              <a:rPr sz="1721" spc="9" dirty="0">
                <a:latin typeface="Courier New"/>
                <a:cs typeface="Courier New"/>
              </a:rPr>
              <a:t>Bonjour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22576" y="2399067"/>
            <a:ext cx="7752790" cy="214638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20505" marR="4483" indent="-309859">
              <a:spcBef>
                <a:spcPts val="88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20505" algn="l"/>
                <a:tab pos="321066" algn="l"/>
                <a:tab pos="1373354" algn="l"/>
                <a:tab pos="2367369" algn="l"/>
              </a:tabLst>
            </a:pPr>
            <a:r>
              <a:rPr sz="2118" spc="-207" dirty="0">
                <a:latin typeface="Microsoft Sans Serif"/>
                <a:cs typeface="Microsoft Sans Serif"/>
              </a:rPr>
              <a:t>Une</a:t>
            </a:r>
            <a:r>
              <a:rPr sz="2118" spc="-202" dirty="0">
                <a:latin typeface="Microsoft Sans Serif"/>
                <a:cs typeface="Microsoft Sans Serif"/>
              </a:rPr>
              <a:t> </a:t>
            </a:r>
            <a:r>
              <a:rPr sz="2118" spc="-49" dirty="0">
                <a:latin typeface="Microsoft Sans Serif"/>
                <a:cs typeface="Microsoft Sans Serif"/>
              </a:rPr>
              <a:t>variable </a:t>
            </a:r>
            <a:r>
              <a:rPr sz="2118" spc="-101" dirty="0">
                <a:latin typeface="Microsoft Sans Serif"/>
                <a:cs typeface="Microsoft Sans Serif"/>
              </a:rPr>
              <a:t>peut </a:t>
            </a:r>
            <a:r>
              <a:rPr sz="2118" spc="-128" dirty="0">
                <a:latin typeface="Microsoft Sans Serif"/>
                <a:cs typeface="Microsoft Sans Serif"/>
              </a:rPr>
              <a:t>contenir</a:t>
            </a:r>
            <a:r>
              <a:rPr sz="2118" spc="-124" dirty="0">
                <a:latin typeface="Microsoft Sans Serif"/>
                <a:cs typeface="Microsoft Sans Serif"/>
              </a:rPr>
              <a:t> </a:t>
            </a:r>
            <a:r>
              <a:rPr sz="2118" spc="-163" dirty="0">
                <a:latin typeface="Microsoft Sans Serif"/>
                <a:cs typeface="Microsoft Sans Serif"/>
              </a:rPr>
              <a:t>des</a:t>
            </a:r>
            <a:r>
              <a:rPr sz="2118" spc="-159" dirty="0">
                <a:latin typeface="Microsoft Sans Serif"/>
                <a:cs typeface="Microsoft Sans Serif"/>
              </a:rPr>
              <a:t> </a:t>
            </a:r>
            <a:r>
              <a:rPr sz="2118" spc="-115" dirty="0">
                <a:latin typeface="Microsoft Sans Serif"/>
                <a:cs typeface="Microsoft Sans Serif"/>
              </a:rPr>
              <a:t>caractères</a:t>
            </a:r>
            <a:r>
              <a:rPr sz="2118" spc="-110" dirty="0">
                <a:latin typeface="Microsoft Sans Serif"/>
                <a:cs typeface="Microsoft Sans Serif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spéciaux</a:t>
            </a:r>
            <a:r>
              <a:rPr sz="2118" spc="-124" dirty="0">
                <a:latin typeface="Microsoft Sans Serif"/>
                <a:cs typeface="Microsoft Sans Serif"/>
              </a:rPr>
              <a:t> </a:t>
            </a:r>
            <a:r>
              <a:rPr sz="2118" spc="-168" dirty="0">
                <a:latin typeface="Microsoft Sans Serif"/>
                <a:cs typeface="Microsoft Sans Serif"/>
              </a:rPr>
              <a:t>notamment</a:t>
            </a:r>
            <a:r>
              <a:rPr sz="2118" spc="-163" dirty="0">
                <a:latin typeface="Microsoft Sans Serif"/>
                <a:cs typeface="Microsoft Sans Serif"/>
              </a:rPr>
              <a:t> des </a:t>
            </a:r>
            <a:r>
              <a:rPr sz="2118" spc="-159" dirty="0">
                <a:latin typeface="Microsoft Sans Serif"/>
                <a:cs typeface="Microsoft Sans Serif"/>
              </a:rPr>
              <a:t> </a:t>
            </a:r>
            <a:r>
              <a:rPr sz="2118" spc="-172" dirty="0">
                <a:latin typeface="Microsoft Sans Serif"/>
                <a:cs typeface="Microsoft Sans Serif"/>
              </a:rPr>
              <a:t>espaces.	</a:t>
            </a:r>
            <a:r>
              <a:rPr sz="2118" spc="-75" dirty="0">
                <a:latin typeface="Microsoft Sans Serif"/>
                <a:cs typeface="Microsoft Sans Serif"/>
              </a:rPr>
              <a:t>Il </a:t>
            </a:r>
            <a:r>
              <a:rPr sz="2118" spc="-40" dirty="0">
                <a:latin typeface="Microsoft Sans Serif"/>
                <a:cs typeface="Microsoft Sans Serif"/>
              </a:rPr>
              <a:t>faut </a:t>
            </a:r>
            <a:r>
              <a:rPr sz="2118" spc="-159" dirty="0">
                <a:latin typeface="Microsoft Sans Serif"/>
                <a:cs typeface="Microsoft Sans Serif"/>
              </a:rPr>
              <a:t>dans</a:t>
            </a:r>
            <a:r>
              <a:rPr sz="2118" spc="-154" dirty="0">
                <a:latin typeface="Microsoft Sans Serif"/>
                <a:cs typeface="Microsoft Sans Serif"/>
              </a:rPr>
              <a:t> </a:t>
            </a:r>
            <a:r>
              <a:rPr sz="2118" spc="-185" dirty="0">
                <a:latin typeface="Microsoft Sans Serif"/>
                <a:cs typeface="Microsoft Sans Serif"/>
              </a:rPr>
              <a:t>ce</a:t>
            </a:r>
            <a:r>
              <a:rPr sz="2118" spc="-180" dirty="0">
                <a:latin typeface="Microsoft Sans Serif"/>
                <a:cs typeface="Microsoft Sans Serif"/>
              </a:rPr>
              <a:t> </a:t>
            </a:r>
            <a:r>
              <a:rPr sz="2118" spc="-202" dirty="0">
                <a:latin typeface="Microsoft Sans Serif"/>
                <a:cs typeface="Microsoft Sans Serif"/>
              </a:rPr>
              <a:t>cas</a:t>
            </a:r>
            <a:r>
              <a:rPr sz="2118" spc="-199" dirty="0">
                <a:latin typeface="Microsoft Sans Serif"/>
                <a:cs typeface="Microsoft Sans Serif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soit </a:t>
            </a:r>
            <a:r>
              <a:rPr sz="2118" spc="-84" dirty="0">
                <a:latin typeface="Microsoft Sans Serif"/>
                <a:cs typeface="Microsoft Sans Serif"/>
              </a:rPr>
              <a:t>verrouiller </a:t>
            </a:r>
            <a:r>
              <a:rPr sz="2118" spc="-168" dirty="0">
                <a:latin typeface="Microsoft Sans Serif"/>
                <a:cs typeface="Microsoft Sans Serif"/>
              </a:rPr>
              <a:t>les</a:t>
            </a:r>
            <a:r>
              <a:rPr sz="2118" spc="-163" dirty="0">
                <a:latin typeface="Microsoft Sans Serif"/>
                <a:cs typeface="Microsoft Sans Serif"/>
              </a:rPr>
              <a:t> </a:t>
            </a:r>
            <a:r>
              <a:rPr sz="2118" spc="-115" dirty="0">
                <a:latin typeface="Microsoft Sans Serif"/>
                <a:cs typeface="Microsoft Sans Serif"/>
              </a:rPr>
              <a:t>caractères </a:t>
            </a:r>
            <a:r>
              <a:rPr sz="2118" spc="-128" dirty="0">
                <a:latin typeface="Microsoft Sans Serif"/>
                <a:cs typeface="Microsoft Sans Serif"/>
              </a:rPr>
              <a:t>spéciaux </a:t>
            </a:r>
            <a:r>
              <a:rPr sz="2118" spc="-251" dirty="0">
                <a:latin typeface="Microsoft Sans Serif"/>
                <a:cs typeface="Microsoft Sans Serif"/>
              </a:rPr>
              <a:t>un </a:t>
            </a:r>
            <a:r>
              <a:rPr sz="2118" spc="-552" dirty="0">
                <a:latin typeface="Microsoft Sans Serif"/>
                <a:cs typeface="Microsoft Sans Serif"/>
              </a:rPr>
              <a:t> </a:t>
            </a:r>
            <a:r>
              <a:rPr sz="2118" spc="-13" dirty="0">
                <a:latin typeface="Microsoft Sans Serif"/>
                <a:cs typeface="Microsoft Sans Serif"/>
              </a:rPr>
              <a:t>p</a:t>
            </a:r>
            <a:r>
              <a:rPr sz="2118" spc="-22" dirty="0">
                <a:latin typeface="Microsoft Sans Serif"/>
                <a:cs typeface="Microsoft Sans Serif"/>
              </a:rPr>
              <a:t>a</a:t>
            </a:r>
            <a:r>
              <a:rPr sz="2118" dirty="0">
                <a:latin typeface="Microsoft Sans Serif"/>
                <a:cs typeface="Microsoft Sans Serif"/>
              </a:rPr>
              <a:t>r</a:t>
            </a:r>
            <a:r>
              <a:rPr sz="2118" spc="31" dirty="0">
                <a:latin typeface="Microsoft Sans Serif"/>
                <a:cs typeface="Microsoft Sans Serif"/>
              </a:rPr>
              <a:t> </a:t>
            </a:r>
            <a:r>
              <a:rPr sz="2118" spc="-251" dirty="0">
                <a:latin typeface="Microsoft Sans Serif"/>
                <a:cs typeface="Microsoft Sans Serif"/>
              </a:rPr>
              <a:t>u</a:t>
            </a:r>
            <a:r>
              <a:rPr sz="2118" spc="-247" dirty="0">
                <a:latin typeface="Microsoft Sans Serif"/>
                <a:cs typeface="Microsoft Sans Serif"/>
              </a:rPr>
              <a:t>n</a:t>
            </a:r>
            <a:r>
              <a:rPr sz="2118" spc="-128" dirty="0">
                <a:latin typeface="Microsoft Sans Serif"/>
                <a:cs typeface="Microsoft Sans Serif"/>
              </a:rPr>
              <a:t>,</a:t>
            </a:r>
            <a:r>
              <a:rPr sz="2118" spc="9" dirty="0">
                <a:latin typeface="Microsoft Sans Serif"/>
                <a:cs typeface="Microsoft Sans Serif"/>
              </a:rPr>
              <a:t> </a:t>
            </a:r>
            <a:r>
              <a:rPr sz="2118" spc="-168" dirty="0">
                <a:latin typeface="Microsoft Sans Serif"/>
                <a:cs typeface="Microsoft Sans Serif"/>
              </a:rPr>
              <a:t>soi</a:t>
            </a:r>
            <a:r>
              <a:rPr sz="2118" spc="-18" dirty="0">
                <a:latin typeface="Microsoft Sans Serif"/>
                <a:cs typeface="Microsoft Sans Serif"/>
              </a:rPr>
              <a:t>t</a:t>
            </a:r>
            <a:r>
              <a:rPr sz="2118" spc="4" dirty="0">
                <a:latin typeface="Microsoft Sans Serif"/>
                <a:cs typeface="Microsoft Sans Serif"/>
              </a:rPr>
              <a:t> </a:t>
            </a:r>
            <a:r>
              <a:rPr sz="2118" spc="-66" dirty="0">
                <a:latin typeface="Microsoft Sans Serif"/>
                <a:cs typeface="Microsoft Sans Serif"/>
              </a:rPr>
              <a:t>de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49" dirty="0">
                <a:latin typeface="Microsoft Sans Serif"/>
                <a:cs typeface="Microsoft Sans Serif"/>
              </a:rPr>
              <a:t>l</a:t>
            </a:r>
            <a:r>
              <a:rPr sz="2118" spc="-101" dirty="0">
                <a:latin typeface="Microsoft Sans Serif"/>
                <a:cs typeface="Microsoft Sans Serif"/>
              </a:rPr>
              <a:t>e</a:t>
            </a:r>
            <a:r>
              <a:rPr sz="2118" spc="-357" dirty="0">
                <a:latin typeface="Microsoft Sans Serif"/>
                <a:cs typeface="Microsoft Sans Serif"/>
              </a:rPr>
              <a:t>s</a:t>
            </a:r>
            <a:r>
              <a:rPr sz="2118" dirty="0">
                <a:latin typeface="Microsoft Sans Serif"/>
                <a:cs typeface="Microsoft Sans Serif"/>
              </a:rPr>
              <a:t>	</a:t>
            </a:r>
            <a:r>
              <a:rPr sz="2118" spc="-202" dirty="0">
                <a:latin typeface="Microsoft Sans Serif"/>
                <a:cs typeface="Microsoft Sans Serif"/>
              </a:rPr>
              <a:t>me</a:t>
            </a:r>
            <a:r>
              <a:rPr sz="2118" spc="-93" dirty="0">
                <a:latin typeface="Microsoft Sans Serif"/>
                <a:cs typeface="Microsoft Sans Serif"/>
              </a:rPr>
              <a:t>t</a:t>
            </a:r>
            <a:r>
              <a:rPr sz="2118" spc="-49" dirty="0">
                <a:latin typeface="Microsoft Sans Serif"/>
                <a:cs typeface="Microsoft Sans Serif"/>
              </a:rPr>
              <a:t>tre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97" dirty="0">
                <a:latin typeface="Microsoft Sans Serif"/>
                <a:cs typeface="Microsoft Sans Serif"/>
              </a:rPr>
              <a:t>entr</a:t>
            </a:r>
            <a:r>
              <a:rPr sz="2118" spc="-119" dirty="0">
                <a:latin typeface="Microsoft Sans Serif"/>
                <a:cs typeface="Microsoft Sans Serif"/>
              </a:rPr>
              <a:t>e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22" dirty="0">
                <a:latin typeface="Microsoft Sans Serif"/>
                <a:cs typeface="Microsoft Sans Serif"/>
              </a:rPr>
              <a:t>g</a:t>
            </a:r>
            <a:r>
              <a:rPr sz="2118" spc="-115" dirty="0">
                <a:latin typeface="Microsoft Sans Serif"/>
                <a:cs typeface="Microsoft Sans Serif"/>
              </a:rPr>
              <a:t>ui</a:t>
            </a:r>
            <a:r>
              <a:rPr sz="2118" spc="-62" dirty="0">
                <a:latin typeface="Microsoft Sans Serif"/>
                <a:cs typeface="Microsoft Sans Serif"/>
              </a:rPr>
              <a:t>l</a:t>
            </a:r>
            <a:r>
              <a:rPr sz="2118" spc="-168" dirty="0">
                <a:latin typeface="Microsoft Sans Serif"/>
                <a:cs typeface="Microsoft Sans Serif"/>
              </a:rPr>
              <a:t>lemets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185" dirty="0">
                <a:latin typeface="Microsoft Sans Serif"/>
                <a:cs typeface="Microsoft Sans Serif"/>
              </a:rPr>
              <a:t>ou</a:t>
            </a:r>
            <a:r>
              <a:rPr sz="2118" spc="9" dirty="0">
                <a:latin typeface="Microsoft Sans Serif"/>
                <a:cs typeface="Microsoft Sans Serif"/>
              </a:rPr>
              <a:t> </a:t>
            </a:r>
            <a:r>
              <a:rPr sz="2118" spc="-13" dirty="0">
                <a:latin typeface="Microsoft Sans Serif"/>
                <a:cs typeface="Microsoft Sans Serif"/>
              </a:rPr>
              <a:t>a</a:t>
            </a:r>
            <a:r>
              <a:rPr sz="2118" spc="-22" dirty="0">
                <a:latin typeface="Microsoft Sans Serif"/>
                <a:cs typeface="Microsoft Sans Serif"/>
              </a:rPr>
              <a:t>p</a:t>
            </a:r>
            <a:r>
              <a:rPr sz="2118" spc="-132" dirty="0">
                <a:latin typeface="Microsoft Sans Serif"/>
                <a:cs typeface="Microsoft Sans Serif"/>
              </a:rPr>
              <a:t>ost</a:t>
            </a:r>
            <a:r>
              <a:rPr sz="2118" spc="-141" dirty="0">
                <a:latin typeface="Microsoft Sans Serif"/>
                <a:cs typeface="Microsoft Sans Serif"/>
              </a:rPr>
              <a:t>r</a:t>
            </a:r>
            <a:r>
              <a:rPr sz="2118" spc="-172" dirty="0">
                <a:latin typeface="Microsoft Sans Serif"/>
                <a:cs typeface="Microsoft Sans Serif"/>
              </a:rPr>
              <a:t>ophes</a:t>
            </a:r>
            <a:endParaRPr sz="2118" dirty="0">
              <a:latin typeface="Microsoft Sans Serif"/>
              <a:cs typeface="Microsoft Sans Serif"/>
            </a:endParaRPr>
          </a:p>
          <a:p>
            <a:pPr marL="320505" marR="363090" indent="-309859">
              <a:spcBef>
                <a:spcPts val="71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20505" algn="l"/>
                <a:tab pos="321066" algn="l"/>
              </a:tabLst>
            </a:pPr>
            <a:r>
              <a:rPr sz="2118" spc="-190" dirty="0">
                <a:latin typeface="Microsoft Sans Serif"/>
                <a:cs typeface="Microsoft Sans Serif"/>
              </a:rPr>
              <a:t>La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71" dirty="0">
                <a:latin typeface="Microsoft Sans Serif"/>
                <a:cs typeface="Microsoft Sans Serif"/>
              </a:rPr>
              <a:t>principale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66" dirty="0">
                <a:latin typeface="Microsoft Sans Serif"/>
                <a:cs typeface="Microsoft Sans Serif"/>
              </a:rPr>
              <a:t>différence</a:t>
            </a:r>
            <a:r>
              <a:rPr sz="2118" spc="9" dirty="0">
                <a:latin typeface="Microsoft Sans Serif"/>
                <a:cs typeface="Microsoft Sans Serif"/>
              </a:rPr>
              <a:t> </a:t>
            </a:r>
            <a:r>
              <a:rPr sz="2118" spc="-101" dirty="0">
                <a:latin typeface="Microsoft Sans Serif"/>
                <a:cs typeface="Microsoft Sans Serif"/>
              </a:rPr>
              <a:t>entre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168" dirty="0">
                <a:latin typeface="Microsoft Sans Serif"/>
                <a:cs typeface="Microsoft Sans Serif"/>
              </a:rPr>
              <a:t>les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132" dirty="0">
                <a:latin typeface="Microsoft Sans Serif"/>
                <a:cs typeface="Microsoft Sans Serif"/>
              </a:rPr>
              <a:t>guillemets</a:t>
            </a:r>
            <a:r>
              <a:rPr sz="2118" spc="4" dirty="0">
                <a:latin typeface="Microsoft Sans Serif"/>
                <a:cs typeface="Microsoft Sans Serif"/>
              </a:rPr>
              <a:t> </a:t>
            </a:r>
            <a:r>
              <a:rPr sz="2118" spc="-71" dirty="0">
                <a:latin typeface="Microsoft Sans Serif"/>
                <a:cs typeface="Microsoft Sans Serif"/>
              </a:rPr>
              <a:t>et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163" dirty="0">
                <a:latin typeface="Microsoft Sans Serif"/>
                <a:cs typeface="Microsoft Sans Serif"/>
              </a:rPr>
              <a:t>les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apostrophes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163" dirty="0">
                <a:latin typeface="Microsoft Sans Serif"/>
                <a:cs typeface="Microsoft Sans Serif"/>
              </a:rPr>
              <a:t>est </a:t>
            </a:r>
            <a:r>
              <a:rPr sz="2118" spc="-552" dirty="0">
                <a:latin typeface="Microsoft Sans Serif"/>
                <a:cs typeface="Microsoft Sans Serif"/>
              </a:rPr>
              <a:t> </a:t>
            </a:r>
            <a:r>
              <a:rPr sz="2118" spc="-66" dirty="0">
                <a:latin typeface="Microsoft Sans Serif"/>
                <a:cs typeface="Microsoft Sans Serif"/>
              </a:rPr>
              <a:t>l'interprétation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163" dirty="0">
                <a:latin typeface="Microsoft Sans Serif"/>
                <a:cs typeface="Microsoft Sans Serif"/>
              </a:rPr>
              <a:t>des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84" dirty="0">
                <a:latin typeface="Microsoft Sans Serif"/>
                <a:cs typeface="Microsoft Sans Serif"/>
              </a:rPr>
              <a:t>variables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71" dirty="0">
                <a:latin typeface="Microsoft Sans Serif"/>
                <a:cs typeface="Microsoft Sans Serif"/>
              </a:rPr>
              <a:t>et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163" dirty="0">
                <a:latin typeface="Microsoft Sans Serif"/>
                <a:cs typeface="Microsoft Sans Serif"/>
              </a:rPr>
              <a:t>des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159" dirty="0">
                <a:latin typeface="Microsoft Sans Serif"/>
                <a:cs typeface="Microsoft Sans Serif"/>
              </a:rPr>
              <a:t>substitutions</a:t>
            </a:r>
            <a:endParaRPr sz="2118" dirty="0">
              <a:latin typeface="Microsoft Sans Serif"/>
              <a:cs typeface="Microsoft Sans Serif"/>
            </a:endParaRPr>
          </a:p>
          <a:p>
            <a:pPr marL="320505" indent="-309859">
              <a:spcBef>
                <a:spcPts val="697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20505" algn="l"/>
                <a:tab pos="321066" algn="l"/>
              </a:tabLst>
            </a:pPr>
            <a:r>
              <a:rPr sz="2118" spc="-278" err="1">
                <a:latin typeface="Microsoft Sans Serif"/>
                <a:cs typeface="Microsoft Sans Serif"/>
              </a:rPr>
              <a:t>E</a:t>
            </a:r>
            <a:r>
              <a:rPr sz="2118" spc="-251" err="1">
                <a:latin typeface="Microsoft Sans Serif"/>
                <a:cs typeface="Microsoft Sans Serif"/>
              </a:rPr>
              <a:t>x</a:t>
            </a:r>
            <a:r>
              <a:rPr sz="2118" spc="-172" err="1">
                <a:latin typeface="Microsoft Sans Serif"/>
                <a:cs typeface="Microsoft Sans Serif"/>
              </a:rPr>
              <a:t>em</a:t>
            </a:r>
            <a:r>
              <a:rPr sz="2118" spc="-150" err="1">
                <a:latin typeface="Microsoft Sans Serif"/>
                <a:cs typeface="Microsoft Sans Serif"/>
              </a:rPr>
              <a:t>p</a:t>
            </a:r>
            <a:r>
              <a:rPr sz="2118" spc="-49" err="1">
                <a:latin typeface="Microsoft Sans Serif"/>
                <a:cs typeface="Microsoft Sans Serif"/>
              </a:rPr>
              <a:t>l</a:t>
            </a:r>
            <a:r>
              <a:rPr sz="2118" spc="-101" err="1">
                <a:latin typeface="Microsoft Sans Serif"/>
                <a:cs typeface="Microsoft Sans Serif"/>
              </a:rPr>
              <a:t>e</a:t>
            </a:r>
            <a:r>
              <a:rPr sz="2118" spc="18">
                <a:latin typeface="Microsoft Sans Serif"/>
                <a:cs typeface="Microsoft Sans Serif"/>
              </a:rPr>
              <a:t> </a:t>
            </a:r>
            <a:r>
              <a:rPr sz="2118" spc="-128">
                <a:latin typeface="Microsoft Sans Serif"/>
                <a:cs typeface="Microsoft Sans Serif"/>
              </a:rPr>
              <a:t>:</a:t>
            </a:r>
            <a:endParaRPr sz="2118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9436" y="4421729"/>
            <a:ext cx="4334996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1721" spc="9" dirty="0">
                <a:latin typeface="Courier New"/>
                <a:cs typeface="Courier New"/>
              </a:rPr>
              <a:t>echo </a:t>
            </a:r>
            <a:r>
              <a:rPr sz="1721" spc="13" dirty="0">
                <a:latin typeface="Courier New"/>
                <a:cs typeface="Courier New"/>
              </a:rPr>
              <a:t>"</a:t>
            </a:r>
            <a:r>
              <a:rPr sz="1721" spc="9" dirty="0">
                <a:latin typeface="Courier New"/>
                <a:cs typeface="Courier New"/>
              </a:rPr>
              <a:t> $variable1 </a:t>
            </a:r>
            <a:r>
              <a:rPr sz="1721" spc="13" dirty="0">
                <a:latin typeface="Courier New"/>
                <a:cs typeface="Courier New"/>
              </a:rPr>
              <a:t>"</a:t>
            </a:r>
            <a:r>
              <a:rPr sz="1721" spc="-180" dirty="0">
                <a:latin typeface="Courier New"/>
                <a:cs typeface="Courier New"/>
              </a:rPr>
              <a:t> </a:t>
            </a:r>
            <a:r>
              <a:rPr sz="3177" spc="-99" baseline="-9259" dirty="0">
                <a:latin typeface="Microsoft Sans Serif"/>
                <a:cs typeface="Microsoft Sans Serif"/>
              </a:rPr>
              <a:t>Affiche</a:t>
            </a:r>
            <a:r>
              <a:rPr sz="3177" spc="13" baseline="-9259" dirty="0">
                <a:latin typeface="Microsoft Sans Serif"/>
                <a:cs typeface="Microsoft Sans Serif"/>
              </a:rPr>
              <a:t> </a:t>
            </a:r>
            <a:r>
              <a:rPr sz="3177" spc="-238" baseline="-9259" dirty="0">
                <a:latin typeface="Microsoft Sans Serif"/>
                <a:cs typeface="Microsoft Sans Serif"/>
              </a:rPr>
              <a:t>Bonjour</a:t>
            </a:r>
            <a:endParaRPr sz="3177" baseline="-9259"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9022" y="4488964"/>
            <a:ext cx="147357" cy="55696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279" spc="22" dirty="0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endParaRPr sz="1279">
              <a:latin typeface="Wingdings"/>
              <a:cs typeface="Wingdings"/>
            </a:endParaRPr>
          </a:p>
          <a:p>
            <a:pPr marL="11206">
              <a:spcBef>
                <a:spcPts val="1103"/>
              </a:spcBef>
            </a:pPr>
            <a:r>
              <a:rPr sz="1324" spc="-9" dirty="0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endParaRPr sz="1324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1848" y="4808736"/>
            <a:ext cx="2286000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13" dirty="0">
                <a:latin typeface="Courier New"/>
                <a:cs typeface="Courier New"/>
              </a:rPr>
              <a:t>echo</a:t>
            </a:r>
            <a:r>
              <a:rPr sz="1721" spc="-62" dirty="0">
                <a:latin typeface="Courier New"/>
                <a:cs typeface="Courier New"/>
              </a:rPr>
              <a:t> </a:t>
            </a:r>
            <a:r>
              <a:rPr sz="1721" spc="13" dirty="0">
                <a:latin typeface="Courier New"/>
                <a:cs typeface="Courier New"/>
              </a:rPr>
              <a:t>'$variable1’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50385" y="4808735"/>
            <a:ext cx="3302262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686397" algn="l"/>
              </a:tabLst>
            </a:pPr>
            <a:r>
              <a:rPr sz="1588" spc="-124" dirty="0">
                <a:latin typeface="Trebuchet MS"/>
                <a:cs typeface="Trebuchet MS"/>
              </a:rPr>
              <a:t>Aff</a:t>
            </a:r>
            <a:r>
              <a:rPr sz="1588" spc="-119" dirty="0">
                <a:latin typeface="Trebuchet MS"/>
                <a:cs typeface="Trebuchet MS"/>
              </a:rPr>
              <a:t>i</a:t>
            </a:r>
            <a:r>
              <a:rPr sz="1588" spc="-124" dirty="0">
                <a:latin typeface="Trebuchet MS"/>
                <a:cs typeface="Trebuchet MS"/>
              </a:rPr>
              <a:t>c</a:t>
            </a:r>
            <a:r>
              <a:rPr sz="1588" spc="-119" dirty="0">
                <a:latin typeface="Trebuchet MS"/>
                <a:cs typeface="Trebuchet MS"/>
              </a:rPr>
              <a:t>h</a:t>
            </a:r>
            <a:r>
              <a:rPr sz="1588" dirty="0">
                <a:latin typeface="Trebuchet MS"/>
                <a:cs typeface="Trebuchet MS"/>
              </a:rPr>
              <a:t>e	</a:t>
            </a:r>
            <a:r>
              <a:rPr sz="1588" spc="-62" dirty="0">
                <a:latin typeface="Trebuchet MS"/>
                <a:cs typeface="Trebuchet MS"/>
              </a:rPr>
              <a:t>$</a:t>
            </a:r>
            <a:r>
              <a:rPr sz="1588" spc="-71" dirty="0">
                <a:latin typeface="Trebuchet MS"/>
                <a:cs typeface="Trebuchet MS"/>
              </a:rPr>
              <a:t>v</a:t>
            </a:r>
            <a:r>
              <a:rPr sz="1588" spc="-66" dirty="0">
                <a:latin typeface="Trebuchet MS"/>
                <a:cs typeface="Trebuchet MS"/>
              </a:rPr>
              <a:t>a</a:t>
            </a:r>
            <a:r>
              <a:rPr sz="1588" spc="-71" dirty="0">
                <a:latin typeface="Trebuchet MS"/>
                <a:cs typeface="Trebuchet MS"/>
              </a:rPr>
              <a:t>r</a:t>
            </a:r>
            <a:r>
              <a:rPr lang="en-US" sz="1588" spc="-71" dirty="0">
                <a:latin typeface="Trebuchet MS"/>
                <a:cs typeface="Trebuchet MS"/>
              </a:rPr>
              <a:t>iable</a:t>
            </a:r>
            <a:r>
              <a:rPr sz="1588" dirty="0">
                <a:latin typeface="Trebuchet MS"/>
                <a:cs typeface="Trebuchet MS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43860" y="1262007"/>
            <a:ext cx="181535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b="1" spc="-66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2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110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575" y="356189"/>
            <a:ext cx="4501403" cy="6671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pc="-547"/>
              <a:t>Les</a:t>
            </a:r>
            <a:r>
              <a:rPr spc="53"/>
              <a:t> </a:t>
            </a:r>
            <a:r>
              <a:rPr spc="-322"/>
              <a:t>v</a:t>
            </a:r>
            <a:r>
              <a:rPr spc="-4"/>
              <a:t>ari</a:t>
            </a:r>
            <a:r>
              <a:rPr spc="-22"/>
              <a:t>a</a:t>
            </a:r>
            <a:r>
              <a:rPr spc="-238"/>
              <a:t>bles:</a:t>
            </a:r>
            <a:r>
              <a:rPr spc="106"/>
              <a:t> </a:t>
            </a:r>
            <a:r>
              <a:rPr spc="-899" dirty="0"/>
              <a:t>P</a:t>
            </a:r>
            <a:r>
              <a:rPr spc="-132" dirty="0"/>
              <a:t>o</a:t>
            </a:r>
            <a:r>
              <a:rPr spc="4" dirty="0"/>
              <a:t>r</a:t>
            </a:r>
            <a:r>
              <a:rPr spc="-154" dirty="0"/>
              <a:t>tée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22576" y="1478518"/>
            <a:ext cx="8007163" cy="4787499"/>
          </a:xfrm>
          <a:prstGeom prst="rect">
            <a:avLst/>
          </a:prstGeom>
        </p:spPr>
        <p:txBody>
          <a:bodyPr vert="horz" wrap="square" lIns="0" tIns="141194" rIns="0" bIns="0" rtlCol="0">
            <a:spAutoFit/>
          </a:bodyPr>
          <a:lstStyle/>
          <a:p>
            <a:pPr marL="11206">
              <a:spcBef>
                <a:spcPts val="1112"/>
              </a:spcBef>
            </a:pPr>
            <a:r>
              <a:rPr sz="2824" spc="-180">
                <a:latin typeface="Microsoft Sans Serif"/>
                <a:cs typeface="Microsoft Sans Serif"/>
              </a:rPr>
              <a:t>On</a:t>
            </a:r>
            <a:r>
              <a:rPr sz="2824" spc="-9">
                <a:latin typeface="Microsoft Sans Serif"/>
                <a:cs typeface="Microsoft Sans Serif"/>
              </a:rPr>
              <a:t> </a:t>
            </a:r>
            <a:r>
              <a:rPr sz="2824" spc="-159">
                <a:latin typeface="Microsoft Sans Serif"/>
                <a:cs typeface="Microsoft Sans Serif"/>
              </a:rPr>
              <a:t>distingue:</a:t>
            </a:r>
            <a:endParaRPr sz="2824" dirty="0">
              <a:latin typeface="Microsoft Sans Serif"/>
              <a:cs typeface="Microsoft Sans Serif"/>
            </a:endParaRPr>
          </a:p>
          <a:p>
            <a:pPr marL="320505" indent="-309859">
              <a:spcBef>
                <a:spcPts val="896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20505" algn="l"/>
                <a:tab pos="321066" algn="l"/>
              </a:tabLst>
            </a:pPr>
            <a:r>
              <a:rPr sz="2471" spc="-560" dirty="0">
                <a:latin typeface="Microsoft Sans Serif"/>
                <a:cs typeface="Microsoft Sans Serif"/>
              </a:rPr>
              <a:t>P</a:t>
            </a:r>
            <a:r>
              <a:rPr sz="2471" spc="-9" dirty="0">
                <a:latin typeface="Microsoft Sans Serif"/>
                <a:cs typeface="Microsoft Sans Serif"/>
              </a:rPr>
              <a:t>ar</a:t>
            </a:r>
            <a:r>
              <a:rPr sz="2471" spc="40" dirty="0">
                <a:latin typeface="Microsoft Sans Serif"/>
                <a:cs typeface="Microsoft Sans Serif"/>
              </a:rPr>
              <a:t> </a:t>
            </a:r>
            <a:r>
              <a:rPr sz="2471" spc="-79" err="1">
                <a:latin typeface="Microsoft Sans Serif"/>
                <a:cs typeface="Microsoft Sans Serif"/>
              </a:rPr>
              <a:t>d</a:t>
            </a:r>
            <a:r>
              <a:rPr sz="2471" spc="-75" err="1">
                <a:latin typeface="Microsoft Sans Serif"/>
                <a:cs typeface="Microsoft Sans Serif"/>
              </a:rPr>
              <a:t>é</a:t>
            </a:r>
            <a:r>
              <a:rPr sz="2471" spc="40" err="1">
                <a:latin typeface="Microsoft Sans Serif"/>
                <a:cs typeface="Microsoft Sans Serif"/>
              </a:rPr>
              <a:t>f</a:t>
            </a:r>
            <a:r>
              <a:rPr sz="2471" spc="84" err="1">
                <a:latin typeface="Microsoft Sans Serif"/>
                <a:cs typeface="Microsoft Sans Serif"/>
              </a:rPr>
              <a:t>a</a:t>
            </a:r>
            <a:r>
              <a:rPr sz="2471" spc="-159" err="1">
                <a:latin typeface="Microsoft Sans Serif"/>
                <a:cs typeface="Microsoft Sans Serif"/>
              </a:rPr>
              <a:t>ut</a:t>
            </a:r>
            <a:r>
              <a:rPr sz="2471" spc="35">
                <a:latin typeface="Microsoft Sans Serif"/>
                <a:cs typeface="Microsoft Sans Serif"/>
              </a:rPr>
              <a:t> </a:t>
            </a:r>
            <a:r>
              <a:rPr sz="2471" spc="-146">
                <a:latin typeface="Microsoft Sans Serif"/>
                <a:cs typeface="Microsoft Sans Serif"/>
              </a:rPr>
              <a:t>:</a:t>
            </a:r>
            <a:r>
              <a:rPr sz="2471" spc="31">
                <a:latin typeface="Microsoft Sans Serif"/>
                <a:cs typeface="Microsoft Sans Serif"/>
              </a:rPr>
              <a:t> </a:t>
            </a:r>
            <a:r>
              <a:rPr sz="2471" b="1" spc="-163" dirty="0">
                <a:latin typeface="Arial"/>
                <a:cs typeface="Arial"/>
              </a:rPr>
              <a:t>loca</a:t>
            </a:r>
            <a:r>
              <a:rPr sz="2471" b="1" spc="-88" dirty="0">
                <a:latin typeface="Arial"/>
                <a:cs typeface="Arial"/>
              </a:rPr>
              <a:t>l</a:t>
            </a:r>
            <a:r>
              <a:rPr sz="2471" b="1" spc="-260" dirty="0">
                <a:latin typeface="Arial"/>
                <a:cs typeface="Arial"/>
              </a:rPr>
              <a:t>es</a:t>
            </a:r>
            <a:endParaRPr sz="2471" dirty="0">
              <a:latin typeface="Arial"/>
              <a:cs typeface="Arial"/>
            </a:endParaRPr>
          </a:p>
          <a:p>
            <a:pPr marL="252146">
              <a:spcBef>
                <a:spcPts val="922"/>
              </a:spcBef>
            </a:pPr>
            <a:r>
              <a:rPr sz="1500" spc="-44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500" spc="-22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162" spc="-119" dirty="0">
                <a:latin typeface="Microsoft Sans Serif"/>
                <a:cs typeface="Microsoft Sans Serif"/>
              </a:rPr>
              <a:t>N’est</a:t>
            </a:r>
            <a:r>
              <a:rPr sz="2162" spc="40" dirty="0">
                <a:latin typeface="Microsoft Sans Serif"/>
                <a:cs typeface="Microsoft Sans Serif"/>
              </a:rPr>
              <a:t> </a:t>
            </a:r>
            <a:r>
              <a:rPr sz="2162" spc="-57" dirty="0">
                <a:latin typeface="Microsoft Sans Serif"/>
                <a:cs typeface="Microsoft Sans Serif"/>
              </a:rPr>
              <a:t>définie</a:t>
            </a:r>
            <a:r>
              <a:rPr sz="2162" spc="31" dirty="0">
                <a:latin typeface="Microsoft Sans Serif"/>
                <a:cs typeface="Microsoft Sans Serif"/>
              </a:rPr>
              <a:t> </a:t>
            </a:r>
            <a:r>
              <a:rPr sz="2162" spc="-62" dirty="0">
                <a:latin typeface="Microsoft Sans Serif"/>
                <a:cs typeface="Microsoft Sans Serif"/>
              </a:rPr>
              <a:t>et</a:t>
            </a:r>
            <a:r>
              <a:rPr sz="2162" spc="31" dirty="0">
                <a:latin typeface="Microsoft Sans Serif"/>
                <a:cs typeface="Microsoft Sans Serif"/>
              </a:rPr>
              <a:t> </a:t>
            </a:r>
            <a:r>
              <a:rPr sz="2162" spc="-88" dirty="0">
                <a:latin typeface="Microsoft Sans Serif"/>
                <a:cs typeface="Microsoft Sans Serif"/>
              </a:rPr>
              <a:t>disponible</a:t>
            </a:r>
            <a:r>
              <a:rPr sz="2162" spc="18" dirty="0">
                <a:latin typeface="Microsoft Sans Serif"/>
                <a:cs typeface="Microsoft Sans Serif"/>
              </a:rPr>
              <a:t> </a:t>
            </a:r>
            <a:r>
              <a:rPr sz="2162" spc="-119" dirty="0">
                <a:latin typeface="Microsoft Sans Serif"/>
                <a:cs typeface="Microsoft Sans Serif"/>
              </a:rPr>
              <a:t>que</a:t>
            </a:r>
            <a:r>
              <a:rPr sz="2162" spc="44" dirty="0">
                <a:latin typeface="Microsoft Sans Serif"/>
                <a:cs typeface="Microsoft Sans Serif"/>
              </a:rPr>
              <a:t> </a:t>
            </a:r>
            <a:r>
              <a:rPr sz="2162" spc="-88" dirty="0">
                <a:latin typeface="Microsoft Sans Serif"/>
                <a:cs typeface="Microsoft Sans Serif"/>
              </a:rPr>
              <a:t>pour</a:t>
            </a:r>
            <a:r>
              <a:rPr sz="2162" spc="31" dirty="0">
                <a:latin typeface="Microsoft Sans Serif"/>
                <a:cs typeface="Microsoft Sans Serif"/>
              </a:rPr>
              <a:t> </a:t>
            </a:r>
            <a:r>
              <a:rPr sz="2162" spc="-132" dirty="0">
                <a:latin typeface="Microsoft Sans Serif"/>
                <a:cs typeface="Microsoft Sans Serif"/>
              </a:rPr>
              <a:t>l’instance</a:t>
            </a:r>
            <a:r>
              <a:rPr sz="2162" spc="44" dirty="0">
                <a:latin typeface="Microsoft Sans Serif"/>
                <a:cs typeface="Microsoft Sans Serif"/>
              </a:rPr>
              <a:t> </a:t>
            </a:r>
            <a:r>
              <a:rPr sz="2162" spc="-57" dirty="0">
                <a:latin typeface="Microsoft Sans Serif"/>
                <a:cs typeface="Microsoft Sans Serif"/>
              </a:rPr>
              <a:t>de</a:t>
            </a:r>
            <a:r>
              <a:rPr sz="2162" spc="31" dirty="0">
                <a:latin typeface="Microsoft Sans Serif"/>
                <a:cs typeface="Microsoft Sans Serif"/>
              </a:rPr>
              <a:t> </a:t>
            </a:r>
            <a:r>
              <a:rPr sz="2162" spc="-150" dirty="0">
                <a:latin typeface="Microsoft Sans Serif"/>
                <a:cs typeface="Microsoft Sans Serif"/>
              </a:rPr>
              <a:t>bash</a:t>
            </a:r>
            <a:endParaRPr sz="2162" dirty="0">
              <a:latin typeface="Microsoft Sans Serif"/>
              <a:cs typeface="Microsoft Sans Serif"/>
            </a:endParaRPr>
          </a:p>
          <a:p>
            <a:pPr marL="252146">
              <a:spcBef>
                <a:spcPts val="899"/>
              </a:spcBef>
            </a:pPr>
            <a:r>
              <a:rPr sz="1500" spc="-44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500" spc="-22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162" spc="-119" dirty="0">
                <a:latin typeface="Microsoft Sans Serif"/>
                <a:cs typeface="Microsoft Sans Serif"/>
              </a:rPr>
              <a:t>N’est</a:t>
            </a:r>
            <a:r>
              <a:rPr sz="2162" spc="40" dirty="0">
                <a:latin typeface="Microsoft Sans Serif"/>
                <a:cs typeface="Microsoft Sans Serif"/>
              </a:rPr>
              <a:t> </a:t>
            </a:r>
            <a:r>
              <a:rPr sz="2162" spc="-119" dirty="0">
                <a:latin typeface="Microsoft Sans Serif"/>
                <a:cs typeface="Microsoft Sans Serif"/>
              </a:rPr>
              <a:t>pas</a:t>
            </a:r>
            <a:r>
              <a:rPr sz="2162" spc="22" dirty="0">
                <a:latin typeface="Microsoft Sans Serif"/>
                <a:cs typeface="Microsoft Sans Serif"/>
              </a:rPr>
              <a:t> </a:t>
            </a:r>
            <a:r>
              <a:rPr sz="2162" spc="-150" dirty="0">
                <a:latin typeface="Microsoft Sans Serif"/>
                <a:cs typeface="Microsoft Sans Serif"/>
              </a:rPr>
              <a:t>accessible</a:t>
            </a:r>
            <a:r>
              <a:rPr sz="2162" spc="18" dirty="0">
                <a:latin typeface="Microsoft Sans Serif"/>
                <a:cs typeface="Microsoft Sans Serif"/>
              </a:rPr>
              <a:t> </a:t>
            </a:r>
            <a:r>
              <a:rPr sz="2162" dirty="0">
                <a:latin typeface="Microsoft Sans Serif"/>
                <a:cs typeface="Microsoft Sans Serif"/>
              </a:rPr>
              <a:t>par</a:t>
            </a:r>
            <a:r>
              <a:rPr sz="2162" spc="22" dirty="0">
                <a:latin typeface="Microsoft Sans Serif"/>
                <a:cs typeface="Microsoft Sans Serif"/>
              </a:rPr>
              <a:t> </a:t>
            </a:r>
            <a:r>
              <a:rPr sz="2162" spc="-163" dirty="0">
                <a:latin typeface="Microsoft Sans Serif"/>
                <a:cs typeface="Microsoft Sans Serif"/>
              </a:rPr>
              <a:t>les</a:t>
            </a:r>
            <a:r>
              <a:rPr sz="2162" spc="35" dirty="0">
                <a:latin typeface="Microsoft Sans Serif"/>
                <a:cs typeface="Microsoft Sans Serif"/>
              </a:rPr>
              <a:t> </a:t>
            </a:r>
            <a:r>
              <a:rPr sz="2162" spc="-119" dirty="0">
                <a:latin typeface="Microsoft Sans Serif"/>
                <a:cs typeface="Microsoft Sans Serif"/>
              </a:rPr>
              <a:t>autres</a:t>
            </a:r>
            <a:r>
              <a:rPr sz="2162" spc="35" dirty="0">
                <a:latin typeface="Microsoft Sans Serif"/>
                <a:cs typeface="Microsoft Sans Serif"/>
              </a:rPr>
              <a:t> </a:t>
            </a:r>
            <a:r>
              <a:rPr sz="2162" spc="-132" dirty="0">
                <a:latin typeface="Microsoft Sans Serif"/>
                <a:cs typeface="Microsoft Sans Serif"/>
              </a:rPr>
              <a:t>programmes</a:t>
            </a:r>
            <a:endParaRPr sz="2162" dirty="0">
              <a:latin typeface="Microsoft Sans Serif"/>
              <a:cs typeface="Microsoft Sans Serif"/>
            </a:endParaRPr>
          </a:p>
          <a:p>
            <a:pPr>
              <a:spcBef>
                <a:spcPts val="18"/>
              </a:spcBef>
            </a:pPr>
            <a:endParaRPr sz="3530" dirty="0">
              <a:latin typeface="Microsoft Sans Serif"/>
              <a:cs typeface="Microsoft Sans Serif"/>
            </a:endParaRPr>
          </a:p>
          <a:p>
            <a:pPr marL="407916" indent="-397270">
              <a:buClr>
                <a:srgbClr val="DD8046"/>
              </a:buClr>
              <a:buSzPct val="58928"/>
              <a:buFont typeface="Wingdings"/>
              <a:buChar char=""/>
              <a:tabLst>
                <a:tab pos="407916" algn="l"/>
                <a:tab pos="408476" algn="l"/>
              </a:tabLst>
            </a:pPr>
            <a:r>
              <a:rPr sz="2471" spc="-110" dirty="0">
                <a:latin typeface="Microsoft Sans Serif"/>
                <a:cs typeface="Microsoft Sans Serif"/>
              </a:rPr>
              <a:t>Variables</a:t>
            </a:r>
            <a:r>
              <a:rPr sz="2471" spc="22" dirty="0">
                <a:latin typeface="Microsoft Sans Serif"/>
                <a:cs typeface="Microsoft Sans Serif"/>
              </a:rPr>
              <a:t> </a:t>
            </a:r>
            <a:r>
              <a:rPr sz="2471" spc="-163" dirty="0">
                <a:latin typeface="Microsoft Sans Serif"/>
                <a:cs typeface="Microsoft Sans Serif"/>
              </a:rPr>
              <a:t>d’environnement</a:t>
            </a:r>
            <a:endParaRPr sz="2471" dirty="0">
              <a:latin typeface="Microsoft Sans Serif"/>
              <a:cs typeface="Microsoft Sans Serif"/>
            </a:endParaRPr>
          </a:p>
          <a:p>
            <a:pPr marL="516619" marR="4483" indent="-265033">
              <a:lnSpc>
                <a:spcPct val="100800"/>
              </a:lnSpc>
              <a:spcBef>
                <a:spcPts val="552"/>
              </a:spcBef>
              <a:tabLst>
                <a:tab pos="1972340" algn="l"/>
                <a:tab pos="2618954" algn="l"/>
                <a:tab pos="3295265" algn="l"/>
                <a:tab pos="3834857" algn="l"/>
                <a:tab pos="5458116" algn="l"/>
                <a:tab pos="5981459" algn="l"/>
                <a:tab pos="6643200" algn="l"/>
                <a:tab pos="7348089" algn="l"/>
              </a:tabLst>
            </a:pPr>
            <a:r>
              <a:rPr sz="1500" spc="-146" dirty="0">
                <a:solidFill>
                  <a:srgbClr val="93B6D2"/>
                </a:solidFill>
                <a:latin typeface="Microsoft Sans Serif"/>
                <a:cs typeface="Microsoft Sans Serif"/>
              </a:rPr>
              <a:t>🞑 </a:t>
            </a:r>
            <a:r>
              <a:rPr sz="1500" spc="-71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162" spc="-212" dirty="0">
                <a:latin typeface="Microsoft Sans Serif"/>
                <a:cs typeface="Microsoft Sans Serif"/>
              </a:rPr>
              <a:t>A</a:t>
            </a:r>
            <a:r>
              <a:rPr sz="2162" spc="-168" dirty="0">
                <a:latin typeface="Microsoft Sans Serif"/>
                <a:cs typeface="Microsoft Sans Serif"/>
              </a:rPr>
              <a:t>c</a:t>
            </a:r>
            <a:r>
              <a:rPr sz="2162" spc="-176" dirty="0">
                <a:latin typeface="Microsoft Sans Serif"/>
                <a:cs typeface="Microsoft Sans Serif"/>
              </a:rPr>
              <a:t>cessi</a:t>
            </a:r>
            <a:r>
              <a:rPr sz="2162" spc="-207" dirty="0">
                <a:latin typeface="Microsoft Sans Serif"/>
                <a:cs typeface="Microsoft Sans Serif"/>
              </a:rPr>
              <a:t>b</a:t>
            </a:r>
            <a:r>
              <a:rPr sz="2162" spc="-154" dirty="0">
                <a:latin typeface="Microsoft Sans Serif"/>
                <a:cs typeface="Microsoft Sans Serif"/>
              </a:rPr>
              <a:t>le</a:t>
            </a:r>
            <a:r>
              <a:rPr sz="2162" spc="-190" dirty="0">
                <a:latin typeface="Microsoft Sans Serif"/>
                <a:cs typeface="Microsoft Sans Serif"/>
              </a:rPr>
              <a:t>s</a:t>
            </a:r>
            <a:r>
              <a:rPr sz="2162" dirty="0">
                <a:latin typeface="Microsoft Sans Serif"/>
                <a:cs typeface="Microsoft Sans Serif"/>
              </a:rPr>
              <a:t>	par	</a:t>
            </a:r>
            <a:r>
              <a:rPr sz="2162" spc="-180" dirty="0">
                <a:latin typeface="Microsoft Sans Serif"/>
                <a:cs typeface="Microsoft Sans Serif"/>
              </a:rPr>
              <a:t>tous</a:t>
            </a:r>
            <a:r>
              <a:rPr sz="2162" dirty="0">
                <a:latin typeface="Microsoft Sans Serif"/>
                <a:cs typeface="Microsoft Sans Serif"/>
              </a:rPr>
              <a:t>	</a:t>
            </a:r>
            <a:r>
              <a:rPr sz="2162" spc="-154" dirty="0">
                <a:latin typeface="Microsoft Sans Serif"/>
                <a:cs typeface="Microsoft Sans Serif"/>
              </a:rPr>
              <a:t>le</a:t>
            </a:r>
            <a:r>
              <a:rPr sz="2162" spc="-190" dirty="0">
                <a:latin typeface="Microsoft Sans Serif"/>
                <a:cs typeface="Microsoft Sans Serif"/>
              </a:rPr>
              <a:t>s</a:t>
            </a:r>
            <a:r>
              <a:rPr sz="2162" dirty="0">
                <a:latin typeface="Microsoft Sans Serif"/>
                <a:cs typeface="Microsoft Sans Serif"/>
              </a:rPr>
              <a:t>	</a:t>
            </a:r>
            <a:r>
              <a:rPr sz="2162" spc="4" dirty="0">
                <a:latin typeface="Microsoft Sans Serif"/>
                <a:cs typeface="Microsoft Sans Serif"/>
              </a:rPr>
              <a:t>p</a:t>
            </a:r>
            <a:r>
              <a:rPr sz="2162" spc="-35" dirty="0">
                <a:latin typeface="Microsoft Sans Serif"/>
                <a:cs typeface="Microsoft Sans Serif"/>
              </a:rPr>
              <a:t>r</a:t>
            </a:r>
            <a:r>
              <a:rPr sz="2162" spc="-44" dirty="0">
                <a:latin typeface="Microsoft Sans Serif"/>
                <a:cs typeface="Microsoft Sans Serif"/>
              </a:rPr>
              <a:t>og</a:t>
            </a:r>
            <a:r>
              <a:rPr sz="2162" spc="-40" dirty="0">
                <a:latin typeface="Microsoft Sans Serif"/>
                <a:cs typeface="Microsoft Sans Serif"/>
              </a:rPr>
              <a:t>r</a:t>
            </a:r>
            <a:r>
              <a:rPr sz="2162" spc="-234" dirty="0">
                <a:latin typeface="Microsoft Sans Serif"/>
                <a:cs typeface="Microsoft Sans Serif"/>
              </a:rPr>
              <a:t>ammes</a:t>
            </a:r>
            <a:r>
              <a:rPr sz="2162" dirty="0">
                <a:latin typeface="Microsoft Sans Serif"/>
                <a:cs typeface="Microsoft Sans Serif"/>
              </a:rPr>
              <a:t>	</a:t>
            </a:r>
            <a:r>
              <a:rPr sz="2162" spc="-124" dirty="0">
                <a:latin typeface="Microsoft Sans Serif"/>
                <a:cs typeface="Microsoft Sans Serif"/>
              </a:rPr>
              <a:t>au</a:t>
            </a:r>
            <a:r>
              <a:rPr sz="2162" dirty="0">
                <a:latin typeface="Microsoft Sans Serif"/>
                <a:cs typeface="Microsoft Sans Serif"/>
              </a:rPr>
              <a:t>	</a:t>
            </a:r>
            <a:r>
              <a:rPr sz="2162" spc="-185" dirty="0">
                <a:latin typeface="Microsoft Sans Serif"/>
                <a:cs typeface="Microsoft Sans Serif"/>
              </a:rPr>
              <a:t>sein</a:t>
            </a:r>
            <a:r>
              <a:rPr sz="2162" dirty="0">
                <a:latin typeface="Microsoft Sans Serif"/>
                <a:cs typeface="Microsoft Sans Serif"/>
              </a:rPr>
              <a:t>	</a:t>
            </a:r>
            <a:r>
              <a:rPr sz="2162" spc="-128" dirty="0">
                <a:latin typeface="Microsoft Sans Serif"/>
                <a:cs typeface="Microsoft Sans Serif"/>
              </a:rPr>
              <a:t>d’un</a:t>
            </a:r>
            <a:r>
              <a:rPr sz="2162" dirty="0">
                <a:latin typeface="Microsoft Sans Serif"/>
                <a:cs typeface="Microsoft Sans Serif"/>
              </a:rPr>
              <a:t>	</a:t>
            </a:r>
            <a:r>
              <a:rPr sz="2162" spc="-251" dirty="0">
                <a:latin typeface="Microsoft Sans Serif"/>
                <a:cs typeface="Microsoft Sans Serif"/>
              </a:rPr>
              <a:t>mê</a:t>
            </a:r>
            <a:r>
              <a:rPr sz="2162" spc="-296" dirty="0">
                <a:latin typeface="Microsoft Sans Serif"/>
                <a:cs typeface="Microsoft Sans Serif"/>
              </a:rPr>
              <a:t>m</a:t>
            </a:r>
            <a:r>
              <a:rPr sz="2162" spc="-75" dirty="0">
                <a:latin typeface="Microsoft Sans Serif"/>
                <a:cs typeface="Microsoft Sans Serif"/>
              </a:rPr>
              <a:t>e  </a:t>
            </a:r>
            <a:r>
              <a:rPr sz="2162" spc="-154" dirty="0">
                <a:latin typeface="Microsoft Sans Serif"/>
                <a:cs typeface="Microsoft Sans Serif"/>
              </a:rPr>
              <a:t>environnement</a:t>
            </a:r>
            <a:r>
              <a:rPr sz="2162" spc="66" dirty="0">
                <a:latin typeface="Microsoft Sans Serif"/>
                <a:cs typeface="Microsoft Sans Serif"/>
              </a:rPr>
              <a:t> </a:t>
            </a:r>
            <a:r>
              <a:rPr sz="2162" spc="-93" dirty="0">
                <a:latin typeface="Microsoft Sans Serif"/>
                <a:cs typeface="Microsoft Sans Serif"/>
              </a:rPr>
              <a:t>utilisateur</a:t>
            </a:r>
            <a:endParaRPr sz="2162" dirty="0">
              <a:latin typeface="Microsoft Sans Serif"/>
              <a:cs typeface="Microsoft Sans Serif"/>
            </a:endParaRPr>
          </a:p>
          <a:p>
            <a:pPr marL="516619" marR="5043" indent="-265033">
              <a:lnSpc>
                <a:spcPct val="100800"/>
              </a:lnSpc>
              <a:spcBef>
                <a:spcPts val="534"/>
              </a:spcBef>
              <a:tabLst>
                <a:tab pos="1090951" algn="l"/>
                <a:tab pos="1505030" algn="l"/>
                <a:tab pos="3002215" algn="l"/>
                <a:tab pos="3796195" algn="l"/>
                <a:tab pos="4317857" algn="l"/>
                <a:tab pos="6343427" algn="l"/>
                <a:tab pos="6725009" algn="l"/>
                <a:tab pos="7247231" algn="l"/>
                <a:tab pos="7611441" algn="l"/>
              </a:tabLst>
            </a:pPr>
            <a:r>
              <a:rPr sz="1500" spc="-146" dirty="0">
                <a:solidFill>
                  <a:srgbClr val="93B6D2"/>
                </a:solidFill>
                <a:latin typeface="Microsoft Sans Serif"/>
                <a:cs typeface="Microsoft Sans Serif"/>
              </a:rPr>
              <a:t>🞑 </a:t>
            </a:r>
            <a:r>
              <a:rPr sz="1500" spc="-71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162" spc="-543" dirty="0">
                <a:latin typeface="Microsoft Sans Serif"/>
                <a:cs typeface="Microsoft Sans Serif"/>
              </a:rPr>
              <a:t>T</a:t>
            </a:r>
            <a:r>
              <a:rPr sz="2162" spc="-238" dirty="0">
                <a:latin typeface="Microsoft Sans Serif"/>
                <a:cs typeface="Microsoft Sans Serif"/>
              </a:rPr>
              <a:t>ous</a:t>
            </a:r>
            <a:r>
              <a:rPr sz="2162" dirty="0">
                <a:latin typeface="Microsoft Sans Serif"/>
                <a:cs typeface="Microsoft Sans Serif"/>
              </a:rPr>
              <a:t>	</a:t>
            </a:r>
            <a:r>
              <a:rPr sz="2162" spc="-154" dirty="0">
                <a:latin typeface="Microsoft Sans Serif"/>
                <a:cs typeface="Microsoft Sans Serif"/>
              </a:rPr>
              <a:t>le</a:t>
            </a:r>
            <a:r>
              <a:rPr sz="2162" spc="-190" dirty="0">
                <a:latin typeface="Microsoft Sans Serif"/>
                <a:cs typeface="Microsoft Sans Serif"/>
              </a:rPr>
              <a:t>s</a:t>
            </a:r>
            <a:r>
              <a:rPr sz="2162" dirty="0">
                <a:latin typeface="Microsoft Sans Serif"/>
                <a:cs typeface="Microsoft Sans Serif"/>
              </a:rPr>
              <a:t>	</a:t>
            </a:r>
            <a:r>
              <a:rPr sz="2162" spc="4" dirty="0">
                <a:latin typeface="Microsoft Sans Serif"/>
                <a:cs typeface="Microsoft Sans Serif"/>
              </a:rPr>
              <a:t>p</a:t>
            </a:r>
            <a:r>
              <a:rPr sz="2162" spc="-35" dirty="0">
                <a:latin typeface="Microsoft Sans Serif"/>
                <a:cs typeface="Microsoft Sans Serif"/>
              </a:rPr>
              <a:t>r</a:t>
            </a:r>
            <a:r>
              <a:rPr sz="2162" spc="-128" dirty="0">
                <a:latin typeface="Microsoft Sans Serif"/>
                <a:cs typeface="Microsoft Sans Serif"/>
              </a:rPr>
              <a:t>o</a:t>
            </a:r>
            <a:r>
              <a:rPr sz="2162" spc="4" dirty="0">
                <a:latin typeface="Microsoft Sans Serif"/>
                <a:cs typeface="Microsoft Sans Serif"/>
              </a:rPr>
              <a:t>g</a:t>
            </a:r>
            <a:r>
              <a:rPr sz="2162" spc="-13" dirty="0">
                <a:latin typeface="Microsoft Sans Serif"/>
                <a:cs typeface="Microsoft Sans Serif"/>
              </a:rPr>
              <a:t>r</a:t>
            </a:r>
            <a:r>
              <a:rPr sz="2162" spc="-234" dirty="0">
                <a:latin typeface="Microsoft Sans Serif"/>
                <a:cs typeface="Microsoft Sans Serif"/>
              </a:rPr>
              <a:t>ammes</a:t>
            </a:r>
            <a:r>
              <a:rPr sz="2162" dirty="0">
                <a:latin typeface="Microsoft Sans Serif"/>
                <a:cs typeface="Microsoft Sans Serif"/>
              </a:rPr>
              <a:t>	</a:t>
            </a:r>
            <a:r>
              <a:rPr sz="2162" spc="-9" dirty="0">
                <a:latin typeface="Microsoft Sans Serif"/>
                <a:cs typeface="Microsoft Sans Serif"/>
              </a:rPr>
              <a:t>l</a:t>
            </a:r>
            <a:r>
              <a:rPr sz="2162" spc="-26" dirty="0">
                <a:latin typeface="Microsoft Sans Serif"/>
                <a:cs typeface="Microsoft Sans Serif"/>
              </a:rPr>
              <a:t>a</a:t>
            </a:r>
            <a:r>
              <a:rPr sz="2162" spc="-243" dirty="0">
                <a:latin typeface="Microsoft Sans Serif"/>
                <a:cs typeface="Microsoft Sans Serif"/>
              </a:rPr>
              <a:t>ncés</a:t>
            </a:r>
            <a:r>
              <a:rPr sz="2162" dirty="0">
                <a:latin typeface="Microsoft Sans Serif"/>
                <a:cs typeface="Microsoft Sans Serif"/>
              </a:rPr>
              <a:t>	par	</a:t>
            </a:r>
            <a:r>
              <a:rPr sz="2162" spc="-53" dirty="0">
                <a:latin typeface="Microsoft Sans Serif"/>
                <a:cs typeface="Microsoft Sans Serif"/>
              </a:rPr>
              <a:t>l’util</a:t>
            </a:r>
            <a:r>
              <a:rPr sz="2162" spc="-49" dirty="0">
                <a:latin typeface="Microsoft Sans Serif"/>
                <a:cs typeface="Microsoft Sans Serif"/>
              </a:rPr>
              <a:t>i</a:t>
            </a:r>
            <a:r>
              <a:rPr sz="2162" spc="-180" dirty="0">
                <a:latin typeface="Microsoft Sans Serif"/>
                <a:cs typeface="Microsoft Sans Serif"/>
              </a:rPr>
              <a:t>sa</a:t>
            </a:r>
            <a:r>
              <a:rPr sz="2162" spc="-101" dirty="0">
                <a:latin typeface="Microsoft Sans Serif"/>
                <a:cs typeface="Microsoft Sans Serif"/>
              </a:rPr>
              <a:t>teu</a:t>
            </a:r>
            <a:r>
              <a:rPr sz="2162" spc="-128" dirty="0">
                <a:latin typeface="Microsoft Sans Serif"/>
                <a:cs typeface="Microsoft Sans Serif"/>
              </a:rPr>
              <a:t>r</a:t>
            </a:r>
            <a:r>
              <a:rPr sz="2162" spc="4" dirty="0">
                <a:latin typeface="Microsoft Sans Serif"/>
                <a:cs typeface="Microsoft Sans Serif"/>
              </a:rPr>
              <a:t>-</a:t>
            </a:r>
            <a:r>
              <a:rPr sz="2162" spc="-251" dirty="0">
                <a:latin typeface="Microsoft Sans Serif"/>
                <a:cs typeface="Microsoft Sans Serif"/>
              </a:rPr>
              <a:t>mê</a:t>
            </a:r>
            <a:r>
              <a:rPr sz="2162" spc="-313" dirty="0">
                <a:latin typeface="Microsoft Sans Serif"/>
                <a:cs typeface="Microsoft Sans Serif"/>
              </a:rPr>
              <a:t>m</a:t>
            </a:r>
            <a:r>
              <a:rPr sz="2162" spc="-115" dirty="0">
                <a:latin typeface="Microsoft Sans Serif"/>
                <a:cs typeface="Microsoft Sans Serif"/>
              </a:rPr>
              <a:t>e</a:t>
            </a:r>
            <a:r>
              <a:rPr sz="2162" dirty="0">
                <a:latin typeface="Microsoft Sans Serif"/>
                <a:cs typeface="Microsoft Sans Serif"/>
              </a:rPr>
              <a:t>	</a:t>
            </a:r>
            <a:r>
              <a:rPr sz="2162" spc="-180" dirty="0">
                <a:latin typeface="Microsoft Sans Serif"/>
                <a:cs typeface="Microsoft Sans Serif"/>
              </a:rPr>
              <a:t>ou</a:t>
            </a:r>
            <a:r>
              <a:rPr sz="2162" dirty="0">
                <a:latin typeface="Microsoft Sans Serif"/>
                <a:cs typeface="Microsoft Sans Serif"/>
              </a:rPr>
              <a:t>	par	</a:t>
            </a:r>
            <a:r>
              <a:rPr sz="2162" spc="-251" dirty="0">
                <a:latin typeface="Microsoft Sans Serif"/>
                <a:cs typeface="Microsoft Sans Serif"/>
              </a:rPr>
              <a:t>u</a:t>
            </a:r>
            <a:r>
              <a:rPr sz="2162" spc="-247" dirty="0">
                <a:latin typeface="Microsoft Sans Serif"/>
                <a:cs typeface="Microsoft Sans Serif"/>
              </a:rPr>
              <a:t>n</a:t>
            </a:r>
            <a:r>
              <a:rPr sz="2162" dirty="0">
                <a:latin typeface="Microsoft Sans Serif"/>
                <a:cs typeface="Microsoft Sans Serif"/>
              </a:rPr>
              <a:t>	</a:t>
            </a:r>
            <a:r>
              <a:rPr sz="2162" spc="-128" dirty="0">
                <a:latin typeface="Microsoft Sans Serif"/>
                <a:cs typeface="Microsoft Sans Serif"/>
              </a:rPr>
              <a:t>des  </a:t>
            </a:r>
            <a:r>
              <a:rPr sz="2162" spc="-132" dirty="0">
                <a:latin typeface="Microsoft Sans Serif"/>
                <a:cs typeface="Microsoft Sans Serif"/>
              </a:rPr>
              <a:t>programmes</a:t>
            </a:r>
            <a:r>
              <a:rPr sz="2162" spc="9" dirty="0">
                <a:latin typeface="Microsoft Sans Serif"/>
                <a:cs typeface="Microsoft Sans Serif"/>
              </a:rPr>
              <a:t> </a:t>
            </a:r>
            <a:r>
              <a:rPr sz="2162" spc="-57" dirty="0">
                <a:latin typeface="Microsoft Sans Serif"/>
                <a:cs typeface="Microsoft Sans Serif"/>
              </a:rPr>
              <a:t>qu’il</a:t>
            </a:r>
            <a:r>
              <a:rPr sz="2162" spc="22" dirty="0">
                <a:latin typeface="Microsoft Sans Serif"/>
                <a:cs typeface="Microsoft Sans Serif"/>
              </a:rPr>
              <a:t> </a:t>
            </a:r>
            <a:r>
              <a:rPr sz="2162" spc="-9" dirty="0">
                <a:latin typeface="Microsoft Sans Serif"/>
                <a:cs typeface="Microsoft Sans Serif"/>
              </a:rPr>
              <a:t>ait</a:t>
            </a:r>
            <a:r>
              <a:rPr sz="2162" spc="31" dirty="0">
                <a:latin typeface="Microsoft Sans Serif"/>
                <a:cs typeface="Microsoft Sans Serif"/>
              </a:rPr>
              <a:t> </a:t>
            </a:r>
            <a:r>
              <a:rPr sz="2162" spc="-128" dirty="0">
                <a:latin typeface="Microsoft Sans Serif"/>
                <a:cs typeface="Microsoft Sans Serif"/>
              </a:rPr>
              <a:t>lancé</a:t>
            </a:r>
            <a:endParaRPr sz="2162" dirty="0">
              <a:latin typeface="Microsoft Sans Serif"/>
              <a:cs typeface="Microsoft Sans Serif"/>
            </a:endParaRPr>
          </a:p>
          <a:p>
            <a:pPr marL="252146">
              <a:spcBef>
                <a:spcPts val="552"/>
              </a:spcBef>
            </a:pPr>
            <a:r>
              <a:rPr sz="1500" spc="-146" dirty="0">
                <a:solidFill>
                  <a:srgbClr val="93B6D2"/>
                </a:solidFill>
                <a:latin typeface="Microsoft Sans Serif"/>
                <a:cs typeface="Microsoft Sans Serif"/>
              </a:rPr>
              <a:t>🞑 </a:t>
            </a:r>
            <a:r>
              <a:rPr sz="1500" spc="-71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162" spc="-481" dirty="0">
                <a:latin typeface="Microsoft Sans Serif"/>
                <a:cs typeface="Microsoft Sans Serif"/>
              </a:rPr>
              <a:t>P</a:t>
            </a:r>
            <a:r>
              <a:rPr sz="2162" dirty="0">
                <a:latin typeface="Microsoft Sans Serif"/>
                <a:cs typeface="Microsoft Sans Serif"/>
              </a:rPr>
              <a:t>ar</a:t>
            </a:r>
            <a:r>
              <a:rPr sz="2162" spc="22" dirty="0">
                <a:latin typeface="Microsoft Sans Serif"/>
                <a:cs typeface="Microsoft Sans Serif"/>
              </a:rPr>
              <a:t> </a:t>
            </a:r>
            <a:r>
              <a:rPr sz="2162" spc="-185" dirty="0">
                <a:latin typeface="Microsoft Sans Serif"/>
                <a:cs typeface="Microsoft Sans Serif"/>
              </a:rPr>
              <a:t>con</a:t>
            </a:r>
            <a:r>
              <a:rPr sz="2162" spc="-224" dirty="0">
                <a:latin typeface="Microsoft Sans Serif"/>
                <a:cs typeface="Microsoft Sans Serif"/>
              </a:rPr>
              <a:t>v</a:t>
            </a:r>
            <a:r>
              <a:rPr sz="2162" spc="-124" dirty="0">
                <a:latin typeface="Microsoft Sans Serif"/>
                <a:cs typeface="Microsoft Sans Serif"/>
              </a:rPr>
              <a:t>ention,</a:t>
            </a:r>
            <a:r>
              <a:rPr sz="2162" spc="53" dirty="0">
                <a:latin typeface="Microsoft Sans Serif"/>
                <a:cs typeface="Microsoft Sans Serif"/>
              </a:rPr>
              <a:t> </a:t>
            </a:r>
            <a:r>
              <a:rPr sz="2162" spc="-154" dirty="0">
                <a:latin typeface="Microsoft Sans Serif"/>
                <a:cs typeface="Microsoft Sans Serif"/>
              </a:rPr>
              <a:t>le</a:t>
            </a:r>
            <a:r>
              <a:rPr sz="2162" spc="-190" dirty="0">
                <a:latin typeface="Microsoft Sans Serif"/>
                <a:cs typeface="Microsoft Sans Serif"/>
              </a:rPr>
              <a:t>s</a:t>
            </a:r>
            <a:r>
              <a:rPr sz="2162" spc="31" dirty="0">
                <a:latin typeface="Microsoft Sans Serif"/>
                <a:cs typeface="Microsoft Sans Serif"/>
              </a:rPr>
              <a:t> </a:t>
            </a:r>
            <a:r>
              <a:rPr sz="2162" spc="-176" dirty="0">
                <a:latin typeface="Microsoft Sans Serif"/>
                <a:cs typeface="Microsoft Sans Serif"/>
              </a:rPr>
              <a:t>v</a:t>
            </a:r>
            <a:r>
              <a:rPr sz="2162" spc="4" dirty="0">
                <a:latin typeface="Microsoft Sans Serif"/>
                <a:cs typeface="Microsoft Sans Serif"/>
              </a:rPr>
              <a:t>ar</a:t>
            </a:r>
            <a:r>
              <a:rPr sz="2162" spc="-88" dirty="0">
                <a:latin typeface="Microsoft Sans Serif"/>
                <a:cs typeface="Microsoft Sans Serif"/>
              </a:rPr>
              <a:t>iable</a:t>
            </a:r>
            <a:r>
              <a:rPr sz="2162" spc="-97" dirty="0">
                <a:latin typeface="Microsoft Sans Serif"/>
                <a:cs typeface="Microsoft Sans Serif"/>
              </a:rPr>
              <a:t>s</a:t>
            </a:r>
            <a:r>
              <a:rPr sz="2162" spc="35" dirty="0">
                <a:latin typeface="Microsoft Sans Serif"/>
                <a:cs typeface="Microsoft Sans Serif"/>
              </a:rPr>
              <a:t> </a:t>
            </a:r>
            <a:r>
              <a:rPr sz="2162" spc="-75" dirty="0">
                <a:latin typeface="Microsoft Sans Serif"/>
                <a:cs typeface="Microsoft Sans Serif"/>
              </a:rPr>
              <a:t>d’envi</a:t>
            </a:r>
            <a:r>
              <a:rPr sz="2162" spc="-101" dirty="0">
                <a:latin typeface="Microsoft Sans Serif"/>
                <a:cs typeface="Microsoft Sans Serif"/>
              </a:rPr>
              <a:t>r</a:t>
            </a:r>
            <a:r>
              <a:rPr sz="2162" spc="-194" dirty="0">
                <a:latin typeface="Microsoft Sans Serif"/>
                <a:cs typeface="Microsoft Sans Serif"/>
              </a:rPr>
              <a:t>onne</a:t>
            </a:r>
            <a:r>
              <a:rPr sz="2162" spc="-300" dirty="0">
                <a:latin typeface="Microsoft Sans Serif"/>
                <a:cs typeface="Microsoft Sans Serif"/>
              </a:rPr>
              <a:t>m</a:t>
            </a:r>
            <a:r>
              <a:rPr sz="2162" spc="-124" dirty="0">
                <a:latin typeface="Microsoft Sans Serif"/>
                <a:cs typeface="Microsoft Sans Serif"/>
              </a:rPr>
              <a:t>ent</a:t>
            </a:r>
            <a:r>
              <a:rPr sz="2162" spc="53" dirty="0">
                <a:latin typeface="Microsoft Sans Serif"/>
                <a:cs typeface="Microsoft Sans Serif"/>
              </a:rPr>
              <a:t> </a:t>
            </a:r>
            <a:r>
              <a:rPr sz="2162" spc="-180" dirty="0">
                <a:latin typeface="Microsoft Sans Serif"/>
                <a:cs typeface="Microsoft Sans Serif"/>
              </a:rPr>
              <a:t>sont</a:t>
            </a:r>
            <a:r>
              <a:rPr sz="2162" spc="40" dirty="0">
                <a:latin typeface="Microsoft Sans Serif"/>
                <a:cs typeface="Microsoft Sans Serif"/>
              </a:rPr>
              <a:t> </a:t>
            </a:r>
            <a:r>
              <a:rPr sz="2162" spc="-180" dirty="0">
                <a:latin typeface="Microsoft Sans Serif"/>
                <a:cs typeface="Microsoft Sans Serif"/>
              </a:rPr>
              <a:t>en</a:t>
            </a:r>
            <a:r>
              <a:rPr sz="2162" spc="35" dirty="0">
                <a:latin typeface="Microsoft Sans Serif"/>
                <a:cs typeface="Microsoft Sans Serif"/>
              </a:rPr>
              <a:t> </a:t>
            </a:r>
            <a:r>
              <a:rPr sz="2162" spc="-199" dirty="0">
                <a:latin typeface="Microsoft Sans Serif"/>
                <a:cs typeface="Microsoft Sans Serif"/>
              </a:rPr>
              <a:t>majuscu</a:t>
            </a:r>
            <a:r>
              <a:rPr sz="2162" spc="-97" dirty="0">
                <a:latin typeface="Microsoft Sans Serif"/>
                <a:cs typeface="Microsoft Sans Serif"/>
              </a:rPr>
              <a:t>l</a:t>
            </a:r>
            <a:r>
              <a:rPr sz="2162" spc="-234" dirty="0">
                <a:latin typeface="Microsoft Sans Serif"/>
                <a:cs typeface="Microsoft Sans Serif"/>
              </a:rPr>
              <a:t>es</a:t>
            </a:r>
            <a:endParaRPr sz="2162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8065" y="1324086"/>
            <a:ext cx="132790" cy="14649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882" b="1" spc="-62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88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5867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576" y="356189"/>
            <a:ext cx="5744696" cy="6671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pc="-547" dirty="0"/>
              <a:t>Les</a:t>
            </a:r>
            <a:r>
              <a:rPr spc="53" dirty="0"/>
              <a:t> </a:t>
            </a:r>
            <a:r>
              <a:rPr spc="-322"/>
              <a:t>v</a:t>
            </a:r>
            <a:r>
              <a:rPr spc="-4"/>
              <a:t>ari</a:t>
            </a:r>
            <a:r>
              <a:rPr spc="-22"/>
              <a:t>a</a:t>
            </a:r>
            <a:r>
              <a:rPr spc="-238"/>
              <a:t>bles</a:t>
            </a:r>
            <a:r>
              <a:rPr spc="97"/>
              <a:t> </a:t>
            </a:r>
            <a:r>
              <a:rPr spc="-243"/>
              <a:t>:</a:t>
            </a:r>
            <a:r>
              <a:rPr spc="49"/>
              <a:t> </a:t>
            </a:r>
            <a:r>
              <a:rPr spc="-538" dirty="0"/>
              <a:t>E</a:t>
            </a:r>
            <a:r>
              <a:rPr spc="-397" dirty="0"/>
              <a:t>x</a:t>
            </a:r>
            <a:r>
              <a:rPr spc="-84" dirty="0"/>
              <a:t>po</a:t>
            </a:r>
            <a:r>
              <a:rPr spc="31" dirty="0"/>
              <a:t>r</a:t>
            </a:r>
            <a:r>
              <a:rPr spc="-132" dirty="0"/>
              <a:t>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22575" y="1614768"/>
            <a:ext cx="7775762" cy="66316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20505" marR="4483" indent="-309859">
              <a:spcBef>
                <a:spcPts val="88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20505" algn="l"/>
                <a:tab pos="321066" algn="l"/>
                <a:tab pos="1821053" algn="l"/>
              </a:tabLst>
            </a:pPr>
            <a:r>
              <a:rPr sz="2118" spc="-168" dirty="0">
                <a:latin typeface="Microsoft Sans Serif"/>
                <a:cs typeface="Microsoft Sans Serif"/>
              </a:rPr>
              <a:t>Par</a:t>
            </a:r>
            <a:r>
              <a:rPr sz="2118" spc="62" dirty="0">
                <a:latin typeface="Microsoft Sans Serif"/>
                <a:cs typeface="Microsoft Sans Serif"/>
              </a:rPr>
              <a:t> </a:t>
            </a:r>
            <a:r>
              <a:rPr sz="2118" spc="-49" dirty="0">
                <a:latin typeface="Microsoft Sans Serif"/>
                <a:cs typeface="Microsoft Sans Serif"/>
              </a:rPr>
              <a:t>défaut</a:t>
            </a:r>
            <a:r>
              <a:rPr sz="2118" spc="62" dirty="0">
                <a:latin typeface="Microsoft Sans Serif"/>
                <a:cs typeface="Microsoft Sans Serif"/>
              </a:rPr>
              <a:t> </a:t>
            </a:r>
            <a:r>
              <a:rPr sz="2118" spc="-207" dirty="0">
                <a:latin typeface="Microsoft Sans Serif"/>
                <a:cs typeface="Microsoft Sans Serif"/>
              </a:rPr>
              <a:t>une</a:t>
            </a:r>
            <a:r>
              <a:rPr sz="2118" spc="71" dirty="0">
                <a:latin typeface="Microsoft Sans Serif"/>
                <a:cs typeface="Microsoft Sans Serif"/>
              </a:rPr>
              <a:t> </a:t>
            </a:r>
            <a:r>
              <a:rPr sz="2118" spc="-49" dirty="0">
                <a:latin typeface="Microsoft Sans Serif"/>
                <a:cs typeface="Microsoft Sans Serif"/>
              </a:rPr>
              <a:t>variable</a:t>
            </a:r>
            <a:r>
              <a:rPr sz="2118" spc="75" dirty="0">
                <a:latin typeface="Microsoft Sans Serif"/>
                <a:cs typeface="Microsoft Sans Serif"/>
              </a:rPr>
              <a:t> </a:t>
            </a:r>
            <a:r>
              <a:rPr sz="2118" spc="-163" dirty="0">
                <a:latin typeface="Microsoft Sans Serif"/>
                <a:cs typeface="Microsoft Sans Serif"/>
              </a:rPr>
              <a:t>est</a:t>
            </a:r>
            <a:r>
              <a:rPr sz="2118" spc="66" dirty="0">
                <a:latin typeface="Microsoft Sans Serif"/>
                <a:cs typeface="Microsoft Sans Serif"/>
              </a:rPr>
              <a:t> </a:t>
            </a:r>
            <a:r>
              <a:rPr sz="2118" spc="-93" dirty="0">
                <a:solidFill>
                  <a:srgbClr val="FF0000"/>
                </a:solidFill>
                <a:latin typeface="Microsoft Sans Serif"/>
                <a:cs typeface="Microsoft Sans Serif"/>
              </a:rPr>
              <a:t>locale</a:t>
            </a:r>
            <a:r>
              <a:rPr sz="2118" spc="71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18" spc="-150" dirty="0">
                <a:latin typeface="Microsoft Sans Serif"/>
                <a:cs typeface="Microsoft Sans Serif"/>
              </a:rPr>
              <a:t>n'est</a:t>
            </a:r>
            <a:r>
              <a:rPr sz="2118" spc="71" dirty="0">
                <a:latin typeface="Microsoft Sans Serif"/>
                <a:cs typeface="Microsoft Sans Serif"/>
              </a:rPr>
              <a:t> </a:t>
            </a:r>
            <a:r>
              <a:rPr sz="2118" spc="-150" dirty="0">
                <a:latin typeface="Microsoft Sans Serif"/>
                <a:cs typeface="Microsoft Sans Serif"/>
              </a:rPr>
              <a:t>accessible</a:t>
            </a:r>
            <a:r>
              <a:rPr sz="2118" spc="62" dirty="0">
                <a:latin typeface="Microsoft Sans Serif"/>
                <a:cs typeface="Microsoft Sans Serif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que</a:t>
            </a:r>
            <a:r>
              <a:rPr sz="2118" spc="62" dirty="0">
                <a:latin typeface="Microsoft Sans Serif"/>
                <a:cs typeface="Microsoft Sans Serif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depuis</a:t>
            </a:r>
            <a:r>
              <a:rPr sz="2118" spc="66" dirty="0">
                <a:latin typeface="Microsoft Sans Serif"/>
                <a:cs typeface="Microsoft Sans Serif"/>
              </a:rPr>
              <a:t> </a:t>
            </a:r>
            <a:r>
              <a:rPr sz="2118" spc="-71" dirty="0">
                <a:latin typeface="Microsoft Sans Serif"/>
                <a:cs typeface="Microsoft Sans Serif"/>
              </a:rPr>
              <a:t>le</a:t>
            </a:r>
            <a:r>
              <a:rPr sz="2118" spc="66" dirty="0">
                <a:latin typeface="Microsoft Sans Serif"/>
                <a:cs typeface="Microsoft Sans Serif"/>
              </a:rPr>
              <a:t> </a:t>
            </a:r>
            <a:r>
              <a:rPr sz="2118" spc="-154" dirty="0">
                <a:latin typeface="Microsoft Sans Serif"/>
                <a:cs typeface="Microsoft Sans Serif"/>
              </a:rPr>
              <a:t>shell </a:t>
            </a:r>
            <a:r>
              <a:rPr sz="2118" spc="-547" dirty="0">
                <a:latin typeface="Microsoft Sans Serif"/>
                <a:cs typeface="Microsoft Sans Serif"/>
              </a:rPr>
              <a:t> </a:t>
            </a:r>
            <a:r>
              <a:rPr sz="2118" spc="-185" dirty="0">
                <a:latin typeface="Microsoft Sans Serif"/>
                <a:cs typeface="Microsoft Sans Serif"/>
              </a:rPr>
              <a:t>où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71" dirty="0">
                <a:latin typeface="Microsoft Sans Serif"/>
                <a:cs typeface="Microsoft Sans Serif"/>
              </a:rPr>
              <a:t>elle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13" dirty="0">
                <a:latin typeface="Microsoft Sans Serif"/>
                <a:cs typeface="Microsoft Sans Serif"/>
              </a:rPr>
              <a:t>a</a:t>
            </a:r>
            <a:r>
              <a:rPr sz="2118" spc="35" dirty="0">
                <a:latin typeface="Microsoft Sans Serif"/>
                <a:cs typeface="Microsoft Sans Serif"/>
              </a:rPr>
              <a:t> </a:t>
            </a:r>
            <a:r>
              <a:rPr sz="2118" spc="-88" dirty="0">
                <a:latin typeface="Microsoft Sans Serif"/>
                <a:cs typeface="Microsoft Sans Serif"/>
              </a:rPr>
              <a:t>été	</a:t>
            </a:r>
            <a:r>
              <a:rPr sz="2118" spc="-62" dirty="0">
                <a:latin typeface="Microsoft Sans Serif"/>
                <a:cs typeface="Microsoft Sans Serif"/>
              </a:rPr>
              <a:t>définie</a:t>
            </a:r>
            <a:endParaRPr sz="2118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2576" y="2349312"/>
            <a:ext cx="5954246" cy="110751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20505" indent="-309859">
              <a:spcBef>
                <a:spcPts val="88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20505" algn="l"/>
                <a:tab pos="321066" algn="l"/>
                <a:tab pos="980567" algn="l"/>
                <a:tab pos="1879327" algn="l"/>
                <a:tab pos="3039758" algn="l"/>
                <a:tab pos="4067392" algn="l"/>
              </a:tabLst>
            </a:pPr>
            <a:r>
              <a:rPr sz="2118" spc="-207" dirty="0">
                <a:latin typeface="Microsoft Sans Serif"/>
                <a:cs typeface="Microsoft Sans Serif"/>
              </a:rPr>
              <a:t>Pour	</a:t>
            </a:r>
            <a:r>
              <a:rPr sz="2118" spc="-79" dirty="0">
                <a:latin typeface="Microsoft Sans Serif"/>
                <a:cs typeface="Microsoft Sans Serif"/>
              </a:rPr>
              <a:t>qu'elle	</a:t>
            </a:r>
            <a:r>
              <a:rPr sz="2118" spc="-128" dirty="0">
                <a:latin typeface="Microsoft Sans Serif"/>
                <a:cs typeface="Microsoft Sans Serif"/>
              </a:rPr>
              <a:t>devienne	</a:t>
            </a:r>
            <a:r>
              <a:rPr sz="2118" spc="-49" dirty="0">
                <a:solidFill>
                  <a:srgbClr val="FF0000"/>
                </a:solidFill>
                <a:latin typeface="Microsoft Sans Serif"/>
                <a:cs typeface="Microsoft Sans Serif"/>
              </a:rPr>
              <a:t>globale	</a:t>
            </a:r>
            <a:r>
              <a:rPr sz="2118" spc="-141" dirty="0">
                <a:latin typeface="Microsoft Sans Serif"/>
                <a:cs typeface="Microsoft Sans Serif"/>
              </a:rPr>
              <a:t>(d’environnement)</a:t>
            </a:r>
            <a:endParaRPr sz="2118" dirty="0">
              <a:latin typeface="Microsoft Sans Serif"/>
              <a:cs typeface="Microsoft Sans Serif"/>
            </a:endParaRPr>
          </a:p>
          <a:p>
            <a:pPr marL="320505">
              <a:tabLst>
                <a:tab pos="2023330" algn="l"/>
              </a:tabLst>
            </a:pPr>
            <a:r>
              <a:rPr sz="2118" spc="-185" dirty="0">
                <a:solidFill>
                  <a:srgbClr val="FF0000"/>
                </a:solidFill>
                <a:latin typeface="Microsoft Sans Serif"/>
                <a:cs typeface="Microsoft Sans Serif"/>
              </a:rPr>
              <a:t>e</a:t>
            </a:r>
            <a:r>
              <a:rPr sz="2118" spc="-40" dirty="0">
                <a:solidFill>
                  <a:srgbClr val="FF0000"/>
                </a:solidFill>
                <a:latin typeface="Microsoft Sans Serif"/>
                <a:cs typeface="Microsoft Sans Serif"/>
              </a:rPr>
              <a:t>xpo</a:t>
            </a:r>
            <a:r>
              <a:rPr sz="2118" spc="18" dirty="0">
                <a:solidFill>
                  <a:srgbClr val="FF0000"/>
                </a:solidFill>
                <a:latin typeface="Microsoft Sans Serif"/>
                <a:cs typeface="Microsoft Sans Serif"/>
              </a:rPr>
              <a:t>r</a:t>
            </a:r>
            <a:r>
              <a:rPr sz="2118" spc="-88" dirty="0">
                <a:solidFill>
                  <a:srgbClr val="FF0000"/>
                </a:solidFill>
                <a:latin typeface="Microsoft Sans Serif"/>
                <a:cs typeface="Microsoft Sans Serif"/>
              </a:rPr>
              <a:t>tée</a:t>
            </a:r>
            <a:r>
              <a:rPr sz="2118" spc="18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18" spc="-75" dirty="0">
                <a:latin typeface="Microsoft Sans Serif"/>
                <a:cs typeface="Microsoft Sans Serif"/>
              </a:rPr>
              <a:t>a</a:t>
            </a:r>
            <a:r>
              <a:rPr sz="2118" spc="-115" dirty="0">
                <a:latin typeface="Microsoft Sans Serif"/>
                <a:cs typeface="Microsoft Sans Serif"/>
              </a:rPr>
              <a:t>v</a:t>
            </a:r>
            <a:r>
              <a:rPr sz="2118" spc="-185" dirty="0">
                <a:latin typeface="Microsoft Sans Serif"/>
                <a:cs typeface="Microsoft Sans Serif"/>
              </a:rPr>
              <a:t>ec</a:t>
            </a:r>
            <a:r>
              <a:rPr sz="2118" dirty="0">
                <a:latin typeface="Microsoft Sans Serif"/>
                <a:cs typeface="Microsoft Sans Serif"/>
              </a:rPr>
              <a:t>	</a:t>
            </a:r>
            <a:r>
              <a:rPr sz="2118" spc="-18" dirty="0">
                <a:latin typeface="Microsoft Sans Serif"/>
                <a:cs typeface="Microsoft Sans Serif"/>
              </a:rPr>
              <a:t>la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247" err="1">
                <a:latin typeface="Microsoft Sans Serif"/>
                <a:cs typeface="Microsoft Sans Serif"/>
              </a:rPr>
              <a:t>com</a:t>
            </a:r>
            <a:r>
              <a:rPr sz="2118" spc="-335" err="1">
                <a:latin typeface="Microsoft Sans Serif"/>
                <a:cs typeface="Microsoft Sans Serif"/>
              </a:rPr>
              <a:t>m</a:t>
            </a:r>
            <a:r>
              <a:rPr sz="2118" spc="-97" err="1">
                <a:latin typeface="Microsoft Sans Serif"/>
                <a:cs typeface="Microsoft Sans Serif"/>
              </a:rPr>
              <a:t>ande</a:t>
            </a:r>
            <a:r>
              <a:rPr sz="2118" spc="31">
                <a:latin typeface="Microsoft Sans Serif"/>
                <a:cs typeface="Microsoft Sans Serif"/>
              </a:rPr>
              <a:t> </a:t>
            </a:r>
            <a:r>
              <a:rPr sz="2118" spc="-128">
                <a:latin typeface="Microsoft Sans Serif"/>
                <a:cs typeface="Microsoft Sans Serif"/>
              </a:rPr>
              <a:t>:</a:t>
            </a:r>
            <a:endParaRPr sz="2118" dirty="0">
              <a:latin typeface="Microsoft Sans Serif"/>
              <a:cs typeface="Microsoft Sans Serif"/>
            </a:endParaRPr>
          </a:p>
          <a:p>
            <a:pPr marL="2329827">
              <a:spcBef>
                <a:spcPts val="534"/>
              </a:spcBef>
            </a:pPr>
            <a:r>
              <a:rPr sz="2471" spc="-4" dirty="0">
                <a:latin typeface="Courier New"/>
                <a:cs typeface="Courier New"/>
              </a:rPr>
              <a:t>$ </a:t>
            </a:r>
            <a:r>
              <a:rPr sz="2471" b="1" spc="-18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471" b="1" spc="-9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2471" b="1" spc="-18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471" b="1" spc="-9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471" b="1" spc="-18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471" b="1" spc="-4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471" b="1" spc="-6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71" b="1" spc="-9" dirty="0">
                <a:latin typeface="Courier New"/>
                <a:cs typeface="Courier New"/>
              </a:rPr>
              <a:t>va</a:t>
            </a:r>
            <a:r>
              <a:rPr sz="2471" b="1" spc="-13" dirty="0">
                <a:latin typeface="Courier New"/>
                <a:cs typeface="Courier New"/>
              </a:rPr>
              <a:t>r</a:t>
            </a:r>
            <a:r>
              <a:rPr sz="2471" b="1" spc="-9" dirty="0">
                <a:latin typeface="Courier New"/>
                <a:cs typeface="Courier New"/>
              </a:rPr>
              <a:t>i</a:t>
            </a:r>
            <a:r>
              <a:rPr sz="2471" b="1" spc="-18" dirty="0">
                <a:latin typeface="Courier New"/>
                <a:cs typeface="Courier New"/>
              </a:rPr>
              <a:t>a</a:t>
            </a:r>
            <a:r>
              <a:rPr sz="2471" b="1" spc="-9" dirty="0">
                <a:latin typeface="Courier New"/>
                <a:cs typeface="Courier New"/>
              </a:rPr>
              <a:t>b</a:t>
            </a:r>
            <a:r>
              <a:rPr sz="2471" b="1" spc="-18" dirty="0">
                <a:latin typeface="Courier New"/>
                <a:cs typeface="Courier New"/>
              </a:rPr>
              <a:t>l</a:t>
            </a:r>
            <a:r>
              <a:rPr sz="2471" b="1" spc="-4" dirty="0">
                <a:latin typeface="Courier New"/>
                <a:cs typeface="Courier New"/>
              </a:rPr>
              <a:t>e</a:t>
            </a:r>
            <a:endParaRPr sz="2471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50132" y="2349313"/>
            <a:ext cx="1647265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593383" algn="l"/>
                <a:tab pos="1204136" algn="l"/>
              </a:tabLst>
            </a:pPr>
            <a:r>
              <a:rPr sz="2118" spc="-71" dirty="0">
                <a:latin typeface="Microsoft Sans Serif"/>
                <a:cs typeface="Microsoft Sans Serif"/>
              </a:rPr>
              <a:t>elle	</a:t>
            </a:r>
            <a:r>
              <a:rPr sz="2118" spc="-66" dirty="0">
                <a:latin typeface="Microsoft Sans Serif"/>
                <a:cs typeface="Microsoft Sans Serif"/>
              </a:rPr>
              <a:t>d</a:t>
            </a:r>
            <a:r>
              <a:rPr sz="2118" spc="-62" dirty="0">
                <a:latin typeface="Microsoft Sans Serif"/>
                <a:cs typeface="Microsoft Sans Serif"/>
              </a:rPr>
              <a:t>o</a:t>
            </a:r>
            <a:r>
              <a:rPr sz="2118" spc="-22" dirty="0">
                <a:latin typeface="Microsoft Sans Serif"/>
                <a:cs typeface="Microsoft Sans Serif"/>
              </a:rPr>
              <a:t>it</a:t>
            </a:r>
            <a:r>
              <a:rPr sz="2118" dirty="0">
                <a:latin typeface="Microsoft Sans Serif"/>
                <a:cs typeface="Microsoft Sans Serif"/>
              </a:rPr>
              <a:t>	</a:t>
            </a:r>
            <a:r>
              <a:rPr sz="2118" spc="-66" dirty="0">
                <a:latin typeface="Microsoft Sans Serif"/>
                <a:cs typeface="Microsoft Sans Serif"/>
              </a:rPr>
              <a:t>être</a:t>
            </a:r>
            <a:endParaRPr sz="2118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2575" y="4004870"/>
            <a:ext cx="7775762" cy="3105035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20505" marR="5043" indent="-309859">
              <a:lnSpc>
                <a:spcPts val="2638"/>
              </a:lnSpc>
              <a:spcBef>
                <a:spcPts val="93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20505" algn="l"/>
                <a:tab pos="321066" algn="l"/>
                <a:tab pos="1404172" algn="l"/>
              </a:tabLst>
            </a:pPr>
            <a:r>
              <a:rPr sz="2118" spc="-190" dirty="0">
                <a:latin typeface="Microsoft Sans Serif"/>
                <a:cs typeface="Microsoft Sans Serif"/>
              </a:rPr>
              <a:t>La</a:t>
            </a:r>
            <a:r>
              <a:rPr sz="2118" spc="-180" dirty="0">
                <a:latin typeface="Microsoft Sans Serif"/>
                <a:cs typeface="Microsoft Sans Serif"/>
              </a:rPr>
              <a:t> </a:t>
            </a:r>
            <a:r>
              <a:rPr sz="2118" spc="-185" dirty="0">
                <a:latin typeface="Microsoft Sans Serif"/>
                <a:cs typeface="Microsoft Sans Serif"/>
              </a:rPr>
              <a:t>commande</a:t>
            </a:r>
            <a:r>
              <a:rPr sz="2118" spc="190" dirty="0">
                <a:latin typeface="Microsoft Sans Serif"/>
                <a:cs typeface="Microsoft Sans Serif"/>
              </a:rPr>
              <a:t> </a:t>
            </a:r>
            <a:r>
              <a:rPr sz="2118" b="1" spc="-4" dirty="0">
                <a:solidFill>
                  <a:srgbClr val="FF0000"/>
                </a:solidFill>
                <a:latin typeface="Courier New"/>
                <a:cs typeface="Courier New"/>
              </a:rPr>
              <a:t>export</a:t>
            </a:r>
            <a:r>
              <a:rPr sz="2118" b="1" spc="-543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18" spc="-97" dirty="0">
                <a:latin typeface="Microsoft Sans Serif"/>
                <a:cs typeface="Microsoft Sans Serif"/>
              </a:rPr>
              <a:t>permet</a:t>
            </a:r>
            <a:r>
              <a:rPr sz="2118" spc="185" dirty="0">
                <a:latin typeface="Microsoft Sans Serif"/>
                <a:cs typeface="Microsoft Sans Serif"/>
              </a:rPr>
              <a:t> </a:t>
            </a:r>
            <a:r>
              <a:rPr sz="2118" spc="-44" dirty="0">
                <a:latin typeface="Microsoft Sans Serif"/>
                <a:cs typeface="Microsoft Sans Serif"/>
              </a:rPr>
              <a:t>d'exporter</a:t>
            </a:r>
            <a:r>
              <a:rPr sz="2118" spc="190" dirty="0">
                <a:latin typeface="Microsoft Sans Serif"/>
                <a:cs typeface="Microsoft Sans Serif"/>
              </a:rPr>
              <a:t> </a:t>
            </a:r>
            <a:r>
              <a:rPr sz="2118" spc="-207" dirty="0">
                <a:latin typeface="Microsoft Sans Serif"/>
                <a:cs typeface="Microsoft Sans Serif"/>
              </a:rPr>
              <a:t>une</a:t>
            </a:r>
            <a:r>
              <a:rPr sz="2118" spc="-176" dirty="0">
                <a:latin typeface="Microsoft Sans Serif"/>
                <a:cs typeface="Microsoft Sans Serif"/>
              </a:rPr>
              <a:t> </a:t>
            </a:r>
            <a:r>
              <a:rPr sz="2118" spc="-49" dirty="0">
                <a:latin typeface="Microsoft Sans Serif"/>
                <a:cs typeface="Microsoft Sans Serif"/>
              </a:rPr>
              <a:t>variable</a:t>
            </a:r>
            <a:r>
              <a:rPr sz="2118" spc="190" dirty="0">
                <a:latin typeface="Microsoft Sans Serif"/>
                <a:cs typeface="Microsoft Sans Serif"/>
              </a:rPr>
              <a:t> </a:t>
            </a:r>
            <a:r>
              <a:rPr sz="2118" spc="-71" dirty="0">
                <a:latin typeface="Microsoft Sans Serif"/>
                <a:cs typeface="Microsoft Sans Serif"/>
              </a:rPr>
              <a:t>de</a:t>
            </a:r>
            <a:r>
              <a:rPr sz="2118" spc="185" dirty="0">
                <a:latin typeface="Microsoft Sans Serif"/>
                <a:cs typeface="Microsoft Sans Serif"/>
              </a:rPr>
              <a:t> </a:t>
            </a:r>
            <a:r>
              <a:rPr sz="2118" spc="-124" dirty="0">
                <a:latin typeface="Microsoft Sans Serif"/>
                <a:cs typeface="Microsoft Sans Serif"/>
              </a:rPr>
              <a:t>manière </a:t>
            </a:r>
            <a:r>
              <a:rPr sz="2118" spc="-552" dirty="0">
                <a:latin typeface="Microsoft Sans Serif"/>
                <a:cs typeface="Microsoft Sans Serif"/>
              </a:rPr>
              <a:t> </a:t>
            </a:r>
            <a:r>
              <a:rPr sz="2118" spc="-13" dirty="0">
                <a:latin typeface="Microsoft Sans Serif"/>
                <a:cs typeface="Microsoft Sans Serif"/>
              </a:rPr>
              <a:t>à</a:t>
            </a:r>
            <a:r>
              <a:rPr sz="2118" spc="31" dirty="0">
                <a:latin typeface="Microsoft Sans Serif"/>
                <a:cs typeface="Microsoft Sans Serif"/>
              </a:rPr>
              <a:t> </a:t>
            </a:r>
            <a:r>
              <a:rPr sz="2118" spc="-185" dirty="0">
                <a:latin typeface="Microsoft Sans Serif"/>
                <a:cs typeface="Microsoft Sans Serif"/>
              </a:rPr>
              <a:t>ce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que	</a:t>
            </a:r>
            <a:r>
              <a:rPr sz="2118" spc="-243" dirty="0">
                <a:latin typeface="Microsoft Sans Serif"/>
                <a:cs typeface="Microsoft Sans Serif"/>
              </a:rPr>
              <a:t>son</a:t>
            </a:r>
            <a:r>
              <a:rPr sz="2118" spc="31" dirty="0">
                <a:latin typeface="Microsoft Sans Serif"/>
                <a:cs typeface="Microsoft Sans Serif"/>
              </a:rPr>
              <a:t> </a:t>
            </a:r>
            <a:r>
              <a:rPr sz="2118" spc="-180" dirty="0">
                <a:latin typeface="Microsoft Sans Serif"/>
                <a:cs typeface="Microsoft Sans Serif"/>
              </a:rPr>
              <a:t>contenu</a:t>
            </a:r>
            <a:r>
              <a:rPr sz="2118" spc="9" dirty="0">
                <a:latin typeface="Microsoft Sans Serif"/>
                <a:cs typeface="Microsoft Sans Serif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soit</a:t>
            </a:r>
            <a:r>
              <a:rPr sz="2118" spc="9" dirty="0">
                <a:latin typeface="Microsoft Sans Serif"/>
                <a:cs typeface="Microsoft Sans Serif"/>
              </a:rPr>
              <a:t> </a:t>
            </a:r>
            <a:r>
              <a:rPr sz="2118" spc="-97" dirty="0">
                <a:latin typeface="Microsoft Sans Serif"/>
                <a:cs typeface="Microsoft Sans Serif"/>
              </a:rPr>
              <a:t>visible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13" dirty="0">
                <a:latin typeface="Microsoft Sans Serif"/>
                <a:cs typeface="Microsoft Sans Serif"/>
              </a:rPr>
              <a:t>par</a:t>
            </a:r>
            <a:r>
              <a:rPr sz="2118" spc="35" dirty="0">
                <a:latin typeface="Microsoft Sans Serif"/>
                <a:cs typeface="Microsoft Sans Serif"/>
              </a:rPr>
              <a:t> </a:t>
            </a:r>
            <a:r>
              <a:rPr sz="2118" spc="-168" dirty="0">
                <a:latin typeface="Microsoft Sans Serif"/>
                <a:cs typeface="Microsoft Sans Serif"/>
              </a:rPr>
              <a:t>les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146" dirty="0">
                <a:latin typeface="Microsoft Sans Serif"/>
                <a:cs typeface="Microsoft Sans Serif"/>
              </a:rPr>
              <a:t>scripts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71" dirty="0">
                <a:latin typeface="Microsoft Sans Serif"/>
                <a:cs typeface="Microsoft Sans Serif"/>
              </a:rPr>
              <a:t>et</a:t>
            </a:r>
            <a:r>
              <a:rPr sz="2118" spc="31" dirty="0">
                <a:latin typeface="Microsoft Sans Serif"/>
                <a:cs typeface="Microsoft Sans Serif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autres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199" dirty="0">
                <a:latin typeface="Microsoft Sans Serif"/>
                <a:cs typeface="Microsoft Sans Serif"/>
              </a:rPr>
              <a:t>sous-shells</a:t>
            </a:r>
            <a:endParaRPr sz="2118" dirty="0">
              <a:latin typeface="Microsoft Sans Serif"/>
              <a:cs typeface="Microsoft Sans Serif"/>
            </a:endParaRPr>
          </a:p>
          <a:p>
            <a:pPr marL="320505" marR="4483" indent="-309859">
              <a:spcBef>
                <a:spcPts val="706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94468" algn="l"/>
                <a:tab pos="395028" algn="l"/>
                <a:tab pos="2927133" algn="l"/>
              </a:tabLst>
            </a:pPr>
            <a:r>
              <a:rPr sz="1588" dirty="0"/>
              <a:t>	</a:t>
            </a:r>
            <a:r>
              <a:rPr sz="2118" spc="-106" dirty="0">
                <a:latin typeface="Microsoft Sans Serif"/>
                <a:cs typeface="Microsoft Sans Serif"/>
              </a:rPr>
              <a:t>Attention</a:t>
            </a:r>
            <a:r>
              <a:rPr sz="2118" spc="150" dirty="0">
                <a:latin typeface="Microsoft Sans Serif"/>
                <a:cs typeface="Microsoft Sans Serif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!</a:t>
            </a:r>
            <a:r>
              <a:rPr sz="2118" spc="137" dirty="0">
                <a:latin typeface="Microsoft Sans Serif"/>
                <a:cs typeface="Microsoft Sans Serif"/>
              </a:rPr>
              <a:t> </a:t>
            </a:r>
            <a:r>
              <a:rPr sz="2118" spc="-106" dirty="0">
                <a:latin typeface="Microsoft Sans Serif"/>
                <a:cs typeface="Microsoft Sans Serif"/>
              </a:rPr>
              <a:t>l’argument</a:t>
            </a:r>
            <a:r>
              <a:rPr sz="2118" spc="141" dirty="0">
                <a:latin typeface="Microsoft Sans Serif"/>
                <a:cs typeface="Microsoft Sans Serif"/>
              </a:rPr>
              <a:t> </a:t>
            </a:r>
            <a:r>
              <a:rPr sz="2118" spc="-71" dirty="0">
                <a:latin typeface="Microsoft Sans Serif"/>
                <a:cs typeface="Microsoft Sans Serif"/>
              </a:rPr>
              <a:t>de</a:t>
            </a:r>
            <a:r>
              <a:rPr sz="2118" spc="150" dirty="0">
                <a:latin typeface="Microsoft Sans Serif"/>
                <a:cs typeface="Microsoft Sans Serif"/>
              </a:rPr>
              <a:t> </a:t>
            </a:r>
            <a:r>
              <a:rPr sz="2118" spc="-18" dirty="0">
                <a:latin typeface="Microsoft Sans Serif"/>
                <a:cs typeface="Microsoft Sans Serif"/>
              </a:rPr>
              <a:t>la</a:t>
            </a:r>
            <a:r>
              <a:rPr sz="2118" spc="141" dirty="0">
                <a:latin typeface="Microsoft Sans Serif"/>
                <a:cs typeface="Microsoft Sans Serif"/>
              </a:rPr>
              <a:t> </a:t>
            </a:r>
            <a:r>
              <a:rPr sz="2118" spc="-180" dirty="0">
                <a:latin typeface="Microsoft Sans Serif"/>
                <a:cs typeface="Microsoft Sans Serif"/>
              </a:rPr>
              <a:t>commande</a:t>
            </a:r>
            <a:r>
              <a:rPr sz="2118" spc="132" dirty="0">
                <a:latin typeface="Microsoft Sans Serif"/>
                <a:cs typeface="Microsoft Sans Serif"/>
              </a:rPr>
              <a:t> </a:t>
            </a:r>
            <a:r>
              <a:rPr sz="2118" spc="-49" dirty="0">
                <a:latin typeface="Microsoft Sans Serif"/>
                <a:cs typeface="Microsoft Sans Serif"/>
              </a:rPr>
              <a:t>export</a:t>
            </a:r>
            <a:r>
              <a:rPr sz="2118" spc="146" dirty="0">
                <a:latin typeface="Microsoft Sans Serif"/>
                <a:cs typeface="Microsoft Sans Serif"/>
              </a:rPr>
              <a:t> </a:t>
            </a:r>
            <a:r>
              <a:rPr sz="2118" spc="-163" dirty="0">
                <a:latin typeface="Microsoft Sans Serif"/>
                <a:cs typeface="Microsoft Sans Serif"/>
              </a:rPr>
              <a:t>est</a:t>
            </a:r>
            <a:r>
              <a:rPr sz="2118" spc="150" dirty="0">
                <a:latin typeface="Microsoft Sans Serif"/>
                <a:cs typeface="Microsoft Sans Serif"/>
              </a:rPr>
              <a:t> </a:t>
            </a:r>
            <a:r>
              <a:rPr sz="2118" spc="-101" dirty="0">
                <a:latin typeface="Microsoft Sans Serif"/>
                <a:cs typeface="Microsoft Sans Serif"/>
              </a:rPr>
              <a:t>bien</a:t>
            </a:r>
            <a:r>
              <a:rPr sz="2118" spc="146" dirty="0">
                <a:latin typeface="Microsoft Sans Serif"/>
                <a:cs typeface="Microsoft Sans Serif"/>
              </a:rPr>
              <a:t> </a:t>
            </a:r>
            <a:r>
              <a:rPr sz="2118" spc="-18" dirty="0">
                <a:latin typeface="Microsoft Sans Serif"/>
                <a:cs typeface="Microsoft Sans Serif"/>
              </a:rPr>
              <a:t>la</a:t>
            </a:r>
            <a:r>
              <a:rPr sz="2118" spc="141" dirty="0">
                <a:latin typeface="Microsoft Sans Serif"/>
                <a:cs typeface="Microsoft Sans Serif"/>
              </a:rPr>
              <a:t> </a:t>
            </a:r>
            <a:r>
              <a:rPr sz="2118" spc="-97" dirty="0">
                <a:latin typeface="Microsoft Sans Serif"/>
                <a:cs typeface="Microsoft Sans Serif"/>
              </a:rPr>
              <a:t>référence </a:t>
            </a:r>
            <a:r>
              <a:rPr sz="2118" spc="-547" dirty="0">
                <a:latin typeface="Microsoft Sans Serif"/>
                <a:cs typeface="Microsoft Sans Serif"/>
              </a:rPr>
              <a:t> </a:t>
            </a:r>
            <a:r>
              <a:rPr sz="2118" spc="-93" dirty="0">
                <a:latin typeface="Microsoft Sans Serif"/>
                <a:cs typeface="Microsoft Sans Serif"/>
              </a:rPr>
              <a:t>(le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216" dirty="0">
                <a:latin typeface="Microsoft Sans Serif"/>
                <a:cs typeface="Microsoft Sans Serif"/>
              </a:rPr>
              <a:t>nom)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71" dirty="0">
                <a:latin typeface="Microsoft Sans Serif"/>
                <a:cs typeface="Microsoft Sans Serif"/>
              </a:rPr>
              <a:t>d</a:t>
            </a:r>
            <a:r>
              <a:rPr sz="2118" spc="-66" dirty="0">
                <a:latin typeface="Microsoft Sans Serif"/>
                <a:cs typeface="Microsoft Sans Serif"/>
              </a:rPr>
              <a:t>e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18" dirty="0">
                <a:latin typeface="Microsoft Sans Serif"/>
                <a:cs typeface="Microsoft Sans Serif"/>
              </a:rPr>
              <a:t>la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172" dirty="0">
                <a:latin typeface="Microsoft Sans Serif"/>
                <a:cs typeface="Microsoft Sans Serif"/>
              </a:rPr>
              <a:t>v</a:t>
            </a:r>
            <a:r>
              <a:rPr sz="2118" spc="-9" dirty="0">
                <a:latin typeface="Microsoft Sans Serif"/>
                <a:cs typeface="Microsoft Sans Serif"/>
              </a:rPr>
              <a:t>aria</a:t>
            </a:r>
            <a:r>
              <a:rPr sz="2118" spc="-22" dirty="0">
                <a:latin typeface="Microsoft Sans Serif"/>
                <a:cs typeface="Microsoft Sans Serif"/>
              </a:rPr>
              <a:t>b</a:t>
            </a:r>
            <a:r>
              <a:rPr sz="2118" spc="-49" dirty="0">
                <a:latin typeface="Microsoft Sans Serif"/>
                <a:cs typeface="Microsoft Sans Serif"/>
              </a:rPr>
              <a:t>l</a:t>
            </a:r>
            <a:r>
              <a:rPr sz="2118" spc="-101" dirty="0">
                <a:latin typeface="Microsoft Sans Serif"/>
                <a:cs typeface="Microsoft Sans Serif"/>
              </a:rPr>
              <a:t>e</a:t>
            </a:r>
            <a:r>
              <a:rPr sz="2118" dirty="0">
                <a:latin typeface="Microsoft Sans Serif"/>
                <a:cs typeface="Microsoft Sans Serif"/>
              </a:rPr>
              <a:t>	</a:t>
            </a:r>
            <a:r>
              <a:rPr sz="2118" spc="-485" dirty="0">
                <a:latin typeface="Microsoft Sans Serif"/>
                <a:cs typeface="Microsoft Sans Serif"/>
              </a:rPr>
              <a:t>P</a:t>
            </a:r>
            <a:r>
              <a:rPr sz="2118" spc="-185" dirty="0">
                <a:latin typeface="Microsoft Sans Serif"/>
                <a:cs typeface="Microsoft Sans Serif"/>
              </a:rPr>
              <a:t>as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185" dirty="0">
                <a:latin typeface="Microsoft Sans Serif"/>
                <a:cs typeface="Microsoft Sans Serif"/>
              </a:rPr>
              <a:t>sa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172" dirty="0">
                <a:latin typeface="Microsoft Sans Serif"/>
                <a:cs typeface="Microsoft Sans Serif"/>
              </a:rPr>
              <a:t>v</a:t>
            </a:r>
            <a:r>
              <a:rPr sz="2118" spc="-79" dirty="0">
                <a:latin typeface="Microsoft Sans Serif"/>
                <a:cs typeface="Microsoft Sans Serif"/>
              </a:rPr>
              <a:t>aleur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132" dirty="0">
                <a:latin typeface="Microsoft Sans Serif"/>
                <a:cs typeface="Microsoft Sans Serif"/>
              </a:rPr>
              <a:t>(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141" dirty="0">
                <a:latin typeface="Microsoft Sans Serif"/>
                <a:cs typeface="Microsoft Sans Serif"/>
              </a:rPr>
              <a:t>N</a:t>
            </a:r>
            <a:r>
              <a:rPr sz="2118" spc="-106" dirty="0">
                <a:latin typeface="Microsoft Sans Serif"/>
                <a:cs typeface="Microsoft Sans Serif"/>
              </a:rPr>
              <a:t>e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137" dirty="0">
                <a:latin typeface="Microsoft Sans Serif"/>
                <a:cs typeface="Microsoft Sans Serif"/>
              </a:rPr>
              <a:t>pa</a:t>
            </a:r>
            <a:r>
              <a:rPr sz="2118" spc="-119" dirty="0">
                <a:latin typeface="Microsoft Sans Serif"/>
                <a:cs typeface="Microsoft Sans Serif"/>
              </a:rPr>
              <a:t>s</a:t>
            </a:r>
            <a:r>
              <a:rPr sz="2118" spc="35" dirty="0">
                <a:latin typeface="Microsoft Sans Serif"/>
                <a:cs typeface="Microsoft Sans Serif"/>
              </a:rPr>
              <a:t> </a:t>
            </a:r>
            <a:r>
              <a:rPr sz="2118" spc="-79" dirty="0">
                <a:latin typeface="Microsoft Sans Serif"/>
                <a:cs typeface="Microsoft Sans Serif"/>
              </a:rPr>
              <a:t>util</a:t>
            </a:r>
            <a:r>
              <a:rPr sz="2118" spc="-124" dirty="0">
                <a:latin typeface="Microsoft Sans Serif"/>
                <a:cs typeface="Microsoft Sans Serif"/>
              </a:rPr>
              <a:t>i</a:t>
            </a:r>
            <a:r>
              <a:rPr sz="2118" spc="-256" dirty="0">
                <a:latin typeface="Microsoft Sans Serif"/>
                <a:cs typeface="Microsoft Sans Serif"/>
              </a:rPr>
              <a:t>s</a:t>
            </a:r>
            <a:r>
              <a:rPr sz="2118" spc="-62" dirty="0">
                <a:latin typeface="Microsoft Sans Serif"/>
                <a:cs typeface="Microsoft Sans Serif"/>
              </a:rPr>
              <a:t>er</a:t>
            </a:r>
            <a:r>
              <a:rPr sz="2118" spc="4" dirty="0">
                <a:latin typeface="Microsoft Sans Serif"/>
                <a:cs typeface="Microsoft Sans Serif"/>
              </a:rPr>
              <a:t> </a:t>
            </a:r>
            <a:r>
              <a:rPr sz="2118" spc="-71" dirty="0">
                <a:latin typeface="Microsoft Sans Serif"/>
                <a:cs typeface="Microsoft Sans Serif"/>
              </a:rPr>
              <a:t>le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97" dirty="0" err="1">
                <a:latin typeface="Microsoft Sans Serif"/>
                <a:cs typeface="Microsoft Sans Serif"/>
              </a:rPr>
              <a:t>ca</a:t>
            </a:r>
            <a:r>
              <a:rPr sz="2118" spc="-84" dirty="0" err="1">
                <a:latin typeface="Microsoft Sans Serif"/>
                <a:cs typeface="Microsoft Sans Serif"/>
              </a:rPr>
              <a:t>r</a:t>
            </a:r>
            <a:r>
              <a:rPr sz="2118" spc="-88" dirty="0" err="1">
                <a:latin typeface="Microsoft Sans Serif"/>
                <a:cs typeface="Microsoft Sans Serif"/>
              </a:rPr>
              <a:t>actère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18" dirty="0">
                <a:latin typeface="Microsoft Sans Serif"/>
                <a:cs typeface="Microsoft Sans Serif"/>
              </a:rPr>
              <a:t>$</a:t>
            </a:r>
            <a:r>
              <a:rPr sz="2118" spc="-132" dirty="0">
                <a:latin typeface="Microsoft Sans Serif"/>
                <a:cs typeface="Microsoft Sans Serif"/>
              </a:rPr>
              <a:t>)</a:t>
            </a:r>
            <a:endParaRPr lang="en-US" sz="2118" spc="-132" dirty="0">
              <a:latin typeface="Microsoft Sans Serif"/>
              <a:cs typeface="Microsoft Sans Serif"/>
            </a:endParaRPr>
          </a:p>
          <a:p>
            <a:pPr marL="367572">
              <a:spcBef>
                <a:spcPts val="529"/>
              </a:spcBef>
            </a:pPr>
            <a:r>
              <a:rPr lang="en-US" sz="2118" spc="-49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lang="en-US" sz="2118" spc="224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lang="en-US" sz="3177" spc="-176" dirty="0" err="1">
                <a:latin typeface="Microsoft Sans Serif"/>
                <a:cs typeface="Microsoft Sans Serif"/>
              </a:rPr>
              <a:t>Exemple</a:t>
            </a:r>
            <a:r>
              <a:rPr lang="en-US" sz="3177" spc="-13" dirty="0">
                <a:latin typeface="Microsoft Sans Serif"/>
                <a:cs typeface="Microsoft Sans Serif"/>
              </a:rPr>
              <a:t> </a:t>
            </a:r>
            <a:r>
              <a:rPr lang="en-US" sz="3177" spc="-71" dirty="0">
                <a:latin typeface="Microsoft Sans Serif"/>
                <a:cs typeface="Microsoft Sans Serif"/>
              </a:rPr>
              <a:t>de</a:t>
            </a:r>
            <a:r>
              <a:rPr lang="en-US" sz="3177" spc="22" dirty="0">
                <a:latin typeface="Microsoft Sans Serif"/>
                <a:cs typeface="Microsoft Sans Serif"/>
              </a:rPr>
              <a:t> </a:t>
            </a:r>
            <a:r>
              <a:rPr lang="en-US" sz="3177" spc="-194" dirty="0" err="1">
                <a:latin typeface="Microsoft Sans Serif"/>
                <a:cs typeface="Microsoft Sans Serif"/>
              </a:rPr>
              <a:t>contenu</a:t>
            </a:r>
            <a:r>
              <a:rPr lang="en-US" sz="3177" dirty="0">
                <a:latin typeface="Microsoft Sans Serif"/>
                <a:cs typeface="Microsoft Sans Serif"/>
              </a:rPr>
              <a:t> </a:t>
            </a:r>
            <a:r>
              <a:rPr lang="en-US" sz="3177" spc="-71" dirty="0">
                <a:latin typeface="Microsoft Sans Serif"/>
                <a:cs typeface="Microsoft Sans Serif"/>
              </a:rPr>
              <a:t>de</a:t>
            </a:r>
            <a:r>
              <a:rPr lang="en-US" sz="3177" spc="9" dirty="0">
                <a:latin typeface="Microsoft Sans Serif"/>
                <a:cs typeface="Microsoft Sans Serif"/>
              </a:rPr>
              <a:t> </a:t>
            </a:r>
            <a:r>
              <a:rPr lang="en-US" sz="3177" spc="-18" dirty="0">
                <a:latin typeface="Microsoft Sans Serif"/>
                <a:cs typeface="Microsoft Sans Serif"/>
              </a:rPr>
              <a:t>la</a:t>
            </a:r>
            <a:r>
              <a:rPr lang="en-US" sz="3177" spc="26" dirty="0">
                <a:latin typeface="Microsoft Sans Serif"/>
                <a:cs typeface="Microsoft Sans Serif"/>
              </a:rPr>
              <a:t> </a:t>
            </a:r>
            <a:r>
              <a:rPr lang="en-US" sz="3177" spc="-49" dirty="0">
                <a:latin typeface="Microsoft Sans Serif"/>
                <a:cs typeface="Microsoft Sans Serif"/>
              </a:rPr>
              <a:t>variable</a:t>
            </a:r>
            <a:r>
              <a:rPr lang="en-US" sz="3177" dirty="0">
                <a:latin typeface="Microsoft Sans Serif"/>
                <a:cs typeface="Microsoft Sans Serif"/>
              </a:rPr>
              <a:t> </a:t>
            </a:r>
            <a:r>
              <a:rPr lang="en-US" sz="3177" spc="-375">
                <a:latin typeface="Microsoft Sans Serif"/>
                <a:cs typeface="Microsoft Sans Serif"/>
              </a:rPr>
              <a:t>PATH</a:t>
            </a:r>
            <a:r>
              <a:rPr lang="en-US" sz="3177" spc="-216">
                <a:latin typeface="Microsoft Sans Serif"/>
                <a:cs typeface="Microsoft Sans Serif"/>
              </a:rPr>
              <a:t> </a:t>
            </a:r>
            <a:r>
              <a:rPr lang="en-US" sz="3177" spc="-137">
                <a:latin typeface="Microsoft Sans Serif"/>
                <a:cs typeface="Microsoft Sans Serif"/>
              </a:rPr>
              <a:t>:</a:t>
            </a:r>
            <a:endParaRPr lang="en-US" sz="3177" dirty="0">
              <a:latin typeface="Microsoft Sans Serif"/>
              <a:cs typeface="Microsoft Sans Serif"/>
            </a:endParaRPr>
          </a:p>
          <a:p>
            <a:pPr marL="633726">
              <a:spcBef>
                <a:spcPts val="472"/>
              </a:spcBef>
            </a:pPr>
            <a:r>
              <a:rPr lang="en-US" sz="2118" b="1" spc="-9" dirty="0">
                <a:latin typeface="Courier New"/>
                <a:cs typeface="Courier New"/>
              </a:rPr>
              <a:t>/</a:t>
            </a:r>
            <a:r>
              <a:rPr lang="en-US" sz="2118" b="1" spc="-9" dirty="0" err="1">
                <a:latin typeface="Courier New"/>
                <a:cs typeface="Courier New"/>
              </a:rPr>
              <a:t>usr</a:t>
            </a:r>
            <a:r>
              <a:rPr lang="en-US" sz="2118" b="1" spc="-9" dirty="0">
                <a:latin typeface="Courier New"/>
                <a:cs typeface="Courier New"/>
              </a:rPr>
              <a:t>/local</a:t>
            </a:r>
            <a:r>
              <a:rPr lang="en-US" sz="2118" b="1" spc="-9">
                <a:latin typeface="Courier New"/>
                <a:cs typeface="Courier New"/>
              </a:rPr>
              <a:t>/sbin:/</a:t>
            </a:r>
            <a:r>
              <a:rPr lang="en-US" sz="2118" b="1" spc="-9" dirty="0" err="1">
                <a:latin typeface="Courier New"/>
                <a:cs typeface="Courier New"/>
              </a:rPr>
              <a:t>usr</a:t>
            </a:r>
            <a:r>
              <a:rPr lang="en-US" sz="2118" b="1" spc="-9" dirty="0">
                <a:latin typeface="Courier New"/>
                <a:cs typeface="Courier New"/>
              </a:rPr>
              <a:t>/local</a:t>
            </a:r>
            <a:r>
              <a:rPr lang="en-US" sz="2118" b="1" spc="-9">
                <a:latin typeface="Courier New"/>
                <a:cs typeface="Courier New"/>
              </a:rPr>
              <a:t>/bin:/sbin:/bin:/</a:t>
            </a:r>
            <a:r>
              <a:rPr lang="en-US" sz="2118" b="1" spc="-9" dirty="0" err="1">
                <a:latin typeface="Courier New"/>
                <a:cs typeface="Courier New"/>
              </a:rPr>
              <a:t>usr</a:t>
            </a:r>
            <a:r>
              <a:rPr lang="en-US" sz="2118" b="1" spc="-9">
                <a:latin typeface="Courier New"/>
                <a:cs typeface="Courier New"/>
              </a:rPr>
              <a:t>/sbin:/</a:t>
            </a:r>
            <a:r>
              <a:rPr lang="en-US" sz="2118" b="1" spc="-9" dirty="0" err="1">
                <a:latin typeface="Courier New"/>
                <a:cs typeface="Courier New"/>
              </a:rPr>
              <a:t>usr</a:t>
            </a:r>
            <a:r>
              <a:rPr lang="en-US" sz="2118" b="1" spc="-9" dirty="0">
                <a:latin typeface="Courier New"/>
                <a:cs typeface="Courier New"/>
              </a:rPr>
              <a:t>/bin</a:t>
            </a:r>
            <a:endParaRPr lang="en-US" sz="2118" dirty="0">
              <a:latin typeface="Courier New"/>
              <a:cs typeface="Courier New"/>
            </a:endParaRPr>
          </a:p>
          <a:p>
            <a:pPr marL="320505" marR="4483" indent="-309859">
              <a:spcBef>
                <a:spcPts val="706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94468" algn="l"/>
                <a:tab pos="395028" algn="l"/>
                <a:tab pos="2927133" algn="l"/>
              </a:tabLst>
            </a:pPr>
            <a:endParaRPr sz="2118"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3860" y="1262007"/>
            <a:ext cx="181535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b="1" spc="-66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2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3376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575" y="388462"/>
            <a:ext cx="7732059" cy="60941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3883" spc="-512" dirty="0"/>
              <a:t>Les</a:t>
            </a:r>
            <a:r>
              <a:rPr sz="3883" spc="31" dirty="0"/>
              <a:t> </a:t>
            </a:r>
            <a:r>
              <a:rPr sz="3883" spc="-150"/>
              <a:t>variables</a:t>
            </a:r>
            <a:r>
              <a:rPr sz="3883" spc="44"/>
              <a:t> </a:t>
            </a:r>
            <a:r>
              <a:rPr sz="3883" spc="-300"/>
              <a:t>:Suppression</a:t>
            </a:r>
            <a:r>
              <a:rPr sz="3883" spc="13"/>
              <a:t> </a:t>
            </a:r>
            <a:r>
              <a:rPr sz="3883" spc="-124" dirty="0"/>
              <a:t>et</a:t>
            </a:r>
            <a:r>
              <a:rPr sz="3883" spc="31" dirty="0"/>
              <a:t> </a:t>
            </a:r>
            <a:r>
              <a:rPr sz="3883" spc="-176" dirty="0"/>
              <a:t>protection</a:t>
            </a:r>
            <a:endParaRPr sz="3883" dirty="0"/>
          </a:p>
        </p:txBody>
      </p:sp>
      <p:sp>
        <p:nvSpPr>
          <p:cNvPr id="3" name="object 3"/>
          <p:cNvSpPr txBox="1"/>
          <p:nvPr/>
        </p:nvSpPr>
        <p:spPr>
          <a:xfrm>
            <a:off x="2322576" y="1514922"/>
            <a:ext cx="7454713" cy="3963090"/>
          </a:xfrm>
          <a:prstGeom prst="rect">
            <a:avLst/>
          </a:prstGeom>
        </p:spPr>
        <p:txBody>
          <a:bodyPr vert="horz" wrap="square" lIns="0" tIns="97490" rIns="0" bIns="0" rtlCol="0">
            <a:spAutoFit/>
          </a:bodyPr>
          <a:lstStyle/>
          <a:p>
            <a:pPr marL="320505" indent="-309859">
              <a:spcBef>
                <a:spcPts val="767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20505" algn="l"/>
                <a:tab pos="321066" algn="l"/>
              </a:tabLst>
            </a:pPr>
            <a:r>
              <a:rPr sz="2118" spc="-132" dirty="0">
                <a:latin typeface="Microsoft Sans Serif"/>
                <a:cs typeface="Microsoft Sans Serif"/>
              </a:rPr>
              <a:t>On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287" dirty="0">
                <a:latin typeface="Microsoft Sans Serif"/>
                <a:cs typeface="Microsoft Sans Serif"/>
              </a:rPr>
              <a:t>s</a:t>
            </a:r>
            <a:r>
              <a:rPr sz="2118" spc="-318" dirty="0">
                <a:latin typeface="Microsoft Sans Serif"/>
                <a:cs typeface="Microsoft Sans Serif"/>
              </a:rPr>
              <a:t>u</a:t>
            </a:r>
            <a:r>
              <a:rPr sz="2118" spc="-13" dirty="0">
                <a:latin typeface="Microsoft Sans Serif"/>
                <a:cs typeface="Microsoft Sans Serif"/>
              </a:rPr>
              <a:t>p</a:t>
            </a:r>
            <a:r>
              <a:rPr sz="2118" spc="-22" dirty="0">
                <a:latin typeface="Microsoft Sans Serif"/>
                <a:cs typeface="Microsoft Sans Serif"/>
              </a:rPr>
              <a:t>p</a:t>
            </a:r>
            <a:r>
              <a:rPr sz="2118" spc="-13" dirty="0">
                <a:latin typeface="Microsoft Sans Serif"/>
                <a:cs typeface="Microsoft Sans Serif"/>
              </a:rPr>
              <a:t>ri</a:t>
            </a:r>
            <a:r>
              <a:rPr sz="2118" spc="-238" dirty="0">
                <a:latin typeface="Microsoft Sans Serif"/>
                <a:cs typeface="Microsoft Sans Serif"/>
              </a:rPr>
              <a:t>me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251" dirty="0">
                <a:latin typeface="Microsoft Sans Serif"/>
                <a:cs typeface="Microsoft Sans Serif"/>
              </a:rPr>
              <a:t>u</a:t>
            </a:r>
            <a:r>
              <a:rPr sz="2118" spc="-247" dirty="0">
                <a:latin typeface="Microsoft Sans Serif"/>
                <a:cs typeface="Microsoft Sans Serif"/>
              </a:rPr>
              <a:t>n</a:t>
            </a:r>
            <a:r>
              <a:rPr sz="2118" spc="-119" dirty="0">
                <a:latin typeface="Microsoft Sans Serif"/>
                <a:cs typeface="Microsoft Sans Serif"/>
              </a:rPr>
              <a:t>e</a:t>
            </a:r>
            <a:r>
              <a:rPr sz="2118" spc="9" dirty="0">
                <a:latin typeface="Microsoft Sans Serif"/>
                <a:cs typeface="Microsoft Sans Serif"/>
              </a:rPr>
              <a:t> </a:t>
            </a:r>
            <a:r>
              <a:rPr sz="2118" spc="-172" dirty="0">
                <a:latin typeface="Microsoft Sans Serif"/>
                <a:cs typeface="Microsoft Sans Serif"/>
              </a:rPr>
              <a:t>v</a:t>
            </a:r>
            <a:r>
              <a:rPr sz="2118" spc="-9" dirty="0">
                <a:latin typeface="Microsoft Sans Serif"/>
                <a:cs typeface="Microsoft Sans Serif"/>
              </a:rPr>
              <a:t>aria</a:t>
            </a:r>
            <a:r>
              <a:rPr sz="2118" spc="-22" dirty="0">
                <a:latin typeface="Microsoft Sans Serif"/>
                <a:cs typeface="Microsoft Sans Serif"/>
              </a:rPr>
              <a:t>b</a:t>
            </a:r>
            <a:r>
              <a:rPr sz="2118" spc="-49" dirty="0">
                <a:latin typeface="Microsoft Sans Serif"/>
                <a:cs typeface="Microsoft Sans Serif"/>
              </a:rPr>
              <a:t>l</a:t>
            </a:r>
            <a:r>
              <a:rPr sz="2118" spc="-101" dirty="0">
                <a:latin typeface="Microsoft Sans Serif"/>
                <a:cs typeface="Microsoft Sans Serif"/>
              </a:rPr>
              <a:t>e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75" dirty="0">
                <a:latin typeface="Microsoft Sans Serif"/>
                <a:cs typeface="Microsoft Sans Serif"/>
              </a:rPr>
              <a:t>a</a:t>
            </a:r>
            <a:r>
              <a:rPr sz="2118" spc="-115" dirty="0">
                <a:latin typeface="Microsoft Sans Serif"/>
                <a:cs typeface="Microsoft Sans Serif"/>
              </a:rPr>
              <a:t>v</a:t>
            </a:r>
            <a:r>
              <a:rPr sz="2118" spc="-185" dirty="0">
                <a:latin typeface="Microsoft Sans Serif"/>
                <a:cs typeface="Microsoft Sans Serif"/>
              </a:rPr>
              <a:t>ec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13" dirty="0">
                <a:latin typeface="Microsoft Sans Serif"/>
                <a:cs typeface="Microsoft Sans Serif"/>
              </a:rPr>
              <a:t>l</a:t>
            </a:r>
            <a:r>
              <a:rPr sz="2118" spc="-22" dirty="0">
                <a:latin typeface="Microsoft Sans Serif"/>
                <a:cs typeface="Microsoft Sans Serif"/>
              </a:rPr>
              <a:t>a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224" dirty="0">
                <a:latin typeface="Microsoft Sans Serif"/>
                <a:cs typeface="Microsoft Sans Serif"/>
              </a:rPr>
              <a:t>comm</a:t>
            </a:r>
            <a:r>
              <a:rPr sz="2118" spc="-194" dirty="0">
                <a:latin typeface="Microsoft Sans Serif"/>
                <a:cs typeface="Microsoft Sans Serif"/>
              </a:rPr>
              <a:t>a</a:t>
            </a:r>
            <a:r>
              <a:rPr sz="2118" spc="-128" dirty="0">
                <a:latin typeface="Microsoft Sans Serif"/>
                <a:cs typeface="Microsoft Sans Serif"/>
              </a:rPr>
              <a:t>nde</a:t>
            </a:r>
            <a:r>
              <a:rPr sz="2118" spc="40" dirty="0">
                <a:latin typeface="Microsoft Sans Serif"/>
                <a:cs typeface="Microsoft Sans Serif"/>
              </a:rPr>
              <a:t> </a:t>
            </a:r>
            <a:r>
              <a:rPr sz="2118" b="1" spc="-9" dirty="0">
                <a:solidFill>
                  <a:srgbClr val="FF0000"/>
                </a:solidFill>
                <a:latin typeface="Courier New"/>
                <a:cs typeface="Courier New"/>
              </a:rPr>
              <a:t>unset</a:t>
            </a:r>
            <a:endParaRPr sz="2118" dirty="0">
              <a:latin typeface="Courier New"/>
              <a:cs typeface="Courier New"/>
            </a:endParaRPr>
          </a:p>
          <a:p>
            <a:pPr marL="322186" algn="ctr">
              <a:spcBef>
                <a:spcPts val="679"/>
              </a:spcBef>
            </a:pPr>
            <a:r>
              <a:rPr sz="2118" b="1" spc="-13" dirty="0">
                <a:solidFill>
                  <a:srgbClr val="FF0000"/>
                </a:solidFill>
                <a:latin typeface="Courier New"/>
                <a:cs typeface="Courier New"/>
              </a:rPr>
              <a:t>unset</a:t>
            </a:r>
            <a:r>
              <a:rPr sz="2118" b="1" spc="-1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18" spc="-13" dirty="0">
                <a:latin typeface="Courier New"/>
                <a:cs typeface="Courier New"/>
              </a:rPr>
              <a:t>nom_variable</a:t>
            </a:r>
            <a:endParaRPr sz="2118" dirty="0">
              <a:latin typeface="Courier New"/>
              <a:cs typeface="Courier New"/>
            </a:endParaRPr>
          </a:p>
          <a:p>
            <a:pPr marL="367572">
              <a:spcBef>
                <a:spcPts val="627"/>
              </a:spcBef>
              <a:tabLst>
                <a:tab pos="632606" algn="l"/>
              </a:tabLst>
            </a:pPr>
            <a:r>
              <a:rPr sz="1279" spc="-44" dirty="0">
                <a:solidFill>
                  <a:srgbClr val="93B6D2"/>
                </a:solidFill>
                <a:latin typeface="Microsoft Sans Serif"/>
                <a:cs typeface="Microsoft Sans Serif"/>
              </a:rPr>
              <a:t>🞑	</a:t>
            </a:r>
            <a:r>
              <a:rPr sz="1809" spc="-115" dirty="0" err="1">
                <a:latin typeface="Microsoft Sans Serif"/>
                <a:cs typeface="Microsoft Sans Serif"/>
              </a:rPr>
              <a:t>Exemple</a:t>
            </a:r>
            <a:r>
              <a:rPr sz="1765" b="1" spc="-115" dirty="0">
                <a:latin typeface="Courier New"/>
                <a:cs typeface="Courier New"/>
              </a:rPr>
              <a:t>:</a:t>
            </a:r>
            <a:r>
              <a:rPr sz="1765" b="1" spc="-75" dirty="0">
                <a:latin typeface="Courier New"/>
                <a:cs typeface="Courier New"/>
              </a:rPr>
              <a:t> </a:t>
            </a:r>
            <a:r>
              <a:rPr sz="1765" b="1" spc="-9" dirty="0">
                <a:latin typeface="Courier New"/>
                <a:cs typeface="Courier New"/>
              </a:rPr>
              <a:t>Unset</a:t>
            </a:r>
            <a:r>
              <a:rPr sz="1765" b="1" spc="-31" dirty="0">
                <a:latin typeface="Courier New"/>
                <a:cs typeface="Courier New"/>
              </a:rPr>
              <a:t> </a:t>
            </a:r>
            <a:r>
              <a:rPr sz="1765" b="1" spc="-13" dirty="0">
                <a:latin typeface="Courier New"/>
                <a:cs typeface="Courier New"/>
              </a:rPr>
              <a:t>variable1</a:t>
            </a:r>
            <a:endParaRPr sz="1765" dirty="0">
              <a:latin typeface="Courier New"/>
              <a:cs typeface="Courier New"/>
            </a:endParaRPr>
          </a:p>
          <a:p>
            <a:pPr marL="367572">
              <a:spcBef>
                <a:spcPts val="613"/>
              </a:spcBef>
              <a:tabLst>
                <a:tab pos="632606" algn="l"/>
              </a:tabLst>
            </a:pPr>
            <a:r>
              <a:rPr sz="1279" spc="-141" dirty="0">
                <a:solidFill>
                  <a:srgbClr val="93B6D2"/>
                </a:solidFill>
                <a:latin typeface="Microsoft Sans Serif"/>
                <a:cs typeface="Microsoft Sans Serif"/>
              </a:rPr>
              <a:t>🞑	</a:t>
            </a:r>
            <a:r>
              <a:rPr sz="1809" spc="-150" dirty="0">
                <a:latin typeface="Microsoft Sans Serif"/>
                <a:cs typeface="Microsoft Sans Serif"/>
              </a:rPr>
              <a:t>La</a:t>
            </a:r>
            <a:r>
              <a:rPr sz="1809" spc="13" dirty="0">
                <a:latin typeface="Microsoft Sans Serif"/>
                <a:cs typeface="Microsoft Sans Serif"/>
              </a:rPr>
              <a:t> </a:t>
            </a:r>
            <a:r>
              <a:rPr sz="1809" spc="-137" dirty="0">
                <a:latin typeface="Microsoft Sans Serif"/>
                <a:cs typeface="Microsoft Sans Serif"/>
              </a:rPr>
              <a:t>v</a:t>
            </a:r>
            <a:r>
              <a:rPr sz="1809" spc="-62" dirty="0">
                <a:latin typeface="Microsoft Sans Serif"/>
                <a:cs typeface="Microsoft Sans Serif"/>
              </a:rPr>
              <a:t>aleur</a:t>
            </a:r>
            <a:r>
              <a:rPr sz="1809" spc="9" dirty="0">
                <a:latin typeface="Microsoft Sans Serif"/>
                <a:cs typeface="Microsoft Sans Serif"/>
              </a:rPr>
              <a:t> </a:t>
            </a:r>
            <a:r>
              <a:rPr sz="1809" spc="-44" dirty="0">
                <a:latin typeface="Microsoft Sans Serif"/>
                <a:cs typeface="Microsoft Sans Serif"/>
              </a:rPr>
              <a:t>de</a:t>
            </a:r>
            <a:r>
              <a:rPr sz="1809" spc="18" dirty="0">
                <a:latin typeface="Microsoft Sans Serif"/>
                <a:cs typeface="Microsoft Sans Serif"/>
              </a:rPr>
              <a:t> </a:t>
            </a:r>
            <a:r>
              <a:rPr sz="1809" spc="-9" dirty="0">
                <a:latin typeface="Microsoft Sans Serif"/>
                <a:cs typeface="Microsoft Sans Serif"/>
              </a:rPr>
              <a:t>l</a:t>
            </a:r>
            <a:r>
              <a:rPr sz="1809" spc="-4" dirty="0">
                <a:latin typeface="Microsoft Sans Serif"/>
                <a:cs typeface="Microsoft Sans Serif"/>
              </a:rPr>
              <a:t>a</a:t>
            </a:r>
            <a:r>
              <a:rPr sz="1809" spc="9" dirty="0">
                <a:latin typeface="Microsoft Sans Serif"/>
                <a:cs typeface="Microsoft Sans Serif"/>
              </a:rPr>
              <a:t> </a:t>
            </a:r>
            <a:r>
              <a:rPr sz="1809" spc="-137" dirty="0">
                <a:latin typeface="Microsoft Sans Serif"/>
                <a:cs typeface="Microsoft Sans Serif"/>
              </a:rPr>
              <a:t>v</a:t>
            </a:r>
            <a:r>
              <a:rPr sz="1809" dirty="0">
                <a:latin typeface="Microsoft Sans Serif"/>
                <a:cs typeface="Microsoft Sans Serif"/>
              </a:rPr>
              <a:t>aria</a:t>
            </a:r>
            <a:r>
              <a:rPr sz="1809" spc="-13" dirty="0">
                <a:latin typeface="Microsoft Sans Serif"/>
                <a:cs typeface="Microsoft Sans Serif"/>
              </a:rPr>
              <a:t>b</a:t>
            </a:r>
            <a:r>
              <a:rPr sz="1809" spc="-35" dirty="0">
                <a:latin typeface="Microsoft Sans Serif"/>
                <a:cs typeface="Microsoft Sans Serif"/>
              </a:rPr>
              <a:t>l</a:t>
            </a:r>
            <a:r>
              <a:rPr sz="1809" spc="-75" dirty="0">
                <a:latin typeface="Microsoft Sans Serif"/>
                <a:cs typeface="Microsoft Sans Serif"/>
              </a:rPr>
              <a:t>e</a:t>
            </a:r>
            <a:r>
              <a:rPr sz="1809" dirty="0">
                <a:latin typeface="Microsoft Sans Serif"/>
                <a:cs typeface="Microsoft Sans Serif"/>
              </a:rPr>
              <a:t> </a:t>
            </a:r>
            <a:r>
              <a:rPr sz="1809" spc="-202" dirty="0">
                <a:latin typeface="Microsoft Sans Serif"/>
                <a:cs typeface="Microsoft Sans Serif"/>
              </a:rPr>
              <a:t>e</a:t>
            </a:r>
            <a:r>
              <a:rPr sz="1809" spc="-180" dirty="0">
                <a:latin typeface="Microsoft Sans Serif"/>
                <a:cs typeface="Microsoft Sans Serif"/>
              </a:rPr>
              <a:t>s</a:t>
            </a:r>
            <a:r>
              <a:rPr sz="1809" spc="-9" dirty="0">
                <a:latin typeface="Microsoft Sans Serif"/>
                <a:cs typeface="Microsoft Sans Serif"/>
              </a:rPr>
              <a:t>t</a:t>
            </a:r>
            <a:r>
              <a:rPr sz="1809" spc="18" dirty="0">
                <a:latin typeface="Microsoft Sans Serif"/>
                <a:cs typeface="Microsoft Sans Serif"/>
              </a:rPr>
              <a:t> </a:t>
            </a:r>
            <a:r>
              <a:rPr sz="1809" spc="-79" dirty="0">
                <a:latin typeface="Microsoft Sans Serif"/>
                <a:cs typeface="Microsoft Sans Serif"/>
              </a:rPr>
              <a:t>alors</a:t>
            </a:r>
            <a:r>
              <a:rPr sz="1809" dirty="0">
                <a:latin typeface="Microsoft Sans Serif"/>
                <a:cs typeface="Microsoft Sans Serif"/>
              </a:rPr>
              <a:t> </a:t>
            </a:r>
            <a:r>
              <a:rPr sz="1809" spc="-141" dirty="0">
                <a:latin typeface="Microsoft Sans Serif"/>
                <a:cs typeface="Microsoft Sans Serif"/>
              </a:rPr>
              <a:t>nul</a:t>
            </a:r>
            <a:r>
              <a:rPr sz="1809" spc="-57" dirty="0">
                <a:latin typeface="Microsoft Sans Serif"/>
                <a:cs typeface="Microsoft Sans Serif"/>
              </a:rPr>
              <a:t>le</a:t>
            </a:r>
            <a:endParaRPr sz="1809" dirty="0">
              <a:latin typeface="Microsoft Sans Serif"/>
              <a:cs typeface="Microsoft Sans Serif"/>
            </a:endParaRPr>
          </a:p>
          <a:p>
            <a:pPr marL="367572">
              <a:spcBef>
                <a:spcPts val="552"/>
              </a:spcBef>
              <a:tabLst>
                <a:tab pos="632606" algn="l"/>
                <a:tab pos="6263862" algn="l"/>
              </a:tabLst>
            </a:pPr>
            <a:r>
              <a:rPr sz="1279" spc="-44" dirty="0">
                <a:solidFill>
                  <a:srgbClr val="93B6D2"/>
                </a:solidFill>
                <a:latin typeface="Microsoft Sans Serif"/>
                <a:cs typeface="Microsoft Sans Serif"/>
              </a:rPr>
              <a:t>🞑	</a:t>
            </a:r>
            <a:r>
              <a:rPr sz="1809" spc="4" dirty="0">
                <a:latin typeface="Microsoft Sans Serif"/>
                <a:cs typeface="Microsoft Sans Serif"/>
              </a:rPr>
              <a:t>à</a:t>
            </a:r>
            <a:r>
              <a:rPr sz="1809" spc="26" dirty="0">
                <a:latin typeface="Microsoft Sans Serif"/>
                <a:cs typeface="Microsoft Sans Serif"/>
              </a:rPr>
              <a:t> </a:t>
            </a:r>
            <a:r>
              <a:rPr sz="1809" spc="-150" dirty="0">
                <a:latin typeface="Microsoft Sans Serif"/>
                <a:cs typeface="Microsoft Sans Serif"/>
              </a:rPr>
              <a:t>ne</a:t>
            </a:r>
            <a:r>
              <a:rPr sz="1809" spc="26" dirty="0">
                <a:latin typeface="Microsoft Sans Serif"/>
                <a:cs typeface="Microsoft Sans Serif"/>
              </a:rPr>
              <a:t> </a:t>
            </a:r>
            <a:r>
              <a:rPr sz="1809" spc="-101" dirty="0">
                <a:latin typeface="Microsoft Sans Serif"/>
                <a:cs typeface="Microsoft Sans Serif"/>
              </a:rPr>
              <a:t>pas</a:t>
            </a:r>
            <a:r>
              <a:rPr sz="1809" spc="22" dirty="0">
                <a:latin typeface="Microsoft Sans Serif"/>
                <a:cs typeface="Microsoft Sans Serif"/>
              </a:rPr>
              <a:t> </a:t>
            </a:r>
            <a:r>
              <a:rPr sz="1809" spc="-88" dirty="0">
                <a:latin typeface="Microsoft Sans Serif"/>
                <a:cs typeface="Microsoft Sans Serif"/>
              </a:rPr>
              <a:t>confondre</a:t>
            </a:r>
            <a:r>
              <a:rPr sz="1809" spc="-9" dirty="0">
                <a:latin typeface="Microsoft Sans Serif"/>
                <a:cs typeface="Microsoft Sans Serif"/>
              </a:rPr>
              <a:t> </a:t>
            </a:r>
            <a:r>
              <a:rPr sz="1809" spc="-106" dirty="0">
                <a:latin typeface="Microsoft Sans Serif"/>
                <a:cs typeface="Microsoft Sans Serif"/>
              </a:rPr>
              <a:t>avec</a:t>
            </a:r>
            <a:r>
              <a:rPr sz="1809" spc="18" dirty="0">
                <a:latin typeface="Microsoft Sans Serif"/>
                <a:cs typeface="Microsoft Sans Serif"/>
              </a:rPr>
              <a:t> </a:t>
            </a:r>
            <a:r>
              <a:rPr sz="1809" spc="-168" dirty="0">
                <a:latin typeface="Microsoft Sans Serif"/>
                <a:cs typeface="Microsoft Sans Serif"/>
              </a:rPr>
              <a:t>une</a:t>
            </a:r>
            <a:r>
              <a:rPr sz="1809" spc="35" dirty="0">
                <a:latin typeface="Microsoft Sans Serif"/>
                <a:cs typeface="Microsoft Sans Serif"/>
              </a:rPr>
              <a:t> </a:t>
            </a:r>
            <a:r>
              <a:rPr sz="1809" spc="-31" dirty="0">
                <a:latin typeface="Microsoft Sans Serif"/>
                <a:cs typeface="Microsoft Sans Serif"/>
              </a:rPr>
              <a:t>variable</a:t>
            </a:r>
            <a:r>
              <a:rPr sz="1809" dirty="0">
                <a:latin typeface="Microsoft Sans Serif"/>
                <a:cs typeface="Microsoft Sans Serif"/>
              </a:rPr>
              <a:t> </a:t>
            </a:r>
            <a:r>
              <a:rPr sz="1809" spc="-110" dirty="0">
                <a:latin typeface="Microsoft Sans Serif"/>
                <a:cs typeface="Microsoft Sans Serif"/>
              </a:rPr>
              <a:t>contenant</a:t>
            </a:r>
            <a:r>
              <a:rPr sz="1809" spc="22" dirty="0">
                <a:latin typeface="Microsoft Sans Serif"/>
                <a:cs typeface="Microsoft Sans Serif"/>
              </a:rPr>
              <a:t> </a:t>
            </a:r>
            <a:r>
              <a:rPr sz="1809" spc="-168" dirty="0">
                <a:latin typeface="Microsoft Sans Serif"/>
                <a:cs typeface="Microsoft Sans Serif"/>
              </a:rPr>
              <a:t>une</a:t>
            </a:r>
            <a:r>
              <a:rPr sz="1809" spc="31" dirty="0">
                <a:latin typeface="Microsoft Sans Serif"/>
                <a:cs typeface="Microsoft Sans Serif"/>
              </a:rPr>
              <a:t> </a:t>
            </a:r>
            <a:r>
              <a:rPr sz="1809" spc="-106" dirty="0">
                <a:latin typeface="Microsoft Sans Serif"/>
                <a:cs typeface="Microsoft Sans Serif"/>
              </a:rPr>
              <a:t>chaîne	</a:t>
            </a:r>
            <a:r>
              <a:rPr sz="1809" spc="-53" dirty="0">
                <a:latin typeface="Microsoft Sans Serif"/>
                <a:cs typeface="Microsoft Sans Serif"/>
              </a:rPr>
              <a:t>vide</a:t>
            </a:r>
            <a:endParaRPr sz="1809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941" dirty="0">
              <a:latin typeface="Microsoft Sans Serif"/>
              <a:cs typeface="Microsoft Sans Serif"/>
            </a:endParaRPr>
          </a:p>
          <a:p>
            <a:pPr marL="320505" marR="4483" indent="-309859">
              <a:lnSpc>
                <a:spcPts val="2444"/>
              </a:lnSpc>
              <a:spcBef>
                <a:spcPts val="138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20505" algn="l"/>
                <a:tab pos="321066" algn="l"/>
                <a:tab pos="1248962" algn="l"/>
              </a:tabLst>
            </a:pPr>
            <a:r>
              <a:rPr sz="2118" spc="-132" dirty="0">
                <a:latin typeface="Microsoft Sans Serif"/>
                <a:cs typeface="Microsoft Sans Serif"/>
              </a:rPr>
              <a:t>On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101" dirty="0">
                <a:latin typeface="Microsoft Sans Serif"/>
                <a:cs typeface="Microsoft Sans Serif"/>
              </a:rPr>
              <a:t>peut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62" dirty="0">
                <a:latin typeface="Microsoft Sans Serif"/>
                <a:cs typeface="Microsoft Sans Serif"/>
              </a:rPr>
              <a:t>protéger</a:t>
            </a:r>
            <a:r>
              <a:rPr sz="2118" spc="35" dirty="0">
                <a:latin typeface="Microsoft Sans Serif"/>
                <a:cs typeface="Microsoft Sans Serif"/>
              </a:rPr>
              <a:t> </a:t>
            </a:r>
            <a:r>
              <a:rPr sz="2118" spc="-207" dirty="0">
                <a:latin typeface="Microsoft Sans Serif"/>
                <a:cs typeface="Microsoft Sans Serif"/>
              </a:rPr>
              <a:t>une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49" dirty="0">
                <a:latin typeface="Microsoft Sans Serif"/>
                <a:cs typeface="Microsoft Sans Serif"/>
              </a:rPr>
              <a:t>variable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185" dirty="0">
                <a:latin typeface="Microsoft Sans Serif"/>
                <a:cs typeface="Microsoft Sans Serif"/>
              </a:rPr>
              <a:t>en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97" dirty="0">
                <a:latin typeface="Microsoft Sans Serif"/>
                <a:cs typeface="Microsoft Sans Serif"/>
              </a:rPr>
              <a:t>écriture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71" dirty="0">
                <a:latin typeface="Microsoft Sans Serif"/>
                <a:cs typeface="Microsoft Sans Serif"/>
              </a:rPr>
              <a:t>et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contre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185" dirty="0">
                <a:latin typeface="Microsoft Sans Serif"/>
                <a:cs typeface="Microsoft Sans Serif"/>
              </a:rPr>
              <a:t>sa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172" dirty="0">
                <a:latin typeface="Microsoft Sans Serif"/>
                <a:cs typeface="Microsoft Sans Serif"/>
              </a:rPr>
              <a:t>suppression </a:t>
            </a:r>
            <a:r>
              <a:rPr sz="2118" spc="-552" dirty="0">
                <a:latin typeface="Microsoft Sans Serif"/>
                <a:cs typeface="Microsoft Sans Serif"/>
              </a:rPr>
              <a:t> </a:t>
            </a:r>
            <a:r>
              <a:rPr sz="2118" spc="-75" dirty="0">
                <a:latin typeface="Microsoft Sans Serif"/>
                <a:cs typeface="Microsoft Sans Serif"/>
              </a:rPr>
              <a:t>a</a:t>
            </a:r>
            <a:r>
              <a:rPr sz="2118" spc="-115" dirty="0">
                <a:latin typeface="Microsoft Sans Serif"/>
                <a:cs typeface="Microsoft Sans Serif"/>
              </a:rPr>
              <a:t>v</a:t>
            </a:r>
            <a:r>
              <a:rPr sz="2118" spc="-185" dirty="0">
                <a:latin typeface="Microsoft Sans Serif"/>
                <a:cs typeface="Microsoft Sans Serif"/>
              </a:rPr>
              <a:t>ec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13" dirty="0">
                <a:latin typeface="Microsoft Sans Serif"/>
                <a:cs typeface="Microsoft Sans Serif"/>
              </a:rPr>
              <a:t>l</a:t>
            </a:r>
            <a:r>
              <a:rPr sz="2118" spc="-22" dirty="0">
                <a:latin typeface="Microsoft Sans Serif"/>
                <a:cs typeface="Microsoft Sans Serif"/>
              </a:rPr>
              <a:t>a</a:t>
            </a:r>
            <a:r>
              <a:rPr sz="2118" dirty="0">
                <a:latin typeface="Microsoft Sans Serif"/>
                <a:cs typeface="Microsoft Sans Serif"/>
              </a:rPr>
              <a:t>	</a:t>
            </a:r>
            <a:r>
              <a:rPr sz="2118" spc="-224" dirty="0">
                <a:latin typeface="Microsoft Sans Serif"/>
                <a:cs typeface="Microsoft Sans Serif"/>
              </a:rPr>
              <a:t>comm</a:t>
            </a:r>
            <a:r>
              <a:rPr sz="2118" spc="-199" dirty="0">
                <a:latin typeface="Microsoft Sans Serif"/>
                <a:cs typeface="Microsoft Sans Serif"/>
              </a:rPr>
              <a:t>a</a:t>
            </a:r>
            <a:r>
              <a:rPr sz="2118" spc="-128" dirty="0">
                <a:latin typeface="Microsoft Sans Serif"/>
                <a:cs typeface="Microsoft Sans Serif"/>
              </a:rPr>
              <a:t>nde</a:t>
            </a:r>
            <a:r>
              <a:rPr sz="2118" spc="31" dirty="0">
                <a:latin typeface="Microsoft Sans Serif"/>
                <a:cs typeface="Microsoft Sans Serif"/>
              </a:rPr>
              <a:t> </a:t>
            </a:r>
            <a:r>
              <a:rPr sz="2118" b="1" spc="-13" dirty="0">
                <a:solidFill>
                  <a:srgbClr val="FF0000"/>
                </a:solidFill>
                <a:latin typeface="Courier New"/>
                <a:cs typeface="Courier New"/>
              </a:rPr>
              <a:t>readonly</a:t>
            </a:r>
            <a:endParaRPr sz="2118" dirty="0">
              <a:latin typeface="Courier New"/>
              <a:cs typeface="Courier New"/>
            </a:endParaRPr>
          </a:p>
          <a:p>
            <a:pPr marL="367572">
              <a:spcBef>
                <a:spcPts val="596"/>
              </a:spcBef>
              <a:tabLst>
                <a:tab pos="632606" algn="l"/>
              </a:tabLst>
            </a:pPr>
            <a:r>
              <a:rPr sz="1279" spc="-44" dirty="0">
                <a:solidFill>
                  <a:srgbClr val="93B6D2"/>
                </a:solidFill>
                <a:latin typeface="Microsoft Sans Serif"/>
                <a:cs typeface="Microsoft Sans Serif"/>
              </a:rPr>
              <a:t>🞑	</a:t>
            </a:r>
            <a:r>
              <a:rPr sz="1809" spc="-168" dirty="0">
                <a:latin typeface="Microsoft Sans Serif"/>
                <a:cs typeface="Microsoft Sans Serif"/>
              </a:rPr>
              <a:t>Une</a:t>
            </a:r>
            <a:r>
              <a:rPr sz="1809" spc="22" dirty="0">
                <a:latin typeface="Microsoft Sans Serif"/>
                <a:cs typeface="Microsoft Sans Serif"/>
              </a:rPr>
              <a:t> </a:t>
            </a:r>
            <a:r>
              <a:rPr sz="1809" spc="-31" dirty="0">
                <a:latin typeface="Microsoft Sans Serif"/>
                <a:cs typeface="Microsoft Sans Serif"/>
              </a:rPr>
              <a:t>variable</a:t>
            </a:r>
            <a:r>
              <a:rPr sz="1809" spc="-4" dirty="0">
                <a:latin typeface="Microsoft Sans Serif"/>
                <a:cs typeface="Microsoft Sans Serif"/>
              </a:rPr>
              <a:t> </a:t>
            </a:r>
            <a:r>
              <a:rPr sz="1809" spc="-150" dirty="0">
                <a:latin typeface="Microsoft Sans Serif"/>
                <a:cs typeface="Microsoft Sans Serif"/>
              </a:rPr>
              <a:t>en</a:t>
            </a:r>
            <a:r>
              <a:rPr sz="1809" spc="31" dirty="0">
                <a:latin typeface="Microsoft Sans Serif"/>
                <a:cs typeface="Microsoft Sans Serif"/>
              </a:rPr>
              <a:t> </a:t>
            </a:r>
            <a:r>
              <a:rPr sz="1809" spc="-88" dirty="0">
                <a:latin typeface="Microsoft Sans Serif"/>
                <a:cs typeface="Microsoft Sans Serif"/>
              </a:rPr>
              <a:t>lecture</a:t>
            </a:r>
            <a:r>
              <a:rPr sz="1809" spc="4" dirty="0">
                <a:latin typeface="Microsoft Sans Serif"/>
                <a:cs typeface="Microsoft Sans Serif"/>
              </a:rPr>
              <a:t> </a:t>
            </a:r>
            <a:r>
              <a:rPr sz="1809" spc="-141" dirty="0">
                <a:latin typeface="Microsoft Sans Serif"/>
                <a:cs typeface="Microsoft Sans Serif"/>
              </a:rPr>
              <a:t>seule</a:t>
            </a:r>
            <a:r>
              <a:rPr sz="1809" spc="13" dirty="0">
                <a:latin typeface="Microsoft Sans Serif"/>
                <a:cs typeface="Microsoft Sans Serif"/>
              </a:rPr>
              <a:t> </a:t>
            </a:r>
            <a:r>
              <a:rPr sz="1809" spc="-190" dirty="0">
                <a:latin typeface="Microsoft Sans Serif"/>
                <a:cs typeface="Microsoft Sans Serif"/>
              </a:rPr>
              <a:t>même</a:t>
            </a:r>
            <a:r>
              <a:rPr sz="1809" spc="9" dirty="0">
                <a:latin typeface="Microsoft Sans Serif"/>
                <a:cs typeface="Microsoft Sans Serif"/>
              </a:rPr>
              <a:t> </a:t>
            </a:r>
            <a:r>
              <a:rPr sz="1809" spc="-53" dirty="0">
                <a:latin typeface="Microsoft Sans Serif"/>
                <a:cs typeface="Microsoft Sans Serif"/>
              </a:rPr>
              <a:t>vide</a:t>
            </a:r>
            <a:r>
              <a:rPr sz="1809" spc="13" dirty="0">
                <a:latin typeface="Microsoft Sans Serif"/>
                <a:cs typeface="Microsoft Sans Serif"/>
              </a:rPr>
              <a:t> </a:t>
            </a:r>
            <a:r>
              <a:rPr sz="1809" spc="-132" dirty="0">
                <a:latin typeface="Microsoft Sans Serif"/>
                <a:cs typeface="Microsoft Sans Serif"/>
              </a:rPr>
              <a:t>est</a:t>
            </a:r>
            <a:r>
              <a:rPr sz="1809" spc="22" dirty="0">
                <a:latin typeface="Microsoft Sans Serif"/>
                <a:cs typeface="Microsoft Sans Serif"/>
              </a:rPr>
              <a:t> </a:t>
            </a:r>
            <a:r>
              <a:rPr sz="1809" spc="-18" dirty="0">
                <a:latin typeface="Microsoft Sans Serif"/>
                <a:cs typeface="Microsoft Sans Serif"/>
              </a:rPr>
              <a:t>figée</a:t>
            </a:r>
            <a:endParaRPr sz="1809" dirty="0">
              <a:latin typeface="Microsoft Sans Serif"/>
              <a:cs typeface="Microsoft Sans Serif"/>
            </a:endParaRPr>
          </a:p>
          <a:p>
            <a:pPr marL="632606" marR="36981" indent="-265033">
              <a:lnSpc>
                <a:spcPct val="101000"/>
              </a:lnSpc>
              <a:spcBef>
                <a:spcPts val="529"/>
              </a:spcBef>
              <a:tabLst>
                <a:tab pos="632606" algn="l"/>
                <a:tab pos="1361027" algn="l"/>
              </a:tabLst>
            </a:pPr>
            <a:r>
              <a:rPr sz="1279" spc="-44" dirty="0">
                <a:solidFill>
                  <a:srgbClr val="93B6D2"/>
                </a:solidFill>
                <a:latin typeface="Microsoft Sans Serif"/>
                <a:cs typeface="Microsoft Sans Serif"/>
              </a:rPr>
              <a:t>🞑	</a:t>
            </a:r>
            <a:r>
              <a:rPr sz="1809" spc="-62" dirty="0">
                <a:latin typeface="Microsoft Sans Serif"/>
                <a:cs typeface="Microsoft Sans Serif"/>
              </a:rPr>
              <a:t>Il</a:t>
            </a:r>
            <a:r>
              <a:rPr sz="1809" spc="18" dirty="0">
                <a:latin typeface="Microsoft Sans Serif"/>
                <a:cs typeface="Microsoft Sans Serif"/>
              </a:rPr>
              <a:t> </a:t>
            </a:r>
            <a:r>
              <a:rPr sz="1809" spc="-93" dirty="0">
                <a:latin typeface="Microsoft Sans Serif"/>
                <a:cs typeface="Microsoft Sans Serif"/>
              </a:rPr>
              <a:t>n'existe</a:t>
            </a:r>
            <a:r>
              <a:rPr sz="1809" spc="9" dirty="0">
                <a:latin typeface="Microsoft Sans Serif"/>
                <a:cs typeface="Microsoft Sans Serif"/>
              </a:rPr>
              <a:t> </a:t>
            </a:r>
            <a:r>
              <a:rPr sz="1809" spc="-163" dirty="0">
                <a:latin typeface="Microsoft Sans Serif"/>
                <a:cs typeface="Microsoft Sans Serif"/>
              </a:rPr>
              <a:t>aucun</a:t>
            </a:r>
            <a:r>
              <a:rPr sz="1809" spc="26" dirty="0">
                <a:latin typeface="Microsoft Sans Serif"/>
                <a:cs typeface="Microsoft Sans Serif"/>
              </a:rPr>
              <a:t> </a:t>
            </a:r>
            <a:r>
              <a:rPr sz="1809" spc="-146" dirty="0">
                <a:latin typeface="Microsoft Sans Serif"/>
                <a:cs typeface="Microsoft Sans Serif"/>
              </a:rPr>
              <a:t>moyen</a:t>
            </a:r>
            <a:r>
              <a:rPr sz="1809" spc="4" dirty="0">
                <a:latin typeface="Microsoft Sans Serif"/>
                <a:cs typeface="Microsoft Sans Serif"/>
              </a:rPr>
              <a:t> </a:t>
            </a:r>
            <a:r>
              <a:rPr sz="1809" spc="-44" dirty="0">
                <a:latin typeface="Microsoft Sans Serif"/>
                <a:cs typeface="Microsoft Sans Serif"/>
              </a:rPr>
              <a:t>de</a:t>
            </a:r>
            <a:r>
              <a:rPr sz="1809" spc="18" dirty="0">
                <a:latin typeface="Microsoft Sans Serif"/>
                <a:cs typeface="Microsoft Sans Serif"/>
              </a:rPr>
              <a:t> </a:t>
            </a:r>
            <a:r>
              <a:rPr sz="1809" spc="-9" dirty="0">
                <a:latin typeface="Microsoft Sans Serif"/>
                <a:cs typeface="Microsoft Sans Serif"/>
              </a:rPr>
              <a:t>la</a:t>
            </a:r>
            <a:r>
              <a:rPr sz="1809" spc="13" dirty="0">
                <a:latin typeface="Microsoft Sans Serif"/>
                <a:cs typeface="Microsoft Sans Serif"/>
              </a:rPr>
              <a:t> </a:t>
            </a:r>
            <a:r>
              <a:rPr sz="1809" spc="-49" dirty="0">
                <a:latin typeface="Microsoft Sans Serif"/>
                <a:cs typeface="Microsoft Sans Serif"/>
              </a:rPr>
              <a:t>replacer</a:t>
            </a:r>
            <a:r>
              <a:rPr sz="1809" spc="-13" dirty="0">
                <a:latin typeface="Microsoft Sans Serif"/>
                <a:cs typeface="Microsoft Sans Serif"/>
              </a:rPr>
              <a:t> </a:t>
            </a:r>
            <a:r>
              <a:rPr sz="1809" spc="-150" dirty="0">
                <a:latin typeface="Microsoft Sans Serif"/>
                <a:cs typeface="Microsoft Sans Serif"/>
              </a:rPr>
              <a:t>en</a:t>
            </a:r>
            <a:r>
              <a:rPr sz="1809" spc="31" dirty="0">
                <a:latin typeface="Microsoft Sans Serif"/>
                <a:cs typeface="Microsoft Sans Serif"/>
              </a:rPr>
              <a:t> </a:t>
            </a:r>
            <a:r>
              <a:rPr sz="1809" spc="-75" dirty="0">
                <a:latin typeface="Microsoft Sans Serif"/>
                <a:cs typeface="Microsoft Sans Serif"/>
              </a:rPr>
              <a:t>écriture</a:t>
            </a:r>
            <a:r>
              <a:rPr sz="1809" spc="-13" dirty="0">
                <a:latin typeface="Microsoft Sans Serif"/>
                <a:cs typeface="Microsoft Sans Serif"/>
              </a:rPr>
              <a:t> </a:t>
            </a:r>
            <a:r>
              <a:rPr sz="1809" spc="-49" dirty="0">
                <a:latin typeface="Microsoft Sans Serif"/>
                <a:cs typeface="Microsoft Sans Serif"/>
              </a:rPr>
              <a:t>et</a:t>
            </a:r>
            <a:r>
              <a:rPr sz="1809" spc="26" dirty="0">
                <a:latin typeface="Microsoft Sans Serif"/>
                <a:cs typeface="Microsoft Sans Serif"/>
              </a:rPr>
              <a:t> </a:t>
            </a:r>
            <a:r>
              <a:rPr sz="1809" spc="-44" dirty="0">
                <a:latin typeface="Microsoft Sans Serif"/>
                <a:cs typeface="Microsoft Sans Serif"/>
              </a:rPr>
              <a:t>de</a:t>
            </a:r>
            <a:r>
              <a:rPr sz="1809" spc="26" dirty="0">
                <a:latin typeface="Microsoft Sans Serif"/>
                <a:cs typeface="Microsoft Sans Serif"/>
              </a:rPr>
              <a:t> </a:t>
            </a:r>
            <a:r>
              <a:rPr sz="1809" spc="-9" dirty="0">
                <a:latin typeface="Microsoft Sans Serif"/>
                <a:cs typeface="Microsoft Sans Serif"/>
              </a:rPr>
              <a:t>la</a:t>
            </a:r>
            <a:r>
              <a:rPr sz="1809" spc="13" dirty="0">
                <a:latin typeface="Microsoft Sans Serif"/>
                <a:cs typeface="Microsoft Sans Serif"/>
              </a:rPr>
              <a:t> </a:t>
            </a:r>
            <a:r>
              <a:rPr sz="1809" spc="-110" dirty="0">
                <a:latin typeface="Microsoft Sans Serif"/>
                <a:cs typeface="Microsoft Sans Serif"/>
              </a:rPr>
              <a:t>supprimer,</a:t>
            </a:r>
            <a:r>
              <a:rPr sz="1809" spc="-13" dirty="0">
                <a:latin typeface="Microsoft Sans Serif"/>
                <a:cs typeface="Microsoft Sans Serif"/>
              </a:rPr>
              <a:t> </a:t>
            </a:r>
            <a:r>
              <a:rPr sz="1809" spc="-97" dirty="0">
                <a:latin typeface="Microsoft Sans Serif"/>
                <a:cs typeface="Microsoft Sans Serif"/>
              </a:rPr>
              <a:t>sauf </a:t>
            </a:r>
            <a:r>
              <a:rPr sz="1809" spc="-468" dirty="0">
                <a:latin typeface="Microsoft Sans Serif"/>
                <a:cs typeface="Microsoft Sans Serif"/>
              </a:rPr>
              <a:t> </a:t>
            </a:r>
            <a:r>
              <a:rPr sz="1809" spc="-44" dirty="0">
                <a:latin typeface="Microsoft Sans Serif"/>
                <a:cs typeface="Microsoft Sans Serif"/>
              </a:rPr>
              <a:t>quitter	</a:t>
            </a:r>
            <a:r>
              <a:rPr sz="1809" spc="-53" dirty="0">
                <a:latin typeface="Microsoft Sans Serif"/>
                <a:cs typeface="Microsoft Sans Serif"/>
              </a:rPr>
              <a:t>le</a:t>
            </a:r>
            <a:r>
              <a:rPr sz="1809" spc="22" dirty="0">
                <a:latin typeface="Microsoft Sans Serif"/>
                <a:cs typeface="Microsoft Sans Serif"/>
              </a:rPr>
              <a:t> </a:t>
            </a:r>
            <a:r>
              <a:rPr sz="1809" spc="-124" dirty="0">
                <a:latin typeface="Microsoft Sans Serif"/>
                <a:cs typeface="Microsoft Sans Serif"/>
              </a:rPr>
              <a:t>shell</a:t>
            </a:r>
            <a:endParaRPr sz="1809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3860" y="1262007"/>
            <a:ext cx="181535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b="1" spc="-66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2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683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72F030-F419-1B90-AC90-FD85581C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4CB496E-2429-9923-17D1-935B205849E8}"/>
              </a:ext>
            </a:extLst>
          </p:cNvPr>
          <p:cNvSpPr txBox="1"/>
          <p:nvPr/>
        </p:nvSpPr>
        <p:spPr>
          <a:xfrm>
            <a:off x="1920639" y="1556248"/>
            <a:ext cx="60944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777777"/>
                </a:solidFill>
                <a:effectLst/>
                <a:latin typeface="Graphik"/>
              </a:rPr>
              <a:t>Introduction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22222"/>
                </a:solidFill>
                <a:effectLst/>
                <a:latin typeface="Graphik"/>
              </a:rPr>
              <a:t>Rôle d'un </a:t>
            </a:r>
            <a:r>
              <a:rPr lang="fr-FR" b="0" i="0" dirty="0" err="1">
                <a:solidFill>
                  <a:srgbClr val="222222"/>
                </a:solidFill>
                <a:effectLst/>
                <a:latin typeface="Graphik"/>
              </a:rPr>
              <a:t>shell</a:t>
            </a:r>
            <a:endParaRPr lang="fr-FR" b="0" i="0" dirty="0">
              <a:solidFill>
                <a:srgbClr val="222222"/>
              </a:solidFill>
              <a:effectLst/>
              <a:latin typeface="Graphik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22222"/>
                </a:solidFill>
                <a:effectLst/>
                <a:latin typeface="Graphik"/>
              </a:rPr>
              <a:t>Présentation des différents </a:t>
            </a:r>
            <a:r>
              <a:rPr lang="fr-FR" b="0" i="0" dirty="0" err="1">
                <a:solidFill>
                  <a:srgbClr val="222222"/>
                </a:solidFill>
                <a:effectLst/>
                <a:latin typeface="Graphik"/>
              </a:rPr>
              <a:t>shells</a:t>
            </a:r>
            <a:endParaRPr lang="fr-FR" b="0" i="0" dirty="0">
              <a:solidFill>
                <a:srgbClr val="222222"/>
              </a:solidFill>
              <a:effectLst/>
              <a:latin typeface="Graphik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22222"/>
                </a:solidFill>
                <a:effectLst/>
                <a:latin typeface="Graphik"/>
              </a:rPr>
              <a:t>Outils nécessaires pour écrire des scripts</a:t>
            </a:r>
          </a:p>
          <a:p>
            <a:pPr algn="l"/>
            <a:r>
              <a:rPr lang="fr-FR" b="1" i="0" dirty="0">
                <a:solidFill>
                  <a:srgbClr val="777777"/>
                </a:solidFill>
                <a:effectLst/>
                <a:latin typeface="Graphik"/>
              </a:rPr>
              <a:t>Environnement du </a:t>
            </a:r>
            <a:r>
              <a:rPr lang="fr-FR" b="1" i="0" dirty="0" err="1">
                <a:solidFill>
                  <a:srgbClr val="777777"/>
                </a:solidFill>
                <a:effectLst/>
                <a:latin typeface="Graphik"/>
              </a:rPr>
              <a:t>bash</a:t>
            </a:r>
            <a:endParaRPr lang="fr-FR" b="1" i="0" dirty="0">
              <a:solidFill>
                <a:srgbClr val="777777"/>
              </a:solidFill>
              <a:effectLst/>
              <a:latin typeface="Graphik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22222"/>
                </a:solidFill>
                <a:effectLst/>
                <a:latin typeface="Graphik"/>
              </a:rPr>
              <a:t>Fichiers d'initialisation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22222"/>
                </a:solidFill>
                <a:effectLst/>
                <a:latin typeface="Graphik"/>
              </a:rPr>
              <a:t>Variables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22222"/>
                </a:solidFill>
                <a:effectLst/>
                <a:latin typeface="Graphik"/>
              </a:rPr>
              <a:t>Echappement et protection de caractères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22222"/>
                </a:solidFill>
                <a:effectLst/>
                <a:latin typeface="Graphik"/>
              </a:rPr>
              <a:t>Processus d'expansion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22222"/>
                </a:solidFill>
                <a:effectLst/>
                <a:latin typeface="Graphik"/>
              </a:rPr>
              <a:t>Alias</a:t>
            </a:r>
          </a:p>
          <a:p>
            <a:pPr algn="l"/>
            <a:r>
              <a:rPr lang="fr-FR" b="1" i="0" dirty="0">
                <a:solidFill>
                  <a:srgbClr val="777777"/>
                </a:solidFill>
                <a:effectLst/>
                <a:latin typeface="Graphik"/>
              </a:rPr>
              <a:t>Base de la programmation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22222"/>
                </a:solidFill>
                <a:effectLst/>
                <a:latin typeface="Graphik"/>
              </a:rPr>
              <a:t>Structure d'un script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22222"/>
                </a:solidFill>
                <a:effectLst/>
                <a:latin typeface="Graphik"/>
              </a:rPr>
              <a:t>Différentes méthodes pour lancer un script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22222"/>
                </a:solidFill>
                <a:effectLst/>
                <a:latin typeface="Graphik"/>
              </a:rPr>
              <a:t>Code de retour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22222"/>
                </a:solidFill>
                <a:effectLst/>
                <a:latin typeface="Graphik"/>
              </a:rPr>
              <a:t>Débogage d'un script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222222"/>
              </a:solidFill>
              <a:effectLst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2612419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575" y="356189"/>
            <a:ext cx="4300818" cy="6671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pc="-172" dirty="0"/>
              <a:t>Variables</a:t>
            </a:r>
            <a:r>
              <a:rPr spc="66" dirty="0"/>
              <a:t> </a:t>
            </a:r>
            <a:r>
              <a:rPr spc="-265" dirty="0" err="1"/>
              <a:t>spéciales</a:t>
            </a:r>
            <a:endParaRPr spc="-265" dirty="0"/>
          </a:p>
        </p:txBody>
      </p:sp>
      <p:sp>
        <p:nvSpPr>
          <p:cNvPr id="3" name="object 3"/>
          <p:cNvSpPr txBox="1"/>
          <p:nvPr/>
        </p:nvSpPr>
        <p:spPr>
          <a:xfrm>
            <a:off x="2322575" y="1525681"/>
            <a:ext cx="7437344" cy="2364584"/>
          </a:xfrm>
          <a:prstGeom prst="rect">
            <a:avLst/>
          </a:prstGeom>
        </p:spPr>
        <p:txBody>
          <a:bodyPr vert="horz" wrap="square" lIns="0" tIns="100293" rIns="0" bIns="0" rtlCol="0">
            <a:spAutoFit/>
          </a:bodyPr>
          <a:lstStyle/>
          <a:p>
            <a:pPr marL="320505" indent="-309859">
              <a:spcBef>
                <a:spcPts val="79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20505" algn="l"/>
                <a:tab pos="321066" algn="l"/>
              </a:tabLst>
            </a:pPr>
            <a:r>
              <a:rPr sz="2118" spc="-199" dirty="0">
                <a:latin typeface="Microsoft Sans Serif"/>
                <a:cs typeface="Microsoft Sans Serif"/>
              </a:rPr>
              <a:t>Elles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185" dirty="0">
                <a:latin typeface="Microsoft Sans Serif"/>
                <a:cs typeface="Microsoft Sans Serif"/>
              </a:rPr>
              <a:t>sont</a:t>
            </a:r>
            <a:r>
              <a:rPr sz="2118" spc="9" dirty="0">
                <a:latin typeface="Microsoft Sans Serif"/>
                <a:cs typeface="Microsoft Sans Serif"/>
              </a:rPr>
              <a:t> </a:t>
            </a:r>
            <a:r>
              <a:rPr sz="2118" spc="-124" dirty="0">
                <a:latin typeface="Microsoft Sans Serif"/>
                <a:cs typeface="Microsoft Sans Serif"/>
              </a:rPr>
              <a:t>gérées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9" dirty="0">
                <a:latin typeface="Microsoft Sans Serif"/>
                <a:cs typeface="Microsoft Sans Serif"/>
              </a:rPr>
              <a:t>par</a:t>
            </a:r>
            <a:r>
              <a:rPr sz="2118" spc="31" dirty="0">
                <a:latin typeface="Microsoft Sans Serif"/>
                <a:cs typeface="Microsoft Sans Serif"/>
              </a:rPr>
              <a:t> </a:t>
            </a:r>
            <a:r>
              <a:rPr sz="2118" spc="-75" dirty="0">
                <a:latin typeface="Microsoft Sans Serif"/>
                <a:cs typeface="Microsoft Sans Serif"/>
              </a:rPr>
              <a:t>le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190" dirty="0">
                <a:latin typeface="Microsoft Sans Serif"/>
                <a:cs typeface="Microsoft Sans Serif"/>
              </a:rPr>
              <a:t>système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71" dirty="0">
                <a:latin typeface="Microsoft Sans Serif"/>
                <a:cs typeface="Microsoft Sans Serif"/>
              </a:rPr>
              <a:t>et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124" dirty="0">
                <a:latin typeface="Microsoft Sans Serif"/>
                <a:cs typeface="Microsoft Sans Serif"/>
              </a:rPr>
              <a:t>très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132" dirty="0">
                <a:latin typeface="Microsoft Sans Serif"/>
                <a:cs typeface="Microsoft Sans Serif"/>
              </a:rPr>
              <a:t>utiles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159" dirty="0">
                <a:latin typeface="Microsoft Sans Serif"/>
                <a:cs typeface="Microsoft Sans Serif"/>
              </a:rPr>
              <a:t>dans</a:t>
            </a:r>
            <a:r>
              <a:rPr sz="2118" spc="31" dirty="0">
                <a:latin typeface="Microsoft Sans Serif"/>
                <a:cs typeface="Microsoft Sans Serif"/>
              </a:rPr>
              <a:t> </a:t>
            </a:r>
            <a:r>
              <a:rPr sz="2118" spc="-168" dirty="0">
                <a:latin typeface="Microsoft Sans Serif"/>
                <a:cs typeface="Microsoft Sans Serif"/>
              </a:rPr>
              <a:t>les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146" dirty="0">
                <a:latin typeface="Microsoft Sans Serif"/>
                <a:cs typeface="Microsoft Sans Serif"/>
              </a:rPr>
              <a:t>scripts</a:t>
            </a:r>
            <a:endParaRPr sz="2118">
              <a:latin typeface="Microsoft Sans Serif"/>
              <a:cs typeface="Microsoft Sans Serif"/>
            </a:endParaRPr>
          </a:p>
          <a:p>
            <a:pPr marL="320505" indent="-309859">
              <a:spcBef>
                <a:spcPts val="702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20505" algn="l"/>
                <a:tab pos="321066" algn="l"/>
              </a:tabLst>
            </a:pPr>
            <a:r>
              <a:rPr sz="2118" spc="-212" dirty="0">
                <a:latin typeface="Microsoft Sans Serif"/>
                <a:cs typeface="Microsoft Sans Serif"/>
              </a:rPr>
              <a:t>El</a:t>
            </a:r>
            <a:r>
              <a:rPr sz="2118" spc="-106" dirty="0">
                <a:latin typeface="Microsoft Sans Serif"/>
                <a:cs typeface="Microsoft Sans Serif"/>
              </a:rPr>
              <a:t>l</a:t>
            </a:r>
            <a:r>
              <a:rPr sz="2118" spc="-238" dirty="0">
                <a:latin typeface="Microsoft Sans Serif"/>
                <a:cs typeface="Microsoft Sans Serif"/>
              </a:rPr>
              <a:t>es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185" dirty="0">
                <a:latin typeface="Microsoft Sans Serif"/>
                <a:cs typeface="Microsoft Sans Serif"/>
              </a:rPr>
              <a:t>ne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357" dirty="0">
                <a:latin typeface="Microsoft Sans Serif"/>
                <a:cs typeface="Microsoft Sans Serif"/>
              </a:rPr>
              <a:t>s</a:t>
            </a:r>
            <a:r>
              <a:rPr sz="2118" spc="-128" dirty="0">
                <a:latin typeface="Microsoft Sans Serif"/>
                <a:cs typeface="Microsoft Sans Serif"/>
              </a:rPr>
              <a:t>ont</a:t>
            </a:r>
            <a:r>
              <a:rPr sz="2118" spc="9" dirty="0">
                <a:latin typeface="Microsoft Sans Serif"/>
                <a:cs typeface="Microsoft Sans Serif"/>
              </a:rPr>
              <a:t> </a:t>
            </a:r>
            <a:r>
              <a:rPr sz="2118" spc="-212" dirty="0">
                <a:latin typeface="Microsoft Sans Serif"/>
                <a:cs typeface="Microsoft Sans Serif"/>
              </a:rPr>
              <a:t>access</a:t>
            </a:r>
            <a:r>
              <a:rPr sz="2118" spc="-88" dirty="0">
                <a:latin typeface="Microsoft Sans Serif"/>
                <a:cs typeface="Microsoft Sans Serif"/>
              </a:rPr>
              <a:t>i</a:t>
            </a:r>
            <a:r>
              <a:rPr sz="2118" spc="-128" dirty="0">
                <a:latin typeface="Microsoft Sans Serif"/>
                <a:cs typeface="Microsoft Sans Serif"/>
              </a:rPr>
              <a:t>bles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qu'en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119" dirty="0">
                <a:latin typeface="Microsoft Sans Serif"/>
                <a:cs typeface="Microsoft Sans Serif"/>
              </a:rPr>
              <a:t>lectu</a:t>
            </a:r>
            <a:r>
              <a:rPr sz="2118" spc="-84" dirty="0">
                <a:latin typeface="Microsoft Sans Serif"/>
                <a:cs typeface="Microsoft Sans Serif"/>
              </a:rPr>
              <a:t>r</a:t>
            </a:r>
            <a:r>
              <a:rPr sz="2118" spc="-119" dirty="0">
                <a:latin typeface="Microsoft Sans Serif"/>
                <a:cs typeface="Microsoft Sans Serif"/>
              </a:rPr>
              <a:t>e</a:t>
            </a:r>
            <a:endParaRPr sz="2118">
              <a:latin typeface="Microsoft Sans Serif"/>
              <a:cs typeface="Microsoft Sans Serif"/>
            </a:endParaRPr>
          </a:p>
          <a:p>
            <a:pPr marL="320505" marR="4483" indent="-309859">
              <a:spcBef>
                <a:spcPts val="706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20505" algn="l"/>
                <a:tab pos="321066" algn="l"/>
                <a:tab pos="5292260" algn="l"/>
              </a:tabLst>
            </a:pPr>
            <a:r>
              <a:rPr sz="2118" spc="-243" dirty="0">
                <a:latin typeface="Microsoft Sans Serif"/>
                <a:cs typeface="Microsoft Sans Serif"/>
              </a:rPr>
              <a:t>Ces</a:t>
            </a:r>
            <a:r>
              <a:rPr sz="2118" spc="-238" dirty="0">
                <a:latin typeface="Microsoft Sans Serif"/>
                <a:cs typeface="Microsoft Sans Serif"/>
              </a:rPr>
              <a:t> </a:t>
            </a:r>
            <a:r>
              <a:rPr sz="2118" spc="-93" dirty="0">
                <a:latin typeface="Microsoft Sans Serif"/>
                <a:cs typeface="Microsoft Sans Serif"/>
              </a:rPr>
              <a:t>variables, </a:t>
            </a:r>
            <a:r>
              <a:rPr sz="2118" b="1" spc="-154" dirty="0">
                <a:latin typeface="Arial"/>
                <a:cs typeface="Arial"/>
              </a:rPr>
              <a:t>paramètres positionnels</a:t>
            </a:r>
            <a:r>
              <a:rPr sz="2118" b="1" spc="-150" dirty="0">
                <a:latin typeface="Arial"/>
                <a:cs typeface="Arial"/>
              </a:rPr>
              <a:t> </a:t>
            </a:r>
            <a:r>
              <a:rPr sz="2118" spc="-185" dirty="0">
                <a:latin typeface="Microsoft Sans Serif"/>
                <a:cs typeface="Microsoft Sans Serif"/>
              </a:rPr>
              <a:t>sont</a:t>
            </a:r>
            <a:r>
              <a:rPr sz="2118" spc="-180" dirty="0">
                <a:latin typeface="Microsoft Sans Serif"/>
                <a:cs typeface="Microsoft Sans Serif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automatiquement </a:t>
            </a:r>
            <a:r>
              <a:rPr sz="2118" spc="-124" dirty="0">
                <a:latin typeface="Microsoft Sans Serif"/>
                <a:cs typeface="Microsoft Sans Serif"/>
              </a:rPr>
              <a:t> </a:t>
            </a:r>
            <a:r>
              <a:rPr sz="2118" spc="-84" dirty="0">
                <a:latin typeface="Microsoft Sans Serif"/>
                <a:cs typeface="Microsoft Sans Serif"/>
              </a:rPr>
              <a:t>affectées</a:t>
            </a:r>
            <a:r>
              <a:rPr sz="2118" spc="35" dirty="0">
                <a:latin typeface="Microsoft Sans Serif"/>
                <a:cs typeface="Microsoft Sans Serif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lors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d'un</a:t>
            </a:r>
            <a:r>
              <a:rPr sz="2118" spc="35" dirty="0">
                <a:latin typeface="Microsoft Sans Serif"/>
                <a:cs typeface="Microsoft Sans Serif"/>
              </a:rPr>
              <a:t> </a:t>
            </a:r>
            <a:r>
              <a:rPr sz="2118" spc="-35" dirty="0">
                <a:latin typeface="Microsoft Sans Serif"/>
                <a:cs typeface="Microsoft Sans Serif"/>
              </a:rPr>
              <a:t>appel</a:t>
            </a:r>
            <a:r>
              <a:rPr sz="2118" spc="49" dirty="0">
                <a:latin typeface="Microsoft Sans Serif"/>
                <a:cs typeface="Microsoft Sans Serif"/>
              </a:rPr>
              <a:t> </a:t>
            </a:r>
            <a:r>
              <a:rPr sz="2118" spc="-66" dirty="0">
                <a:latin typeface="Microsoft Sans Serif"/>
                <a:cs typeface="Microsoft Sans Serif"/>
              </a:rPr>
              <a:t>de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110" dirty="0">
                <a:latin typeface="Microsoft Sans Serif"/>
                <a:cs typeface="Microsoft Sans Serif"/>
              </a:rPr>
              <a:t>script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159" dirty="0">
                <a:latin typeface="Microsoft Sans Serif"/>
                <a:cs typeface="Microsoft Sans Serif"/>
              </a:rPr>
              <a:t>suivi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d'une	</a:t>
            </a:r>
            <a:r>
              <a:rPr sz="2118" spc="-110" dirty="0">
                <a:latin typeface="Microsoft Sans Serif"/>
                <a:cs typeface="Microsoft Sans Serif"/>
              </a:rPr>
              <a:t>liste</a:t>
            </a:r>
            <a:r>
              <a:rPr sz="2118" spc="-22" dirty="0">
                <a:latin typeface="Microsoft Sans Serif"/>
                <a:cs typeface="Microsoft Sans Serif"/>
              </a:rPr>
              <a:t> </a:t>
            </a:r>
            <a:r>
              <a:rPr sz="2118" spc="-66" dirty="0">
                <a:latin typeface="Microsoft Sans Serif"/>
                <a:cs typeface="Microsoft Sans Serif"/>
              </a:rPr>
              <a:t>de</a:t>
            </a:r>
            <a:r>
              <a:rPr sz="2118" spc="-9" dirty="0">
                <a:latin typeface="Microsoft Sans Serif"/>
                <a:cs typeface="Microsoft Sans Serif"/>
              </a:rPr>
              <a:t> </a:t>
            </a:r>
            <a:r>
              <a:rPr sz="2118" spc="-106" dirty="0">
                <a:latin typeface="Microsoft Sans Serif"/>
                <a:cs typeface="Microsoft Sans Serif"/>
              </a:rPr>
              <a:t>paramètres.</a:t>
            </a:r>
            <a:endParaRPr sz="2118">
              <a:latin typeface="Microsoft Sans Serif"/>
              <a:cs typeface="Microsoft Sans Serif"/>
            </a:endParaRPr>
          </a:p>
          <a:p>
            <a:pPr marL="367572">
              <a:spcBef>
                <a:spcPts val="534"/>
              </a:spcBef>
            </a:pPr>
            <a:r>
              <a:rPr sz="1456" spc="-40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456" spc="44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118" spc="-221" dirty="0">
                <a:latin typeface="Microsoft Sans Serif"/>
                <a:cs typeface="Microsoft Sans Serif"/>
              </a:rPr>
              <a:t>Leurs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132" dirty="0">
                <a:latin typeface="Microsoft Sans Serif"/>
                <a:cs typeface="Microsoft Sans Serif"/>
              </a:rPr>
              <a:t>valeurs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185" dirty="0">
                <a:latin typeface="Microsoft Sans Serif"/>
                <a:cs typeface="Microsoft Sans Serif"/>
              </a:rPr>
              <a:t>sont</a:t>
            </a:r>
            <a:r>
              <a:rPr sz="2118" spc="9" dirty="0">
                <a:latin typeface="Microsoft Sans Serif"/>
                <a:cs typeface="Microsoft Sans Serif"/>
              </a:rPr>
              <a:t> </a:t>
            </a:r>
            <a:r>
              <a:rPr sz="2118" spc="-110" dirty="0">
                <a:latin typeface="Microsoft Sans Serif"/>
                <a:cs typeface="Microsoft Sans Serif"/>
              </a:rPr>
              <a:t>récupérables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159" dirty="0">
                <a:latin typeface="Microsoft Sans Serif"/>
                <a:cs typeface="Microsoft Sans Serif"/>
              </a:rPr>
              <a:t>dans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31" dirty="0">
                <a:latin typeface="Microsoft Sans Serif"/>
                <a:cs typeface="Microsoft Sans Serif"/>
              </a:rPr>
              <a:t>$#,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49" dirty="0">
                <a:latin typeface="Microsoft Sans Serif"/>
                <a:cs typeface="Microsoft Sans Serif"/>
              </a:rPr>
              <a:t>$0,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49" dirty="0">
                <a:latin typeface="Microsoft Sans Serif"/>
                <a:cs typeface="Microsoft Sans Serif"/>
              </a:rPr>
              <a:t>$1,</a:t>
            </a:r>
            <a:r>
              <a:rPr sz="2118" spc="31" dirty="0">
                <a:latin typeface="Microsoft Sans Serif"/>
                <a:cs typeface="Microsoft Sans Serif"/>
              </a:rPr>
              <a:t> </a:t>
            </a:r>
            <a:r>
              <a:rPr sz="2118" spc="-13" dirty="0">
                <a:latin typeface="Microsoft Sans Serif"/>
                <a:cs typeface="Microsoft Sans Serif"/>
              </a:rPr>
              <a:t>$2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93" dirty="0">
                <a:latin typeface="Microsoft Sans Serif"/>
                <a:cs typeface="Microsoft Sans Serif"/>
              </a:rPr>
              <a:t>...$9,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132" dirty="0">
                <a:latin typeface="Microsoft Sans Serif"/>
                <a:cs typeface="Microsoft Sans Serif"/>
              </a:rPr>
              <a:t>..</a:t>
            </a:r>
            <a:endParaRPr sz="2118">
              <a:latin typeface="Microsoft Sans Serif"/>
              <a:cs typeface="Microsoft Sans Serif"/>
            </a:endParaRPr>
          </a:p>
          <a:p>
            <a:pPr marL="367572">
              <a:spcBef>
                <a:spcPts val="529"/>
              </a:spcBef>
            </a:pPr>
            <a:r>
              <a:rPr sz="1456" spc="-40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456" spc="35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118" spc="-137" dirty="0">
                <a:latin typeface="Microsoft Sans Serif"/>
                <a:cs typeface="Microsoft Sans Serif"/>
              </a:rPr>
              <a:t>Doivent</a:t>
            </a:r>
            <a:r>
              <a:rPr sz="2118" spc="9" dirty="0">
                <a:latin typeface="Microsoft Sans Serif"/>
                <a:cs typeface="Microsoft Sans Serif"/>
              </a:rPr>
              <a:t> </a:t>
            </a:r>
            <a:r>
              <a:rPr sz="2118" spc="-66" dirty="0">
                <a:latin typeface="Microsoft Sans Serif"/>
                <a:cs typeface="Microsoft Sans Serif"/>
              </a:rPr>
              <a:t>être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132" dirty="0">
                <a:latin typeface="Microsoft Sans Serif"/>
                <a:cs typeface="Microsoft Sans Serif"/>
              </a:rPr>
              <a:t>indiquées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141" dirty="0">
                <a:latin typeface="Microsoft Sans Serif"/>
                <a:cs typeface="Microsoft Sans Serif"/>
              </a:rPr>
              <a:t>avec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168" dirty="0">
                <a:latin typeface="Microsoft Sans Serif"/>
                <a:cs typeface="Microsoft Sans Serif"/>
              </a:rPr>
              <a:t>les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accolades</a:t>
            </a:r>
            <a:r>
              <a:rPr sz="2118" spc="31" dirty="0">
                <a:latin typeface="Microsoft Sans Serif"/>
                <a:cs typeface="Microsoft Sans Serif"/>
              </a:rPr>
              <a:t> </a:t>
            </a:r>
            <a:r>
              <a:rPr sz="2118" spc="-132" dirty="0">
                <a:latin typeface="Microsoft Sans Serif"/>
                <a:cs typeface="Microsoft Sans Serif"/>
              </a:rPr>
              <a:t>au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44" dirty="0">
                <a:latin typeface="Microsoft Sans Serif"/>
                <a:cs typeface="Microsoft Sans Serif"/>
              </a:rPr>
              <a:t>delà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66" dirty="0">
                <a:latin typeface="Microsoft Sans Serif"/>
                <a:cs typeface="Microsoft Sans Serif"/>
              </a:rPr>
              <a:t>de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13" dirty="0">
                <a:latin typeface="Microsoft Sans Serif"/>
                <a:cs typeface="Microsoft Sans Serif"/>
              </a:rPr>
              <a:t>9</a:t>
            </a:r>
            <a:endParaRPr sz="2118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3860" y="1262007"/>
            <a:ext cx="181535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b="1" spc="-66" dirty="0">
                <a:solidFill>
                  <a:srgbClr val="FFFFFF"/>
                </a:solidFill>
                <a:latin typeface="Arial"/>
                <a:cs typeface="Arial"/>
              </a:rPr>
              <a:t>39</a:t>
            </a:r>
            <a:endParaRPr sz="12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1392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575" y="356189"/>
            <a:ext cx="4182035" cy="6671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pc="-172" dirty="0"/>
              <a:t>Variables</a:t>
            </a:r>
            <a:r>
              <a:rPr spc="44" dirty="0"/>
              <a:t> </a:t>
            </a:r>
            <a:r>
              <a:rPr spc="-265" dirty="0"/>
              <a:t>spéciales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22575" y="1616113"/>
            <a:ext cx="142315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endParaRPr sz="1059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2127" y="1597286"/>
            <a:ext cx="7697881" cy="2834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6540662" algn="l"/>
              </a:tabLst>
            </a:pPr>
            <a:r>
              <a:rPr sz="2647" b="1" spc="-6" baseline="1388">
                <a:latin typeface="Courier New"/>
                <a:cs typeface="Courier New"/>
              </a:rPr>
              <a:t>$?</a:t>
            </a:r>
            <a:r>
              <a:rPr sz="2647" b="1" spc="13" baseline="1388">
                <a:latin typeface="Courier New"/>
                <a:cs typeface="Courier New"/>
              </a:rPr>
              <a:t> </a:t>
            </a:r>
            <a:r>
              <a:rPr sz="2647" b="1" spc="-152" baseline="1388">
                <a:latin typeface="Courier New"/>
                <a:cs typeface="Courier New"/>
              </a:rPr>
              <a:t>:</a:t>
            </a:r>
            <a:r>
              <a:rPr sz="1765" spc="-101">
                <a:latin typeface="Microsoft Sans Serif"/>
                <a:cs typeface="Microsoft Sans Serif"/>
              </a:rPr>
              <a:t>C'est</a:t>
            </a:r>
            <a:r>
              <a:rPr sz="1765" spc="97">
                <a:latin typeface="Microsoft Sans Serif"/>
                <a:cs typeface="Microsoft Sans Serif"/>
              </a:rPr>
              <a:t> </a:t>
            </a:r>
            <a:r>
              <a:rPr sz="1765" spc="-18" dirty="0">
                <a:latin typeface="Microsoft Sans Serif"/>
                <a:cs typeface="Microsoft Sans Serif"/>
              </a:rPr>
              <a:t>la</a:t>
            </a:r>
            <a:r>
              <a:rPr sz="1765" spc="110" dirty="0">
                <a:latin typeface="Microsoft Sans Serif"/>
                <a:cs typeface="Microsoft Sans Serif"/>
              </a:rPr>
              <a:t> </a:t>
            </a:r>
            <a:r>
              <a:rPr sz="1765" spc="-84" dirty="0">
                <a:latin typeface="Microsoft Sans Serif"/>
                <a:cs typeface="Microsoft Sans Serif"/>
              </a:rPr>
              <a:t>valeur</a:t>
            </a:r>
            <a:r>
              <a:rPr sz="1765" spc="110" dirty="0">
                <a:latin typeface="Microsoft Sans Serif"/>
                <a:cs typeface="Microsoft Sans Serif"/>
              </a:rPr>
              <a:t> </a:t>
            </a:r>
            <a:r>
              <a:rPr sz="1765" spc="-62" dirty="0">
                <a:latin typeface="Microsoft Sans Serif"/>
                <a:cs typeface="Microsoft Sans Serif"/>
              </a:rPr>
              <a:t>de</a:t>
            </a:r>
            <a:r>
              <a:rPr sz="1765" spc="101" dirty="0">
                <a:latin typeface="Microsoft Sans Serif"/>
                <a:cs typeface="Microsoft Sans Serif"/>
              </a:rPr>
              <a:t> </a:t>
            </a:r>
            <a:r>
              <a:rPr sz="1765" spc="-88" dirty="0">
                <a:latin typeface="Microsoft Sans Serif"/>
                <a:cs typeface="Microsoft Sans Serif"/>
              </a:rPr>
              <a:t>sortie</a:t>
            </a:r>
            <a:r>
              <a:rPr sz="1765" spc="106" dirty="0">
                <a:latin typeface="Microsoft Sans Serif"/>
                <a:cs typeface="Microsoft Sans Serif"/>
              </a:rPr>
              <a:t> </a:t>
            </a:r>
            <a:r>
              <a:rPr sz="1765" spc="-106" dirty="0">
                <a:latin typeface="Microsoft Sans Serif"/>
                <a:cs typeface="Microsoft Sans Serif"/>
              </a:rPr>
              <a:t>(code</a:t>
            </a:r>
            <a:r>
              <a:rPr sz="1765" spc="106" dirty="0">
                <a:latin typeface="Microsoft Sans Serif"/>
                <a:cs typeface="Microsoft Sans Serif"/>
              </a:rPr>
              <a:t> </a:t>
            </a:r>
            <a:r>
              <a:rPr sz="1765" spc="-79" dirty="0">
                <a:latin typeface="Microsoft Sans Serif"/>
                <a:cs typeface="Microsoft Sans Serif"/>
              </a:rPr>
              <a:t>retour)</a:t>
            </a:r>
            <a:r>
              <a:rPr sz="1765" spc="88" dirty="0">
                <a:latin typeface="Microsoft Sans Serif"/>
                <a:cs typeface="Microsoft Sans Serif"/>
              </a:rPr>
              <a:t> </a:t>
            </a:r>
            <a:r>
              <a:rPr sz="1765" spc="-57" dirty="0">
                <a:latin typeface="Microsoft Sans Serif"/>
                <a:cs typeface="Microsoft Sans Serif"/>
              </a:rPr>
              <a:t>de</a:t>
            </a:r>
            <a:r>
              <a:rPr sz="1765" spc="106" dirty="0">
                <a:latin typeface="Microsoft Sans Serif"/>
                <a:cs typeface="Microsoft Sans Serif"/>
              </a:rPr>
              <a:t> </a:t>
            </a:r>
            <a:r>
              <a:rPr sz="1765" spc="-13" dirty="0">
                <a:latin typeface="Microsoft Sans Serif"/>
                <a:cs typeface="Microsoft Sans Serif"/>
              </a:rPr>
              <a:t>la</a:t>
            </a:r>
            <a:r>
              <a:rPr sz="1765" spc="97" dirty="0">
                <a:latin typeface="Microsoft Sans Serif"/>
                <a:cs typeface="Microsoft Sans Serif"/>
              </a:rPr>
              <a:t> </a:t>
            </a:r>
            <a:r>
              <a:rPr sz="1765" spc="-66" dirty="0">
                <a:latin typeface="Microsoft Sans Serif"/>
                <a:cs typeface="Microsoft Sans Serif"/>
              </a:rPr>
              <a:t>dernière</a:t>
            </a:r>
            <a:r>
              <a:rPr sz="1765" spc="110" dirty="0">
                <a:latin typeface="Microsoft Sans Serif"/>
                <a:cs typeface="Microsoft Sans Serif"/>
              </a:rPr>
              <a:t> </a:t>
            </a:r>
            <a:r>
              <a:rPr sz="1765" spc="-150" dirty="0">
                <a:latin typeface="Microsoft Sans Serif"/>
                <a:cs typeface="Microsoft Sans Serif"/>
              </a:rPr>
              <a:t>commande.	</a:t>
            </a:r>
            <a:r>
              <a:rPr sz="1765" spc="-137" dirty="0">
                <a:latin typeface="Microsoft Sans Serif"/>
                <a:cs typeface="Microsoft Sans Serif"/>
              </a:rPr>
              <a:t>Elle</a:t>
            </a:r>
            <a:r>
              <a:rPr sz="1765" spc="75" dirty="0">
                <a:latin typeface="Microsoft Sans Serif"/>
                <a:cs typeface="Microsoft Sans Serif"/>
              </a:rPr>
              <a:t> </a:t>
            </a:r>
            <a:r>
              <a:rPr sz="1765" spc="-97" dirty="0">
                <a:latin typeface="Microsoft Sans Serif"/>
                <a:cs typeface="Microsoft Sans Serif"/>
              </a:rPr>
              <a:t>vaut</a:t>
            </a:r>
            <a:r>
              <a:rPr sz="1765" spc="75" dirty="0">
                <a:latin typeface="Microsoft Sans Serif"/>
                <a:cs typeface="Microsoft Sans Serif"/>
              </a:rPr>
              <a:t> </a:t>
            </a:r>
            <a:r>
              <a:rPr sz="1765" spc="-9" dirty="0">
                <a:latin typeface="Microsoft Sans Serif"/>
                <a:cs typeface="Microsoft Sans Serif"/>
              </a:rPr>
              <a:t>0</a:t>
            </a:r>
            <a:r>
              <a:rPr sz="1765" spc="62" dirty="0">
                <a:latin typeface="Microsoft Sans Serif"/>
                <a:cs typeface="Microsoft Sans Serif"/>
              </a:rPr>
              <a:t> </a:t>
            </a:r>
            <a:r>
              <a:rPr sz="1765" spc="-163" dirty="0">
                <a:latin typeface="Microsoft Sans Serif"/>
                <a:cs typeface="Microsoft Sans Serif"/>
              </a:rPr>
              <a:t>si</a:t>
            </a:r>
            <a:endParaRPr sz="1765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3258" y="1865959"/>
            <a:ext cx="7927601" cy="55510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4949902" algn="l"/>
              </a:tabLst>
            </a:pPr>
            <a:r>
              <a:rPr sz="1765" spc="-13" dirty="0">
                <a:latin typeface="Microsoft Sans Serif"/>
                <a:cs typeface="Microsoft Sans Serif"/>
              </a:rPr>
              <a:t>la</a:t>
            </a:r>
            <a:r>
              <a:rPr sz="1765" spc="331" dirty="0">
                <a:latin typeface="Microsoft Sans Serif"/>
                <a:cs typeface="Microsoft Sans Serif"/>
              </a:rPr>
              <a:t> </a:t>
            </a:r>
            <a:r>
              <a:rPr sz="1765" spc="-154" dirty="0">
                <a:latin typeface="Microsoft Sans Serif"/>
                <a:cs typeface="Microsoft Sans Serif"/>
              </a:rPr>
              <a:t>commande</a:t>
            </a:r>
            <a:r>
              <a:rPr sz="1765" spc="322" dirty="0">
                <a:latin typeface="Microsoft Sans Serif"/>
                <a:cs typeface="Microsoft Sans Serif"/>
              </a:rPr>
              <a:t> </a:t>
            </a:r>
            <a:r>
              <a:rPr sz="1765" spc="-141" dirty="0">
                <a:latin typeface="Microsoft Sans Serif"/>
                <a:cs typeface="Microsoft Sans Serif"/>
              </a:rPr>
              <a:t>s'est</a:t>
            </a:r>
            <a:r>
              <a:rPr sz="1765" spc="331" dirty="0">
                <a:latin typeface="Microsoft Sans Serif"/>
                <a:cs typeface="Microsoft Sans Serif"/>
              </a:rPr>
              <a:t> </a:t>
            </a:r>
            <a:r>
              <a:rPr sz="1765" spc="-88" dirty="0">
                <a:latin typeface="Microsoft Sans Serif"/>
                <a:cs typeface="Microsoft Sans Serif"/>
              </a:rPr>
              <a:t>déroulée</a:t>
            </a:r>
            <a:r>
              <a:rPr sz="1765" spc="331" dirty="0">
                <a:latin typeface="Microsoft Sans Serif"/>
                <a:cs typeface="Microsoft Sans Serif"/>
              </a:rPr>
              <a:t> </a:t>
            </a:r>
            <a:r>
              <a:rPr sz="1765" spc="-202" dirty="0">
                <a:latin typeface="Microsoft Sans Serif"/>
                <a:cs typeface="Microsoft Sans Serif"/>
              </a:rPr>
              <a:t>sans</a:t>
            </a:r>
            <a:r>
              <a:rPr sz="1765" spc="335" dirty="0">
                <a:latin typeface="Microsoft Sans Serif"/>
                <a:cs typeface="Microsoft Sans Serif"/>
              </a:rPr>
              <a:t> </a:t>
            </a:r>
            <a:r>
              <a:rPr sz="1765" spc="-88" dirty="0">
                <a:latin typeface="Microsoft Sans Serif"/>
                <a:cs typeface="Microsoft Sans Serif"/>
              </a:rPr>
              <a:t>problème.</a:t>
            </a:r>
            <a:r>
              <a:rPr sz="1765" spc="326" dirty="0">
                <a:latin typeface="Microsoft Sans Serif"/>
                <a:cs typeface="Microsoft Sans Serif"/>
              </a:rPr>
              <a:t> </a:t>
            </a:r>
            <a:r>
              <a:rPr sz="1765" spc="-212" dirty="0">
                <a:latin typeface="Microsoft Sans Serif"/>
                <a:cs typeface="Microsoft Sans Serif"/>
              </a:rPr>
              <a:t>Et</a:t>
            </a:r>
            <a:r>
              <a:rPr sz="1765" spc="326" dirty="0">
                <a:latin typeface="Microsoft Sans Serif"/>
                <a:cs typeface="Microsoft Sans Serif"/>
              </a:rPr>
              <a:t> </a:t>
            </a:r>
            <a:r>
              <a:rPr sz="1765" spc="-57" dirty="0">
                <a:latin typeface="Microsoft Sans Serif"/>
                <a:cs typeface="Microsoft Sans Serif"/>
              </a:rPr>
              <a:t>elle	</a:t>
            </a:r>
            <a:r>
              <a:rPr sz="1765" spc="-137" dirty="0">
                <a:latin typeface="Microsoft Sans Serif"/>
                <a:cs typeface="Microsoft Sans Serif"/>
              </a:rPr>
              <a:t>est</a:t>
            </a:r>
            <a:r>
              <a:rPr sz="1765" spc="318" dirty="0">
                <a:latin typeface="Microsoft Sans Serif"/>
                <a:cs typeface="Microsoft Sans Serif"/>
              </a:rPr>
              <a:t> </a:t>
            </a:r>
            <a:r>
              <a:rPr sz="1765" spc="-40" dirty="0">
                <a:latin typeface="Microsoft Sans Serif"/>
                <a:cs typeface="Microsoft Sans Serif"/>
              </a:rPr>
              <a:t>différente</a:t>
            </a:r>
            <a:r>
              <a:rPr sz="1765" spc="318" dirty="0">
                <a:latin typeface="Microsoft Sans Serif"/>
                <a:cs typeface="Microsoft Sans Serif"/>
              </a:rPr>
              <a:t> </a:t>
            </a:r>
            <a:r>
              <a:rPr sz="1765" spc="-57" dirty="0">
                <a:latin typeface="Microsoft Sans Serif"/>
                <a:cs typeface="Microsoft Sans Serif"/>
              </a:rPr>
              <a:t>de</a:t>
            </a:r>
            <a:r>
              <a:rPr sz="1765" spc="322" dirty="0">
                <a:latin typeface="Microsoft Sans Serif"/>
                <a:cs typeface="Microsoft Sans Serif"/>
              </a:rPr>
              <a:t> </a:t>
            </a:r>
            <a:r>
              <a:rPr sz="1765" spc="-9" dirty="0">
                <a:latin typeface="Microsoft Sans Serif"/>
                <a:cs typeface="Microsoft Sans Serif"/>
              </a:rPr>
              <a:t>0</a:t>
            </a:r>
            <a:r>
              <a:rPr sz="1765" spc="300" dirty="0">
                <a:latin typeface="Microsoft Sans Serif"/>
                <a:cs typeface="Microsoft Sans Serif"/>
              </a:rPr>
              <a:t> </a:t>
            </a:r>
            <a:r>
              <a:rPr sz="1765" spc="-128" dirty="0">
                <a:latin typeface="Microsoft Sans Serif"/>
                <a:cs typeface="Microsoft Sans Serif"/>
              </a:rPr>
              <a:t>dans</a:t>
            </a:r>
            <a:r>
              <a:rPr sz="1765" spc="300" dirty="0">
                <a:latin typeface="Microsoft Sans Serif"/>
                <a:cs typeface="Microsoft Sans Serif"/>
              </a:rPr>
              <a:t> </a:t>
            </a:r>
            <a:r>
              <a:rPr sz="1765" spc="-57" dirty="0">
                <a:latin typeface="Microsoft Sans Serif"/>
                <a:cs typeface="Microsoft Sans Serif"/>
              </a:rPr>
              <a:t>le</a:t>
            </a:r>
            <a:r>
              <a:rPr sz="1765" spc="318" dirty="0">
                <a:latin typeface="Microsoft Sans Serif"/>
                <a:cs typeface="Microsoft Sans Serif"/>
              </a:rPr>
              <a:t> </a:t>
            </a:r>
            <a:r>
              <a:rPr sz="1765" spc="-172" dirty="0">
                <a:latin typeface="Microsoft Sans Serif"/>
                <a:cs typeface="Microsoft Sans Serif"/>
              </a:rPr>
              <a:t>cas</a:t>
            </a:r>
            <a:endParaRPr sz="1765">
              <a:latin typeface="Microsoft Sans Serif"/>
              <a:cs typeface="Microsoft Sans Serif"/>
            </a:endParaRPr>
          </a:p>
          <a:p>
            <a:pPr marL="11206">
              <a:spcBef>
                <a:spcPts val="4"/>
              </a:spcBef>
            </a:pPr>
            <a:r>
              <a:rPr sz="1765" spc="-75" dirty="0">
                <a:latin typeface="Microsoft Sans Serif"/>
                <a:cs typeface="Microsoft Sans Serif"/>
              </a:rPr>
              <a:t>contraire</a:t>
            </a:r>
            <a:endParaRPr sz="1765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2575" y="2479750"/>
            <a:ext cx="142315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endParaRPr sz="1059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2127" y="2460924"/>
            <a:ext cx="3818404" cy="2834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65" spc="-9" dirty="0">
                <a:latin typeface="Microsoft Sans Serif"/>
                <a:cs typeface="Microsoft Sans Serif"/>
              </a:rPr>
              <a:t>$0 </a:t>
            </a:r>
            <a:r>
              <a:rPr sz="1765" spc="-172" dirty="0">
                <a:latin typeface="Microsoft Sans Serif"/>
                <a:cs typeface="Microsoft Sans Serif"/>
              </a:rPr>
              <a:t>C</a:t>
            </a:r>
            <a:r>
              <a:rPr sz="1765" spc="-128" dirty="0">
                <a:latin typeface="Microsoft Sans Serif"/>
                <a:cs typeface="Microsoft Sans Serif"/>
              </a:rPr>
              <a:t>e</a:t>
            </a:r>
            <a:r>
              <a:rPr sz="1765" spc="-13" dirty="0">
                <a:latin typeface="Microsoft Sans Serif"/>
                <a:cs typeface="Microsoft Sans Serif"/>
              </a:rPr>
              <a:t>t</a:t>
            </a:r>
            <a:r>
              <a:rPr sz="1765" spc="-22" dirty="0">
                <a:latin typeface="Microsoft Sans Serif"/>
                <a:cs typeface="Microsoft Sans Serif"/>
              </a:rPr>
              <a:t>t</a:t>
            </a:r>
            <a:r>
              <a:rPr sz="1765" spc="-101" dirty="0">
                <a:latin typeface="Microsoft Sans Serif"/>
                <a:cs typeface="Microsoft Sans Serif"/>
              </a:rPr>
              <a:t>e</a:t>
            </a:r>
            <a:r>
              <a:rPr sz="1765" dirty="0">
                <a:latin typeface="Microsoft Sans Serif"/>
                <a:cs typeface="Microsoft Sans Serif"/>
              </a:rPr>
              <a:t> </a:t>
            </a:r>
            <a:r>
              <a:rPr sz="1765" spc="-146" dirty="0">
                <a:latin typeface="Microsoft Sans Serif"/>
                <a:cs typeface="Microsoft Sans Serif"/>
              </a:rPr>
              <a:t>v</a:t>
            </a:r>
            <a:r>
              <a:rPr sz="1765" spc="-9" dirty="0">
                <a:latin typeface="Microsoft Sans Serif"/>
                <a:cs typeface="Microsoft Sans Serif"/>
              </a:rPr>
              <a:t>ar</a:t>
            </a:r>
            <a:r>
              <a:rPr sz="1765" dirty="0">
                <a:latin typeface="Microsoft Sans Serif"/>
                <a:cs typeface="Microsoft Sans Serif"/>
              </a:rPr>
              <a:t>i</a:t>
            </a:r>
            <a:r>
              <a:rPr sz="1765" spc="-31" dirty="0">
                <a:latin typeface="Microsoft Sans Serif"/>
                <a:cs typeface="Microsoft Sans Serif"/>
              </a:rPr>
              <a:t>able</a:t>
            </a:r>
            <a:r>
              <a:rPr sz="1765" spc="-18" dirty="0">
                <a:latin typeface="Microsoft Sans Serif"/>
                <a:cs typeface="Microsoft Sans Serif"/>
              </a:rPr>
              <a:t> </a:t>
            </a:r>
            <a:r>
              <a:rPr sz="1765" spc="-101" dirty="0">
                <a:latin typeface="Microsoft Sans Serif"/>
                <a:cs typeface="Microsoft Sans Serif"/>
              </a:rPr>
              <a:t>conti</a:t>
            </a:r>
            <a:r>
              <a:rPr sz="1765" spc="-128" dirty="0">
                <a:latin typeface="Microsoft Sans Serif"/>
                <a:cs typeface="Microsoft Sans Serif"/>
              </a:rPr>
              <a:t>e</a:t>
            </a:r>
            <a:r>
              <a:rPr sz="1765" spc="-110" dirty="0">
                <a:latin typeface="Microsoft Sans Serif"/>
                <a:cs typeface="Microsoft Sans Serif"/>
              </a:rPr>
              <a:t>nt</a:t>
            </a:r>
            <a:r>
              <a:rPr sz="1765" spc="-9" dirty="0">
                <a:latin typeface="Microsoft Sans Serif"/>
                <a:cs typeface="Microsoft Sans Serif"/>
              </a:rPr>
              <a:t> </a:t>
            </a:r>
            <a:r>
              <a:rPr sz="1765" spc="-40" dirty="0">
                <a:latin typeface="Microsoft Sans Serif"/>
                <a:cs typeface="Microsoft Sans Serif"/>
              </a:rPr>
              <a:t>l</a:t>
            </a:r>
            <a:r>
              <a:rPr sz="1765" spc="-84" dirty="0">
                <a:latin typeface="Microsoft Sans Serif"/>
                <a:cs typeface="Microsoft Sans Serif"/>
              </a:rPr>
              <a:t>e</a:t>
            </a:r>
            <a:r>
              <a:rPr sz="1765" spc="13" dirty="0">
                <a:latin typeface="Microsoft Sans Serif"/>
                <a:cs typeface="Microsoft Sans Serif"/>
              </a:rPr>
              <a:t> </a:t>
            </a:r>
            <a:r>
              <a:rPr sz="1765" spc="-199" dirty="0">
                <a:latin typeface="Microsoft Sans Serif"/>
                <a:cs typeface="Microsoft Sans Serif"/>
              </a:rPr>
              <a:t>nom</a:t>
            </a:r>
            <a:r>
              <a:rPr sz="1765" spc="4" dirty="0">
                <a:latin typeface="Microsoft Sans Serif"/>
                <a:cs typeface="Microsoft Sans Serif"/>
              </a:rPr>
              <a:t> </a:t>
            </a:r>
            <a:r>
              <a:rPr sz="1765" spc="-110" dirty="0">
                <a:latin typeface="Microsoft Sans Serif"/>
                <a:cs typeface="Microsoft Sans Serif"/>
              </a:rPr>
              <a:t>du</a:t>
            </a:r>
            <a:r>
              <a:rPr sz="1765" spc="18" dirty="0">
                <a:latin typeface="Microsoft Sans Serif"/>
                <a:cs typeface="Microsoft Sans Serif"/>
              </a:rPr>
              <a:t> </a:t>
            </a:r>
            <a:r>
              <a:rPr sz="1765" spc="-88" dirty="0">
                <a:latin typeface="Microsoft Sans Serif"/>
                <a:cs typeface="Microsoft Sans Serif"/>
              </a:rPr>
              <a:t>script</a:t>
            </a:r>
            <a:endParaRPr sz="1765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22575" y="2984015"/>
            <a:ext cx="142315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endParaRPr sz="1059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2127" y="2965188"/>
            <a:ext cx="7285504" cy="2834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6428037" algn="l"/>
              </a:tabLst>
            </a:pPr>
            <a:r>
              <a:rPr sz="1765" spc="-9" dirty="0">
                <a:latin typeface="Microsoft Sans Serif"/>
                <a:cs typeface="Microsoft Sans Serif"/>
              </a:rPr>
              <a:t>$1</a:t>
            </a:r>
            <a:r>
              <a:rPr sz="1765" spc="9" dirty="0">
                <a:latin typeface="Microsoft Sans Serif"/>
                <a:cs typeface="Microsoft Sans Serif"/>
              </a:rPr>
              <a:t> </a:t>
            </a:r>
            <a:r>
              <a:rPr sz="1765" spc="-9" dirty="0">
                <a:latin typeface="Microsoft Sans Serif"/>
                <a:cs typeface="Microsoft Sans Serif"/>
              </a:rPr>
              <a:t>à</a:t>
            </a:r>
            <a:r>
              <a:rPr sz="1765" spc="31" dirty="0">
                <a:latin typeface="Microsoft Sans Serif"/>
                <a:cs typeface="Microsoft Sans Serif"/>
              </a:rPr>
              <a:t> </a:t>
            </a:r>
            <a:r>
              <a:rPr sz="1765" spc="-9" dirty="0">
                <a:latin typeface="Microsoft Sans Serif"/>
                <a:cs typeface="Microsoft Sans Serif"/>
              </a:rPr>
              <a:t>$</a:t>
            </a:r>
            <a:r>
              <a:rPr sz="1765" spc="-9">
                <a:latin typeface="Microsoft Sans Serif"/>
                <a:cs typeface="Microsoft Sans Serif"/>
              </a:rPr>
              <a:t>9</a:t>
            </a:r>
            <a:r>
              <a:rPr sz="1765" spc="13">
                <a:latin typeface="Microsoft Sans Serif"/>
                <a:cs typeface="Microsoft Sans Serif"/>
              </a:rPr>
              <a:t> </a:t>
            </a:r>
            <a:r>
              <a:rPr sz="1765" spc="-202">
                <a:latin typeface="Microsoft Sans Serif"/>
                <a:cs typeface="Microsoft Sans Serif"/>
              </a:rPr>
              <a:t>:Les</a:t>
            </a:r>
            <a:r>
              <a:rPr sz="1765" spc="9">
                <a:latin typeface="Microsoft Sans Serif"/>
                <a:cs typeface="Microsoft Sans Serif"/>
              </a:rPr>
              <a:t> </a:t>
            </a:r>
            <a:r>
              <a:rPr sz="1765" spc="-128" dirty="0">
                <a:latin typeface="Microsoft Sans Serif"/>
                <a:cs typeface="Microsoft Sans Serif"/>
              </a:rPr>
              <a:t>(éventuels)</a:t>
            </a:r>
            <a:r>
              <a:rPr sz="1765" spc="-4" dirty="0">
                <a:latin typeface="Microsoft Sans Serif"/>
                <a:cs typeface="Microsoft Sans Serif"/>
              </a:rPr>
              <a:t> </a:t>
            </a:r>
            <a:r>
              <a:rPr sz="1765" spc="-101" dirty="0">
                <a:latin typeface="Microsoft Sans Serif"/>
                <a:cs typeface="Microsoft Sans Serif"/>
              </a:rPr>
              <a:t>premiers</a:t>
            </a:r>
            <a:r>
              <a:rPr sz="1765" spc="-13" dirty="0">
                <a:latin typeface="Microsoft Sans Serif"/>
                <a:cs typeface="Microsoft Sans Serif"/>
              </a:rPr>
              <a:t> </a:t>
            </a:r>
            <a:r>
              <a:rPr sz="1765" spc="-128" dirty="0">
                <a:latin typeface="Microsoft Sans Serif"/>
                <a:cs typeface="Microsoft Sans Serif"/>
              </a:rPr>
              <a:t>arguments</a:t>
            </a:r>
            <a:r>
              <a:rPr sz="1765" dirty="0">
                <a:latin typeface="Microsoft Sans Serif"/>
                <a:cs typeface="Microsoft Sans Serif"/>
              </a:rPr>
              <a:t> </a:t>
            </a:r>
            <a:r>
              <a:rPr sz="1765" spc="-168" dirty="0">
                <a:latin typeface="Microsoft Sans Serif"/>
                <a:cs typeface="Microsoft Sans Serif"/>
              </a:rPr>
              <a:t>passés</a:t>
            </a:r>
            <a:r>
              <a:rPr sz="1765" spc="-13" dirty="0">
                <a:latin typeface="Microsoft Sans Serif"/>
                <a:cs typeface="Microsoft Sans Serif"/>
              </a:rPr>
              <a:t> </a:t>
            </a:r>
            <a:r>
              <a:rPr sz="1765" spc="-9" dirty="0">
                <a:latin typeface="Microsoft Sans Serif"/>
                <a:cs typeface="Microsoft Sans Serif"/>
              </a:rPr>
              <a:t>à</a:t>
            </a:r>
            <a:r>
              <a:rPr sz="1765" spc="31" dirty="0">
                <a:latin typeface="Microsoft Sans Serif"/>
                <a:cs typeface="Microsoft Sans Serif"/>
              </a:rPr>
              <a:t> </a:t>
            </a:r>
            <a:r>
              <a:rPr sz="1765" spc="-26" dirty="0">
                <a:latin typeface="Microsoft Sans Serif"/>
                <a:cs typeface="Microsoft Sans Serif"/>
              </a:rPr>
              <a:t>l'appel</a:t>
            </a:r>
            <a:r>
              <a:rPr sz="1765" dirty="0">
                <a:latin typeface="Microsoft Sans Serif"/>
                <a:cs typeface="Microsoft Sans Serif"/>
              </a:rPr>
              <a:t> </a:t>
            </a:r>
            <a:r>
              <a:rPr sz="1765" spc="-110" dirty="0">
                <a:latin typeface="Microsoft Sans Serif"/>
                <a:cs typeface="Microsoft Sans Serif"/>
              </a:rPr>
              <a:t>du</a:t>
            </a:r>
            <a:r>
              <a:rPr sz="1765" spc="26" dirty="0">
                <a:latin typeface="Microsoft Sans Serif"/>
                <a:cs typeface="Microsoft Sans Serif"/>
              </a:rPr>
              <a:t> </a:t>
            </a:r>
            <a:r>
              <a:rPr sz="1765" spc="-93" dirty="0">
                <a:latin typeface="Microsoft Sans Serif"/>
                <a:cs typeface="Microsoft Sans Serif"/>
              </a:rPr>
              <a:t>script.	Appelées</a:t>
            </a:r>
            <a:endParaRPr sz="1765" dirty="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3258" y="3233861"/>
            <a:ext cx="2015938" cy="2834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65" spc="-124" dirty="0">
                <a:latin typeface="Microsoft Sans Serif"/>
                <a:cs typeface="Microsoft Sans Serif"/>
              </a:rPr>
              <a:t>arguments</a:t>
            </a:r>
            <a:r>
              <a:rPr sz="1765" spc="-13" dirty="0">
                <a:latin typeface="Microsoft Sans Serif"/>
                <a:cs typeface="Microsoft Sans Serif"/>
              </a:rPr>
              <a:t> </a:t>
            </a:r>
            <a:r>
              <a:rPr sz="1765" spc="-53" dirty="0">
                <a:latin typeface="Microsoft Sans Serif"/>
                <a:cs typeface="Microsoft Sans Serif"/>
              </a:rPr>
              <a:t>po</a:t>
            </a:r>
            <a:r>
              <a:rPr sz="1765" spc="-212" dirty="0">
                <a:latin typeface="Microsoft Sans Serif"/>
                <a:cs typeface="Microsoft Sans Serif"/>
              </a:rPr>
              <a:t>s</a:t>
            </a:r>
            <a:r>
              <a:rPr sz="1765" spc="-93" dirty="0">
                <a:latin typeface="Microsoft Sans Serif"/>
                <a:cs typeface="Microsoft Sans Serif"/>
              </a:rPr>
              <a:t>i</a:t>
            </a:r>
            <a:r>
              <a:rPr sz="1765" spc="-75" dirty="0">
                <a:latin typeface="Microsoft Sans Serif"/>
                <a:cs typeface="Microsoft Sans Serif"/>
              </a:rPr>
              <a:t>tio</a:t>
            </a:r>
            <a:r>
              <a:rPr sz="1765" spc="-124" dirty="0">
                <a:latin typeface="Microsoft Sans Serif"/>
                <a:cs typeface="Microsoft Sans Serif"/>
              </a:rPr>
              <a:t>n</a:t>
            </a:r>
            <a:r>
              <a:rPr sz="1765" spc="-154" dirty="0">
                <a:latin typeface="Microsoft Sans Serif"/>
                <a:cs typeface="Microsoft Sans Serif"/>
              </a:rPr>
              <a:t>n</a:t>
            </a:r>
            <a:r>
              <a:rPr sz="1765" spc="-163" dirty="0">
                <a:latin typeface="Microsoft Sans Serif"/>
                <a:cs typeface="Microsoft Sans Serif"/>
              </a:rPr>
              <a:t>e</a:t>
            </a:r>
            <a:r>
              <a:rPr sz="1765" spc="-159" dirty="0">
                <a:latin typeface="Microsoft Sans Serif"/>
                <a:cs typeface="Microsoft Sans Serif"/>
              </a:rPr>
              <a:t>ls</a:t>
            </a:r>
            <a:endParaRPr sz="1765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22575" y="3577254"/>
            <a:ext cx="142315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endParaRPr sz="1059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09715" y="3558427"/>
            <a:ext cx="6980144" cy="2030062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spcBef>
                <a:spcPts val="93"/>
              </a:spcBef>
            </a:pPr>
            <a:r>
              <a:rPr sz="2647" b="1" spc="-6" baseline="1388">
                <a:latin typeface="Courier New"/>
                <a:cs typeface="Courier New"/>
              </a:rPr>
              <a:t>$#</a:t>
            </a:r>
            <a:r>
              <a:rPr sz="2647" b="1" spc="6" baseline="1388">
                <a:latin typeface="Courier New"/>
                <a:cs typeface="Courier New"/>
              </a:rPr>
              <a:t> </a:t>
            </a:r>
            <a:r>
              <a:rPr sz="2647" b="1" spc="-199" baseline="1388">
                <a:latin typeface="Courier New"/>
                <a:cs typeface="Courier New"/>
              </a:rPr>
              <a:t>:</a:t>
            </a:r>
            <a:r>
              <a:rPr sz="1765" spc="-132">
                <a:latin typeface="Microsoft Sans Serif"/>
                <a:cs typeface="Microsoft Sans Serif"/>
              </a:rPr>
              <a:t>Le</a:t>
            </a:r>
            <a:r>
              <a:rPr sz="1765" spc="18">
                <a:latin typeface="Microsoft Sans Serif"/>
                <a:cs typeface="Microsoft Sans Serif"/>
              </a:rPr>
              <a:t> </a:t>
            </a:r>
            <a:r>
              <a:rPr sz="1765" spc="-119" dirty="0">
                <a:latin typeface="Microsoft Sans Serif"/>
                <a:cs typeface="Microsoft Sans Serif"/>
              </a:rPr>
              <a:t>nombre</a:t>
            </a:r>
            <a:r>
              <a:rPr sz="1765" dirty="0">
                <a:latin typeface="Microsoft Sans Serif"/>
                <a:cs typeface="Microsoft Sans Serif"/>
              </a:rPr>
              <a:t> </a:t>
            </a:r>
            <a:r>
              <a:rPr sz="1765" spc="-106" dirty="0">
                <a:latin typeface="Microsoft Sans Serif"/>
                <a:cs typeface="Microsoft Sans Serif"/>
              </a:rPr>
              <a:t>d'arguments</a:t>
            </a:r>
            <a:r>
              <a:rPr sz="1765" spc="-9" dirty="0">
                <a:latin typeface="Microsoft Sans Serif"/>
                <a:cs typeface="Microsoft Sans Serif"/>
              </a:rPr>
              <a:t> </a:t>
            </a:r>
            <a:r>
              <a:rPr sz="1765" spc="-115" dirty="0">
                <a:latin typeface="Microsoft Sans Serif"/>
                <a:cs typeface="Microsoft Sans Serif"/>
              </a:rPr>
              <a:t>positionnels</a:t>
            </a:r>
            <a:r>
              <a:rPr sz="1765" spc="-26" dirty="0">
                <a:latin typeface="Microsoft Sans Serif"/>
                <a:cs typeface="Microsoft Sans Serif"/>
              </a:rPr>
              <a:t> </a:t>
            </a:r>
            <a:r>
              <a:rPr sz="1765" spc="-168" dirty="0">
                <a:latin typeface="Microsoft Sans Serif"/>
                <a:cs typeface="Microsoft Sans Serif"/>
              </a:rPr>
              <a:t>passés</a:t>
            </a:r>
            <a:r>
              <a:rPr sz="1765" spc="-18" dirty="0">
                <a:latin typeface="Microsoft Sans Serif"/>
                <a:cs typeface="Microsoft Sans Serif"/>
              </a:rPr>
              <a:t> </a:t>
            </a:r>
            <a:r>
              <a:rPr sz="1765" spc="-110" dirty="0">
                <a:latin typeface="Microsoft Sans Serif"/>
                <a:cs typeface="Microsoft Sans Serif"/>
              </a:rPr>
              <a:t>au</a:t>
            </a:r>
            <a:r>
              <a:rPr sz="1765" spc="18" dirty="0">
                <a:latin typeface="Microsoft Sans Serif"/>
                <a:cs typeface="Microsoft Sans Serif"/>
              </a:rPr>
              <a:t> </a:t>
            </a:r>
            <a:r>
              <a:rPr sz="1765" spc="-88" dirty="0">
                <a:latin typeface="Microsoft Sans Serif"/>
                <a:cs typeface="Microsoft Sans Serif"/>
              </a:rPr>
              <a:t>script</a:t>
            </a:r>
            <a:endParaRPr sz="1765" dirty="0">
              <a:latin typeface="Microsoft Sans Serif"/>
              <a:cs typeface="Microsoft Sans Serif"/>
            </a:endParaRPr>
          </a:p>
          <a:p>
            <a:pPr marL="33619">
              <a:spcBef>
                <a:spcPts val="1416"/>
              </a:spcBef>
            </a:pPr>
            <a:r>
              <a:rPr sz="2647" b="1" spc="-6" baseline="1388">
                <a:latin typeface="Courier New"/>
                <a:cs typeface="Courier New"/>
              </a:rPr>
              <a:t>$*</a:t>
            </a:r>
            <a:r>
              <a:rPr sz="2647" b="1" spc="6" baseline="1388">
                <a:latin typeface="Courier New"/>
                <a:cs typeface="Courier New"/>
              </a:rPr>
              <a:t> </a:t>
            </a:r>
            <a:r>
              <a:rPr sz="2647" b="1" spc="-184" baseline="1388">
                <a:latin typeface="Courier New"/>
                <a:cs typeface="Courier New"/>
              </a:rPr>
              <a:t>:</a:t>
            </a:r>
            <a:r>
              <a:rPr sz="1765" spc="-124">
                <a:latin typeface="Microsoft Sans Serif"/>
                <a:cs typeface="Microsoft Sans Serif"/>
              </a:rPr>
              <a:t>Liste</a:t>
            </a:r>
            <a:r>
              <a:rPr sz="1765" spc="9">
                <a:latin typeface="Microsoft Sans Serif"/>
                <a:cs typeface="Microsoft Sans Serif"/>
              </a:rPr>
              <a:t> </a:t>
            </a:r>
            <a:r>
              <a:rPr sz="1765" spc="-53" dirty="0">
                <a:latin typeface="Microsoft Sans Serif"/>
                <a:cs typeface="Microsoft Sans Serif"/>
              </a:rPr>
              <a:t>de</a:t>
            </a:r>
            <a:r>
              <a:rPr sz="1765" spc="9" dirty="0">
                <a:latin typeface="Microsoft Sans Serif"/>
                <a:cs typeface="Microsoft Sans Serif"/>
              </a:rPr>
              <a:t> </a:t>
            </a:r>
            <a:r>
              <a:rPr sz="1765" spc="-154" dirty="0">
                <a:latin typeface="Microsoft Sans Serif"/>
                <a:cs typeface="Microsoft Sans Serif"/>
              </a:rPr>
              <a:t>tous</a:t>
            </a:r>
            <a:r>
              <a:rPr sz="1765" spc="4" dirty="0">
                <a:latin typeface="Microsoft Sans Serif"/>
                <a:cs typeface="Microsoft Sans Serif"/>
              </a:rPr>
              <a:t> </a:t>
            </a:r>
            <a:r>
              <a:rPr sz="1765" spc="-137" dirty="0">
                <a:latin typeface="Microsoft Sans Serif"/>
                <a:cs typeface="Microsoft Sans Serif"/>
              </a:rPr>
              <a:t>les</a:t>
            </a:r>
            <a:r>
              <a:rPr sz="1765" dirty="0">
                <a:latin typeface="Microsoft Sans Serif"/>
                <a:cs typeface="Microsoft Sans Serif"/>
              </a:rPr>
              <a:t> </a:t>
            </a:r>
            <a:r>
              <a:rPr sz="1765" spc="-84" dirty="0">
                <a:latin typeface="Microsoft Sans Serif"/>
                <a:cs typeface="Microsoft Sans Serif"/>
              </a:rPr>
              <a:t>paramètres</a:t>
            </a:r>
            <a:r>
              <a:rPr sz="1765" spc="-22" dirty="0">
                <a:latin typeface="Microsoft Sans Serif"/>
                <a:cs typeface="Microsoft Sans Serif"/>
              </a:rPr>
              <a:t> </a:t>
            </a:r>
            <a:r>
              <a:rPr sz="1765" spc="-9" dirty="0">
                <a:latin typeface="Microsoft Sans Serif"/>
                <a:cs typeface="Microsoft Sans Serif"/>
              </a:rPr>
              <a:t>à</a:t>
            </a:r>
            <a:r>
              <a:rPr sz="1765" spc="18" dirty="0">
                <a:latin typeface="Microsoft Sans Serif"/>
                <a:cs typeface="Microsoft Sans Serif"/>
              </a:rPr>
              <a:t> </a:t>
            </a:r>
            <a:r>
              <a:rPr sz="1765" spc="-4" dirty="0">
                <a:latin typeface="Microsoft Sans Serif"/>
                <a:cs typeface="Microsoft Sans Serif"/>
              </a:rPr>
              <a:t>partir</a:t>
            </a:r>
            <a:r>
              <a:rPr sz="1765" spc="-9" dirty="0">
                <a:latin typeface="Microsoft Sans Serif"/>
                <a:cs typeface="Microsoft Sans Serif"/>
              </a:rPr>
              <a:t> </a:t>
            </a:r>
            <a:r>
              <a:rPr sz="1765" spc="-53" dirty="0">
                <a:latin typeface="Microsoft Sans Serif"/>
                <a:cs typeface="Microsoft Sans Serif"/>
              </a:rPr>
              <a:t>de</a:t>
            </a:r>
            <a:r>
              <a:rPr sz="1765" spc="9" dirty="0">
                <a:latin typeface="Microsoft Sans Serif"/>
                <a:cs typeface="Microsoft Sans Serif"/>
              </a:rPr>
              <a:t> </a:t>
            </a:r>
            <a:r>
              <a:rPr sz="1765" spc="-9" dirty="0">
                <a:latin typeface="Microsoft Sans Serif"/>
                <a:cs typeface="Microsoft Sans Serif"/>
              </a:rPr>
              <a:t>$1</a:t>
            </a:r>
            <a:r>
              <a:rPr sz="1765" spc="4" dirty="0">
                <a:latin typeface="Microsoft Sans Serif"/>
                <a:cs typeface="Microsoft Sans Serif"/>
              </a:rPr>
              <a:t> </a:t>
            </a:r>
            <a:r>
              <a:rPr sz="1765" spc="-110" dirty="0">
                <a:latin typeface="Microsoft Sans Serif"/>
                <a:cs typeface="Microsoft Sans Serif"/>
              </a:rPr>
              <a:t>au</a:t>
            </a:r>
            <a:r>
              <a:rPr sz="1765" dirty="0">
                <a:latin typeface="Microsoft Sans Serif"/>
                <a:cs typeface="Microsoft Sans Serif"/>
              </a:rPr>
              <a:t> </a:t>
            </a:r>
            <a:r>
              <a:rPr sz="1765" spc="-53" dirty="0">
                <a:latin typeface="Microsoft Sans Serif"/>
                <a:cs typeface="Microsoft Sans Serif"/>
              </a:rPr>
              <a:t>format</a:t>
            </a:r>
            <a:r>
              <a:rPr sz="1765" spc="-9" dirty="0">
                <a:latin typeface="Microsoft Sans Serif"/>
                <a:cs typeface="Microsoft Sans Serif"/>
              </a:rPr>
              <a:t> </a:t>
            </a:r>
            <a:r>
              <a:rPr sz="1765" spc="-4" dirty="0">
                <a:latin typeface="Microsoft Sans Serif"/>
                <a:cs typeface="Microsoft Sans Serif"/>
              </a:rPr>
              <a:t>"$1</a:t>
            </a:r>
            <a:r>
              <a:rPr sz="1765" spc="13" dirty="0">
                <a:latin typeface="Microsoft Sans Serif"/>
                <a:cs typeface="Microsoft Sans Serif"/>
              </a:rPr>
              <a:t> </a:t>
            </a:r>
            <a:r>
              <a:rPr sz="1765" spc="-9" dirty="0">
                <a:latin typeface="Microsoft Sans Serif"/>
                <a:cs typeface="Microsoft Sans Serif"/>
              </a:rPr>
              <a:t>$2</a:t>
            </a:r>
            <a:r>
              <a:rPr sz="1765" dirty="0">
                <a:latin typeface="Microsoft Sans Serif"/>
                <a:cs typeface="Microsoft Sans Serif"/>
              </a:rPr>
              <a:t> </a:t>
            </a:r>
            <a:r>
              <a:rPr sz="1765" spc="-9" dirty="0">
                <a:latin typeface="Microsoft Sans Serif"/>
                <a:cs typeface="Microsoft Sans Serif"/>
              </a:rPr>
              <a:t>$3</a:t>
            </a:r>
            <a:r>
              <a:rPr sz="1765" spc="18" dirty="0">
                <a:latin typeface="Microsoft Sans Serif"/>
                <a:cs typeface="Microsoft Sans Serif"/>
              </a:rPr>
              <a:t> </a:t>
            </a:r>
            <a:r>
              <a:rPr sz="2647" b="1" spc="-6" baseline="1388" dirty="0">
                <a:latin typeface="Courier New"/>
                <a:cs typeface="Courier New"/>
              </a:rPr>
              <a:t>..."</a:t>
            </a:r>
            <a:endParaRPr sz="2647" baseline="1388" dirty="0">
              <a:latin typeface="Courier New"/>
              <a:cs typeface="Courier New"/>
            </a:endParaRPr>
          </a:p>
          <a:p>
            <a:pPr marL="33619">
              <a:spcBef>
                <a:spcPts val="1231"/>
              </a:spcBef>
              <a:tabLst>
                <a:tab pos="6115936" algn="l"/>
              </a:tabLst>
            </a:pPr>
            <a:r>
              <a:rPr sz="2912" b="1" spc="-139" baseline="-2525">
                <a:latin typeface="Courier New"/>
                <a:cs typeface="Courier New"/>
              </a:rPr>
              <a:t>$@:</a:t>
            </a:r>
            <a:r>
              <a:rPr sz="1765" spc="-93">
                <a:latin typeface="Microsoft Sans Serif"/>
                <a:cs typeface="Microsoft Sans Serif"/>
              </a:rPr>
              <a:t>Liste</a:t>
            </a:r>
            <a:r>
              <a:rPr sz="1765" spc="40">
                <a:latin typeface="Microsoft Sans Serif"/>
                <a:cs typeface="Microsoft Sans Serif"/>
              </a:rPr>
              <a:t> </a:t>
            </a:r>
            <a:r>
              <a:rPr sz="1765" spc="-132" dirty="0">
                <a:latin typeface="Microsoft Sans Serif"/>
                <a:cs typeface="Microsoft Sans Serif"/>
              </a:rPr>
              <a:t>des</a:t>
            </a:r>
            <a:r>
              <a:rPr sz="1765" spc="13" dirty="0">
                <a:latin typeface="Microsoft Sans Serif"/>
                <a:cs typeface="Microsoft Sans Serif"/>
              </a:rPr>
              <a:t> </a:t>
            </a:r>
            <a:r>
              <a:rPr sz="1765" spc="-84" dirty="0">
                <a:latin typeface="Microsoft Sans Serif"/>
                <a:cs typeface="Microsoft Sans Serif"/>
              </a:rPr>
              <a:t>paramètres</a:t>
            </a:r>
            <a:r>
              <a:rPr sz="1765" spc="-4" dirty="0">
                <a:latin typeface="Microsoft Sans Serif"/>
                <a:cs typeface="Microsoft Sans Serif"/>
              </a:rPr>
              <a:t> </a:t>
            </a:r>
            <a:r>
              <a:rPr sz="1765" spc="-224" dirty="0">
                <a:latin typeface="Microsoft Sans Serif"/>
                <a:cs typeface="Microsoft Sans Serif"/>
              </a:rPr>
              <a:t>sous</a:t>
            </a:r>
            <a:r>
              <a:rPr sz="1765" dirty="0">
                <a:latin typeface="Microsoft Sans Serif"/>
                <a:cs typeface="Microsoft Sans Serif"/>
              </a:rPr>
              <a:t> </a:t>
            </a:r>
            <a:r>
              <a:rPr sz="1765" spc="-79" dirty="0">
                <a:latin typeface="Microsoft Sans Serif"/>
                <a:cs typeface="Microsoft Sans Serif"/>
              </a:rPr>
              <a:t>forme</a:t>
            </a:r>
            <a:r>
              <a:rPr sz="1765" spc="4" dirty="0">
                <a:latin typeface="Microsoft Sans Serif"/>
                <a:cs typeface="Microsoft Sans Serif"/>
              </a:rPr>
              <a:t> </a:t>
            </a:r>
            <a:r>
              <a:rPr sz="1765" spc="-115" dirty="0">
                <a:latin typeface="Microsoft Sans Serif"/>
                <a:cs typeface="Microsoft Sans Serif"/>
              </a:rPr>
              <a:t>d'éléments</a:t>
            </a:r>
            <a:r>
              <a:rPr sz="1765" spc="-4" dirty="0">
                <a:latin typeface="Microsoft Sans Serif"/>
                <a:cs typeface="Microsoft Sans Serif"/>
              </a:rPr>
              <a:t> </a:t>
            </a:r>
            <a:r>
              <a:rPr sz="1765" spc="-119" dirty="0">
                <a:latin typeface="Microsoft Sans Serif"/>
                <a:cs typeface="Microsoft Sans Serif"/>
              </a:rPr>
              <a:t>distincts</a:t>
            </a:r>
            <a:r>
              <a:rPr sz="1765" dirty="0">
                <a:latin typeface="Microsoft Sans Serif"/>
                <a:cs typeface="Microsoft Sans Serif"/>
              </a:rPr>
              <a:t> </a:t>
            </a:r>
            <a:r>
              <a:rPr sz="1765" spc="-9" dirty="0">
                <a:latin typeface="Microsoft Sans Serif"/>
                <a:cs typeface="Microsoft Sans Serif"/>
              </a:rPr>
              <a:t>"$1"</a:t>
            </a:r>
            <a:r>
              <a:rPr sz="1765" spc="31" dirty="0">
                <a:latin typeface="Microsoft Sans Serif"/>
                <a:cs typeface="Microsoft Sans Serif"/>
              </a:rPr>
              <a:t> </a:t>
            </a:r>
            <a:r>
              <a:rPr sz="1765" spc="-9" dirty="0">
                <a:latin typeface="Microsoft Sans Serif"/>
                <a:cs typeface="Microsoft Sans Serif"/>
              </a:rPr>
              <a:t>"$2"	"$3"</a:t>
            </a:r>
            <a:r>
              <a:rPr sz="1765" spc="-13" dirty="0">
                <a:latin typeface="Microsoft Sans Serif"/>
                <a:cs typeface="Microsoft Sans Serif"/>
              </a:rPr>
              <a:t> </a:t>
            </a:r>
            <a:r>
              <a:rPr sz="1765" spc="-106" dirty="0">
                <a:latin typeface="Microsoft Sans Serif"/>
                <a:cs typeface="Microsoft Sans Serif"/>
              </a:rPr>
              <a:t>...</a:t>
            </a:r>
            <a:endParaRPr sz="1765" dirty="0">
              <a:latin typeface="Microsoft Sans Serif"/>
              <a:cs typeface="Microsoft Sans Serif"/>
            </a:endParaRPr>
          </a:p>
          <a:p>
            <a:pPr marL="33619">
              <a:spcBef>
                <a:spcPts val="1412"/>
              </a:spcBef>
            </a:pPr>
            <a:r>
              <a:rPr sz="2912" b="1" spc="-13" baseline="-2525">
                <a:latin typeface="Courier New"/>
                <a:cs typeface="Courier New"/>
              </a:rPr>
              <a:t>$</a:t>
            </a:r>
            <a:r>
              <a:rPr sz="2912" b="1" spc="-6" baseline="-2525">
                <a:latin typeface="Courier New"/>
                <a:cs typeface="Courier New"/>
              </a:rPr>
              <a:t>$</a:t>
            </a:r>
            <a:r>
              <a:rPr sz="2912" b="1" spc="33" baseline="-2525">
                <a:latin typeface="Courier New"/>
                <a:cs typeface="Courier New"/>
              </a:rPr>
              <a:t> </a:t>
            </a:r>
            <a:r>
              <a:rPr sz="2912" b="1" baseline="-2525">
                <a:latin typeface="Courier New"/>
                <a:cs typeface="Courier New"/>
              </a:rPr>
              <a:t>:</a:t>
            </a:r>
            <a:r>
              <a:rPr sz="1765" spc="-40">
                <a:latin typeface="Microsoft Sans Serif"/>
                <a:cs typeface="Microsoft Sans Serif"/>
              </a:rPr>
              <a:t>l</a:t>
            </a:r>
            <a:r>
              <a:rPr sz="1765" spc="-84">
                <a:latin typeface="Microsoft Sans Serif"/>
                <a:cs typeface="Microsoft Sans Serif"/>
              </a:rPr>
              <a:t>e</a:t>
            </a:r>
            <a:r>
              <a:rPr sz="1765" spc="26">
                <a:latin typeface="Microsoft Sans Serif"/>
                <a:cs typeface="Microsoft Sans Serif"/>
              </a:rPr>
              <a:t> </a:t>
            </a:r>
            <a:r>
              <a:rPr sz="1765" spc="-212" dirty="0">
                <a:latin typeface="Microsoft Sans Serif"/>
                <a:cs typeface="Microsoft Sans Serif"/>
              </a:rPr>
              <a:t>n</a:t>
            </a:r>
            <a:r>
              <a:rPr sz="1765" dirty="0">
                <a:latin typeface="MS PGothic"/>
                <a:cs typeface="MS PGothic"/>
              </a:rPr>
              <a:t>°</a:t>
            </a:r>
            <a:r>
              <a:rPr sz="1765" spc="-62" dirty="0">
                <a:latin typeface="MS PGothic"/>
                <a:cs typeface="MS PGothic"/>
              </a:rPr>
              <a:t> </a:t>
            </a:r>
            <a:r>
              <a:rPr sz="1765" spc="-282" dirty="0">
                <a:latin typeface="Microsoft Sans Serif"/>
                <a:cs typeface="Microsoft Sans Serif"/>
              </a:rPr>
              <a:t>P</a:t>
            </a:r>
            <a:r>
              <a:rPr sz="1765" spc="-110" dirty="0">
                <a:latin typeface="Microsoft Sans Serif"/>
                <a:cs typeface="Microsoft Sans Serif"/>
              </a:rPr>
              <a:t>I</a:t>
            </a:r>
            <a:r>
              <a:rPr sz="1765" spc="-207" dirty="0">
                <a:latin typeface="Microsoft Sans Serif"/>
                <a:cs typeface="Microsoft Sans Serif"/>
              </a:rPr>
              <a:t>D</a:t>
            </a:r>
            <a:r>
              <a:rPr sz="1765" spc="4" dirty="0">
                <a:latin typeface="Microsoft Sans Serif"/>
                <a:cs typeface="Microsoft Sans Serif"/>
              </a:rPr>
              <a:t> </a:t>
            </a:r>
            <a:r>
              <a:rPr sz="1765" spc="-154" dirty="0">
                <a:latin typeface="Microsoft Sans Serif"/>
                <a:cs typeface="Microsoft Sans Serif"/>
              </a:rPr>
              <a:t>(P</a:t>
            </a:r>
            <a:r>
              <a:rPr sz="1765" spc="-128" dirty="0">
                <a:latin typeface="Microsoft Sans Serif"/>
                <a:cs typeface="Microsoft Sans Serif"/>
              </a:rPr>
              <a:t>r</a:t>
            </a:r>
            <a:r>
              <a:rPr sz="1765" spc="-132" dirty="0">
                <a:latin typeface="Microsoft Sans Serif"/>
                <a:cs typeface="Microsoft Sans Serif"/>
              </a:rPr>
              <a:t>oc</a:t>
            </a:r>
            <a:r>
              <a:rPr sz="1765" spc="-137" dirty="0">
                <a:latin typeface="Microsoft Sans Serif"/>
                <a:cs typeface="Microsoft Sans Serif"/>
              </a:rPr>
              <a:t>e</a:t>
            </a:r>
            <a:r>
              <a:rPr sz="1765" spc="-296" dirty="0">
                <a:latin typeface="Microsoft Sans Serif"/>
                <a:cs typeface="Microsoft Sans Serif"/>
              </a:rPr>
              <a:t>ss</a:t>
            </a:r>
            <a:r>
              <a:rPr sz="1765" spc="-18" dirty="0">
                <a:latin typeface="Microsoft Sans Serif"/>
                <a:cs typeface="Microsoft Sans Serif"/>
              </a:rPr>
              <a:t> </a:t>
            </a:r>
            <a:r>
              <a:rPr sz="1765" spc="-93" dirty="0">
                <a:latin typeface="Microsoft Sans Serif"/>
                <a:cs typeface="Microsoft Sans Serif"/>
              </a:rPr>
              <a:t>I</a:t>
            </a:r>
            <a:r>
              <a:rPr sz="1765" spc="-224" dirty="0">
                <a:latin typeface="Microsoft Sans Serif"/>
                <a:cs typeface="Microsoft Sans Serif"/>
              </a:rPr>
              <a:t>D</a:t>
            </a:r>
            <a:r>
              <a:rPr sz="1765" spc="-110" dirty="0">
                <a:latin typeface="Microsoft Sans Serif"/>
                <a:cs typeface="Microsoft Sans Serif"/>
              </a:rPr>
              <a:t>)</a:t>
            </a:r>
            <a:r>
              <a:rPr sz="1765" spc="4" dirty="0">
                <a:latin typeface="Microsoft Sans Serif"/>
                <a:cs typeface="Microsoft Sans Serif"/>
              </a:rPr>
              <a:t> </a:t>
            </a:r>
            <a:r>
              <a:rPr sz="1765" spc="-110" dirty="0">
                <a:latin typeface="Microsoft Sans Serif"/>
                <a:cs typeface="Microsoft Sans Serif"/>
              </a:rPr>
              <a:t>du</a:t>
            </a:r>
            <a:r>
              <a:rPr sz="1765" dirty="0">
                <a:latin typeface="Microsoft Sans Serif"/>
                <a:cs typeface="Microsoft Sans Serif"/>
              </a:rPr>
              <a:t> </a:t>
            </a:r>
            <a:r>
              <a:rPr sz="1765" spc="-4" dirty="0">
                <a:latin typeface="Microsoft Sans Serif"/>
                <a:cs typeface="Microsoft Sans Serif"/>
              </a:rPr>
              <a:t>p</a:t>
            </a:r>
            <a:r>
              <a:rPr sz="1765" spc="-35" dirty="0">
                <a:latin typeface="Microsoft Sans Serif"/>
                <a:cs typeface="Microsoft Sans Serif"/>
              </a:rPr>
              <a:t>r</a:t>
            </a:r>
            <a:r>
              <a:rPr sz="1765" spc="-132" dirty="0">
                <a:latin typeface="Microsoft Sans Serif"/>
                <a:cs typeface="Microsoft Sans Serif"/>
              </a:rPr>
              <a:t>oc</a:t>
            </a:r>
            <a:r>
              <a:rPr sz="1765" spc="-137" dirty="0">
                <a:latin typeface="Microsoft Sans Serif"/>
                <a:cs typeface="Microsoft Sans Serif"/>
              </a:rPr>
              <a:t>e</a:t>
            </a:r>
            <a:r>
              <a:rPr sz="1765" spc="-274" dirty="0">
                <a:latin typeface="Microsoft Sans Serif"/>
                <a:cs typeface="Microsoft Sans Serif"/>
              </a:rPr>
              <a:t>ssus</a:t>
            </a:r>
            <a:r>
              <a:rPr sz="1765" spc="-26" dirty="0">
                <a:latin typeface="Microsoft Sans Serif"/>
                <a:cs typeface="Microsoft Sans Serif"/>
              </a:rPr>
              <a:t> </a:t>
            </a:r>
            <a:r>
              <a:rPr sz="1765" spc="-141" dirty="0">
                <a:latin typeface="Microsoft Sans Serif"/>
                <a:cs typeface="Microsoft Sans Serif"/>
              </a:rPr>
              <a:t>cou</a:t>
            </a:r>
            <a:r>
              <a:rPr sz="1765" spc="-106" dirty="0">
                <a:latin typeface="Microsoft Sans Serif"/>
                <a:cs typeface="Microsoft Sans Serif"/>
              </a:rPr>
              <a:t>r</a:t>
            </a:r>
            <a:r>
              <a:rPr sz="1765" spc="-75" dirty="0">
                <a:latin typeface="Microsoft Sans Serif"/>
                <a:cs typeface="Microsoft Sans Serif"/>
              </a:rPr>
              <a:t>ant</a:t>
            </a:r>
            <a:endParaRPr sz="1765" dirty="0">
              <a:latin typeface="Microsoft Sans Serif"/>
              <a:cs typeface="Microsoft Sans Serif"/>
            </a:endParaRPr>
          </a:p>
          <a:p>
            <a:pPr marL="33619">
              <a:spcBef>
                <a:spcPts val="269"/>
              </a:spcBef>
            </a:pPr>
            <a:r>
              <a:rPr sz="2912" b="1" spc="-6" baseline="-2525">
                <a:latin typeface="Courier New"/>
                <a:cs typeface="Courier New"/>
              </a:rPr>
              <a:t>$!</a:t>
            </a:r>
            <a:r>
              <a:rPr sz="2912" b="1" spc="-728" baseline="-2525">
                <a:latin typeface="Courier New"/>
                <a:cs typeface="Courier New"/>
              </a:rPr>
              <a:t> </a:t>
            </a:r>
            <a:r>
              <a:rPr sz="3177" spc="19" baseline="-16203">
                <a:latin typeface="Tahoma"/>
                <a:cs typeface="Tahoma"/>
              </a:rPr>
              <a:t>:</a:t>
            </a:r>
            <a:r>
              <a:rPr sz="1765" spc="-40">
                <a:latin typeface="Microsoft Sans Serif"/>
                <a:cs typeface="Microsoft Sans Serif"/>
              </a:rPr>
              <a:t>l</a:t>
            </a:r>
            <a:r>
              <a:rPr sz="1765" spc="-84">
                <a:latin typeface="Microsoft Sans Serif"/>
                <a:cs typeface="Microsoft Sans Serif"/>
              </a:rPr>
              <a:t>e</a:t>
            </a:r>
            <a:r>
              <a:rPr sz="1765" spc="4">
                <a:latin typeface="Microsoft Sans Serif"/>
                <a:cs typeface="Microsoft Sans Serif"/>
              </a:rPr>
              <a:t> </a:t>
            </a:r>
            <a:r>
              <a:rPr sz="1765" spc="-207" dirty="0">
                <a:latin typeface="Microsoft Sans Serif"/>
                <a:cs typeface="Microsoft Sans Serif"/>
              </a:rPr>
              <a:t>n</a:t>
            </a:r>
            <a:r>
              <a:rPr sz="1765" dirty="0">
                <a:latin typeface="MS PGothic"/>
                <a:cs typeface="MS PGothic"/>
              </a:rPr>
              <a:t>°</a:t>
            </a:r>
            <a:r>
              <a:rPr sz="1765" spc="-53" dirty="0">
                <a:latin typeface="MS PGothic"/>
                <a:cs typeface="MS PGothic"/>
              </a:rPr>
              <a:t> </a:t>
            </a:r>
            <a:r>
              <a:rPr sz="1765" spc="-282" dirty="0">
                <a:latin typeface="Microsoft Sans Serif"/>
                <a:cs typeface="Microsoft Sans Serif"/>
              </a:rPr>
              <a:t>P</a:t>
            </a:r>
            <a:r>
              <a:rPr sz="1765" spc="-110" dirty="0">
                <a:latin typeface="Microsoft Sans Serif"/>
                <a:cs typeface="Microsoft Sans Serif"/>
              </a:rPr>
              <a:t>I</a:t>
            </a:r>
            <a:r>
              <a:rPr sz="1765" spc="-207" dirty="0">
                <a:latin typeface="Microsoft Sans Serif"/>
                <a:cs typeface="Microsoft Sans Serif"/>
              </a:rPr>
              <a:t>D</a:t>
            </a:r>
            <a:r>
              <a:rPr sz="1765" spc="4" dirty="0">
                <a:latin typeface="Microsoft Sans Serif"/>
                <a:cs typeface="Microsoft Sans Serif"/>
              </a:rPr>
              <a:t> </a:t>
            </a:r>
            <a:r>
              <a:rPr sz="1765" spc="-154" dirty="0">
                <a:latin typeface="Microsoft Sans Serif"/>
                <a:cs typeface="Microsoft Sans Serif"/>
              </a:rPr>
              <a:t>(P</a:t>
            </a:r>
            <a:r>
              <a:rPr sz="1765" spc="-128" dirty="0">
                <a:latin typeface="Microsoft Sans Serif"/>
                <a:cs typeface="Microsoft Sans Serif"/>
              </a:rPr>
              <a:t>r</a:t>
            </a:r>
            <a:r>
              <a:rPr sz="1765" spc="-132" dirty="0">
                <a:latin typeface="Microsoft Sans Serif"/>
                <a:cs typeface="Microsoft Sans Serif"/>
              </a:rPr>
              <a:t>oc</a:t>
            </a:r>
            <a:r>
              <a:rPr sz="1765" spc="-137" dirty="0">
                <a:latin typeface="Microsoft Sans Serif"/>
                <a:cs typeface="Microsoft Sans Serif"/>
              </a:rPr>
              <a:t>e</a:t>
            </a:r>
            <a:r>
              <a:rPr sz="1765" spc="-304" dirty="0">
                <a:latin typeface="Microsoft Sans Serif"/>
                <a:cs typeface="Microsoft Sans Serif"/>
              </a:rPr>
              <a:t>s</a:t>
            </a:r>
            <a:r>
              <a:rPr sz="1765" spc="-296" dirty="0">
                <a:latin typeface="Microsoft Sans Serif"/>
                <a:cs typeface="Microsoft Sans Serif"/>
              </a:rPr>
              <a:t>s</a:t>
            </a:r>
            <a:r>
              <a:rPr sz="1765" spc="-22" dirty="0">
                <a:latin typeface="Microsoft Sans Serif"/>
                <a:cs typeface="Microsoft Sans Serif"/>
              </a:rPr>
              <a:t> </a:t>
            </a:r>
            <a:r>
              <a:rPr sz="1765" spc="-93" dirty="0">
                <a:latin typeface="Microsoft Sans Serif"/>
                <a:cs typeface="Microsoft Sans Serif"/>
              </a:rPr>
              <a:t>I</a:t>
            </a:r>
            <a:r>
              <a:rPr sz="1765" spc="-224" dirty="0">
                <a:latin typeface="Microsoft Sans Serif"/>
                <a:cs typeface="Microsoft Sans Serif"/>
              </a:rPr>
              <a:t>D</a:t>
            </a:r>
            <a:r>
              <a:rPr sz="1765" spc="-110" dirty="0">
                <a:latin typeface="Microsoft Sans Serif"/>
                <a:cs typeface="Microsoft Sans Serif"/>
              </a:rPr>
              <a:t>)</a:t>
            </a:r>
            <a:r>
              <a:rPr sz="1765" spc="4" dirty="0">
                <a:latin typeface="Microsoft Sans Serif"/>
                <a:cs typeface="Microsoft Sans Serif"/>
              </a:rPr>
              <a:t> </a:t>
            </a:r>
            <a:r>
              <a:rPr sz="1765" spc="-110" dirty="0">
                <a:latin typeface="Microsoft Sans Serif"/>
                <a:cs typeface="Microsoft Sans Serif"/>
              </a:rPr>
              <a:t>du</a:t>
            </a:r>
            <a:r>
              <a:rPr sz="1765" spc="18" dirty="0">
                <a:latin typeface="Microsoft Sans Serif"/>
                <a:cs typeface="Microsoft Sans Serif"/>
              </a:rPr>
              <a:t> </a:t>
            </a:r>
            <a:r>
              <a:rPr sz="1765" spc="-18" dirty="0">
                <a:latin typeface="Microsoft Sans Serif"/>
                <a:cs typeface="Microsoft Sans Serif"/>
              </a:rPr>
              <a:t>p</a:t>
            </a:r>
            <a:r>
              <a:rPr sz="1765" spc="-31" dirty="0">
                <a:latin typeface="Microsoft Sans Serif"/>
                <a:cs typeface="Microsoft Sans Serif"/>
              </a:rPr>
              <a:t>r</a:t>
            </a:r>
            <a:r>
              <a:rPr sz="1765" spc="-132" dirty="0">
                <a:latin typeface="Microsoft Sans Serif"/>
                <a:cs typeface="Microsoft Sans Serif"/>
              </a:rPr>
              <a:t>oc</a:t>
            </a:r>
            <a:r>
              <a:rPr sz="1765" spc="-137" dirty="0">
                <a:latin typeface="Microsoft Sans Serif"/>
                <a:cs typeface="Microsoft Sans Serif"/>
              </a:rPr>
              <a:t>e</a:t>
            </a:r>
            <a:r>
              <a:rPr sz="1765" spc="-274" dirty="0">
                <a:latin typeface="Microsoft Sans Serif"/>
                <a:cs typeface="Microsoft Sans Serif"/>
              </a:rPr>
              <a:t>ssus</a:t>
            </a:r>
            <a:r>
              <a:rPr sz="1765" spc="-26" dirty="0">
                <a:latin typeface="Microsoft Sans Serif"/>
                <a:cs typeface="Microsoft Sans Serif"/>
              </a:rPr>
              <a:t> </a:t>
            </a:r>
            <a:r>
              <a:rPr sz="1765" spc="44" dirty="0">
                <a:latin typeface="Microsoft Sans Serif"/>
                <a:cs typeface="Microsoft Sans Serif"/>
              </a:rPr>
              <a:t>f</a:t>
            </a:r>
            <a:r>
              <a:rPr sz="1765" spc="40" dirty="0">
                <a:latin typeface="Microsoft Sans Serif"/>
                <a:cs typeface="Microsoft Sans Serif"/>
              </a:rPr>
              <a:t>i</a:t>
            </a:r>
            <a:r>
              <a:rPr sz="1765" spc="-159" dirty="0">
                <a:latin typeface="Microsoft Sans Serif"/>
                <a:cs typeface="Microsoft Sans Serif"/>
              </a:rPr>
              <a:t>ls</a:t>
            </a:r>
            <a:endParaRPr sz="1765" dirty="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22575" y="4026385"/>
            <a:ext cx="142315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endParaRPr sz="1059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22575" y="4472827"/>
            <a:ext cx="154641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spc="13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endParaRPr sz="1147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22575" y="4947845"/>
            <a:ext cx="154641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spc="13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endParaRPr sz="1147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22575" y="5300158"/>
            <a:ext cx="154641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spc="13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endParaRPr sz="1147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43860" y="1262007"/>
            <a:ext cx="181535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b="1" spc="-66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12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6992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2345" y="1262007"/>
            <a:ext cx="189379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b="1" spc="-35" dirty="0">
                <a:solidFill>
                  <a:srgbClr val="FFFFFF"/>
                </a:solidFill>
                <a:latin typeface="Arial"/>
                <a:cs typeface="Arial"/>
              </a:rPr>
              <a:t>41</a:t>
            </a:r>
            <a:endParaRPr sz="123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5025" y="2425625"/>
            <a:ext cx="134471" cy="14649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882" spc="-4" dirty="0">
                <a:latin typeface="MS PGothic"/>
                <a:cs typeface="MS PGothic"/>
              </a:rPr>
              <a:t>●</a:t>
            </a:r>
            <a:endParaRPr sz="882">
              <a:latin typeface="MS PGothic"/>
              <a:cs typeface="MS P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5025" y="2907590"/>
            <a:ext cx="134471" cy="14649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882" spc="-4" dirty="0">
                <a:latin typeface="MS PGothic"/>
                <a:cs typeface="MS PGothic"/>
              </a:rPr>
              <a:t>●</a:t>
            </a:r>
            <a:endParaRPr sz="882">
              <a:latin typeface="MS PGothic"/>
              <a:cs typeface="MS P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5" y="3389555"/>
            <a:ext cx="134471" cy="14649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882" spc="-4" dirty="0">
                <a:latin typeface="MS PGothic"/>
                <a:cs typeface="MS PGothic"/>
              </a:rPr>
              <a:t>●</a:t>
            </a:r>
            <a:endParaRPr sz="882">
              <a:latin typeface="MS PGothic"/>
              <a:cs typeface="MS P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5025" y="3871744"/>
            <a:ext cx="134471" cy="14649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882" spc="-4" dirty="0">
                <a:latin typeface="MS PGothic"/>
                <a:cs typeface="MS PGothic"/>
              </a:rPr>
              <a:t>●</a:t>
            </a:r>
            <a:endParaRPr sz="882">
              <a:latin typeface="MS PGothic"/>
              <a:cs typeface="MS P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5025" y="4353709"/>
            <a:ext cx="134471" cy="14649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882" spc="-4" dirty="0">
                <a:latin typeface="MS PGothic"/>
                <a:cs typeface="MS PGothic"/>
              </a:rPr>
              <a:t>●</a:t>
            </a:r>
            <a:endParaRPr sz="882">
              <a:latin typeface="MS PGothic"/>
              <a:cs typeface="MS P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0493" y="2351218"/>
            <a:ext cx="2869826" cy="80045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  <a:tabLst>
                <a:tab pos="403993" algn="l"/>
                <a:tab pos="1930316" algn="l"/>
              </a:tabLst>
            </a:pPr>
            <a:r>
              <a:rPr sz="1941" spc="207" dirty="0">
                <a:latin typeface="Trebuchet MS"/>
                <a:cs typeface="Trebuchet MS"/>
              </a:rPr>
              <a:t>$</a:t>
            </a:r>
            <a:r>
              <a:rPr sz="1941" spc="-53" dirty="0">
                <a:latin typeface="Trebuchet MS"/>
                <a:cs typeface="Trebuchet MS"/>
              </a:rPr>
              <a:t>0</a:t>
            </a:r>
            <a:r>
              <a:rPr sz="1941" dirty="0">
                <a:latin typeface="Trebuchet MS"/>
                <a:cs typeface="Trebuchet MS"/>
              </a:rPr>
              <a:t>	</a:t>
            </a:r>
            <a:r>
              <a:rPr sz="1941" spc="-132" dirty="0">
                <a:latin typeface="Trebuchet MS"/>
                <a:cs typeface="Trebuchet MS"/>
              </a:rPr>
              <a:t>e</a:t>
            </a:r>
            <a:r>
              <a:rPr sz="1941" spc="-296" dirty="0">
                <a:latin typeface="Trebuchet MS"/>
                <a:cs typeface="Trebuchet MS"/>
              </a:rPr>
              <a:t> </a:t>
            </a:r>
            <a:r>
              <a:rPr sz="1941" spc="-44" dirty="0">
                <a:latin typeface="Trebuchet MS"/>
                <a:cs typeface="Trebuchet MS"/>
              </a:rPr>
              <a:t>s</a:t>
            </a:r>
            <a:r>
              <a:rPr sz="1941" spc="-357" dirty="0">
                <a:latin typeface="Trebuchet MS"/>
                <a:cs typeface="Trebuchet MS"/>
              </a:rPr>
              <a:t> </a:t>
            </a:r>
            <a:r>
              <a:rPr sz="1941" spc="-128" dirty="0">
                <a:latin typeface="Trebuchet MS"/>
                <a:cs typeface="Trebuchet MS"/>
              </a:rPr>
              <a:t>t</a:t>
            </a:r>
            <a:r>
              <a:rPr sz="1941" spc="154" dirty="0">
                <a:latin typeface="Trebuchet MS"/>
                <a:cs typeface="Trebuchet MS"/>
              </a:rPr>
              <a:t> </a:t>
            </a:r>
            <a:r>
              <a:rPr sz="1941" spc="-132" dirty="0">
                <a:latin typeface="Trebuchet MS"/>
                <a:cs typeface="Trebuchet MS"/>
              </a:rPr>
              <a:t>é</a:t>
            </a:r>
            <a:r>
              <a:rPr sz="1941" spc="-234" dirty="0">
                <a:latin typeface="Trebuchet MS"/>
                <a:cs typeface="Trebuchet MS"/>
              </a:rPr>
              <a:t> </a:t>
            </a:r>
            <a:r>
              <a:rPr sz="1941" spc="-150" dirty="0">
                <a:latin typeface="Trebuchet MS"/>
                <a:cs typeface="Trebuchet MS"/>
              </a:rPr>
              <a:t>g</a:t>
            </a:r>
            <a:r>
              <a:rPr sz="1941" spc="-269" dirty="0">
                <a:latin typeface="Trebuchet MS"/>
                <a:cs typeface="Trebuchet MS"/>
              </a:rPr>
              <a:t> </a:t>
            </a:r>
            <a:r>
              <a:rPr sz="1941" spc="-194" dirty="0">
                <a:latin typeface="Trebuchet MS"/>
                <a:cs typeface="Trebuchet MS"/>
              </a:rPr>
              <a:t>a</a:t>
            </a:r>
            <a:r>
              <a:rPr sz="1941" spc="-229" dirty="0">
                <a:latin typeface="Trebuchet MS"/>
                <a:cs typeface="Trebuchet MS"/>
              </a:rPr>
              <a:t> </a:t>
            </a:r>
            <a:r>
              <a:rPr sz="1941" spc="-35" dirty="0">
                <a:latin typeface="Trebuchet MS"/>
                <a:cs typeface="Trebuchet MS"/>
              </a:rPr>
              <a:t>l</a:t>
            </a:r>
            <a:r>
              <a:rPr sz="1941" spc="-132" dirty="0">
                <a:latin typeface="Trebuchet MS"/>
                <a:cs typeface="Trebuchet MS"/>
              </a:rPr>
              <a:t>e</a:t>
            </a:r>
            <a:r>
              <a:rPr sz="1941" dirty="0">
                <a:latin typeface="Trebuchet MS"/>
                <a:cs typeface="Trebuchet MS"/>
              </a:rPr>
              <a:t> </a:t>
            </a:r>
            <a:r>
              <a:rPr sz="1941" spc="-291" dirty="0">
                <a:latin typeface="Trebuchet MS"/>
                <a:cs typeface="Trebuchet MS"/>
              </a:rPr>
              <a:t> </a:t>
            </a:r>
            <a:r>
              <a:rPr sz="1941" spc="-194" dirty="0">
                <a:latin typeface="Trebuchet MS"/>
                <a:cs typeface="Trebuchet MS"/>
              </a:rPr>
              <a:t>à</a:t>
            </a:r>
            <a:r>
              <a:rPr sz="1941" dirty="0">
                <a:latin typeface="Trebuchet MS"/>
                <a:cs typeface="Trebuchet MS"/>
              </a:rPr>
              <a:t>	</a:t>
            </a:r>
            <a:r>
              <a:rPr sz="1941" spc="53" dirty="0">
                <a:latin typeface="Trebuchet MS"/>
                <a:cs typeface="Trebuchet MS"/>
              </a:rPr>
              <a:t>"</a:t>
            </a:r>
            <a:r>
              <a:rPr sz="1941" spc="-371" dirty="0">
                <a:latin typeface="Trebuchet MS"/>
                <a:cs typeface="Trebuchet MS"/>
              </a:rPr>
              <a:t> </a:t>
            </a:r>
            <a:r>
              <a:rPr sz="1941" spc="-93" dirty="0">
                <a:latin typeface="Trebuchet MS"/>
                <a:cs typeface="Trebuchet MS"/>
              </a:rPr>
              <a:t>a</a:t>
            </a:r>
            <a:r>
              <a:rPr sz="1941" spc="-128" dirty="0">
                <a:latin typeface="Trebuchet MS"/>
                <a:cs typeface="Trebuchet MS"/>
              </a:rPr>
              <a:t>ff</a:t>
            </a:r>
            <a:r>
              <a:rPr sz="1941" spc="-31" dirty="0">
                <a:latin typeface="Trebuchet MS"/>
                <a:cs typeface="Trebuchet MS"/>
              </a:rPr>
              <a:t>i</a:t>
            </a:r>
            <a:r>
              <a:rPr sz="1941" spc="-13" dirty="0">
                <a:latin typeface="Trebuchet MS"/>
                <a:cs typeface="Trebuchet MS"/>
              </a:rPr>
              <a:t>c</a:t>
            </a:r>
            <a:r>
              <a:rPr sz="1941" spc="13" dirty="0">
                <a:latin typeface="Trebuchet MS"/>
                <a:cs typeface="Trebuchet MS"/>
              </a:rPr>
              <a:t>h</a:t>
            </a:r>
            <a:r>
              <a:rPr sz="1941" spc="-13" dirty="0">
                <a:latin typeface="Trebuchet MS"/>
                <a:cs typeface="Trebuchet MS"/>
              </a:rPr>
              <a:t>e</a:t>
            </a:r>
            <a:r>
              <a:rPr sz="1941" spc="53" dirty="0">
                <a:latin typeface="Trebuchet MS"/>
                <a:cs typeface="Trebuchet MS"/>
              </a:rPr>
              <a:t>"</a:t>
            </a:r>
            <a:endParaRPr sz="1941">
              <a:latin typeface="Trebuchet MS"/>
              <a:cs typeface="Trebuchet MS"/>
            </a:endParaRPr>
          </a:p>
          <a:p>
            <a:pPr marL="11206">
              <a:spcBef>
                <a:spcPts val="1504"/>
              </a:spcBef>
              <a:tabLst>
                <a:tab pos="421364" algn="l"/>
              </a:tabLst>
            </a:pPr>
            <a:r>
              <a:rPr sz="1941" spc="31" dirty="0">
                <a:latin typeface="Trebuchet MS"/>
                <a:cs typeface="Trebuchet MS"/>
              </a:rPr>
              <a:t>$</a:t>
            </a:r>
            <a:r>
              <a:rPr sz="1941" spc="-366" dirty="0">
                <a:latin typeface="Trebuchet MS"/>
                <a:cs typeface="Trebuchet MS"/>
              </a:rPr>
              <a:t> </a:t>
            </a:r>
            <a:r>
              <a:rPr sz="1941" spc="-53" dirty="0">
                <a:latin typeface="Trebuchet MS"/>
                <a:cs typeface="Trebuchet MS"/>
              </a:rPr>
              <a:t>1</a:t>
            </a:r>
            <a:r>
              <a:rPr sz="1941" dirty="0">
                <a:latin typeface="Trebuchet MS"/>
                <a:cs typeface="Trebuchet MS"/>
              </a:rPr>
              <a:t>	</a:t>
            </a:r>
            <a:r>
              <a:rPr sz="1941" spc="-194" dirty="0">
                <a:latin typeface="Trebuchet MS"/>
                <a:cs typeface="Trebuchet MS"/>
              </a:rPr>
              <a:t>à</a:t>
            </a:r>
            <a:r>
              <a:rPr sz="1941" spc="238" dirty="0">
                <a:latin typeface="Trebuchet MS"/>
                <a:cs typeface="Trebuchet MS"/>
              </a:rPr>
              <a:t> </a:t>
            </a:r>
            <a:r>
              <a:rPr sz="1941" spc="234" dirty="0">
                <a:latin typeface="Trebuchet MS"/>
                <a:cs typeface="Trebuchet MS"/>
              </a:rPr>
              <a:t>"</a:t>
            </a:r>
            <a:r>
              <a:rPr sz="1941" spc="-88" dirty="0">
                <a:latin typeface="Trebuchet MS"/>
                <a:cs typeface="Trebuchet MS"/>
              </a:rPr>
              <a:t>-</a:t>
            </a:r>
            <a:r>
              <a:rPr sz="1941" spc="-410" dirty="0">
                <a:latin typeface="Trebuchet MS"/>
                <a:cs typeface="Trebuchet MS"/>
              </a:rPr>
              <a:t> </a:t>
            </a:r>
            <a:r>
              <a:rPr sz="1941" spc="132" dirty="0">
                <a:latin typeface="Trebuchet MS"/>
                <a:cs typeface="Trebuchet MS"/>
              </a:rPr>
              <a:t>e</a:t>
            </a:r>
            <a:r>
              <a:rPr sz="1941" spc="-31" dirty="0">
                <a:latin typeface="Trebuchet MS"/>
                <a:cs typeface="Trebuchet MS"/>
              </a:rPr>
              <a:t>"</a:t>
            </a:r>
            <a:r>
              <a:rPr sz="1941" spc="-401" dirty="0">
                <a:latin typeface="Trebuchet MS"/>
                <a:cs typeface="Trebuchet MS"/>
              </a:rPr>
              <a:t> </a:t>
            </a:r>
            <a:endParaRPr sz="1941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70493" y="3325009"/>
            <a:ext cx="2394697" cy="129148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  <a:tabLst>
                <a:tab pos="421364" algn="l"/>
                <a:tab pos="1778467" algn="l"/>
              </a:tabLst>
            </a:pPr>
            <a:r>
              <a:rPr sz="1941" spc="31" dirty="0">
                <a:latin typeface="Trebuchet MS"/>
                <a:cs typeface="Trebuchet MS"/>
              </a:rPr>
              <a:t>$</a:t>
            </a:r>
            <a:r>
              <a:rPr sz="1941" spc="-366" dirty="0">
                <a:latin typeface="Trebuchet MS"/>
                <a:cs typeface="Trebuchet MS"/>
              </a:rPr>
              <a:t> </a:t>
            </a:r>
            <a:r>
              <a:rPr sz="1941" spc="-53" dirty="0">
                <a:latin typeface="Trebuchet MS"/>
                <a:cs typeface="Trebuchet MS"/>
              </a:rPr>
              <a:t>2	</a:t>
            </a:r>
            <a:r>
              <a:rPr sz="1941" spc="-194" dirty="0">
                <a:latin typeface="Trebuchet MS"/>
                <a:cs typeface="Trebuchet MS"/>
              </a:rPr>
              <a:t>à</a:t>
            </a:r>
            <a:r>
              <a:rPr sz="1941" spc="154" dirty="0">
                <a:latin typeface="Trebuchet MS"/>
                <a:cs typeface="Trebuchet MS"/>
              </a:rPr>
              <a:t> </a:t>
            </a:r>
            <a:r>
              <a:rPr sz="1941" spc="97" dirty="0">
                <a:latin typeface="Trebuchet MS"/>
                <a:cs typeface="Trebuchet MS"/>
              </a:rPr>
              <a:t>"Bonjour	</a:t>
            </a:r>
            <a:r>
              <a:rPr sz="1941" spc="44" dirty="0">
                <a:latin typeface="Trebuchet MS"/>
                <a:cs typeface="Trebuchet MS"/>
              </a:rPr>
              <a:t>!"</a:t>
            </a:r>
            <a:r>
              <a:rPr sz="1941" spc="-361" dirty="0">
                <a:latin typeface="Trebuchet MS"/>
                <a:cs typeface="Trebuchet MS"/>
              </a:rPr>
              <a:t> </a:t>
            </a:r>
            <a:endParaRPr sz="1941">
              <a:latin typeface="Trebuchet MS"/>
              <a:cs typeface="Trebuchet MS"/>
            </a:endParaRPr>
          </a:p>
          <a:p>
            <a:pPr marL="11206">
              <a:spcBef>
                <a:spcPts val="1490"/>
              </a:spcBef>
              <a:tabLst>
                <a:tab pos="1015867" algn="l"/>
              </a:tabLst>
            </a:pPr>
            <a:r>
              <a:rPr sz="1941" spc="194" dirty="0">
                <a:latin typeface="Trebuchet MS"/>
                <a:cs typeface="Trebuchet MS"/>
              </a:rPr>
              <a:t>$</a:t>
            </a:r>
            <a:r>
              <a:rPr sz="1941" spc="93" dirty="0">
                <a:latin typeface="Trebuchet MS"/>
                <a:cs typeface="Trebuchet MS"/>
              </a:rPr>
              <a:t>*</a:t>
            </a:r>
            <a:r>
              <a:rPr sz="1941" dirty="0">
                <a:latin typeface="Trebuchet MS"/>
                <a:cs typeface="Trebuchet MS"/>
              </a:rPr>
              <a:t> </a:t>
            </a:r>
            <a:r>
              <a:rPr sz="1941" spc="-291" dirty="0">
                <a:latin typeface="Trebuchet MS"/>
                <a:cs typeface="Trebuchet MS"/>
              </a:rPr>
              <a:t> </a:t>
            </a:r>
            <a:r>
              <a:rPr sz="1941" spc="-194" dirty="0">
                <a:latin typeface="Trebuchet MS"/>
                <a:cs typeface="Trebuchet MS"/>
              </a:rPr>
              <a:t>à</a:t>
            </a:r>
            <a:r>
              <a:rPr sz="1941" spc="101" dirty="0">
                <a:latin typeface="Trebuchet MS"/>
                <a:cs typeface="Trebuchet MS"/>
              </a:rPr>
              <a:t> </a:t>
            </a:r>
            <a:r>
              <a:rPr sz="1941" spc="234" dirty="0">
                <a:latin typeface="Trebuchet MS"/>
                <a:cs typeface="Trebuchet MS"/>
              </a:rPr>
              <a:t>"</a:t>
            </a:r>
            <a:r>
              <a:rPr sz="1941" spc="-88" dirty="0">
                <a:latin typeface="Trebuchet MS"/>
                <a:cs typeface="Trebuchet MS"/>
              </a:rPr>
              <a:t>-</a:t>
            </a:r>
            <a:r>
              <a:rPr sz="1941" spc="-410" dirty="0">
                <a:latin typeface="Trebuchet MS"/>
                <a:cs typeface="Trebuchet MS"/>
              </a:rPr>
              <a:t> </a:t>
            </a:r>
            <a:r>
              <a:rPr sz="1941" spc="-132" dirty="0">
                <a:latin typeface="Trebuchet MS"/>
                <a:cs typeface="Trebuchet MS"/>
              </a:rPr>
              <a:t>e</a:t>
            </a:r>
            <a:r>
              <a:rPr sz="1941" dirty="0">
                <a:latin typeface="Trebuchet MS"/>
                <a:cs typeface="Trebuchet MS"/>
              </a:rPr>
              <a:t>	</a:t>
            </a:r>
            <a:r>
              <a:rPr sz="1941" spc="212" dirty="0">
                <a:latin typeface="Trebuchet MS"/>
                <a:cs typeface="Trebuchet MS"/>
              </a:rPr>
              <a:t>'</a:t>
            </a:r>
            <a:r>
              <a:rPr sz="1941" spc="154" dirty="0">
                <a:latin typeface="Trebuchet MS"/>
                <a:cs typeface="Trebuchet MS"/>
              </a:rPr>
              <a:t>B</a:t>
            </a:r>
            <a:r>
              <a:rPr sz="1941" spc="190" dirty="0">
                <a:latin typeface="Trebuchet MS"/>
                <a:cs typeface="Trebuchet MS"/>
              </a:rPr>
              <a:t>o</a:t>
            </a:r>
            <a:r>
              <a:rPr sz="1941" spc="79" dirty="0">
                <a:latin typeface="Trebuchet MS"/>
                <a:cs typeface="Trebuchet MS"/>
              </a:rPr>
              <a:t>n</a:t>
            </a:r>
            <a:r>
              <a:rPr sz="1941" spc="-128" dirty="0">
                <a:latin typeface="Trebuchet MS"/>
                <a:cs typeface="Trebuchet MS"/>
              </a:rPr>
              <a:t>j</a:t>
            </a:r>
            <a:r>
              <a:rPr sz="1941" spc="190" dirty="0">
                <a:latin typeface="Trebuchet MS"/>
                <a:cs typeface="Trebuchet MS"/>
              </a:rPr>
              <a:t>o</a:t>
            </a:r>
            <a:r>
              <a:rPr sz="1941" spc="79" dirty="0">
                <a:latin typeface="Trebuchet MS"/>
                <a:cs typeface="Trebuchet MS"/>
              </a:rPr>
              <a:t>u</a:t>
            </a:r>
            <a:r>
              <a:rPr sz="1941" spc="9" dirty="0">
                <a:latin typeface="Trebuchet MS"/>
                <a:cs typeface="Trebuchet MS"/>
              </a:rPr>
              <a:t>r</a:t>
            </a:r>
            <a:r>
              <a:rPr sz="1941" spc="282" dirty="0">
                <a:latin typeface="Trebuchet MS"/>
                <a:cs typeface="Trebuchet MS"/>
              </a:rPr>
              <a:t> </a:t>
            </a:r>
            <a:r>
              <a:rPr sz="1941" spc="-190" dirty="0">
                <a:latin typeface="Trebuchet MS"/>
                <a:cs typeface="Trebuchet MS"/>
              </a:rPr>
              <a:t>!</a:t>
            </a:r>
            <a:r>
              <a:rPr sz="1941" spc="-371" dirty="0">
                <a:latin typeface="Trebuchet MS"/>
                <a:cs typeface="Trebuchet MS"/>
              </a:rPr>
              <a:t> </a:t>
            </a:r>
            <a:r>
              <a:rPr sz="1941" spc="53" dirty="0">
                <a:latin typeface="Trebuchet MS"/>
                <a:cs typeface="Trebuchet MS"/>
              </a:rPr>
              <a:t>'</a:t>
            </a:r>
            <a:r>
              <a:rPr sz="1941" spc="-379" dirty="0">
                <a:latin typeface="Trebuchet MS"/>
                <a:cs typeface="Trebuchet MS"/>
              </a:rPr>
              <a:t> </a:t>
            </a:r>
            <a:r>
              <a:rPr sz="1941" spc="53" dirty="0">
                <a:latin typeface="Trebuchet MS"/>
                <a:cs typeface="Trebuchet MS"/>
              </a:rPr>
              <a:t>"</a:t>
            </a:r>
            <a:endParaRPr sz="1941">
              <a:latin typeface="Trebuchet MS"/>
              <a:cs typeface="Trebuchet MS"/>
            </a:endParaRPr>
          </a:p>
          <a:p>
            <a:pPr marL="11206">
              <a:spcBef>
                <a:spcPts val="1509"/>
              </a:spcBef>
              <a:tabLst>
                <a:tab pos="487482" algn="l"/>
              </a:tabLst>
            </a:pPr>
            <a:r>
              <a:rPr sz="1941" spc="31" dirty="0">
                <a:latin typeface="Trebuchet MS"/>
                <a:cs typeface="Trebuchet MS"/>
              </a:rPr>
              <a:t>$</a:t>
            </a:r>
            <a:r>
              <a:rPr sz="1941" spc="-251" dirty="0">
                <a:latin typeface="Trebuchet MS"/>
                <a:cs typeface="Trebuchet MS"/>
              </a:rPr>
              <a:t> </a:t>
            </a:r>
            <a:r>
              <a:rPr sz="1941" spc="110" dirty="0">
                <a:latin typeface="Trebuchet MS"/>
                <a:cs typeface="Trebuchet MS"/>
              </a:rPr>
              <a:t>#	</a:t>
            </a:r>
            <a:r>
              <a:rPr sz="1941" spc="-194" dirty="0">
                <a:latin typeface="Trebuchet MS"/>
                <a:cs typeface="Trebuchet MS"/>
              </a:rPr>
              <a:t>à</a:t>
            </a:r>
            <a:r>
              <a:rPr sz="1941" spc="79" dirty="0">
                <a:latin typeface="Trebuchet MS"/>
                <a:cs typeface="Trebuchet MS"/>
              </a:rPr>
              <a:t> </a:t>
            </a:r>
            <a:r>
              <a:rPr sz="1941" spc="-53" dirty="0">
                <a:latin typeface="Trebuchet MS"/>
                <a:cs typeface="Trebuchet MS"/>
              </a:rPr>
              <a:t>2</a:t>
            </a:r>
            <a:endParaRPr sz="1941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7138" y="1748877"/>
            <a:ext cx="8105355" cy="43744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055248" y="1793949"/>
            <a:ext cx="316173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Console"/>
                <a:cs typeface="Lucida Console"/>
              </a:rPr>
              <a:t>$</a:t>
            </a:r>
            <a:r>
              <a:rPr sz="1588" spc="-22" dirty="0">
                <a:latin typeface="Lucida Console"/>
                <a:cs typeface="Lucida Console"/>
              </a:rPr>
              <a:t> </a:t>
            </a:r>
            <a:r>
              <a:rPr sz="1588" spc="-9" dirty="0">
                <a:latin typeface="Lucida Console"/>
                <a:cs typeface="Lucida Console"/>
              </a:rPr>
              <a:t>./affiche</a:t>
            </a:r>
            <a:r>
              <a:rPr sz="1588" spc="-26" dirty="0">
                <a:latin typeface="Lucida Console"/>
                <a:cs typeface="Lucida Console"/>
              </a:rPr>
              <a:t> </a:t>
            </a:r>
            <a:r>
              <a:rPr sz="1588" spc="-4" dirty="0">
                <a:latin typeface="Lucida Console"/>
                <a:cs typeface="Lucida Console"/>
              </a:rPr>
              <a:t>–e</a:t>
            </a:r>
            <a:r>
              <a:rPr sz="1588" spc="-22" dirty="0">
                <a:latin typeface="Lucida Console"/>
                <a:cs typeface="Lucida Console"/>
              </a:rPr>
              <a:t> </a:t>
            </a:r>
            <a:r>
              <a:rPr sz="1588" spc="-9" dirty="0">
                <a:latin typeface="Lucida Console"/>
                <a:cs typeface="Lucida Console"/>
              </a:rPr>
              <a:t>"Bonjour</a:t>
            </a:r>
            <a:r>
              <a:rPr sz="1588" spc="-40" dirty="0">
                <a:latin typeface="Lucida Console"/>
                <a:cs typeface="Lucida Console"/>
              </a:rPr>
              <a:t> </a:t>
            </a:r>
            <a:r>
              <a:rPr sz="1588" spc="-4" dirty="0">
                <a:latin typeface="Lucida Console"/>
                <a:cs typeface="Lucida Console"/>
              </a:rPr>
              <a:t>!"</a:t>
            </a:r>
            <a:endParaRPr sz="1588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322575" y="356189"/>
            <a:ext cx="6277535" cy="6671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pc="-172"/>
              <a:t>Variables</a:t>
            </a:r>
            <a:r>
              <a:rPr spc="97"/>
              <a:t> </a:t>
            </a:r>
            <a:r>
              <a:rPr spc="-265"/>
              <a:t>spéciales:</a:t>
            </a:r>
            <a:r>
              <a:rPr spc="93"/>
              <a:t> </a:t>
            </a:r>
            <a:r>
              <a:rPr spc="-313" dirty="0"/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1473522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575" y="356189"/>
            <a:ext cx="4182035" cy="6671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pc="-172" dirty="0"/>
              <a:t>Variables</a:t>
            </a:r>
            <a:r>
              <a:rPr spc="44" dirty="0"/>
              <a:t> </a:t>
            </a:r>
            <a:r>
              <a:rPr spc="-265" dirty="0"/>
              <a:t>spéciales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22575" y="1536438"/>
            <a:ext cx="8076484" cy="2471952"/>
          </a:xfrm>
          <a:prstGeom prst="rect">
            <a:avLst/>
          </a:prstGeom>
        </p:spPr>
        <p:txBody>
          <a:bodyPr vert="horz" wrap="square" lIns="0" tIns="82924" rIns="0" bIns="0" rtlCol="0">
            <a:spAutoFit/>
          </a:bodyPr>
          <a:lstStyle/>
          <a:p>
            <a:pPr marL="11206">
              <a:spcBef>
                <a:spcPts val="653"/>
              </a:spcBef>
            </a:pPr>
            <a:r>
              <a:rPr sz="2118" b="1" spc="-287" dirty="0">
                <a:latin typeface="Arial"/>
                <a:cs typeface="Arial"/>
              </a:rPr>
              <a:t>Réo</a:t>
            </a:r>
            <a:r>
              <a:rPr sz="2118" b="1" spc="-176" dirty="0">
                <a:latin typeface="Arial"/>
                <a:cs typeface="Arial"/>
              </a:rPr>
              <a:t>rgan</a:t>
            </a:r>
            <a:r>
              <a:rPr sz="2118" b="1" spc="-97" dirty="0">
                <a:latin typeface="Arial"/>
                <a:cs typeface="Arial"/>
              </a:rPr>
              <a:t>i</a:t>
            </a:r>
            <a:r>
              <a:rPr sz="2118" b="1" spc="-224" dirty="0">
                <a:latin typeface="Arial"/>
                <a:cs typeface="Arial"/>
              </a:rPr>
              <a:t>s</a:t>
            </a:r>
            <a:r>
              <a:rPr sz="2118" b="1" spc="-176" dirty="0">
                <a:latin typeface="Arial"/>
                <a:cs typeface="Arial"/>
              </a:rPr>
              <a:t>a</a:t>
            </a:r>
            <a:r>
              <a:rPr sz="2118" b="1" spc="-180" dirty="0">
                <a:latin typeface="Arial"/>
                <a:cs typeface="Arial"/>
              </a:rPr>
              <a:t>tion</a:t>
            </a:r>
            <a:r>
              <a:rPr sz="2118" b="1" spc="-57" dirty="0">
                <a:latin typeface="Arial"/>
                <a:cs typeface="Arial"/>
              </a:rPr>
              <a:t> </a:t>
            </a:r>
            <a:r>
              <a:rPr sz="2118" b="1" spc="-238" dirty="0">
                <a:latin typeface="Arial"/>
                <a:cs typeface="Arial"/>
              </a:rPr>
              <a:t>d</a:t>
            </a:r>
            <a:r>
              <a:rPr sz="2118" b="1" spc="-224" dirty="0">
                <a:latin typeface="Arial"/>
                <a:cs typeface="Arial"/>
              </a:rPr>
              <a:t>e</a:t>
            </a:r>
            <a:r>
              <a:rPr sz="2118" b="1" spc="-371" dirty="0">
                <a:latin typeface="Arial"/>
                <a:cs typeface="Arial"/>
              </a:rPr>
              <a:t>s</a:t>
            </a:r>
            <a:r>
              <a:rPr sz="2118" b="1" spc="-35" dirty="0">
                <a:latin typeface="Arial"/>
                <a:cs typeface="Arial"/>
              </a:rPr>
              <a:t> </a:t>
            </a:r>
            <a:r>
              <a:rPr sz="2118" b="1" spc="-238" err="1">
                <a:latin typeface="Arial"/>
                <a:cs typeface="Arial"/>
              </a:rPr>
              <a:t>p</a:t>
            </a:r>
            <a:r>
              <a:rPr sz="2118" b="1" spc="-176" err="1">
                <a:latin typeface="Arial"/>
                <a:cs typeface="Arial"/>
              </a:rPr>
              <a:t>a</a:t>
            </a:r>
            <a:r>
              <a:rPr sz="2118" b="1" spc="-106" err="1">
                <a:latin typeface="Arial"/>
                <a:cs typeface="Arial"/>
              </a:rPr>
              <a:t>r</a:t>
            </a:r>
            <a:r>
              <a:rPr sz="2118" b="1" spc="-229" err="1">
                <a:latin typeface="Arial"/>
                <a:cs typeface="Arial"/>
              </a:rPr>
              <a:t>amè</a:t>
            </a:r>
            <a:r>
              <a:rPr sz="2118" b="1" spc="-124" err="1">
                <a:latin typeface="Arial"/>
                <a:cs typeface="Arial"/>
              </a:rPr>
              <a:t>t</a:t>
            </a:r>
            <a:r>
              <a:rPr sz="2118" b="1" spc="-176" err="1">
                <a:latin typeface="Arial"/>
                <a:cs typeface="Arial"/>
              </a:rPr>
              <a:t>r</a:t>
            </a:r>
            <a:r>
              <a:rPr sz="2118" b="1" spc="-296" err="1">
                <a:latin typeface="Arial"/>
                <a:cs typeface="Arial"/>
              </a:rPr>
              <a:t>es</a:t>
            </a:r>
            <a:r>
              <a:rPr sz="2118" b="1" spc="-18">
                <a:latin typeface="Arial"/>
                <a:cs typeface="Arial"/>
              </a:rPr>
              <a:t> </a:t>
            </a:r>
            <a:r>
              <a:rPr sz="2118" spc="-168">
                <a:latin typeface="Microsoft Sans Serif"/>
                <a:cs typeface="Microsoft Sans Serif"/>
              </a:rPr>
              <a:t>:</a:t>
            </a:r>
            <a:endParaRPr sz="2118" dirty="0">
              <a:latin typeface="Microsoft Sans Serif"/>
              <a:cs typeface="Microsoft Sans Serif"/>
            </a:endParaRPr>
          </a:p>
          <a:p>
            <a:pPr marL="320505" marR="893717" indent="-309859">
              <a:lnSpc>
                <a:spcPct val="103400"/>
              </a:lnSpc>
              <a:spcBef>
                <a:spcPts val="449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20505" algn="l"/>
                <a:tab pos="321066" algn="l"/>
                <a:tab pos="4512849" algn="l"/>
              </a:tabLst>
            </a:pPr>
            <a:r>
              <a:rPr sz="2118" spc="-251" dirty="0">
                <a:latin typeface="Microsoft Sans Serif"/>
                <a:cs typeface="Microsoft Sans Serif"/>
              </a:rPr>
              <a:t>La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344" dirty="0">
                <a:latin typeface="Microsoft Sans Serif"/>
                <a:cs typeface="Microsoft Sans Serif"/>
              </a:rPr>
              <a:t>c</a:t>
            </a:r>
            <a:r>
              <a:rPr sz="2118" spc="-349" dirty="0">
                <a:latin typeface="Microsoft Sans Serif"/>
                <a:cs typeface="Microsoft Sans Serif"/>
              </a:rPr>
              <a:t>om</a:t>
            </a:r>
            <a:r>
              <a:rPr sz="2118" spc="-427" dirty="0">
                <a:latin typeface="Microsoft Sans Serif"/>
                <a:cs typeface="Microsoft Sans Serif"/>
              </a:rPr>
              <a:t>m</a:t>
            </a:r>
            <a:r>
              <a:rPr sz="2118" spc="-124" dirty="0">
                <a:latin typeface="Microsoft Sans Serif"/>
                <a:cs typeface="Microsoft Sans Serif"/>
              </a:rPr>
              <a:t>an</a:t>
            </a:r>
            <a:r>
              <a:rPr sz="2118" spc="-119" dirty="0">
                <a:latin typeface="Microsoft Sans Serif"/>
                <a:cs typeface="Microsoft Sans Serif"/>
              </a:rPr>
              <a:t>d</a:t>
            </a:r>
            <a:r>
              <a:rPr sz="2118" spc="-163" dirty="0">
                <a:latin typeface="Microsoft Sans Serif"/>
                <a:cs typeface="Microsoft Sans Serif"/>
              </a:rPr>
              <a:t>e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4">
                <a:latin typeface="Courier New"/>
                <a:cs typeface="Courier New"/>
              </a:rPr>
              <a:t>shift</a:t>
            </a:r>
            <a:r>
              <a:rPr sz="2118" spc="-953">
                <a:latin typeface="Courier New"/>
                <a:cs typeface="Courier New"/>
              </a:rPr>
              <a:t> </a:t>
            </a:r>
            <a:r>
              <a:rPr sz="2118" spc="-168">
                <a:latin typeface="Microsoft Sans Serif"/>
                <a:cs typeface="Microsoft Sans Serif"/>
              </a:rPr>
              <a:t>:</a:t>
            </a:r>
            <a:r>
              <a:rPr sz="2118" spc="22">
                <a:latin typeface="Microsoft Sans Serif"/>
                <a:cs typeface="Microsoft Sans Serif"/>
              </a:rPr>
              <a:t> </a:t>
            </a:r>
            <a:r>
              <a:rPr sz="2118" spc="-71" dirty="0">
                <a:latin typeface="Microsoft Sans Serif"/>
                <a:cs typeface="Microsoft Sans Serif"/>
              </a:rPr>
              <a:t>pe</a:t>
            </a:r>
            <a:r>
              <a:rPr sz="2118" spc="9" dirty="0">
                <a:latin typeface="Microsoft Sans Serif"/>
                <a:cs typeface="Microsoft Sans Serif"/>
              </a:rPr>
              <a:t>r</a:t>
            </a:r>
            <a:r>
              <a:rPr sz="2118" spc="-221" dirty="0">
                <a:latin typeface="Microsoft Sans Serif"/>
                <a:cs typeface="Microsoft Sans Serif"/>
              </a:rPr>
              <a:t>met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93" dirty="0">
                <a:latin typeface="Microsoft Sans Serif"/>
                <a:cs typeface="Microsoft Sans Serif"/>
              </a:rPr>
              <a:t>de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234" dirty="0">
                <a:latin typeface="Microsoft Sans Serif"/>
                <a:cs typeface="Microsoft Sans Serif"/>
              </a:rPr>
              <a:t>mo</a:t>
            </a:r>
            <a:r>
              <a:rPr sz="2118" spc="-185" dirty="0">
                <a:latin typeface="Microsoft Sans Serif"/>
                <a:cs typeface="Microsoft Sans Serif"/>
              </a:rPr>
              <a:t>d</a:t>
            </a:r>
            <a:r>
              <a:rPr sz="2118" spc="-18" dirty="0">
                <a:latin typeface="Microsoft Sans Serif"/>
                <a:cs typeface="Microsoft Sans Serif"/>
              </a:rPr>
              <a:t>ifie</a:t>
            </a:r>
            <a:r>
              <a:rPr sz="2118" spc="-13" dirty="0">
                <a:latin typeface="Microsoft Sans Serif"/>
                <a:cs typeface="Microsoft Sans Serif"/>
              </a:rPr>
              <a:t>r</a:t>
            </a:r>
            <a:r>
              <a:rPr sz="2118" spc="31" dirty="0">
                <a:latin typeface="Microsoft Sans Serif"/>
                <a:cs typeface="Microsoft Sans Serif"/>
              </a:rPr>
              <a:t> </a:t>
            </a:r>
            <a:r>
              <a:rPr sz="2118" spc="-26" dirty="0">
                <a:latin typeface="Microsoft Sans Serif"/>
                <a:cs typeface="Microsoft Sans Serif"/>
              </a:rPr>
              <a:t>la  </a:t>
            </a:r>
            <a:r>
              <a:rPr sz="2118" spc="-180" dirty="0">
                <a:latin typeface="Microsoft Sans Serif"/>
                <a:cs typeface="Microsoft Sans Serif"/>
              </a:rPr>
              <a:t>structure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221" dirty="0">
                <a:latin typeface="Microsoft Sans Serif"/>
                <a:cs typeface="Microsoft Sans Serif"/>
              </a:rPr>
              <a:t>des</a:t>
            </a:r>
            <a:r>
              <a:rPr sz="2118" spc="44" dirty="0">
                <a:latin typeface="Microsoft Sans Serif"/>
                <a:cs typeface="Microsoft Sans Serif"/>
              </a:rPr>
              <a:t> </a:t>
            </a:r>
            <a:r>
              <a:rPr sz="2118" spc="-141" dirty="0" err="1">
                <a:latin typeface="Microsoft Sans Serif"/>
                <a:cs typeface="Microsoft Sans Serif"/>
              </a:rPr>
              <a:t>paramètres</a:t>
            </a:r>
            <a:r>
              <a:rPr sz="2118" spc="35" dirty="0">
                <a:latin typeface="Microsoft Sans Serif"/>
                <a:cs typeface="Microsoft Sans Serif"/>
              </a:rPr>
              <a:t> </a:t>
            </a:r>
            <a:r>
              <a:rPr sz="2118" spc="-93" dirty="0">
                <a:latin typeface="Microsoft Sans Serif"/>
                <a:cs typeface="Microsoft Sans Serif"/>
              </a:rPr>
              <a:t>de</a:t>
            </a:r>
            <a:r>
              <a:rPr lang="fr-FR" sz="2118" spc="-93" dirty="0">
                <a:latin typeface="Microsoft Sans Serif"/>
                <a:cs typeface="Microsoft Sans Serif"/>
              </a:rPr>
              <a:t> </a:t>
            </a:r>
            <a:r>
              <a:rPr sz="2118" spc="-154" dirty="0">
                <a:latin typeface="Microsoft Sans Serif"/>
                <a:cs typeface="Microsoft Sans Serif"/>
              </a:rPr>
              <a:t>position</a:t>
            </a:r>
            <a:endParaRPr sz="2118" dirty="0">
              <a:latin typeface="Microsoft Sans Serif"/>
              <a:cs typeface="Microsoft Sans Serif"/>
            </a:endParaRPr>
          </a:p>
          <a:p>
            <a:pPr marL="320505" marR="159132" indent="-309859">
              <a:lnSpc>
                <a:spcPts val="3256"/>
              </a:lnSpc>
              <a:spcBef>
                <a:spcPts val="918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20505" algn="l"/>
                <a:tab pos="321066" algn="l"/>
                <a:tab pos="3694776" algn="l"/>
              </a:tabLst>
            </a:pPr>
            <a:r>
              <a:rPr sz="2118" spc="-340" dirty="0">
                <a:latin typeface="Microsoft Sans Serif"/>
                <a:cs typeface="Microsoft Sans Serif"/>
              </a:rPr>
              <a:t>Un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49" dirty="0">
                <a:latin typeface="Microsoft Sans Serif"/>
                <a:cs typeface="Microsoft Sans Serif"/>
              </a:rPr>
              <a:t>appel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229" dirty="0">
                <a:latin typeface="Microsoft Sans Serif"/>
                <a:cs typeface="Microsoft Sans Serif"/>
              </a:rPr>
              <a:t>si</a:t>
            </a:r>
            <a:r>
              <a:rPr sz="2118" spc="-534" dirty="0">
                <a:latin typeface="Microsoft Sans Serif"/>
                <a:cs typeface="Microsoft Sans Serif"/>
              </a:rPr>
              <a:t>m</a:t>
            </a:r>
            <a:r>
              <a:rPr sz="2118" spc="-71" dirty="0">
                <a:latin typeface="Microsoft Sans Serif"/>
                <a:cs typeface="Microsoft Sans Serif"/>
              </a:rPr>
              <a:t>ple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119" dirty="0">
                <a:latin typeface="Microsoft Sans Serif"/>
                <a:cs typeface="Microsoft Sans Serif"/>
              </a:rPr>
              <a:t>décale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251" dirty="0">
                <a:latin typeface="Microsoft Sans Serif"/>
                <a:cs typeface="Microsoft Sans Serif"/>
              </a:rPr>
              <a:t>tous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207" dirty="0">
                <a:latin typeface="Microsoft Sans Serif"/>
                <a:cs typeface="Microsoft Sans Serif"/>
              </a:rPr>
              <a:t>le</a:t>
            </a:r>
            <a:r>
              <a:rPr sz="2118" spc="-260" dirty="0">
                <a:latin typeface="Microsoft Sans Serif"/>
                <a:cs typeface="Microsoft Sans Serif"/>
              </a:rPr>
              <a:t>s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13" dirty="0">
                <a:latin typeface="Microsoft Sans Serif"/>
                <a:cs typeface="Microsoft Sans Serif"/>
              </a:rPr>
              <a:t>pa</a:t>
            </a:r>
            <a:r>
              <a:rPr sz="2118" spc="-40" dirty="0">
                <a:latin typeface="Microsoft Sans Serif"/>
                <a:cs typeface="Microsoft Sans Serif"/>
              </a:rPr>
              <a:t>r</a:t>
            </a:r>
            <a:r>
              <a:rPr sz="2118" spc="-190" dirty="0">
                <a:latin typeface="Microsoft Sans Serif"/>
                <a:cs typeface="Microsoft Sans Serif"/>
              </a:rPr>
              <a:t>amètres</a:t>
            </a:r>
            <a:r>
              <a:rPr sz="2118" spc="9" dirty="0">
                <a:latin typeface="Microsoft Sans Serif"/>
                <a:cs typeface="Microsoft Sans Serif"/>
              </a:rPr>
              <a:t> </a:t>
            </a:r>
            <a:r>
              <a:rPr sz="2118" spc="-163" dirty="0">
                <a:latin typeface="Microsoft Sans Serif"/>
                <a:cs typeface="Microsoft Sans Serif"/>
              </a:rPr>
              <a:t>d'u</a:t>
            </a:r>
            <a:r>
              <a:rPr sz="2118" spc="-199" dirty="0">
                <a:latin typeface="Microsoft Sans Serif"/>
                <a:cs typeface="Microsoft Sans Serif"/>
              </a:rPr>
              <a:t>n</a:t>
            </a:r>
            <a:r>
              <a:rPr sz="2118" spc="-106" dirty="0">
                <a:latin typeface="Microsoft Sans Serif"/>
                <a:cs typeface="Microsoft Sans Serif"/>
              </a:rPr>
              <a:t>e  </a:t>
            </a:r>
            <a:r>
              <a:rPr sz="2118" spc="-154" dirty="0">
                <a:latin typeface="Microsoft Sans Serif"/>
                <a:cs typeface="Microsoft Sans Serif"/>
              </a:rPr>
              <a:t>position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251" dirty="0" err="1">
                <a:latin typeface="Microsoft Sans Serif"/>
                <a:cs typeface="Microsoft Sans Serif"/>
              </a:rPr>
              <a:t>en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383" dirty="0" err="1">
                <a:latin typeface="Microsoft Sans Serif"/>
                <a:cs typeface="Microsoft Sans Serif"/>
              </a:rPr>
              <a:t>s</a:t>
            </a:r>
            <a:r>
              <a:rPr sz="2118" spc="-424" dirty="0" err="1">
                <a:latin typeface="Microsoft Sans Serif"/>
                <a:cs typeface="Microsoft Sans Serif"/>
              </a:rPr>
              <a:t>u</a:t>
            </a:r>
            <a:r>
              <a:rPr sz="2118" spc="-115" dirty="0" err="1">
                <a:latin typeface="Microsoft Sans Serif"/>
                <a:cs typeface="Microsoft Sans Serif"/>
              </a:rPr>
              <a:t>pprimant</a:t>
            </a:r>
            <a:r>
              <a:rPr lang="fr-FR" sz="2118" spc="-115" dirty="0">
                <a:latin typeface="Microsoft Sans Serif"/>
                <a:cs typeface="Microsoft Sans Serif"/>
              </a:rPr>
              <a:t> </a:t>
            </a:r>
            <a:r>
              <a:rPr sz="2118" spc="-62" dirty="0">
                <a:latin typeface="Microsoft Sans Serif"/>
                <a:cs typeface="Microsoft Sans Serif"/>
              </a:rPr>
              <a:t>l</a:t>
            </a:r>
            <a:r>
              <a:rPr sz="2118" spc="-137" dirty="0">
                <a:latin typeface="Microsoft Sans Serif"/>
                <a:cs typeface="Microsoft Sans Serif"/>
              </a:rPr>
              <a:t>e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124">
                <a:latin typeface="Microsoft Sans Serif"/>
                <a:cs typeface="Microsoft Sans Serif"/>
              </a:rPr>
              <a:t>premier</a:t>
            </a:r>
            <a:r>
              <a:rPr sz="2118" spc="26">
                <a:latin typeface="Microsoft Sans Serif"/>
                <a:cs typeface="Microsoft Sans Serif"/>
              </a:rPr>
              <a:t> </a:t>
            </a:r>
            <a:r>
              <a:rPr sz="2118" spc="-168">
                <a:latin typeface="Microsoft Sans Serif"/>
                <a:cs typeface="Microsoft Sans Serif"/>
              </a:rPr>
              <a:t>:</a:t>
            </a:r>
            <a:r>
              <a:rPr sz="2118" spc="-4">
                <a:latin typeface="Microsoft Sans Serif"/>
                <a:cs typeface="Microsoft Sans Serif"/>
              </a:rPr>
              <a:t> </a:t>
            </a:r>
            <a:r>
              <a:rPr sz="2118" spc="-4" dirty="0">
                <a:latin typeface="Courier New"/>
                <a:cs typeface="Courier New"/>
              </a:rPr>
              <a:t>$2</a:t>
            </a:r>
            <a:r>
              <a:rPr sz="2118" spc="-931" dirty="0">
                <a:latin typeface="Courier New"/>
                <a:cs typeface="Courier New"/>
              </a:rPr>
              <a:t> </a:t>
            </a:r>
            <a:r>
              <a:rPr sz="2118" spc="-146" dirty="0">
                <a:latin typeface="Microsoft Sans Serif"/>
                <a:cs typeface="Microsoft Sans Serif"/>
              </a:rPr>
              <a:t>devie</a:t>
            </a:r>
            <a:r>
              <a:rPr sz="2118" spc="-163" dirty="0">
                <a:latin typeface="Microsoft Sans Serif"/>
                <a:cs typeface="Microsoft Sans Serif"/>
              </a:rPr>
              <a:t>n</a:t>
            </a:r>
            <a:r>
              <a:rPr sz="2118" spc="-22" dirty="0">
                <a:latin typeface="Microsoft Sans Serif"/>
                <a:cs typeface="Microsoft Sans Serif"/>
              </a:rPr>
              <a:t>t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4" dirty="0">
                <a:latin typeface="Courier New"/>
                <a:cs typeface="Courier New"/>
              </a:rPr>
              <a:t>$1</a:t>
            </a:r>
            <a:r>
              <a:rPr sz="2118" spc="-168" dirty="0">
                <a:latin typeface="Microsoft Sans Serif"/>
                <a:cs typeface="Microsoft Sans Serif"/>
              </a:rPr>
              <a:t>,</a:t>
            </a:r>
            <a:r>
              <a:rPr lang="fr-FR" sz="2118" dirty="0">
                <a:latin typeface="Microsoft Sans Serif"/>
                <a:cs typeface="Microsoft Sans Serif"/>
              </a:rPr>
              <a:t> </a:t>
            </a:r>
            <a:r>
              <a:rPr sz="2118" spc="-4" dirty="0">
                <a:latin typeface="Courier New"/>
                <a:cs typeface="Courier New"/>
              </a:rPr>
              <a:t>$3</a:t>
            </a:r>
            <a:r>
              <a:rPr sz="2118" spc="-931" dirty="0">
                <a:latin typeface="Courier New"/>
                <a:cs typeface="Courier New"/>
              </a:rPr>
              <a:t> </a:t>
            </a:r>
            <a:r>
              <a:rPr sz="2118" spc="-146" dirty="0">
                <a:latin typeface="Microsoft Sans Serif"/>
                <a:cs typeface="Microsoft Sans Serif"/>
              </a:rPr>
              <a:t>devie</a:t>
            </a:r>
            <a:r>
              <a:rPr sz="2118" spc="-163" dirty="0">
                <a:latin typeface="Microsoft Sans Serif"/>
                <a:cs typeface="Microsoft Sans Serif"/>
              </a:rPr>
              <a:t>n</a:t>
            </a:r>
            <a:r>
              <a:rPr sz="2118" spc="-22" dirty="0">
                <a:latin typeface="Microsoft Sans Serif"/>
                <a:cs typeface="Microsoft Sans Serif"/>
              </a:rPr>
              <a:t>t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4" dirty="0">
                <a:latin typeface="Courier New"/>
                <a:cs typeface="Courier New"/>
              </a:rPr>
              <a:t>$2</a:t>
            </a:r>
            <a:r>
              <a:rPr sz="2118" spc="-940" dirty="0">
                <a:latin typeface="Courier New"/>
                <a:cs typeface="Courier New"/>
              </a:rPr>
              <a:t> </a:t>
            </a:r>
            <a:r>
              <a:rPr sz="2118" spc="-93" dirty="0">
                <a:latin typeface="Microsoft Sans Serif"/>
                <a:cs typeface="Microsoft Sans Serif"/>
              </a:rPr>
              <a:t>et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176" dirty="0">
                <a:latin typeface="Microsoft Sans Serif"/>
                <a:cs typeface="Microsoft Sans Serif"/>
              </a:rPr>
              <a:t>ainsi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93" dirty="0">
                <a:latin typeface="Microsoft Sans Serif"/>
                <a:cs typeface="Microsoft Sans Serif"/>
              </a:rPr>
              <a:t>de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207" dirty="0">
                <a:latin typeface="Microsoft Sans Serif"/>
                <a:cs typeface="Microsoft Sans Serif"/>
              </a:rPr>
              <a:t>suite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499" dirty="0">
                <a:latin typeface="Microsoft Sans Serif"/>
                <a:cs typeface="Microsoft Sans Serif"/>
              </a:rPr>
              <a:t>L</a:t>
            </a:r>
            <a:r>
              <a:rPr sz="2118" spc="-163" dirty="0">
                <a:latin typeface="Microsoft Sans Serif"/>
                <a:cs typeface="Microsoft Sans Serif"/>
              </a:rPr>
              <a:t>e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dirty="0">
                <a:latin typeface="Courier New"/>
                <a:cs typeface="Courier New"/>
              </a:rPr>
              <a:t>$</a:t>
            </a:r>
            <a:r>
              <a:rPr sz="2118" spc="-4" dirty="0">
                <a:latin typeface="Courier New"/>
                <a:cs typeface="Courier New"/>
              </a:rPr>
              <a:t>1</a:t>
            </a:r>
            <a:r>
              <a:rPr sz="2118" spc="-931" dirty="0">
                <a:latin typeface="Courier New"/>
                <a:cs typeface="Courier New"/>
              </a:rPr>
              <a:t> </a:t>
            </a:r>
            <a:r>
              <a:rPr sz="2118" spc="-97" dirty="0" err="1">
                <a:latin typeface="Microsoft Sans Serif"/>
                <a:cs typeface="Microsoft Sans Serif"/>
              </a:rPr>
              <a:t>originel</a:t>
            </a:r>
            <a:r>
              <a:rPr lang="fr-FR" sz="2118" dirty="0">
                <a:latin typeface="Microsoft Sans Serif"/>
                <a:cs typeface="Microsoft Sans Serif"/>
              </a:rPr>
              <a:t> </a:t>
            </a:r>
            <a:r>
              <a:rPr sz="2118" spc="-75" dirty="0" err="1">
                <a:latin typeface="Microsoft Sans Serif"/>
                <a:cs typeface="Microsoft Sans Serif"/>
              </a:rPr>
              <a:t>disparaît</a:t>
            </a:r>
            <a:endParaRPr sz="2118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3860" y="1262007"/>
            <a:ext cx="181535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b="1" spc="-66" dirty="0">
                <a:solidFill>
                  <a:srgbClr val="FFFFFF"/>
                </a:solidFill>
                <a:latin typeface="Arial"/>
                <a:cs typeface="Arial"/>
              </a:rPr>
              <a:t>42</a:t>
            </a:r>
            <a:endParaRPr sz="1235">
              <a:latin typeface="Arial"/>
              <a:cs typeface="Arial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915ECFF-E9A8-FA88-6D52-124F7B526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412" y="4168785"/>
            <a:ext cx="5983941" cy="19956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0682" tIns="0" rIns="80682" bIns="40341" numCol="1" anchor="ctr" anchorCtr="0" compatLnSpc="1">
            <a:prstTxWarp prst="textNoShape">
              <a:avLst/>
            </a:prstTxWarp>
            <a:spAutoFit/>
          </a:bodyPr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 a b c d e </a:t>
            </a:r>
            <a:r>
              <a:rPr lang="fr-FR" altLang="fr-FR" sz="1588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12345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$#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ab5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shift </a:t>
            </a:r>
            <a:r>
              <a:rPr lang="fr-FR" altLang="fr-FR" sz="1588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les mots a et b sont devenus inaccessibles </a:t>
            </a:r>
            <a:r>
              <a:rPr lang="fr-FR" altLang="fr-FR" sz="1588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$3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$#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fr-FR" altLang="fr-FR" sz="1588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074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DBF68-C23D-0507-48A6-9D2F8D02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tableaux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9A58A46-EBA7-A3E5-789A-8974943A60DF}"/>
              </a:ext>
            </a:extLst>
          </p:cNvPr>
          <p:cNvSpPr txBox="1"/>
          <p:nvPr/>
        </p:nvSpPr>
        <p:spPr>
          <a:xfrm>
            <a:off x="770382" y="1897255"/>
            <a:ext cx="105407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 tableau est une variable contenant d'autres variables rangée en mémoire les unes à la suite des autres.</a:t>
            </a:r>
          </a:p>
          <a:p>
            <a:pPr algn="l">
              <a:buFont typeface="+mj-lt"/>
              <a:buAutoNum type="arabicPeriod"/>
            </a:pP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 tableau est unidimensionnel.</a:t>
            </a:r>
          </a:p>
          <a:p>
            <a:pPr algn="l">
              <a:buFont typeface="+mj-lt"/>
              <a:buAutoNum type="arabicPeriod"/>
            </a:pP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Chaque variable contenue dans le tableau est nommée par le numéro de sa case et affectée d'une valeur (le contenu de sa case).</a:t>
            </a:r>
          </a:p>
          <a:p>
            <a:pPr algn="l">
              <a:buFont typeface="+mj-lt"/>
              <a:buAutoNum type="arabicPeriod"/>
            </a:pP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L'indice est le numéro de la case.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05E97F4-1ED8-B098-5644-ED32EE3C7E87}"/>
              </a:ext>
            </a:extLst>
          </p:cNvPr>
          <p:cNvSpPr txBox="1"/>
          <p:nvPr/>
        </p:nvSpPr>
        <p:spPr>
          <a:xfrm>
            <a:off x="1746903" y="4049006"/>
            <a:ext cx="373949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Déclaration </a:t>
            </a:r>
          </a:p>
          <a:p>
            <a:endParaRPr lang="fr-FR" dirty="0"/>
          </a:p>
          <a:p>
            <a:r>
              <a:rPr lang="fr-FR" dirty="0"/>
              <a:t>$nom-tableau=(valeur0 valeur1 ...)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Récupération de valeur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${nom-tableau[indice]}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846E3AD-A5FF-E814-406D-DA43F20693F5}"/>
              </a:ext>
            </a:extLst>
          </p:cNvPr>
          <p:cNvCxnSpPr/>
          <p:nvPr/>
        </p:nvCxnSpPr>
        <p:spPr>
          <a:xfrm>
            <a:off x="6236208" y="4049006"/>
            <a:ext cx="0" cy="2350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EA3D092-4EFF-9B9F-6315-A0768C28BA1D}"/>
              </a:ext>
            </a:extLst>
          </p:cNvPr>
          <p:cNvSpPr txBox="1"/>
          <p:nvPr/>
        </p:nvSpPr>
        <p:spPr>
          <a:xfrm>
            <a:off x="6986017" y="4269317"/>
            <a:ext cx="49103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Tous les éléments du tableaux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${nom-tableau[*]}  ou ${nom-tableau[@]}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Nombre d’éléments dans le tableaux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 ${!nom-tableau[*]}</a:t>
            </a:r>
          </a:p>
        </p:txBody>
      </p:sp>
    </p:spTree>
    <p:extLst>
      <p:ext uri="{BB962C8B-B14F-4D97-AF65-F5344CB8AC3E}">
        <p14:creationId xmlns:p14="http://schemas.microsoft.com/office/powerpoint/2010/main" val="1333347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33EB1-3F23-8948-ECA0-34E8AFDA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Echappement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A697AD-79D4-3B04-3A9C-0EED6C53E2B8}"/>
              </a:ext>
            </a:extLst>
          </p:cNvPr>
          <p:cNvSpPr txBox="1"/>
          <p:nvPr/>
        </p:nvSpPr>
        <p:spPr>
          <a:xfrm>
            <a:off x="580103" y="1848068"/>
            <a:ext cx="10825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Söhne"/>
              </a:rPr>
              <a:t>Dans l'environnement Bash, l'échappement de caractères est un des concepts essentiels pour manipuler correctement les chaînes de caractères et les commandes. Voici quelques principes de base </a:t>
            </a: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5BFA013-4890-A231-4358-8E2B2F020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103" y="2419935"/>
            <a:ext cx="10905163" cy="4355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Échappement de Caractères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1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Barre Oblique Inversée (Backslash -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\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) :</a:t>
            </a: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Utilisez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\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pour échapper un caractère spécial. Par exemple,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\$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pour afficher le caractère dollar plutôt que d'interpréter comme une variable.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Guillemets Simples (Single Quotes -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'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) :</a:t>
            </a: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Les caractères à l'intérieur de guillemets simples sont traités littéralement. Aucun caractère spécial à l'exception du propre guillemet simple n'est échappé. Par exemple,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echo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 'Ceci est un $test'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affichera exactement "Ceci est un $test".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Guillemets Doubles (Double Quotes - `") :</a:t>
            </a: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Les guillemets doubles permettent l'expansion des variables à l'intérieur de la chaîne, mais échappent les caractères spéciaux, sauf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!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et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\\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 Par exemple,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echo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 "Ceci est un \$test"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affichera "Ceci est un $test".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632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93F181-4677-2EA9-976D-FBAE1497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Protection des caractères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32F9F93-A638-B88F-AEBC-2A1410518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14" y="1948849"/>
            <a:ext cx="108529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1- Protection de Caractères </a:t>
            </a:r>
            <a:r>
              <a:rPr kumimoji="0" lang="fr-FR" altLang="fr-FR" b="1" i="0" u="none" strike="noStrike" cap="none" normalizeH="0" baseline="0">
                <a:ln>
                  <a:noFill/>
                </a:ln>
                <a:effectLst/>
                <a:latin typeface="Söhne"/>
              </a:rPr>
              <a:t>Spéciaux :</a:t>
            </a:r>
            <a:endParaRPr kumimoji="0" lang="fr-FR" altLang="fr-FR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Certains caractères ont une signification spéciale dans Bash (par exemple,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*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?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[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]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{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}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!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etc.). Pour les traiter littéralement, encadrez-les avec des guillemets ou utilisez l'échappement.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3DD39E4-ED85-FC5A-76A7-0FEADB37209A}"/>
              </a:ext>
            </a:extLst>
          </p:cNvPr>
          <p:cNvSpPr txBox="1"/>
          <p:nvPr/>
        </p:nvSpPr>
        <p:spPr>
          <a:xfrm>
            <a:off x="1101213" y="31491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#echo "Un exemple avec * et ?"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15014F-7445-8EAC-6632-E42F71B8B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23" y="3887842"/>
            <a:ext cx="1043202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b="1" dirty="0">
                <a:latin typeface="Söhne"/>
              </a:rPr>
              <a:t>2-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Commande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set -f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(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nocasematch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) :</a:t>
            </a:r>
            <a:endParaRPr kumimoji="0" lang="fr-FR" altLang="fr-FR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Désactive la correspondance insensible à la casse lors de l'utilisation de caractères génériques (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*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et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?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) dans la correspondance de fichier. Utile pour éviter que les caractères génériques ne correspondent à des fichiers dans le répertoire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0B39B0-E80F-BF12-147C-931252D202A7}"/>
              </a:ext>
            </a:extLst>
          </p:cNvPr>
          <p:cNvSpPr txBox="1"/>
          <p:nvPr/>
        </p:nvSpPr>
        <p:spPr>
          <a:xfrm>
            <a:off x="1746903" y="547701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#set -f</a:t>
            </a:r>
          </a:p>
          <a:p>
            <a:r>
              <a:rPr lang="fr-FR" dirty="0"/>
              <a:t>#echo *  # Affichera '*’</a:t>
            </a:r>
          </a:p>
          <a:p>
            <a:r>
              <a:rPr lang="fr-FR" dirty="0"/>
              <a:t>#set +f  # Réactive la correspondance insensible à la casse</a:t>
            </a:r>
          </a:p>
        </p:txBody>
      </p:sp>
    </p:spTree>
    <p:extLst>
      <p:ext uri="{BB962C8B-B14F-4D97-AF65-F5344CB8AC3E}">
        <p14:creationId xmlns:p14="http://schemas.microsoft.com/office/powerpoint/2010/main" val="4117670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B3F07-C5B1-00A6-204F-A1888B74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Protection des caractères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226E21D-EBA9-1A81-9EA7-C9F871292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77" y="1979193"/>
            <a:ext cx="992074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3- Utilisation de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printf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pour Éviter l'Interprétation des Caractères </a:t>
            </a:r>
            <a:r>
              <a:rPr kumimoji="0" lang="fr-FR" altLang="fr-FR" b="1" i="0" u="none" strike="noStrike" cap="none" normalizeH="0" baseline="0">
                <a:ln>
                  <a:noFill/>
                </a:ln>
                <a:effectLst/>
                <a:latin typeface="Söhne"/>
              </a:rPr>
              <a:t>Échappés :</a:t>
            </a:r>
            <a:endParaRPr kumimoji="0" lang="fr-FR" altLang="fr-FR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printf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peut être utilisé pour éviter l'interprétation des caractères échappés.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5A680A-C284-5FE1-E559-3B1D2422A5C8}"/>
              </a:ext>
            </a:extLst>
          </p:cNvPr>
          <p:cNvSpPr txBox="1"/>
          <p:nvPr/>
        </p:nvSpPr>
        <p:spPr>
          <a:xfrm>
            <a:off x="1189703" y="29025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#printf "%s\n" "Ceci est un \$test"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26CE3D-862B-23B1-8F7E-45D722F59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77" y="3733520"/>
            <a:ext cx="1003873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4- Utilisation de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eval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avec </a:t>
            </a:r>
            <a:r>
              <a:rPr kumimoji="0" lang="fr-FR" altLang="fr-FR" b="1" i="0" u="none" strike="noStrike" cap="none" normalizeH="0" baseline="0">
                <a:ln>
                  <a:noFill/>
                </a:ln>
                <a:effectLst/>
                <a:latin typeface="Söhne"/>
              </a:rPr>
              <a:t>Prudence :</a:t>
            </a:r>
            <a:endParaRPr kumimoji="0" lang="fr-FR" altLang="fr-FR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eval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peut être utilisé pour évaluer dynamiquement une commande Bash construite à partir de chaînes. Cependant, cela peut être dangereux et doit être utilisé avec prudence pour éviter les problèmes de sécurité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15E38FE-373A-4CA5-80E1-EFF437766237}"/>
              </a:ext>
            </a:extLst>
          </p:cNvPr>
          <p:cNvSpPr txBox="1"/>
          <p:nvPr/>
        </p:nvSpPr>
        <p:spPr>
          <a:xfrm>
            <a:off x="1746903" y="52108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#command="echo \$HOME"</a:t>
            </a:r>
          </a:p>
          <a:p>
            <a:r>
              <a:rPr lang="en-US" dirty="0"/>
              <a:t>#eval $command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632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8237F-A625-77C2-A410-7908126F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 d’expansion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74C4F26-D696-82FB-86CA-D1FBAA60DDB4}"/>
              </a:ext>
            </a:extLst>
          </p:cNvPr>
          <p:cNvSpPr txBox="1"/>
          <p:nvPr/>
        </p:nvSpPr>
        <p:spPr>
          <a:xfrm>
            <a:off x="609600" y="1915198"/>
            <a:ext cx="11041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L'expansion dans l'environnement Bash fait référence au processus de transformation d'une expression ou d'une construction spécifique en un résultat réel avant l'exécution d'une commande.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Cela inclut diverses formes d'expansion, notamment l'expansion de variables, l'expansion de commandes, l'expansion d'accolades, et d'autres mécanismes</a:t>
            </a: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4ED205B-FE7F-C98A-0355-128C18F04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575" y="3422526"/>
            <a:ext cx="845574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1- Expansion de Variables :</a:t>
            </a:r>
            <a:endParaRPr kumimoji="0" lang="fr-FR" altLang="fr-FR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L'expansion de variables se produit lorsqu'un nom de variable est préfixé par le caractère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 Par exemple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5E187-7DCC-A0AE-DB3E-0BB75126E7E8}"/>
              </a:ext>
            </a:extLst>
          </p:cNvPr>
          <p:cNvSpPr txBox="1"/>
          <p:nvPr/>
        </p:nvSpPr>
        <p:spPr>
          <a:xfrm>
            <a:off x="1091380" y="4622855"/>
            <a:ext cx="75216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#nom="mathieu"</a:t>
            </a:r>
          </a:p>
          <a:p>
            <a:r>
              <a:rPr lang="fr-FR" dirty="0"/>
              <a:t>#echo "Bonjour, $nom !"        #le $nom est étendu pour devenir </a:t>
            </a:r>
            <a:r>
              <a:rPr lang="fr-FR" dirty="0" err="1"/>
              <a:t>mathieu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9468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D04BC8-3FC0-EBB5-3FE3-B0BBB79C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 d’expansion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75E7EBE-4602-AF52-A042-B1FF0697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06" y="1721859"/>
            <a:ext cx="966098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2- Expansion de </a:t>
            </a:r>
            <a:r>
              <a:rPr kumimoji="0" lang="fr-FR" altLang="fr-FR" b="1" i="0" u="none" strike="noStrike" cap="none" normalizeH="0" baseline="0">
                <a:ln>
                  <a:noFill/>
                </a:ln>
                <a:effectLst/>
                <a:latin typeface="Söhne"/>
              </a:rPr>
              <a:t>Commandes :</a:t>
            </a:r>
            <a:endParaRPr kumimoji="0" lang="fr-FR" altLang="fr-FR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L'expansion de commandes se produit lorsqu'une commande est placée entre des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backticks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(`) ou utilisant la syntaxe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$(...)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 La commande est exécutée, et son résultat est utilisé dans la construction globale. Par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Söhne"/>
              </a:rPr>
              <a:t>exemple :</a:t>
            </a: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CF9D43-B48D-77B0-9AA2-0FA9C0F029B1}"/>
              </a:ext>
            </a:extLst>
          </p:cNvPr>
          <p:cNvSpPr txBox="1"/>
          <p:nvPr/>
        </p:nvSpPr>
        <p:spPr>
          <a:xfrm>
            <a:off x="1170038" y="3266681"/>
            <a:ext cx="459166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date_actuelle</a:t>
            </a:r>
            <a:r>
              <a:rPr lang="fr-FR" dirty="0">
                <a:solidFill>
                  <a:schemeClr val="tx1"/>
                </a:solidFill>
              </a:rPr>
              <a:t>=$(date)</a:t>
            </a:r>
          </a:p>
          <a:p>
            <a:r>
              <a:rPr lang="fr-FR" dirty="0" err="1">
                <a:solidFill>
                  <a:schemeClr val="tx1"/>
                </a:solidFill>
              </a:rPr>
              <a:t>echo</a:t>
            </a:r>
            <a:r>
              <a:rPr lang="fr-FR" dirty="0">
                <a:solidFill>
                  <a:schemeClr val="tx1"/>
                </a:solidFill>
              </a:rPr>
              <a:t> "La date actuelle est : $</a:t>
            </a:r>
            <a:r>
              <a:rPr lang="fr-FR" dirty="0" err="1">
                <a:solidFill>
                  <a:schemeClr val="tx1"/>
                </a:solidFill>
              </a:rPr>
              <a:t>date_actuelle</a:t>
            </a:r>
            <a:r>
              <a:rPr lang="fr-FR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690550-46B0-7C50-368B-BAE7279DA5DB}"/>
              </a:ext>
            </a:extLst>
          </p:cNvPr>
          <p:cNvSpPr txBox="1"/>
          <p:nvPr/>
        </p:nvSpPr>
        <p:spPr>
          <a:xfrm>
            <a:off x="515406" y="4336477"/>
            <a:ext cx="95429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effectLst/>
                <a:latin typeface="Söhne"/>
              </a:rPr>
              <a:t>3- Expansion d'Accolades (</a:t>
            </a:r>
            <a:r>
              <a:rPr lang="fr-FR" b="1" i="0" dirty="0" err="1">
                <a:effectLst/>
                <a:latin typeface="Söhne"/>
              </a:rPr>
              <a:t>Brace</a:t>
            </a:r>
            <a:r>
              <a:rPr lang="fr-FR" b="1" i="0" dirty="0">
                <a:effectLst/>
                <a:latin typeface="Söhne"/>
              </a:rPr>
              <a:t> Expansion</a:t>
            </a:r>
            <a:r>
              <a:rPr lang="fr-FR" b="1" i="0">
                <a:effectLst/>
                <a:latin typeface="Söhne"/>
              </a:rPr>
              <a:t>) :</a:t>
            </a:r>
            <a:endParaRPr lang="fr-F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L'expansion d'accolades génère des chaînes en combinant des termes à l'intérieur des accolades. Par </a:t>
            </a:r>
            <a:r>
              <a:rPr lang="fr-FR" b="0" i="0">
                <a:effectLst/>
                <a:latin typeface="Söhne"/>
              </a:rPr>
              <a:t>exemple :</a:t>
            </a:r>
            <a:endParaRPr lang="fr-FR" b="0" i="0" dirty="0">
              <a:effectLst/>
              <a:latin typeface="Söhne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C69DA2-D9D5-21B9-6AA8-84C403747A14}"/>
              </a:ext>
            </a:extLst>
          </p:cNvPr>
          <p:cNvSpPr txBox="1"/>
          <p:nvPr/>
        </p:nvSpPr>
        <p:spPr>
          <a:xfrm>
            <a:off x="1450258" y="5498606"/>
            <a:ext cx="3131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echo</a:t>
            </a:r>
            <a:r>
              <a:rPr lang="fr-FR" dirty="0"/>
              <a:t> {1..5</a:t>
            </a:r>
            <a:r>
              <a:rPr lang="fr-FR"/>
              <a:t>} : </a:t>
            </a:r>
            <a:r>
              <a:rPr lang="fr-FR" dirty="0"/>
              <a:t>Essayez !!! </a:t>
            </a:r>
          </a:p>
        </p:txBody>
      </p:sp>
    </p:spTree>
    <p:extLst>
      <p:ext uri="{BB962C8B-B14F-4D97-AF65-F5344CB8AC3E}">
        <p14:creationId xmlns:p14="http://schemas.microsoft.com/office/powerpoint/2010/main" val="321983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576" y="356189"/>
            <a:ext cx="3878916" cy="6671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pc="-202" dirty="0"/>
              <a:t>Script</a:t>
            </a:r>
            <a:r>
              <a:rPr spc="31" dirty="0"/>
              <a:t> </a:t>
            </a:r>
            <a:r>
              <a:rPr spc="-291" dirty="0"/>
              <a:t>Shell</a:t>
            </a:r>
            <a:r>
              <a:rPr spc="22" dirty="0"/>
              <a:t> </a:t>
            </a:r>
            <a:r>
              <a:rPr spc="-282" dirty="0"/>
              <a:t>(bash)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22575" y="1609120"/>
            <a:ext cx="7775762" cy="1750306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20505" marR="4483" indent="-309859" algn="just" defTabSz="806867">
              <a:lnSpc>
                <a:spcPct val="99700"/>
              </a:lnSpc>
              <a:spcBef>
                <a:spcPts val="93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21066" algn="l"/>
              </a:tabLst>
            </a:pPr>
            <a:r>
              <a:rPr lang="fr-FR" sz="2824" spc="-331" dirty="0">
                <a:solidFill>
                  <a:prstClr val="black"/>
                </a:solidFill>
                <a:latin typeface="Microsoft Sans Serif"/>
                <a:cs typeface="Microsoft Sans Serif"/>
              </a:rPr>
              <a:t>Le </a:t>
            </a:r>
            <a:r>
              <a:rPr lang="fr-FR" sz="2824" spc="-207" dirty="0" err="1">
                <a:solidFill>
                  <a:prstClr val="black"/>
                </a:solidFill>
                <a:latin typeface="Microsoft Sans Serif"/>
                <a:cs typeface="Microsoft Sans Serif"/>
              </a:rPr>
              <a:t>shell</a:t>
            </a:r>
            <a:r>
              <a:rPr lang="fr-FR" sz="2824" spc="-207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fr-FR" sz="2824" spc="-229" dirty="0">
                <a:solidFill>
                  <a:prstClr val="black"/>
                </a:solidFill>
                <a:latin typeface="Microsoft Sans Serif"/>
                <a:cs typeface="Microsoft Sans Serif"/>
              </a:rPr>
              <a:t>(ou </a:t>
            </a:r>
            <a:r>
              <a:rPr lang="fr-FR" sz="2824" spc="-106" dirty="0">
                <a:solidFill>
                  <a:prstClr val="black"/>
                </a:solidFill>
                <a:latin typeface="Microsoft Sans Serif"/>
                <a:cs typeface="Microsoft Sans Serif"/>
              </a:rPr>
              <a:t>interface </a:t>
            </a:r>
            <a:r>
              <a:rPr lang="fr-FR" sz="2824" spc="-247" dirty="0">
                <a:solidFill>
                  <a:prstClr val="black"/>
                </a:solidFill>
                <a:latin typeface="Microsoft Sans Serif"/>
                <a:cs typeface="Microsoft Sans Serif"/>
              </a:rPr>
              <a:t>système) </a:t>
            </a:r>
            <a:r>
              <a:rPr lang="fr-FR" sz="2824" spc="-221" dirty="0">
                <a:solidFill>
                  <a:prstClr val="black"/>
                </a:solidFill>
                <a:latin typeface="Microsoft Sans Serif"/>
                <a:cs typeface="Microsoft Sans Serif"/>
              </a:rPr>
              <a:t>est </a:t>
            </a:r>
            <a:r>
              <a:rPr lang="fr-FR" sz="2824" spc="-340" dirty="0">
                <a:solidFill>
                  <a:prstClr val="black"/>
                </a:solidFill>
                <a:latin typeface="Microsoft Sans Serif"/>
                <a:cs typeface="Microsoft Sans Serif"/>
              </a:rPr>
              <a:t>un</a:t>
            </a:r>
            <a:r>
              <a:rPr lang="fr-FR" sz="2824" spc="-3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fr-FR" sz="2824" spc="-163" dirty="0">
                <a:solidFill>
                  <a:prstClr val="black"/>
                </a:solidFill>
                <a:latin typeface="Microsoft Sans Serif"/>
                <a:cs typeface="Microsoft Sans Serif"/>
              </a:rPr>
              <a:t>programme </a:t>
            </a:r>
            <a:r>
              <a:rPr lang="fr-FR" sz="2824" spc="-128" dirty="0">
                <a:solidFill>
                  <a:prstClr val="black"/>
                </a:solidFill>
                <a:latin typeface="Microsoft Sans Serif"/>
                <a:cs typeface="Microsoft Sans Serif"/>
              </a:rPr>
              <a:t>qui </a:t>
            </a:r>
            <a:r>
              <a:rPr lang="fr-FR" sz="2824" spc="-124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fr-FR" sz="2824" spc="-119" dirty="0">
                <a:solidFill>
                  <a:prstClr val="black"/>
                </a:solidFill>
                <a:latin typeface="Microsoft Sans Serif"/>
                <a:cs typeface="Microsoft Sans Serif"/>
              </a:rPr>
              <a:t>reçoit </a:t>
            </a:r>
            <a:r>
              <a:rPr lang="fr-FR" sz="2824" spc="-216" dirty="0">
                <a:solidFill>
                  <a:prstClr val="black"/>
                </a:solidFill>
                <a:latin typeface="Microsoft Sans Serif"/>
                <a:cs typeface="Microsoft Sans Serif"/>
              </a:rPr>
              <a:t>des </a:t>
            </a:r>
            <a:r>
              <a:rPr lang="fr-FR" sz="2824" spc="-274" dirty="0">
                <a:solidFill>
                  <a:prstClr val="black"/>
                </a:solidFill>
                <a:latin typeface="Microsoft Sans Serif"/>
                <a:cs typeface="Microsoft Sans Serif"/>
              </a:rPr>
              <a:t>commandes</a:t>
            </a:r>
            <a:r>
              <a:rPr lang="fr-FR" sz="2824" spc="-269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fr-FR" sz="2824" spc="-13" dirty="0">
                <a:solidFill>
                  <a:prstClr val="black"/>
                </a:solidFill>
                <a:latin typeface="Microsoft Sans Serif"/>
                <a:cs typeface="Microsoft Sans Serif"/>
              </a:rPr>
              <a:t>par </a:t>
            </a:r>
            <a:r>
              <a:rPr lang="fr-FR" sz="2824" spc="-335" dirty="0">
                <a:solidFill>
                  <a:prstClr val="black"/>
                </a:solidFill>
                <a:latin typeface="Microsoft Sans Serif"/>
                <a:cs typeface="Microsoft Sans Serif"/>
              </a:rPr>
              <a:t>un</a:t>
            </a:r>
            <a:r>
              <a:rPr lang="fr-FR" sz="2824" spc="-331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fr-FR" sz="2824" spc="-132" dirty="0">
                <a:solidFill>
                  <a:prstClr val="black"/>
                </a:solidFill>
                <a:latin typeface="Microsoft Sans Serif"/>
                <a:cs typeface="Microsoft Sans Serif"/>
              </a:rPr>
              <a:t>utilisateur </a:t>
            </a:r>
            <a:r>
              <a:rPr lang="fr-FR" sz="2824" spc="-18" dirty="0">
                <a:solidFill>
                  <a:prstClr val="black"/>
                </a:solidFill>
                <a:latin typeface="Microsoft Sans Serif"/>
                <a:cs typeface="Microsoft Sans Serif"/>
              </a:rPr>
              <a:t>à </a:t>
            </a:r>
            <a:r>
              <a:rPr lang="fr-FR" sz="2824" spc="-9" dirty="0">
                <a:solidFill>
                  <a:prstClr val="black"/>
                </a:solidFill>
                <a:latin typeface="Microsoft Sans Serif"/>
                <a:cs typeface="Microsoft Sans Serif"/>
              </a:rPr>
              <a:t>partir </a:t>
            </a:r>
            <a:r>
              <a:rPr lang="fr-FR" sz="2824" spc="-180" dirty="0">
                <a:solidFill>
                  <a:prstClr val="black"/>
                </a:solidFill>
                <a:latin typeface="Microsoft Sans Serif"/>
                <a:cs typeface="Microsoft Sans Serif"/>
              </a:rPr>
              <a:t>du </a:t>
            </a:r>
            <a:r>
              <a:rPr lang="fr-FR" sz="2824" spc="-176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fr-FR" sz="2824" spc="-106" dirty="0">
                <a:solidFill>
                  <a:prstClr val="black"/>
                </a:solidFill>
                <a:latin typeface="Microsoft Sans Serif"/>
                <a:cs typeface="Microsoft Sans Serif"/>
              </a:rPr>
              <a:t>clavier </a:t>
            </a:r>
            <a:r>
              <a:rPr lang="fr-FR" sz="2824" spc="-132" dirty="0">
                <a:solidFill>
                  <a:prstClr val="black"/>
                </a:solidFill>
                <a:latin typeface="Microsoft Sans Serif"/>
                <a:cs typeface="Microsoft Sans Serif"/>
              </a:rPr>
              <a:t>pour</a:t>
            </a:r>
            <a:r>
              <a:rPr lang="fr-FR" sz="2824" spc="-128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fr-FR" sz="2824" spc="-224" dirty="0">
                <a:solidFill>
                  <a:prstClr val="black"/>
                </a:solidFill>
                <a:latin typeface="Microsoft Sans Serif"/>
                <a:cs typeface="Microsoft Sans Serif"/>
              </a:rPr>
              <a:t>les</a:t>
            </a:r>
            <a:r>
              <a:rPr lang="fr-FR" sz="2824" spc="-221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fr-FR" sz="2824" spc="-172" dirty="0">
                <a:solidFill>
                  <a:prstClr val="black"/>
                </a:solidFill>
                <a:latin typeface="Microsoft Sans Serif"/>
                <a:cs typeface="Microsoft Sans Serif"/>
              </a:rPr>
              <a:t>envoyer</a:t>
            </a:r>
            <a:r>
              <a:rPr lang="fr-FR" sz="2824" spc="-168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fr-FR" sz="2824" spc="-185" dirty="0">
                <a:solidFill>
                  <a:prstClr val="black"/>
                </a:solidFill>
                <a:latin typeface="Microsoft Sans Serif"/>
                <a:cs typeface="Microsoft Sans Serif"/>
              </a:rPr>
              <a:t>au</a:t>
            </a:r>
            <a:r>
              <a:rPr lang="fr-FR" sz="2824" spc="379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fr-FR" sz="2824" spc="-256" dirty="0">
                <a:solidFill>
                  <a:prstClr val="black"/>
                </a:solidFill>
                <a:latin typeface="Microsoft Sans Serif"/>
                <a:cs typeface="Microsoft Sans Serif"/>
              </a:rPr>
              <a:t>système</a:t>
            </a:r>
            <a:r>
              <a:rPr lang="fr-FR" sz="2824" spc="238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fr-FR" sz="2824" spc="-79" dirty="0">
                <a:solidFill>
                  <a:prstClr val="black"/>
                </a:solidFill>
                <a:latin typeface="Microsoft Sans Serif"/>
                <a:cs typeface="Microsoft Sans Serif"/>
              </a:rPr>
              <a:t>d’exploitation </a:t>
            </a:r>
            <a:r>
              <a:rPr lang="fr-FR" sz="2824" spc="-7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fr-FR" sz="2824" spc="-128" dirty="0">
                <a:solidFill>
                  <a:prstClr val="black"/>
                </a:solidFill>
                <a:latin typeface="Microsoft Sans Serif"/>
                <a:cs typeface="Microsoft Sans Serif"/>
              </a:rPr>
              <a:t>qui</a:t>
            </a:r>
            <a:r>
              <a:rPr lang="fr-FR" sz="2824" spc="22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fr-FR" sz="2824" spc="-300" dirty="0">
                <a:solidFill>
                  <a:prstClr val="black"/>
                </a:solidFill>
                <a:latin typeface="Microsoft Sans Serif"/>
                <a:cs typeface="Microsoft Sans Serif"/>
              </a:rPr>
              <a:t>s</a:t>
            </a:r>
            <a:r>
              <a:rPr lang="fr-FR" sz="2824" spc="-335" dirty="0">
                <a:solidFill>
                  <a:prstClr val="black"/>
                </a:solidFill>
                <a:latin typeface="Microsoft Sans Serif"/>
                <a:cs typeface="Microsoft Sans Serif"/>
              </a:rPr>
              <a:t>e</a:t>
            </a:r>
            <a:r>
              <a:rPr lang="fr-FR" sz="2824" spc="22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fr-FR" sz="2824" spc="-221" dirty="0">
                <a:solidFill>
                  <a:prstClr val="black"/>
                </a:solidFill>
                <a:latin typeface="Microsoft Sans Serif"/>
                <a:cs typeface="Microsoft Sans Serif"/>
              </a:rPr>
              <a:t>c</a:t>
            </a:r>
            <a:r>
              <a:rPr lang="fr-FR" sz="2824" spc="-137" dirty="0">
                <a:solidFill>
                  <a:prstClr val="black"/>
                </a:solidFill>
                <a:latin typeface="Microsoft Sans Serif"/>
                <a:cs typeface="Microsoft Sans Serif"/>
              </a:rPr>
              <a:t>ha</a:t>
            </a:r>
            <a:r>
              <a:rPr lang="fr-FR" sz="2824" spc="-79" dirty="0">
                <a:solidFill>
                  <a:prstClr val="black"/>
                </a:solidFill>
                <a:latin typeface="Microsoft Sans Serif"/>
                <a:cs typeface="Microsoft Sans Serif"/>
              </a:rPr>
              <a:t>r</a:t>
            </a:r>
            <a:r>
              <a:rPr lang="fr-FR" sz="2824" spc="-71" dirty="0">
                <a:solidFill>
                  <a:prstClr val="black"/>
                </a:solidFill>
                <a:latin typeface="Microsoft Sans Serif"/>
                <a:cs typeface="Microsoft Sans Serif"/>
              </a:rPr>
              <a:t>g</a:t>
            </a:r>
            <a:r>
              <a:rPr lang="fr-FR" sz="2824" spc="-106" dirty="0">
                <a:solidFill>
                  <a:prstClr val="black"/>
                </a:solidFill>
                <a:latin typeface="Microsoft Sans Serif"/>
                <a:cs typeface="Microsoft Sans Serif"/>
              </a:rPr>
              <a:t>e</a:t>
            </a:r>
            <a:r>
              <a:rPr lang="fr-FR" sz="2824" spc="-93" dirty="0">
                <a:solidFill>
                  <a:prstClr val="black"/>
                </a:solidFill>
                <a:latin typeface="Microsoft Sans Serif"/>
                <a:cs typeface="Microsoft Sans Serif"/>
              </a:rPr>
              <a:t>r</a:t>
            </a:r>
            <a:r>
              <a:rPr lang="fr-FR" sz="2824" spc="-18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lang="fr-FR" sz="2824" spc="9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fr-FR" sz="2824" spc="-93" dirty="0">
                <a:solidFill>
                  <a:prstClr val="black"/>
                </a:solidFill>
                <a:latin typeface="Microsoft Sans Serif"/>
                <a:cs typeface="Microsoft Sans Serif"/>
              </a:rPr>
              <a:t>de</a:t>
            </a:r>
            <a:r>
              <a:rPr lang="fr-FR" sz="2824" spc="22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fr-FR" sz="2824" spc="-207" dirty="0">
                <a:solidFill>
                  <a:prstClr val="black"/>
                </a:solidFill>
                <a:latin typeface="Microsoft Sans Serif"/>
                <a:cs typeface="Microsoft Sans Serif"/>
              </a:rPr>
              <a:t>le</a:t>
            </a:r>
            <a:r>
              <a:rPr lang="fr-FR" sz="2824" spc="-260" dirty="0">
                <a:solidFill>
                  <a:prstClr val="black"/>
                </a:solidFill>
                <a:latin typeface="Microsoft Sans Serif"/>
                <a:cs typeface="Microsoft Sans Serif"/>
              </a:rPr>
              <a:t>s</a:t>
            </a:r>
            <a:r>
              <a:rPr lang="fr-FR" sz="2824" spc="26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fr-FR" sz="2824" spc="-251" dirty="0">
                <a:solidFill>
                  <a:prstClr val="black"/>
                </a:solidFill>
                <a:latin typeface="Microsoft Sans Serif"/>
                <a:cs typeface="Microsoft Sans Serif"/>
              </a:rPr>
              <a:t>e</a:t>
            </a:r>
            <a:r>
              <a:rPr lang="fr-FR" sz="2824" spc="-172" dirty="0">
                <a:solidFill>
                  <a:prstClr val="black"/>
                </a:solidFill>
                <a:latin typeface="Microsoft Sans Serif"/>
                <a:cs typeface="Microsoft Sans Serif"/>
              </a:rPr>
              <a:t>xécute</a:t>
            </a:r>
            <a:r>
              <a:rPr lang="fr-FR" sz="2824" spc="-202" dirty="0">
                <a:solidFill>
                  <a:prstClr val="black"/>
                </a:solidFill>
                <a:latin typeface="Microsoft Sans Serif"/>
                <a:cs typeface="Microsoft Sans Serif"/>
              </a:rPr>
              <a:t>r</a:t>
            </a:r>
            <a:r>
              <a:rPr lang="fr-FR" sz="2824" spc="-168" dirty="0">
                <a:solidFill>
                  <a:prstClr val="black"/>
                </a:solidFill>
                <a:latin typeface="Microsoft Sans Serif"/>
                <a:cs typeface="Microsoft Sans Serif"/>
              </a:rPr>
              <a:t>.</a:t>
            </a:r>
            <a:endParaRPr lang="fr-FR" sz="2824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2856" y="1262007"/>
            <a:ext cx="106456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defTabSz="806867">
              <a:spcBef>
                <a:spcPts val="93"/>
              </a:spcBef>
            </a:pPr>
            <a:r>
              <a:rPr sz="1235" b="1" spc="-3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35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8D2BB93-B0F2-4F95-55AE-2BA5F9030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648" y="3630706"/>
            <a:ext cx="5385410" cy="23291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A1603F2-69D5-4C2F-CCA5-6F1A9C5E5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855" y="5849471"/>
            <a:ext cx="7912387" cy="91536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5E2419-10AA-64C6-BF16-CBAA7025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 d’expansion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8CBA0F2-F486-C5FD-A63F-F50B81C78C64}"/>
              </a:ext>
            </a:extLst>
          </p:cNvPr>
          <p:cNvSpPr txBox="1"/>
          <p:nvPr/>
        </p:nvSpPr>
        <p:spPr>
          <a:xfrm>
            <a:off x="658761" y="1976736"/>
            <a:ext cx="10284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effectLst/>
                <a:latin typeface="Söhne"/>
              </a:rPr>
              <a:t>4- Expansion de Tilde </a:t>
            </a:r>
            <a:r>
              <a:rPr lang="fr-FR" b="1" i="0">
                <a:effectLst/>
                <a:latin typeface="Söhne"/>
              </a:rPr>
              <a:t>(~) :</a:t>
            </a:r>
            <a:endParaRPr lang="fr-F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L'expansion de tilde est utilisée pour représenter le répertoire personnel de l'utilisateur. Par </a:t>
            </a:r>
            <a:r>
              <a:rPr lang="fr-FR" b="0" i="0">
                <a:effectLst/>
                <a:latin typeface="Söhne"/>
              </a:rPr>
              <a:t>exemple :</a:t>
            </a:r>
            <a:endParaRPr lang="fr-FR" b="0" i="0" dirty="0">
              <a:effectLst/>
              <a:latin typeface="Söhne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A0669F-376D-18F5-1898-31D8C2766639}"/>
              </a:ext>
            </a:extLst>
          </p:cNvPr>
          <p:cNvSpPr txBox="1"/>
          <p:nvPr/>
        </p:nvSpPr>
        <p:spPr>
          <a:xfrm>
            <a:off x="1356850" y="2922328"/>
            <a:ext cx="9016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$</a:t>
            </a:r>
            <a:r>
              <a:rPr lang="fr-FR" dirty="0" err="1"/>
              <a:t>echo</a:t>
            </a:r>
            <a:r>
              <a:rPr lang="fr-FR" dirty="0"/>
              <a:t> ~                   #</a:t>
            </a:r>
            <a:r>
              <a:rPr lang="fr-FR" b="0" i="0" dirty="0">
                <a:effectLst/>
                <a:latin typeface="Söhne"/>
              </a:rPr>
              <a:t>Cela se développe pour afficher le chemin absolu du répertoire personnel.</a:t>
            </a:r>
            <a:endParaRPr lang="fr-F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9860581-4B4A-E76F-92D0-272DAD640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740" y="3708823"/>
            <a:ext cx="938980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5- Expansion de Caractères Génériques (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Globbing</a:t>
            </a:r>
            <a:r>
              <a:rPr kumimoji="0" lang="fr-FR" altLang="fr-FR" b="1" i="0" u="none" strike="noStrike" cap="none" normalizeH="0" baseline="0">
                <a:ln>
                  <a:noFill/>
                </a:ln>
                <a:effectLst/>
                <a:latin typeface="Söhne"/>
              </a:rPr>
              <a:t>) :</a:t>
            </a:r>
            <a:endParaRPr kumimoji="0" lang="fr-FR" altLang="fr-FR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L'expansion de caractères génériques est effectuée lorsqu'un motif de caractères génériques (comme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*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ou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?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) est utilisé pour faire correspondre des fichiers. Par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Söhne"/>
              </a:rPr>
              <a:t>exemple :</a:t>
            </a: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6B3A183-CA8C-477B-DF36-2DFF4FB36808}"/>
              </a:ext>
            </a:extLst>
          </p:cNvPr>
          <p:cNvSpPr txBox="1"/>
          <p:nvPr/>
        </p:nvSpPr>
        <p:spPr>
          <a:xfrm>
            <a:off x="1445342" y="51416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$ls *.txt</a:t>
            </a:r>
          </a:p>
        </p:txBody>
      </p:sp>
    </p:spTree>
    <p:extLst>
      <p:ext uri="{BB962C8B-B14F-4D97-AF65-F5344CB8AC3E}">
        <p14:creationId xmlns:p14="http://schemas.microsoft.com/office/powerpoint/2010/main" val="2538307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3BFF7-8E14-6384-281D-26E2B8A0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 d’expansion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7EC5E0D-C6D4-D5D7-B9A4-45D064E52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68" y="1850526"/>
            <a:ext cx="99207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6- Expansion d'Arrobas (@) pour les </a:t>
            </a:r>
            <a:r>
              <a:rPr kumimoji="0" lang="fr-FR" altLang="fr-FR" b="1" i="0" u="none" strike="noStrike" cap="none" normalizeH="0" baseline="0">
                <a:ln>
                  <a:noFill/>
                </a:ln>
                <a:effectLst/>
                <a:latin typeface="Söhne"/>
              </a:rPr>
              <a:t>Tableaux :</a:t>
            </a:r>
            <a:endParaRPr kumimoji="0" lang="fr-FR" altLang="fr-FR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Si vous utilisez des tableaux en Bash, l'expansion d'arobases (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@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) peut être utilisée pour faire référence à tous les éléments du tableau. Par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Söhne"/>
              </a:rPr>
              <a:t>exemple :</a:t>
            </a: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906924B-90DA-6511-CCDE-41C6E9FA3E79}"/>
              </a:ext>
            </a:extLst>
          </p:cNvPr>
          <p:cNvSpPr txBox="1"/>
          <p:nvPr/>
        </p:nvSpPr>
        <p:spPr>
          <a:xfrm>
            <a:off x="1130708" y="3050855"/>
            <a:ext cx="496529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tableau=(valeur1 valeur2 valeur3)</a:t>
            </a:r>
          </a:p>
          <a:p>
            <a:r>
              <a:rPr lang="fr-FR" dirty="0" err="1">
                <a:solidFill>
                  <a:schemeClr val="tx1"/>
                </a:solidFill>
              </a:rPr>
              <a:t>echo</a:t>
            </a:r>
            <a:r>
              <a:rPr lang="fr-FR" dirty="0">
                <a:solidFill>
                  <a:schemeClr val="tx1"/>
                </a:solidFill>
              </a:rPr>
              <a:t> ${tableau[@]}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9A472B1-BB42-2757-82FB-79653473F239}"/>
              </a:ext>
            </a:extLst>
          </p:cNvPr>
          <p:cNvSpPr txBox="1"/>
          <p:nvPr/>
        </p:nvSpPr>
        <p:spPr>
          <a:xfrm>
            <a:off x="599768" y="4088975"/>
            <a:ext cx="99207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effectLst/>
                <a:latin typeface="Söhne"/>
              </a:rPr>
              <a:t>7- Protection d'Expansion avec </a:t>
            </a:r>
            <a:r>
              <a:rPr lang="fr-FR" b="1" i="0">
                <a:effectLst/>
                <a:latin typeface="Söhne"/>
              </a:rPr>
              <a:t>Guillemets :</a:t>
            </a:r>
            <a:endParaRPr lang="fr-F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L'expansion peut être protégée en plaçant des guillemets autour de la construction. Cela empêche l'interprétation incorrecte des espaces ou des caractères spéciaux. Par </a:t>
            </a:r>
            <a:r>
              <a:rPr lang="fr-FR" b="0" i="0">
                <a:effectLst/>
                <a:latin typeface="Söhne"/>
              </a:rPr>
              <a:t>exemple :</a:t>
            </a:r>
            <a:endParaRPr lang="fr-FR" b="0" i="0" dirty="0">
              <a:effectLst/>
              <a:latin typeface="Söhne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1F17D88-DFC1-8710-22F6-D0401D69BE4F}"/>
              </a:ext>
            </a:extLst>
          </p:cNvPr>
          <p:cNvSpPr txBox="1"/>
          <p:nvPr/>
        </p:nvSpPr>
        <p:spPr>
          <a:xfrm>
            <a:off x="1130708" y="5402795"/>
            <a:ext cx="449334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/>
              <a:t>chemin="/chemin avec des espaces/"</a:t>
            </a:r>
          </a:p>
          <a:p>
            <a:r>
              <a:rPr lang="fr-FR" dirty="0" err="1"/>
              <a:t>echo</a:t>
            </a:r>
            <a:r>
              <a:rPr lang="fr-FR" dirty="0"/>
              <a:t> "$chemin"</a:t>
            </a:r>
          </a:p>
        </p:txBody>
      </p:sp>
    </p:spTree>
    <p:extLst>
      <p:ext uri="{BB962C8B-B14F-4D97-AF65-F5344CB8AC3E}">
        <p14:creationId xmlns:p14="http://schemas.microsoft.com/office/powerpoint/2010/main" val="3266986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8E7317-3495-1ACF-4DF3-40A083AC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alias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E0922CE-00D3-B6A8-E859-D76A6DE0EE83}"/>
              </a:ext>
            </a:extLst>
          </p:cNvPr>
          <p:cNvSpPr txBox="1"/>
          <p:nvPr/>
        </p:nvSpPr>
        <p:spPr>
          <a:xfrm>
            <a:off x="570271" y="1857052"/>
            <a:ext cx="11041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alias permettent de définir des raccourcis pour vos commandes saisies dans en console.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commande fréquente et relativement longue sera rendue accessible en tapant un simple mot clé prédéfini par le système ou que nous aurons créé (raccourcis).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C7EAF5-45FB-9DC7-1D86-C3CC2C624FA8}"/>
              </a:ext>
            </a:extLst>
          </p:cNvPr>
          <p:cNvSpPr txBox="1"/>
          <p:nvPr/>
        </p:nvSpPr>
        <p:spPr>
          <a:xfrm>
            <a:off x="835742" y="3167735"/>
            <a:ext cx="883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Afficher les alias actifs</a:t>
            </a:r>
          </a:p>
          <a:p>
            <a:pPr algn="l"/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Vous pouvez afficher tous les alias </a:t>
            </a:r>
            <a:r>
              <a:rPr lang="fr-F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déjà définis:</a:t>
            </a:r>
            <a:endParaRPr lang="fr-F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06A14ED-39BD-69EC-62C0-0FC91B95C62C}"/>
              </a:ext>
            </a:extLst>
          </p:cNvPr>
          <p:cNvSpPr txBox="1"/>
          <p:nvPr/>
        </p:nvSpPr>
        <p:spPr>
          <a:xfrm>
            <a:off x="1189703" y="40923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$alias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F31C0B7-0E25-6F12-A319-5D3743DF791C}"/>
              </a:ext>
            </a:extLst>
          </p:cNvPr>
          <p:cNvSpPr txBox="1"/>
          <p:nvPr/>
        </p:nvSpPr>
        <p:spPr>
          <a:xfrm>
            <a:off x="835742" y="4981787"/>
            <a:ext cx="883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Créer un alias temporaire</a:t>
            </a:r>
          </a:p>
          <a:p>
            <a:pPr algn="l"/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Vous pouvez créer rapidement un alias, mais il ne sera pas conservé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9FA8024-8D30-CDAC-D7FB-A139321BAB4E}"/>
              </a:ext>
            </a:extLst>
          </p:cNvPr>
          <p:cNvSpPr txBox="1"/>
          <p:nvPr/>
        </p:nvSpPr>
        <p:spPr>
          <a:xfrm>
            <a:off x="1189703" y="58750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$alias </a:t>
            </a:r>
            <a:r>
              <a:rPr lang="fr-FR" dirty="0" err="1"/>
              <a:t>nom_alias</a:t>
            </a:r>
            <a:r>
              <a:rPr lang="fr-FR" dirty="0"/>
              <a:t>=commande</a:t>
            </a:r>
          </a:p>
        </p:txBody>
      </p:sp>
    </p:spTree>
    <p:extLst>
      <p:ext uri="{BB962C8B-B14F-4D97-AF65-F5344CB8AC3E}">
        <p14:creationId xmlns:p14="http://schemas.microsoft.com/office/powerpoint/2010/main" val="3440940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7DF6C-68AE-2182-E6EC-5C3B5B5E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alias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FF0DD3F-76F1-4F1F-0992-BA0B065436E4}"/>
              </a:ext>
            </a:extLst>
          </p:cNvPr>
          <p:cNvSpPr txBox="1"/>
          <p:nvPr/>
        </p:nvSpPr>
        <p:spPr>
          <a:xfrm>
            <a:off x="1002890" y="19882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L'alias peut être supprimé via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53B373-5939-9474-EC30-ED216B1E55D9}"/>
              </a:ext>
            </a:extLst>
          </p:cNvPr>
          <p:cNvSpPr txBox="1"/>
          <p:nvPr/>
        </p:nvSpPr>
        <p:spPr>
          <a:xfrm>
            <a:off x="1376516" y="25978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$</a:t>
            </a:r>
            <a:r>
              <a:rPr lang="fr-FR" dirty="0" err="1"/>
              <a:t>unalias</a:t>
            </a:r>
            <a:r>
              <a:rPr lang="fr-FR" dirty="0"/>
              <a:t> </a:t>
            </a:r>
            <a:r>
              <a:rPr lang="fr-FR" dirty="0" err="1"/>
              <a:t>nom_alias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3B1DCBF-C7D4-CE55-2772-9F3B12628737}"/>
              </a:ext>
            </a:extLst>
          </p:cNvPr>
          <p:cNvSpPr txBox="1"/>
          <p:nvPr/>
        </p:nvSpPr>
        <p:spPr>
          <a:xfrm>
            <a:off x="1002890" y="35214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Alias chargés au démarrage (fichier d’initialisation)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E1A8A9-E27D-BD8D-A137-84A83B3B511F}"/>
              </a:ext>
            </a:extLst>
          </p:cNvPr>
          <p:cNvSpPr txBox="1"/>
          <p:nvPr/>
        </p:nvSpPr>
        <p:spPr>
          <a:xfrm>
            <a:off x="1376516" y="4121919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</a:t>
            </a:r>
            <a:r>
              <a:rPr lang="fr-FR" dirty="0" err="1"/>
              <a:t>bashrc</a:t>
            </a:r>
            <a:endParaRPr lang="fr-FR" dirty="0"/>
          </a:p>
          <a:p>
            <a:r>
              <a:rPr lang="fr-FR" dirty="0"/>
              <a:t>- </a:t>
            </a:r>
            <a:r>
              <a:rPr lang="fr-FR" dirty="0" err="1"/>
              <a:t>bash_aliases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3536F18-7D11-A9AA-1FD6-248C46E1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890" y="4302371"/>
            <a:ext cx="7859222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1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51A04-8239-DAE2-6B73-17B14DC4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alias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FC0ECD-B779-F915-1733-0538E9A67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87" y="1659970"/>
            <a:ext cx="8443399" cy="145819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AA2AA41-7530-46A3-7EC6-DEC03F4D1CDA}"/>
              </a:ext>
            </a:extLst>
          </p:cNvPr>
          <p:cNvSpPr txBox="1"/>
          <p:nvPr/>
        </p:nvSpPr>
        <p:spPr>
          <a:xfrm>
            <a:off x="714515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Création d'alias perso permanents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AC45FDB-4BD8-40C0-6EE0-A561DD92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187" y="3865696"/>
            <a:ext cx="8698192" cy="287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38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575" y="356189"/>
            <a:ext cx="2444003" cy="6671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pc="-481"/>
              <a:t>Sh</a:t>
            </a:r>
            <a:r>
              <a:rPr spc="-427"/>
              <a:t>e</a:t>
            </a:r>
            <a:r>
              <a:rPr spc="-101"/>
              <a:t>ll</a:t>
            </a:r>
            <a:r>
              <a:rPr spc="-115"/>
              <a:t>:</a:t>
            </a:r>
            <a:r>
              <a:rPr spc="49"/>
              <a:t> </a:t>
            </a:r>
            <a:r>
              <a:rPr spc="-202" dirty="0"/>
              <a:t>script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239AE6-9D6B-1D9F-2D37-1A453711DB97}"/>
              </a:ext>
            </a:extLst>
          </p:cNvPr>
          <p:cNvSpPr txBox="1"/>
          <p:nvPr/>
        </p:nvSpPr>
        <p:spPr>
          <a:xfrm>
            <a:off x="1408444" y="2018015"/>
            <a:ext cx="9226028" cy="3065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rt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 script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est un fichier contenant une séquence de commandes interprétables par un interpréteur de commandes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shell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rt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Shell Scripting aide à l’automatisation de certaines tâches  (comme l’édition de tâches répétitives d’administration  système)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scripts Shell sont interprétés par le Shell pendant qu'ils  sont lus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 script Shell utilise des structures de contrôle et des filtres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Dans un script Shell, un filtre lit des entrées, leur applique  une  transformation puis génère une sortie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575" y="356189"/>
            <a:ext cx="2595282" cy="6671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pc="-274" dirty="0"/>
              <a:t>Scripts</a:t>
            </a:r>
            <a:r>
              <a:rPr dirty="0"/>
              <a:t> </a:t>
            </a:r>
            <a:r>
              <a:rPr spc="-300" dirty="0"/>
              <a:t>bash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82856" y="1262007"/>
            <a:ext cx="106456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defTabSz="806867">
              <a:spcBef>
                <a:spcPts val="93"/>
              </a:spcBef>
            </a:pPr>
            <a:r>
              <a:rPr sz="1235" b="1" spc="-3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23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AABBF9-D3B2-152A-ABF0-00C494329617}"/>
              </a:ext>
            </a:extLst>
          </p:cNvPr>
          <p:cNvSpPr txBox="1"/>
          <p:nvPr/>
        </p:nvSpPr>
        <p:spPr>
          <a:xfrm>
            <a:off x="1870618" y="2152844"/>
            <a:ext cx="9275917" cy="2753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rt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Nom du fichier script0.sh:</a:t>
            </a: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Extension .sh : par convention pour indiquer que  c'est un script </a:t>
            </a:r>
            <a:r>
              <a:rPr lang="fr-F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shell</a:t>
            </a: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mais ce n'est obligatoire</a:t>
            </a: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 convention les scripts </a:t>
            </a:r>
            <a:r>
              <a:rPr lang="fr-F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shell</a:t>
            </a: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 terminent  généralement par « .sh » pour le </a:t>
            </a:r>
            <a:r>
              <a:rPr lang="fr-F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Bourne</a:t>
            </a: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Shell et le  </a:t>
            </a:r>
            <a:r>
              <a:rPr lang="fr-F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BourneAgain</a:t>
            </a: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Shell, par « .</a:t>
            </a:r>
            <a:r>
              <a:rPr lang="fr-F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ksh</a:t>
            </a: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» pour le Korn Shell  et par « .</a:t>
            </a:r>
            <a:r>
              <a:rPr lang="fr-F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csh</a:t>
            </a: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» pour le C Shell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575" y="356189"/>
            <a:ext cx="6731374" cy="6671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pc="-274"/>
              <a:t>Scripts</a:t>
            </a:r>
            <a:r>
              <a:rPr spc="57"/>
              <a:t> </a:t>
            </a:r>
            <a:r>
              <a:rPr spc="-291"/>
              <a:t>bash:</a:t>
            </a:r>
            <a:r>
              <a:rPr spc="75"/>
              <a:t> </a:t>
            </a:r>
            <a:r>
              <a:rPr spc="-256" dirty="0"/>
              <a:t>Structure</a:t>
            </a:r>
            <a:r>
              <a:rPr spc="62" dirty="0"/>
              <a:t> </a:t>
            </a:r>
            <a:r>
              <a:rPr spc="-247" dirty="0"/>
              <a:t>du</a:t>
            </a:r>
            <a:r>
              <a:rPr spc="62" dirty="0"/>
              <a:t> </a:t>
            </a:r>
            <a:r>
              <a:rPr spc="-207" dirty="0"/>
              <a:t>script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82856" y="1262007"/>
            <a:ext cx="106456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defTabSz="806867">
              <a:spcBef>
                <a:spcPts val="93"/>
              </a:spcBef>
            </a:pPr>
            <a:r>
              <a:rPr sz="1235" b="1" spc="-3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3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9D1E61-E570-D4F4-6127-40A471FE601F}"/>
              </a:ext>
            </a:extLst>
          </p:cNvPr>
          <p:cNvSpPr txBox="1"/>
          <p:nvPr/>
        </p:nvSpPr>
        <p:spPr>
          <a:xfrm>
            <a:off x="1447038" y="1773680"/>
            <a:ext cx="9452610" cy="2461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Toutes les instructions et les commandes sont regroupées au sein d'un  script (fichier texte).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commentaires : Commencent par un # ; Un commentaire peut être  placé en fin d'une ligne comportant  déjà des commandes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code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shell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suite de commandes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organisées pour accomplir  une ou plusieurs taches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shebang, représenté par #!, est un en-tête d'un fichier texte qui  indique au système d'exploitation (de type Unix) que ce fichier est un  script  (ensemble de commandes)toujours positionnés au tout début du fichier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2EA23305-E25C-2AA3-D62A-B2F10DD3FA91}"/>
              </a:ext>
            </a:extLst>
          </p:cNvPr>
          <p:cNvSpPr txBox="1"/>
          <p:nvPr/>
        </p:nvSpPr>
        <p:spPr>
          <a:xfrm>
            <a:off x="2193353" y="4448239"/>
            <a:ext cx="8084503" cy="167799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94640" indent="-285750">
              <a:lnSpc>
                <a:spcPct val="107000"/>
              </a:lnSpc>
              <a:spcBef>
                <a:spcPts val="9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75590" algn="l"/>
              </a:tabLst>
            </a:pPr>
            <a:r>
              <a:rPr lang="fr-FR" sz="1600" kern="1200" spc="-14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Bien</a:t>
            </a:r>
            <a:r>
              <a:rPr lang="fr-FR" sz="1600" kern="1200" spc="-8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00" kern="1200" spc="-95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</a:t>
            </a:r>
            <a:r>
              <a:rPr lang="fr-FR" sz="1600" kern="1200" spc="19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00" kern="1200" spc="-16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</a:t>
            </a:r>
            <a:r>
              <a:rPr lang="fr-FR" sz="1600" kern="1200" spc="-6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00" kern="1200" spc="-95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indispensable,</a:t>
            </a:r>
            <a:r>
              <a:rPr lang="fr-FR" sz="1600" kern="1200" spc="195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00" kern="1200" spc="-15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</a:t>
            </a:r>
            <a:r>
              <a:rPr lang="fr-FR" sz="1600" kern="1200" spc="195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00" kern="1200" spc="-65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ligne</a:t>
            </a:r>
            <a:r>
              <a:rPr lang="fr-FR" sz="1600" kern="1200" spc="20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00" kern="1200" spc="1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#!/bin/bash</a:t>
            </a:r>
            <a:r>
              <a:rPr lang="fr-FR" sz="1600" kern="1200" spc="195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00" kern="1200" spc="-75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permet</a:t>
            </a:r>
            <a:r>
              <a:rPr lang="fr-FR" sz="1600" kern="1200" spc="19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00" kern="1200" spc="-5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</a:t>
            </a:r>
            <a:r>
              <a:rPr lang="fr-FR" sz="1600" kern="1200" spc="19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00" kern="1200" spc="-125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s'assurer</a:t>
            </a:r>
            <a:r>
              <a:rPr lang="fr-FR" sz="1600" kern="1200" spc="-105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00" kern="1200" spc="-95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 </a:t>
            </a:r>
            <a:r>
              <a:rPr lang="fr-FR" sz="1600" kern="1200" spc="-41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00" kern="1200" spc="-75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bien</a:t>
            </a:r>
            <a:r>
              <a:rPr lang="fr-FR" sz="1600" kern="1200" spc="15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00" kern="1200" spc="-10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exécuté</a:t>
            </a:r>
            <a:r>
              <a:rPr lang="fr-FR" sz="1600" kern="1200" spc="5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00" kern="1200" spc="-105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avec</a:t>
            </a:r>
            <a:r>
              <a:rPr lang="fr-FR" sz="1600" kern="1200" spc="5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00" kern="1200" spc="-55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</a:t>
            </a:r>
            <a:r>
              <a:rPr lang="fr-FR" sz="1600" kern="1200" spc="2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00" kern="1200" spc="-95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bon</a:t>
            </a:r>
            <a:r>
              <a:rPr lang="fr-FR" sz="1600" kern="1200" spc="5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00" kern="1200" spc="-115" dirty="0" err="1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shell</a:t>
            </a:r>
            <a:r>
              <a:rPr lang="fr-FR" sz="1600" kern="1200" spc="2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00" kern="1200" spc="-120" dirty="0" err="1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bash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890">
              <a:lnSpc>
                <a:spcPct val="107000"/>
              </a:lnSpc>
              <a:spcBef>
                <a:spcPts val="530"/>
              </a:spcBef>
              <a:spcAft>
                <a:spcPts val="800"/>
              </a:spcAft>
              <a:tabLst>
                <a:tab pos="275590" algn="l"/>
              </a:tabLst>
            </a:pPr>
            <a:r>
              <a:rPr lang="fr-FR" sz="1600" kern="1200" spc="-12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Exemple: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"/>
              <a:tabLst>
                <a:tab pos="457200" algn="l"/>
                <a:tab pos="542925" algn="l"/>
              </a:tabLst>
            </a:pPr>
            <a:r>
              <a:rPr lang="fr-FR" sz="1250" kern="1200" spc="1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#!/bin/sh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"/>
              <a:tabLst>
                <a:tab pos="457200" algn="l"/>
                <a:tab pos="542925" algn="l"/>
              </a:tabLst>
            </a:pPr>
            <a:r>
              <a:rPr lang="fr-FR" sz="1250" kern="1200" spc="1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#!/bin/bash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  <a:tabLst>
                <a:tab pos="457200" algn="l"/>
                <a:tab pos="542925" algn="l"/>
              </a:tabLst>
            </a:pPr>
            <a:r>
              <a:rPr lang="fr-FR" sz="1250" kern="1200" spc="2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#!/usr/bin/perl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3A993-4A45-057D-EFCB-21B27AFE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221" y="336176"/>
            <a:ext cx="8606118" cy="597536"/>
          </a:xfrm>
        </p:spPr>
        <p:txBody>
          <a:bodyPr/>
          <a:lstStyle/>
          <a:p>
            <a:pPr marL="11206">
              <a:spcBef>
                <a:spcPts val="119"/>
              </a:spcBef>
            </a:pPr>
            <a:r>
              <a:rPr lang="fr-FR" sz="3883" spc="-274" dirty="0"/>
              <a:t>Différentes méthodes pour lancer un script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A48F9ED-8F7C-5083-BB8B-8E4419D66B79}"/>
              </a:ext>
            </a:extLst>
          </p:cNvPr>
          <p:cNvSpPr txBox="1"/>
          <p:nvPr/>
        </p:nvSpPr>
        <p:spPr>
          <a:xfrm>
            <a:off x="1138338" y="1980483"/>
            <a:ext cx="773134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/>
            <a:r>
              <a:rPr lang="fr-FR" dirty="0">
                <a:latin typeface="Söhne"/>
              </a:rPr>
              <a:t>Il existe plusieurs façons de lancer un </a:t>
            </a:r>
            <a:r>
              <a:rPr lang="fr-FR">
                <a:latin typeface="Söhne"/>
              </a:rPr>
              <a:t>script Bash: </a:t>
            </a:r>
            <a:endParaRPr lang="fr-FR" dirty="0">
              <a:latin typeface="Söhne"/>
            </a:endParaRPr>
          </a:p>
          <a:p>
            <a:pPr defTabSz="806867"/>
            <a:endParaRPr lang="fr-FR" dirty="0">
              <a:latin typeface="Söhne"/>
            </a:endParaRPr>
          </a:p>
          <a:p>
            <a:pPr defTabSz="806867">
              <a:spcBef>
                <a:spcPts val="600"/>
              </a:spcBef>
              <a:spcAft>
                <a:spcPts val="600"/>
              </a:spcAft>
            </a:pPr>
            <a:r>
              <a:rPr lang="fr-FR" dirty="0">
                <a:latin typeface="Söhne"/>
              </a:rPr>
              <a:t>- à partir d’un terminal </a:t>
            </a:r>
          </a:p>
          <a:p>
            <a:pPr defTabSz="806867">
              <a:spcBef>
                <a:spcPts val="600"/>
              </a:spcBef>
              <a:spcAft>
                <a:spcPts val="600"/>
              </a:spcAft>
            </a:pPr>
            <a:r>
              <a:rPr lang="fr-FR" dirty="0">
                <a:latin typeface="Söhne"/>
              </a:rPr>
              <a:t>- En utilisant </a:t>
            </a:r>
            <a:r>
              <a:rPr lang="fr-FR" dirty="0" err="1">
                <a:latin typeface="Söhne"/>
              </a:rPr>
              <a:t>bash</a:t>
            </a:r>
            <a:r>
              <a:rPr lang="fr-FR" dirty="0">
                <a:latin typeface="Söhne"/>
              </a:rPr>
              <a:t> directement </a:t>
            </a:r>
          </a:p>
          <a:p>
            <a:pPr defTabSz="806867">
              <a:spcBef>
                <a:spcPts val="600"/>
              </a:spcBef>
              <a:spcAft>
                <a:spcPts val="600"/>
              </a:spcAft>
            </a:pPr>
            <a:r>
              <a:rPr lang="fr-FR" dirty="0">
                <a:latin typeface="Söhne"/>
              </a:rPr>
              <a:t>- En ajoutant le répertoire du script au PATH</a:t>
            </a:r>
          </a:p>
          <a:p>
            <a:pPr defTabSz="806867">
              <a:spcBef>
                <a:spcPts val="600"/>
              </a:spcBef>
              <a:spcAft>
                <a:spcPts val="600"/>
              </a:spcAft>
            </a:pPr>
            <a:r>
              <a:rPr lang="fr-FR" dirty="0">
                <a:latin typeface="Söhne"/>
              </a:rPr>
              <a:t>- à partir d’un autre script </a:t>
            </a:r>
          </a:p>
          <a:p>
            <a:pPr defTabSz="806867">
              <a:spcBef>
                <a:spcPts val="600"/>
              </a:spcBef>
              <a:spcAft>
                <a:spcPts val="600"/>
              </a:spcAft>
            </a:pPr>
            <a:r>
              <a:rPr lang="fr-FR" dirty="0">
                <a:latin typeface="Söhne"/>
              </a:rPr>
              <a:t>- raccourci clavier</a:t>
            </a:r>
          </a:p>
          <a:p>
            <a:pPr defTabSz="806867"/>
            <a:endParaRPr lang="fr-FR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22312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ADC93-DF71-8263-E7D3-33ECE8F0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À partir du Terminal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F1BFA5-6E3A-FA35-2AB5-DB8EF3D2502C}"/>
              </a:ext>
            </a:extLst>
          </p:cNvPr>
          <p:cNvSpPr txBox="1"/>
          <p:nvPr/>
        </p:nvSpPr>
        <p:spPr>
          <a:xfrm>
            <a:off x="2085243" y="2330308"/>
            <a:ext cx="773058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6867"/>
            <a:r>
              <a:rPr lang="fr-FR" sz="1588" dirty="0">
                <a:solidFill>
                  <a:srgbClr val="374151"/>
                </a:solidFill>
                <a:latin typeface="Söhne"/>
              </a:rPr>
              <a:t>Ouvrez un terminal, accédez au répertoire où se trouve votre script, puis utilisez la commande suivante </a:t>
            </a:r>
            <a:endParaRPr lang="fr-FR" sz="1588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BE53BE-EFE7-FBD9-D008-A6FDFE52CAB7}"/>
              </a:ext>
            </a:extLst>
          </p:cNvPr>
          <p:cNvSpPr txBox="1"/>
          <p:nvPr/>
        </p:nvSpPr>
        <p:spPr>
          <a:xfrm>
            <a:off x="2398059" y="3748929"/>
            <a:ext cx="4438661" cy="293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6867"/>
            <a:r>
              <a:rPr lang="fr-FR" sz="1310" dirty="0">
                <a:solidFill>
                  <a:srgbClr val="FF0000"/>
                </a:solidFill>
                <a:latin typeface="Calibri"/>
              </a:rPr>
              <a:t>./nom_du_script.sh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2ACFAB-222D-2735-E953-D04A3BE397DB}"/>
              </a:ext>
            </a:extLst>
          </p:cNvPr>
          <p:cNvSpPr txBox="1"/>
          <p:nvPr/>
        </p:nvSpPr>
        <p:spPr>
          <a:xfrm>
            <a:off x="2268631" y="5163476"/>
            <a:ext cx="7547196" cy="293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6867"/>
            <a:r>
              <a:rPr lang="fr-FR" sz="1310" dirty="0">
                <a:solidFill>
                  <a:srgbClr val="C0504D">
                    <a:lumMod val="75000"/>
                  </a:srgbClr>
                </a:solidFill>
                <a:latin typeface="Calibri"/>
              </a:rPr>
              <a:t>Assurez-vous que le script a les permissions d'exécution avec chmod +x nom_du_script.sh.</a:t>
            </a:r>
          </a:p>
        </p:txBody>
      </p:sp>
      <p:pic>
        <p:nvPicPr>
          <p:cNvPr id="5122" name="Picture 2" descr="Lightbox">
            <a:extLst>
              <a:ext uri="{FF2B5EF4-FFF2-40B4-BE49-F238E27FC236}">
                <a16:creationId xmlns:a16="http://schemas.microsoft.com/office/drawing/2014/main" id="{5F9B6BEA-FD2E-C861-20CA-8BFD81768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397" y="3365256"/>
            <a:ext cx="3959108" cy="149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72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266AA-86DD-7E53-06DF-64EDCBC5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794" y="193465"/>
            <a:ext cx="11489064" cy="964931"/>
          </a:xfrm>
        </p:spPr>
        <p:txBody>
          <a:bodyPr>
            <a:noAutofit/>
          </a:bodyPr>
          <a:lstStyle/>
          <a:p>
            <a:r>
              <a:rPr lang="fr-FR" sz="4000" dirty="0">
                <a:latin typeface="+mn-lt"/>
              </a:rPr>
              <a:t>à</a:t>
            </a:r>
            <a:r>
              <a:rPr lang="fr-FR" sz="2400" dirty="0">
                <a:solidFill>
                  <a:srgbClr val="271A38"/>
                </a:solidFill>
                <a:latin typeface="+mn-lt"/>
              </a:rPr>
              <a:t> </a:t>
            </a:r>
            <a:r>
              <a:rPr lang="fr-FR" sz="4000" dirty="0">
                <a:latin typeface="+mn-lt"/>
              </a:rPr>
              <a:t>quoi ça sert, cet interpréteur de commandes ? 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3FE36E-971D-383B-D9C6-B214B6A73EE9}"/>
              </a:ext>
            </a:extLst>
          </p:cNvPr>
          <p:cNvSpPr txBox="1"/>
          <p:nvPr/>
        </p:nvSpPr>
        <p:spPr>
          <a:xfrm>
            <a:off x="678427" y="2107428"/>
            <a:ext cx="9763432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6867"/>
            <a:r>
              <a:rPr lang="fr-FR" sz="1600" dirty="0">
                <a:solidFill>
                  <a:srgbClr val="271A38"/>
                </a:solidFill>
                <a:latin typeface="Inter"/>
              </a:rPr>
              <a:t>Le rôle principal du </a:t>
            </a:r>
            <a:r>
              <a:rPr lang="fr-FR" sz="1600" dirty="0" err="1">
                <a:solidFill>
                  <a:srgbClr val="271A38"/>
                </a:solidFill>
                <a:latin typeface="Inter"/>
              </a:rPr>
              <a:t>shell</a:t>
            </a:r>
            <a:r>
              <a:rPr lang="fr-FR" sz="1600" dirty="0">
                <a:solidFill>
                  <a:srgbClr val="271A38"/>
                </a:solidFill>
                <a:latin typeface="Inter"/>
              </a:rPr>
              <a:t> est d'exécuter les commandes saisies par l'administrateur lui permettant d'effectuer des appels systèmes vers le noyau.</a:t>
            </a:r>
          </a:p>
          <a:p>
            <a:pPr defTabSz="806867"/>
            <a:endParaRPr lang="fr-FR" sz="1600" dirty="0">
              <a:solidFill>
                <a:srgbClr val="271A38"/>
              </a:solidFill>
              <a:latin typeface="Inter"/>
            </a:endParaRPr>
          </a:p>
          <a:p>
            <a:pPr defTabSz="806867">
              <a:spcBef>
                <a:spcPts val="600"/>
              </a:spcBef>
              <a:spcAft>
                <a:spcPts val="600"/>
              </a:spcAft>
            </a:pPr>
            <a:r>
              <a:rPr lang="fr-FR" sz="1600" dirty="0">
                <a:solidFill>
                  <a:srgbClr val="271A38"/>
                </a:solidFill>
                <a:latin typeface="Inter"/>
              </a:rPr>
              <a:t>- La possibilité de traiter de manière automatique les résultats des commandes saisies</a:t>
            </a:r>
          </a:p>
          <a:p>
            <a:pPr defTabSz="806867">
              <a:spcBef>
                <a:spcPts val="600"/>
              </a:spcBef>
              <a:spcAft>
                <a:spcPts val="600"/>
              </a:spcAft>
            </a:pPr>
            <a:r>
              <a:rPr lang="fr-FR" sz="1600" dirty="0">
                <a:solidFill>
                  <a:srgbClr val="271A38"/>
                </a:solidFill>
                <a:latin typeface="Inter"/>
              </a:rPr>
              <a:t>- Rediriger ces informations dans des fichiers ou vers d'autres commandes</a:t>
            </a:r>
          </a:p>
          <a:p>
            <a:pPr defTabSz="806867">
              <a:spcBef>
                <a:spcPts val="600"/>
              </a:spcBef>
              <a:spcAft>
                <a:spcPts val="600"/>
              </a:spcAft>
            </a:pPr>
            <a:r>
              <a:rPr lang="fr-FR" sz="1600" dirty="0">
                <a:solidFill>
                  <a:srgbClr val="271A38"/>
                </a:solidFill>
                <a:latin typeface="Inter"/>
              </a:rPr>
              <a:t>- Gestion &amp; administration plus simple des systèmes linux</a:t>
            </a:r>
          </a:p>
        </p:txBody>
      </p:sp>
    </p:spTree>
    <p:extLst>
      <p:ext uri="{BB962C8B-B14F-4D97-AF65-F5344CB8AC3E}">
        <p14:creationId xmlns:p14="http://schemas.microsoft.com/office/powerpoint/2010/main" val="3326365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DCDBA-8842-9577-98C1-1FA8F357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41" y="403412"/>
            <a:ext cx="9345706" cy="738664"/>
          </a:xfrm>
        </p:spPr>
        <p:txBody>
          <a:bodyPr/>
          <a:lstStyle/>
          <a:p>
            <a:r>
              <a:rPr lang="fr-FR" dirty="0"/>
              <a:t>2. En utilisant Bash directement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BEC24A-AE9A-6493-8185-FB3C8E49619D}"/>
              </a:ext>
            </a:extLst>
          </p:cNvPr>
          <p:cNvSpPr txBox="1"/>
          <p:nvPr/>
        </p:nvSpPr>
        <p:spPr>
          <a:xfrm>
            <a:off x="2410700" y="2420515"/>
            <a:ext cx="765473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6867"/>
            <a:r>
              <a:rPr lang="fr-FR" sz="1588" dirty="0">
                <a:solidFill>
                  <a:srgbClr val="374151"/>
                </a:solidFill>
                <a:latin typeface="Söhne"/>
              </a:rPr>
              <a:t>Vous pouvez également exécuter le script en utilisant l'interpréteur Bash directement, même si le script n'a pas les permissions </a:t>
            </a:r>
            <a:r>
              <a:rPr lang="fr-FR" sz="1588">
                <a:solidFill>
                  <a:srgbClr val="374151"/>
                </a:solidFill>
                <a:latin typeface="Söhne"/>
              </a:rPr>
              <a:t>d'exécution :</a:t>
            </a:r>
            <a:endParaRPr lang="fr-FR" sz="1588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77595B-8ED4-0480-D050-EC8AB487018A}"/>
              </a:ext>
            </a:extLst>
          </p:cNvPr>
          <p:cNvSpPr txBox="1"/>
          <p:nvPr/>
        </p:nvSpPr>
        <p:spPr>
          <a:xfrm>
            <a:off x="2621256" y="3362496"/>
            <a:ext cx="4438661" cy="293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6867"/>
            <a:r>
              <a:rPr lang="fr-FR" sz="1310" dirty="0" err="1">
                <a:solidFill>
                  <a:srgbClr val="FF0000"/>
                </a:solidFill>
                <a:latin typeface="Calibri"/>
              </a:rPr>
              <a:t>bash</a:t>
            </a:r>
            <a:r>
              <a:rPr lang="fr-FR" sz="1310" dirty="0">
                <a:solidFill>
                  <a:srgbClr val="FF0000"/>
                </a:solidFill>
                <a:latin typeface="Calibri"/>
              </a:rPr>
              <a:t> nom_du_script.sh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6E7F1CD-2052-3E98-F358-5985792A0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781" y="4145570"/>
            <a:ext cx="3924440" cy="142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0640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EB787E-C79D-C0B0-A813-34495B08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138" y="201706"/>
            <a:ext cx="8538882" cy="1086451"/>
          </a:xfrm>
        </p:spPr>
        <p:txBody>
          <a:bodyPr/>
          <a:lstStyle/>
          <a:p>
            <a:r>
              <a:rPr lang="fr-FR" sz="3530" dirty="0"/>
              <a:t>3. En ajoutant le répertoire du script au PATH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07D29B-F603-274E-FD4D-2C15224F77F6}"/>
              </a:ext>
            </a:extLst>
          </p:cNvPr>
          <p:cNvSpPr txBox="1"/>
          <p:nvPr/>
        </p:nvSpPr>
        <p:spPr>
          <a:xfrm>
            <a:off x="2129118" y="2218765"/>
            <a:ext cx="7417579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6867"/>
            <a:r>
              <a:rPr lang="fr-FR" sz="1588" dirty="0">
                <a:solidFill>
                  <a:prstClr val="black"/>
                </a:solidFill>
                <a:latin typeface="Calibri"/>
              </a:rPr>
              <a:t>Si votre script est dans un répertoire inclus dans votre variable d'environnement PATH, vous pouvez l'exécuter de n'importe où en utilisant simplement le nom du </a:t>
            </a:r>
            <a:r>
              <a:rPr lang="fr-FR" sz="1588">
                <a:solidFill>
                  <a:prstClr val="black"/>
                </a:solidFill>
                <a:latin typeface="Calibri"/>
              </a:rPr>
              <a:t>script :</a:t>
            </a:r>
            <a:endParaRPr lang="fr-FR" sz="1588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F1AF50-461C-0AD3-83E6-D581FBA8300A}"/>
              </a:ext>
            </a:extLst>
          </p:cNvPr>
          <p:cNvSpPr txBox="1"/>
          <p:nvPr/>
        </p:nvSpPr>
        <p:spPr>
          <a:xfrm>
            <a:off x="2599765" y="3287446"/>
            <a:ext cx="4438661" cy="293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6867"/>
            <a:r>
              <a:rPr lang="fr-FR" sz="1310" dirty="0">
                <a:solidFill>
                  <a:srgbClr val="FF0000"/>
                </a:solidFill>
                <a:latin typeface="Calibri"/>
              </a:rPr>
              <a:t>#nom_du_script.sh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C84C46B-69EA-606B-F905-77FBB8276C9F}"/>
              </a:ext>
            </a:extLst>
          </p:cNvPr>
          <p:cNvSpPr txBox="1"/>
          <p:nvPr/>
        </p:nvSpPr>
        <p:spPr>
          <a:xfrm>
            <a:off x="2465294" y="4068943"/>
            <a:ext cx="443752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6867"/>
            <a:r>
              <a:rPr lang="fr-FR" sz="1588" dirty="0">
                <a:solidFill>
                  <a:prstClr val="black"/>
                </a:solidFill>
                <a:latin typeface="Calibri"/>
              </a:rPr>
              <a:t>export PATH=$PATH:/chemin/vers/scripts</a:t>
            </a:r>
          </a:p>
        </p:txBody>
      </p:sp>
    </p:spTree>
    <p:extLst>
      <p:ext uri="{BB962C8B-B14F-4D97-AF65-F5344CB8AC3E}">
        <p14:creationId xmlns:p14="http://schemas.microsoft.com/office/powerpoint/2010/main" val="3115382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DA98B-1BD6-3D36-B9A1-D8BB8EE3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932" y="423007"/>
            <a:ext cx="8810598" cy="738664"/>
          </a:xfrm>
        </p:spPr>
        <p:txBody>
          <a:bodyPr/>
          <a:lstStyle/>
          <a:p>
            <a:r>
              <a:rPr lang="fr-FR" dirty="0"/>
              <a:t>4. À partir d'un autre script Bash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CEE2BC6-57D4-4A25-BAC8-238775232E25}"/>
              </a:ext>
            </a:extLst>
          </p:cNvPr>
          <p:cNvSpPr txBox="1"/>
          <p:nvPr/>
        </p:nvSpPr>
        <p:spPr>
          <a:xfrm>
            <a:off x="2061882" y="2245686"/>
            <a:ext cx="8135471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6867"/>
            <a:r>
              <a:rPr lang="fr-FR" sz="1588" dirty="0">
                <a:solidFill>
                  <a:prstClr val="black"/>
                </a:solidFill>
                <a:latin typeface="Calibri"/>
              </a:rPr>
              <a:t>Vous pouvez appeler un script Bash à partir d'un autre script Bash en utilisant la commande source ou le point </a:t>
            </a:r>
            <a:r>
              <a:rPr lang="fr-FR" sz="1588">
                <a:solidFill>
                  <a:prstClr val="black"/>
                </a:solidFill>
                <a:latin typeface="Calibri"/>
              </a:rPr>
              <a:t>. :</a:t>
            </a:r>
            <a:endParaRPr lang="fr-FR" sz="1588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52EA68-8DAA-DB85-4A86-4F30B1F4E8AD}"/>
              </a:ext>
            </a:extLst>
          </p:cNvPr>
          <p:cNvSpPr txBox="1"/>
          <p:nvPr/>
        </p:nvSpPr>
        <p:spPr>
          <a:xfrm>
            <a:off x="2532529" y="3105079"/>
            <a:ext cx="4438661" cy="744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6867"/>
            <a:r>
              <a:rPr lang="fr-FR" sz="1412" dirty="0">
                <a:solidFill>
                  <a:srgbClr val="FF0000"/>
                </a:solidFill>
                <a:latin typeface="Calibri"/>
              </a:rPr>
              <a:t>source nom_du_script.sh</a:t>
            </a:r>
          </a:p>
          <a:p>
            <a:pPr defTabSz="806867"/>
            <a:r>
              <a:rPr lang="fr-FR" sz="1412" dirty="0">
                <a:solidFill>
                  <a:srgbClr val="FF0000"/>
                </a:solidFill>
                <a:latin typeface="Calibri"/>
              </a:rPr>
              <a:t># ou</a:t>
            </a:r>
          </a:p>
          <a:p>
            <a:pPr defTabSz="806867"/>
            <a:r>
              <a:rPr lang="fr-FR" sz="1412" dirty="0">
                <a:solidFill>
                  <a:srgbClr val="FF0000"/>
                </a:solidFill>
                <a:latin typeface="Calibri"/>
              </a:rPr>
              <a:t>. nom_du_script.sh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07F975A-0A82-B1C8-8A3E-520E321C5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147" y="4124132"/>
            <a:ext cx="4563652" cy="165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9657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C56A8-B7BD-3355-AB60-906CD3C3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159" y="400184"/>
            <a:ext cx="8873419" cy="615553"/>
          </a:xfrm>
        </p:spPr>
        <p:txBody>
          <a:bodyPr/>
          <a:lstStyle/>
          <a:p>
            <a:r>
              <a:rPr lang="fr-FR" sz="4000" dirty="0"/>
              <a:t>5. En utilisant des raccourcis clavier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36504B4-6FDE-ABD8-9B4F-E4C131F1CE8C}"/>
              </a:ext>
            </a:extLst>
          </p:cNvPr>
          <p:cNvSpPr txBox="1"/>
          <p:nvPr/>
        </p:nvSpPr>
        <p:spPr>
          <a:xfrm>
            <a:off x="2196354" y="2084295"/>
            <a:ext cx="6630823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6867"/>
            <a:r>
              <a:rPr lang="fr-FR" sz="1588" dirty="0">
                <a:solidFill>
                  <a:srgbClr val="374151"/>
                </a:solidFill>
                <a:latin typeface="Söhne"/>
              </a:rPr>
              <a:t>Dans certains environnements de bureau, comme GNOME sur Linux, vous pouvez créer un raccourci clavier pour exécuter un script en particulier</a:t>
            </a:r>
            <a:endParaRPr lang="fr-FR" sz="1588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6" name="Picture 2" descr="Add Custom Keyboard Shortcut Keys in Debian 9 Stretch">
            <a:extLst>
              <a:ext uri="{FF2B5EF4-FFF2-40B4-BE49-F238E27FC236}">
                <a16:creationId xmlns:a16="http://schemas.microsoft.com/office/drawing/2014/main" id="{47D62B1D-BDF1-AAFB-EA04-86DE194E5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783" y="3276436"/>
            <a:ext cx="4238201" cy="23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ter Debian Keyboard Shortcut Settings">
            <a:extLst>
              <a:ext uri="{FF2B5EF4-FFF2-40B4-BE49-F238E27FC236}">
                <a16:creationId xmlns:a16="http://schemas.microsoft.com/office/drawing/2014/main" id="{878E58FE-02BA-06BA-F563-7FE997508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353" y="3276436"/>
            <a:ext cx="4238201" cy="23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5504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FCB80F-3B52-5B8F-2644-4F770B96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471" y="201706"/>
            <a:ext cx="8875059" cy="738664"/>
          </a:xfrm>
        </p:spPr>
        <p:txBody>
          <a:bodyPr/>
          <a:lstStyle/>
          <a:p>
            <a:r>
              <a:rPr lang="fr-FR" dirty="0"/>
              <a:t>6. À partir d'un autre programme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5FC6295-19BA-13B1-4192-708D40CF3AD4}"/>
              </a:ext>
            </a:extLst>
          </p:cNvPr>
          <p:cNvSpPr txBox="1"/>
          <p:nvPr/>
        </p:nvSpPr>
        <p:spPr>
          <a:xfrm>
            <a:off x="2118638" y="2420471"/>
            <a:ext cx="688892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6867"/>
            <a:r>
              <a:rPr lang="fr-FR" sz="1588" dirty="0">
                <a:solidFill>
                  <a:srgbClr val="374151"/>
                </a:solidFill>
                <a:latin typeface="Söhne"/>
              </a:rPr>
              <a:t>Vous pouvez appeler un script Bash à partir d'un autre programme en utilisant la commande système appropriée. Par exemple, en </a:t>
            </a:r>
            <a:r>
              <a:rPr lang="fr-FR" sz="1588">
                <a:solidFill>
                  <a:srgbClr val="374151"/>
                </a:solidFill>
                <a:latin typeface="Söhne"/>
              </a:rPr>
              <a:t>Python :</a:t>
            </a:r>
            <a:endParaRPr lang="fr-FR" sz="1588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E25E2D-6185-3555-A98B-E3C4FAE6AF54}"/>
              </a:ext>
            </a:extLst>
          </p:cNvPr>
          <p:cNvSpPr txBox="1"/>
          <p:nvPr/>
        </p:nvSpPr>
        <p:spPr>
          <a:xfrm>
            <a:off x="2539750" y="3323588"/>
            <a:ext cx="6467813" cy="635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6867"/>
            <a:r>
              <a:rPr lang="fr-FR" sz="1765" dirty="0">
                <a:solidFill>
                  <a:srgbClr val="2E95D3"/>
                </a:solidFill>
                <a:latin typeface="Söhne Mono"/>
              </a:rPr>
              <a:t>import</a:t>
            </a:r>
            <a:r>
              <a:rPr lang="fr-FR" sz="1765" dirty="0">
                <a:solidFill>
                  <a:srgbClr val="FFFFFF"/>
                </a:solidFill>
                <a:latin typeface="Söhne Mono"/>
              </a:rPr>
              <a:t> </a:t>
            </a:r>
            <a:r>
              <a:rPr lang="fr-FR" sz="1765" dirty="0" err="1">
                <a:solidFill>
                  <a:prstClr val="black"/>
                </a:solidFill>
                <a:latin typeface="Söhne Mono"/>
              </a:rPr>
              <a:t>subprocess</a:t>
            </a:r>
            <a:r>
              <a:rPr lang="fr-FR" sz="1765" dirty="0">
                <a:solidFill>
                  <a:srgbClr val="FFFFFF"/>
                </a:solidFill>
                <a:latin typeface="Söhne Mono"/>
              </a:rPr>
              <a:t> </a:t>
            </a:r>
          </a:p>
          <a:p>
            <a:pPr defTabSz="806867"/>
            <a:r>
              <a:rPr lang="fr-FR" sz="1765" dirty="0" err="1">
                <a:solidFill>
                  <a:prstClr val="black"/>
                </a:solidFill>
                <a:latin typeface="Söhne Mono"/>
              </a:rPr>
              <a:t>subprocess.call</a:t>
            </a:r>
            <a:r>
              <a:rPr lang="fr-FR" sz="1765" dirty="0">
                <a:solidFill>
                  <a:prstClr val="black"/>
                </a:solidFill>
                <a:latin typeface="Söhne Mono"/>
              </a:rPr>
              <a:t>([</a:t>
            </a:r>
            <a:r>
              <a:rPr lang="fr-FR" sz="1765" dirty="0">
                <a:solidFill>
                  <a:srgbClr val="00A67D"/>
                </a:solidFill>
                <a:latin typeface="Söhne Mono"/>
              </a:rPr>
              <a:t>"</a:t>
            </a:r>
            <a:r>
              <a:rPr lang="fr-FR" sz="1765" dirty="0" err="1">
                <a:solidFill>
                  <a:srgbClr val="00A67D"/>
                </a:solidFill>
                <a:latin typeface="Söhne Mono"/>
              </a:rPr>
              <a:t>bash</a:t>
            </a:r>
            <a:r>
              <a:rPr lang="fr-FR" sz="1765" dirty="0">
                <a:solidFill>
                  <a:srgbClr val="00A67D"/>
                </a:solidFill>
                <a:latin typeface="Söhne Mono"/>
              </a:rPr>
              <a:t>"</a:t>
            </a:r>
            <a:r>
              <a:rPr lang="fr-FR" sz="1765" dirty="0">
                <a:solidFill>
                  <a:srgbClr val="FFFFFF"/>
                </a:solidFill>
                <a:latin typeface="Söhne Mono"/>
              </a:rPr>
              <a:t>, </a:t>
            </a:r>
            <a:r>
              <a:rPr lang="fr-FR" sz="1765" dirty="0">
                <a:solidFill>
                  <a:srgbClr val="00A67D"/>
                </a:solidFill>
                <a:latin typeface="Söhne Mono"/>
              </a:rPr>
              <a:t>"nom_du_script.sh"</a:t>
            </a:r>
            <a:r>
              <a:rPr lang="fr-FR" sz="1765" dirty="0">
                <a:solidFill>
                  <a:prstClr val="black"/>
                </a:solidFill>
                <a:latin typeface="Söhne Mono"/>
              </a:rPr>
              <a:t>])</a:t>
            </a:r>
            <a:r>
              <a:rPr lang="fr-FR" sz="1765" dirty="0">
                <a:solidFill>
                  <a:srgbClr val="FFFFFF"/>
                </a:solidFill>
                <a:latin typeface="Söhne Mono"/>
              </a:rPr>
              <a:t>)</a:t>
            </a:r>
            <a:endParaRPr lang="fr-FR" sz="1765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32568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97B558-B128-3030-36C0-06D596F15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471" y="403412"/>
            <a:ext cx="8875059" cy="488916"/>
          </a:xfrm>
        </p:spPr>
        <p:txBody>
          <a:bodyPr/>
          <a:lstStyle/>
          <a:p>
            <a:r>
              <a:rPr lang="fr-FR" sz="3177" dirty="0"/>
              <a:t>7. À partir d'une tâche planifiée ou d'un service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417B78-175C-CC80-E87C-D47A119D04E2}"/>
              </a:ext>
            </a:extLst>
          </p:cNvPr>
          <p:cNvSpPr txBox="1"/>
          <p:nvPr/>
        </p:nvSpPr>
        <p:spPr>
          <a:xfrm>
            <a:off x="2061883" y="2286001"/>
            <a:ext cx="7024767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6867"/>
            <a:r>
              <a:rPr lang="fr-FR" sz="1588" dirty="0">
                <a:solidFill>
                  <a:srgbClr val="374151"/>
                </a:solidFill>
                <a:latin typeface="Söhne"/>
              </a:rPr>
              <a:t>Vous pouvez planifier l'exécution de votre script à des heures spécifiques en utilisant des outils tels que </a:t>
            </a:r>
            <a:r>
              <a:rPr lang="fr-FR" sz="1588" dirty="0" err="1">
                <a:solidFill>
                  <a:srgbClr val="374151"/>
                </a:solidFill>
                <a:latin typeface="Söhne"/>
              </a:rPr>
              <a:t>cron</a:t>
            </a:r>
            <a:r>
              <a:rPr lang="fr-FR" sz="1588" dirty="0">
                <a:solidFill>
                  <a:srgbClr val="374151"/>
                </a:solidFill>
                <a:latin typeface="Söhne"/>
              </a:rPr>
              <a:t> sur Linux.</a:t>
            </a:r>
            <a:endParaRPr lang="fr-FR" sz="1588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2B817FE-1177-8BD6-2F66-8479328E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867" y="3647111"/>
            <a:ext cx="5644770" cy="124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227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DB71E-4074-31BB-8627-13AAA7E0F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09" y="336176"/>
            <a:ext cx="8789785" cy="977832"/>
          </a:xfrm>
        </p:spPr>
        <p:txBody>
          <a:bodyPr/>
          <a:lstStyle/>
          <a:p>
            <a:r>
              <a:rPr lang="fr-FR" sz="3177" dirty="0"/>
              <a:t>8. À partir d'un fichier .desktop (environnements de bureau)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35BAA41-D183-EF2F-3F14-B9545B976F43}"/>
              </a:ext>
            </a:extLst>
          </p:cNvPr>
          <p:cNvSpPr txBox="1"/>
          <p:nvPr/>
        </p:nvSpPr>
        <p:spPr>
          <a:xfrm>
            <a:off x="1860177" y="2061824"/>
            <a:ext cx="7710207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6867"/>
            <a:r>
              <a:rPr lang="fr-FR" sz="1588" dirty="0">
                <a:solidFill>
                  <a:prstClr val="black"/>
                </a:solidFill>
                <a:latin typeface="Calibri"/>
              </a:rPr>
              <a:t>Dans certains environnements de bureau, vous pouvez créer un fichier .desktop pour votre script et le lancer comme une application.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4BFB61-8D0F-6FA2-9381-CF7A880CFF2A}"/>
              </a:ext>
            </a:extLst>
          </p:cNvPr>
          <p:cNvSpPr txBox="1"/>
          <p:nvPr/>
        </p:nvSpPr>
        <p:spPr>
          <a:xfrm>
            <a:off x="2335986" y="3650525"/>
            <a:ext cx="7119858" cy="1705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6867"/>
            <a:r>
              <a:rPr lang="fr-FR" sz="1310" dirty="0">
                <a:solidFill>
                  <a:prstClr val="black"/>
                </a:solidFill>
                <a:latin typeface="Calibri"/>
              </a:rPr>
              <a:t>[Desktop Entry]</a:t>
            </a:r>
          </a:p>
          <a:p>
            <a:pPr defTabSz="806867"/>
            <a:r>
              <a:rPr lang="fr-FR" sz="1310" dirty="0">
                <a:solidFill>
                  <a:prstClr val="black"/>
                </a:solidFill>
                <a:latin typeface="Calibri"/>
              </a:rPr>
              <a:t>Name=Afficher l'heure</a:t>
            </a:r>
          </a:p>
          <a:p>
            <a:pPr defTabSz="806867"/>
            <a:r>
              <a:rPr lang="fr-FR" sz="1310" dirty="0">
                <a:solidFill>
                  <a:prstClr val="black"/>
                </a:solidFill>
                <a:latin typeface="Calibri"/>
              </a:rPr>
              <a:t>Comment=Script pour afficher l'heure</a:t>
            </a:r>
          </a:p>
          <a:p>
            <a:pPr defTabSz="806867"/>
            <a:r>
              <a:rPr lang="fr-FR" sz="1310" dirty="0" err="1">
                <a:solidFill>
                  <a:prstClr val="black"/>
                </a:solidFill>
                <a:latin typeface="Calibri"/>
              </a:rPr>
              <a:t>Exec</a:t>
            </a:r>
            <a:r>
              <a:rPr lang="fr-FR" sz="1310" dirty="0">
                <a:solidFill>
                  <a:prstClr val="black"/>
                </a:solidFill>
                <a:latin typeface="Calibri"/>
              </a:rPr>
              <a:t>=gnome-terminal -- </a:t>
            </a:r>
            <a:r>
              <a:rPr lang="fr-FR" sz="1310" dirty="0" err="1">
                <a:solidFill>
                  <a:prstClr val="black"/>
                </a:solidFill>
                <a:latin typeface="Calibri"/>
              </a:rPr>
              <a:t>bash</a:t>
            </a:r>
            <a:r>
              <a:rPr lang="fr-FR" sz="1310" dirty="0">
                <a:solidFill>
                  <a:prstClr val="black"/>
                </a:solidFill>
                <a:latin typeface="Calibri"/>
              </a:rPr>
              <a:t> -c '</a:t>
            </a:r>
            <a:r>
              <a:rPr lang="fr-FR" sz="1310" dirty="0" err="1">
                <a:solidFill>
                  <a:prstClr val="black"/>
                </a:solidFill>
                <a:latin typeface="Calibri"/>
              </a:rPr>
              <a:t>chemin_absolu_vers_le_script</a:t>
            </a:r>
            <a:r>
              <a:rPr lang="fr-FR" sz="1310" dirty="0">
                <a:solidFill>
                  <a:prstClr val="black"/>
                </a:solidFill>
                <a:latin typeface="Calibri"/>
              </a:rPr>
              <a:t>/afficher_heure.sh; </a:t>
            </a:r>
            <a:r>
              <a:rPr lang="fr-FR" sz="1310" dirty="0" err="1">
                <a:solidFill>
                  <a:prstClr val="black"/>
                </a:solidFill>
                <a:latin typeface="Calibri"/>
              </a:rPr>
              <a:t>exec</a:t>
            </a:r>
            <a:r>
              <a:rPr lang="fr-FR" sz="1310" dirty="0">
                <a:solidFill>
                  <a:prstClr val="black"/>
                </a:solidFill>
                <a:latin typeface="Calibri"/>
              </a:rPr>
              <a:t> </a:t>
            </a:r>
            <a:r>
              <a:rPr lang="fr-FR" sz="1310" dirty="0" err="1">
                <a:solidFill>
                  <a:prstClr val="black"/>
                </a:solidFill>
                <a:latin typeface="Calibri"/>
              </a:rPr>
              <a:t>bash</a:t>
            </a:r>
            <a:r>
              <a:rPr lang="fr-FR" sz="1310" dirty="0">
                <a:solidFill>
                  <a:prstClr val="black"/>
                </a:solidFill>
                <a:latin typeface="Calibri"/>
              </a:rPr>
              <a:t>'</a:t>
            </a:r>
          </a:p>
          <a:p>
            <a:pPr defTabSz="806867"/>
            <a:r>
              <a:rPr lang="fr-FR" sz="1310" dirty="0">
                <a:solidFill>
                  <a:prstClr val="black"/>
                </a:solidFill>
                <a:latin typeface="Calibri"/>
              </a:rPr>
              <a:t>Icon=utilities-terminal</a:t>
            </a:r>
          </a:p>
          <a:p>
            <a:pPr defTabSz="806867"/>
            <a:r>
              <a:rPr lang="fr-FR" sz="1310" dirty="0">
                <a:solidFill>
                  <a:prstClr val="black"/>
                </a:solidFill>
                <a:latin typeface="Calibri"/>
              </a:rPr>
              <a:t>Terminal=</a:t>
            </a:r>
            <a:r>
              <a:rPr lang="fr-FR" sz="1310" dirty="0" err="1">
                <a:solidFill>
                  <a:prstClr val="black"/>
                </a:solidFill>
                <a:latin typeface="Calibri"/>
              </a:rPr>
              <a:t>true</a:t>
            </a:r>
            <a:endParaRPr lang="fr-FR" sz="1310" dirty="0">
              <a:solidFill>
                <a:prstClr val="black"/>
              </a:solidFill>
              <a:latin typeface="Calibri"/>
            </a:endParaRPr>
          </a:p>
          <a:p>
            <a:pPr defTabSz="806867"/>
            <a:r>
              <a:rPr lang="fr-FR" sz="1310" dirty="0">
                <a:solidFill>
                  <a:prstClr val="black"/>
                </a:solidFill>
                <a:latin typeface="Calibri"/>
              </a:rPr>
              <a:t>Type=Application</a:t>
            </a:r>
          </a:p>
          <a:p>
            <a:pPr defTabSz="806867"/>
            <a:r>
              <a:rPr lang="fr-FR" sz="1310" dirty="0" err="1">
                <a:solidFill>
                  <a:prstClr val="black"/>
                </a:solidFill>
                <a:latin typeface="Calibri"/>
              </a:rPr>
              <a:t>Categories</a:t>
            </a:r>
            <a:r>
              <a:rPr lang="fr-FR" sz="1310" dirty="0">
                <a:solidFill>
                  <a:prstClr val="black"/>
                </a:solidFill>
                <a:latin typeface="Calibri"/>
              </a:rPr>
              <a:t>=Utility;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C9A153-659D-6061-9258-95D38481A7A3}"/>
              </a:ext>
            </a:extLst>
          </p:cNvPr>
          <p:cNvSpPr txBox="1"/>
          <p:nvPr/>
        </p:nvSpPr>
        <p:spPr>
          <a:xfrm>
            <a:off x="2268631" y="3294575"/>
            <a:ext cx="4438661" cy="293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6867"/>
            <a:r>
              <a:rPr lang="fr-FR" sz="1310" dirty="0" err="1">
                <a:solidFill>
                  <a:srgbClr val="FF0000"/>
                </a:solidFill>
                <a:latin typeface="Calibri"/>
              </a:rPr>
              <a:t>gedit</a:t>
            </a:r>
            <a:r>
              <a:rPr lang="fr-FR" sz="1310" dirty="0">
                <a:solidFill>
                  <a:srgbClr val="FF0000"/>
                </a:solidFill>
                <a:latin typeface="Calibri"/>
              </a:rPr>
              <a:t> ~/Desktop/</a:t>
            </a:r>
            <a:r>
              <a:rPr lang="fr-FR" sz="1310" dirty="0" err="1">
                <a:solidFill>
                  <a:srgbClr val="FF0000"/>
                </a:solidFill>
                <a:latin typeface="Calibri"/>
              </a:rPr>
              <a:t>afficher_heure.desktop</a:t>
            </a:r>
            <a:endParaRPr lang="fr-FR" sz="1310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5496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08017-B768-37D0-BF24-6BBAB2CD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471" y="336176"/>
            <a:ext cx="8942294" cy="738664"/>
          </a:xfrm>
        </p:spPr>
        <p:txBody>
          <a:bodyPr/>
          <a:lstStyle/>
          <a:p>
            <a:r>
              <a:rPr lang="fr-FR" dirty="0"/>
              <a:t>9. En créant un lien symbolique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3CBC2F2-0BCD-D5B8-93BF-1875AC2F7121}"/>
              </a:ext>
            </a:extLst>
          </p:cNvPr>
          <p:cNvSpPr txBox="1"/>
          <p:nvPr/>
        </p:nvSpPr>
        <p:spPr>
          <a:xfrm>
            <a:off x="1792942" y="2249598"/>
            <a:ext cx="722174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6867"/>
            <a:r>
              <a:rPr lang="fr-FR" sz="1588" dirty="0">
                <a:solidFill>
                  <a:prstClr val="black"/>
                </a:solidFill>
                <a:latin typeface="Calibri"/>
              </a:rPr>
              <a:t>Vous pouvez créer un lien symbolique vers votre script dans un répertoire inclus dans votre variable PATH et exécuter le script par son nouveau nom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46153B-E393-B1E3-8E42-B72ED00A170A}"/>
              </a:ext>
            </a:extLst>
          </p:cNvPr>
          <p:cNvSpPr txBox="1"/>
          <p:nvPr/>
        </p:nvSpPr>
        <p:spPr>
          <a:xfrm>
            <a:off x="1994647" y="3370504"/>
            <a:ext cx="7221739" cy="898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6867"/>
            <a:r>
              <a:rPr lang="fr-FR" sz="1310" dirty="0">
                <a:solidFill>
                  <a:prstClr val="black"/>
                </a:solidFill>
                <a:latin typeface="Calibri"/>
              </a:rPr>
              <a:t>ln -s /chemin/vers/votre_script.sh /chemin/vers/</a:t>
            </a:r>
            <a:r>
              <a:rPr lang="fr-FR" sz="1310" dirty="0" err="1">
                <a:solidFill>
                  <a:prstClr val="black"/>
                </a:solidFill>
                <a:latin typeface="Calibri"/>
              </a:rPr>
              <a:t>le_lien_symbolique</a:t>
            </a:r>
            <a:endParaRPr lang="fr-FR" sz="1310" dirty="0">
              <a:solidFill>
                <a:prstClr val="black"/>
              </a:solidFill>
              <a:latin typeface="Calibri"/>
            </a:endParaRPr>
          </a:p>
          <a:p>
            <a:pPr defTabSz="806867"/>
            <a:endParaRPr lang="fr-FR" sz="1310" dirty="0">
              <a:solidFill>
                <a:prstClr val="black"/>
              </a:solidFill>
              <a:latin typeface="Calibri"/>
            </a:endParaRPr>
          </a:p>
          <a:p>
            <a:pPr defTabSz="806867"/>
            <a:r>
              <a:rPr lang="fr-FR" sz="1310" dirty="0">
                <a:solidFill>
                  <a:prstClr val="black"/>
                </a:solidFill>
                <a:latin typeface="Calibri"/>
              </a:rPr>
              <a:t>ln -s /home/utilisateur/scripts/afficher_heure.sh /</a:t>
            </a:r>
            <a:r>
              <a:rPr lang="fr-FR" sz="1310" dirty="0" err="1">
                <a:solidFill>
                  <a:prstClr val="black"/>
                </a:solidFill>
                <a:latin typeface="Calibri"/>
              </a:rPr>
              <a:t>usr</a:t>
            </a:r>
            <a:r>
              <a:rPr lang="fr-FR" sz="1310" dirty="0">
                <a:solidFill>
                  <a:prstClr val="black"/>
                </a:solidFill>
                <a:latin typeface="Calibri"/>
              </a:rPr>
              <a:t>/local/bin/</a:t>
            </a:r>
            <a:r>
              <a:rPr lang="fr-FR" sz="1310" dirty="0" err="1">
                <a:solidFill>
                  <a:prstClr val="black"/>
                </a:solidFill>
                <a:latin typeface="Calibri"/>
              </a:rPr>
              <a:t>afficher_heure</a:t>
            </a:r>
            <a:endParaRPr lang="fr-FR" sz="1310" dirty="0">
              <a:solidFill>
                <a:prstClr val="black"/>
              </a:solidFill>
              <a:latin typeface="Calibri"/>
            </a:endParaRPr>
          </a:p>
          <a:p>
            <a:pPr defTabSz="806867"/>
            <a:endParaRPr lang="fr-FR" sz="131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B7AEF97-9131-BC64-66F6-31DA2680FF8E}"/>
              </a:ext>
            </a:extLst>
          </p:cNvPr>
          <p:cNvSpPr txBox="1"/>
          <p:nvPr/>
        </p:nvSpPr>
        <p:spPr>
          <a:xfrm>
            <a:off x="1994647" y="4437530"/>
            <a:ext cx="8202706" cy="526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6867"/>
            <a:r>
              <a:rPr lang="fr-FR" sz="1412" dirty="0">
                <a:solidFill>
                  <a:prstClr val="black"/>
                </a:solidFill>
                <a:latin typeface="Calibri"/>
              </a:rPr>
              <a:t>Maintenant, vous pouvez exécuter votre script en utilisant simplement le nom du lien symbolique </a:t>
            </a:r>
            <a:r>
              <a:rPr lang="fr-FR" sz="1412" dirty="0" err="1">
                <a:solidFill>
                  <a:prstClr val="black"/>
                </a:solidFill>
                <a:latin typeface="Calibri"/>
              </a:rPr>
              <a:t>afficher_heure</a:t>
            </a:r>
            <a:r>
              <a:rPr lang="fr-FR" sz="1412" dirty="0">
                <a:solidFill>
                  <a:prstClr val="black"/>
                </a:solidFill>
                <a:latin typeface="Calibri"/>
              </a:rPr>
              <a:t> depuis n'importe quel répertoire</a:t>
            </a:r>
          </a:p>
        </p:txBody>
      </p:sp>
    </p:spTree>
    <p:extLst>
      <p:ext uri="{BB962C8B-B14F-4D97-AF65-F5344CB8AC3E}">
        <p14:creationId xmlns:p14="http://schemas.microsoft.com/office/powerpoint/2010/main" val="25809125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575" y="356189"/>
            <a:ext cx="4868956" cy="6671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lang="fr-FR" spc="-274"/>
              <a:t>Scripts bash: </a:t>
            </a:r>
            <a:r>
              <a:rPr lang="fr-FR" spc="-274" dirty="0"/>
              <a:t>Exécution</a:t>
            </a:r>
            <a:endParaRPr spc="-322" dirty="0"/>
          </a:p>
        </p:txBody>
      </p:sp>
      <p:sp>
        <p:nvSpPr>
          <p:cNvPr id="4" name="object 4"/>
          <p:cNvSpPr txBox="1"/>
          <p:nvPr/>
        </p:nvSpPr>
        <p:spPr>
          <a:xfrm>
            <a:off x="1882856" y="1262007"/>
            <a:ext cx="106456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b="1" spc="-3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235">
              <a:latin typeface="Arial"/>
              <a:cs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49C5E2-11E0-95EF-73E1-3A84E2223D2B}"/>
              </a:ext>
            </a:extLst>
          </p:cNvPr>
          <p:cNvSpPr txBox="1"/>
          <p:nvPr/>
        </p:nvSpPr>
        <p:spPr>
          <a:xfrm>
            <a:off x="1319022" y="2077571"/>
            <a:ext cx="10083546" cy="3669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rt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Lors de son exécution, les lignes seront lues une à une et exécutées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 ligne peut se composer de commandes, de  commentaires ou être vide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Plusieurs instructions par lignes sont possibles, séparées par le « ; » ou  liées logiquement par « &amp;&amp; » ou « || »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« ; » est l'équivalent d'un saut de ligne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première ligne possède une importance particulière (Shebang) car  elle	permet de préciser quel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 exécuter le script :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#!/bin/sh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#!/bin/bash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576" y="356189"/>
            <a:ext cx="7237879" cy="6671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pc="-278" dirty="0"/>
              <a:t>Démar</a:t>
            </a:r>
            <a:r>
              <a:rPr spc="-84" dirty="0"/>
              <a:t>r</a:t>
            </a:r>
            <a:r>
              <a:rPr spc="-468" dirty="0"/>
              <a:t>ons</a:t>
            </a:r>
            <a:r>
              <a:rPr spc="84" dirty="0"/>
              <a:t> </a:t>
            </a:r>
            <a:r>
              <a:rPr spc="-490" dirty="0"/>
              <a:t>un</a:t>
            </a:r>
            <a:r>
              <a:rPr spc="66" dirty="0"/>
              <a:t> </a:t>
            </a:r>
            <a:r>
              <a:rPr spc="-163" dirty="0"/>
              <a:t>premier</a:t>
            </a:r>
            <a:r>
              <a:rPr spc="71" dirty="0"/>
              <a:t> </a:t>
            </a:r>
            <a:r>
              <a:rPr spc="-221" dirty="0"/>
              <a:t>scri</a:t>
            </a:r>
            <a:r>
              <a:rPr spc="-331" dirty="0"/>
              <a:t>p</a:t>
            </a:r>
            <a:r>
              <a:rPr spc="-22" dirty="0"/>
              <a:t>t</a:t>
            </a:r>
            <a:r>
              <a:rPr spc="71" dirty="0"/>
              <a:t> </a:t>
            </a:r>
            <a:r>
              <a:rPr spc="-243" dirty="0"/>
              <a:t>ba</a:t>
            </a:r>
            <a:r>
              <a:rPr spc="-229" dirty="0"/>
              <a:t>s</a:t>
            </a:r>
            <a:r>
              <a:rPr spc="-490" dirty="0"/>
              <a:t>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6937" y="1788795"/>
            <a:ext cx="6516780" cy="378451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19945" marR="4483" indent="-309299">
              <a:spcBef>
                <a:spcPts val="93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19945" algn="l"/>
                <a:tab pos="320505" algn="l"/>
                <a:tab pos="1665283" algn="l"/>
              </a:tabLst>
            </a:pPr>
            <a:r>
              <a:rPr sz="1765" spc="-4" dirty="0">
                <a:latin typeface="Courier New"/>
                <a:cs typeface="Courier New"/>
              </a:rPr>
              <a:t>Via un</a:t>
            </a:r>
            <a:r>
              <a:rPr sz="1765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éditeur</a:t>
            </a:r>
            <a:r>
              <a:rPr sz="1765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de</a:t>
            </a:r>
            <a:r>
              <a:rPr sz="1765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votre choix</a:t>
            </a:r>
            <a:r>
              <a:rPr sz="1765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créer</a:t>
            </a:r>
            <a:r>
              <a:rPr sz="1765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le</a:t>
            </a:r>
            <a:r>
              <a:rPr sz="1765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fichier </a:t>
            </a:r>
            <a:r>
              <a:rPr sz="1765" spc="-1046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scipt0.sh	suivant</a:t>
            </a:r>
            <a:endParaRPr sz="1765" dirty="0">
              <a:latin typeface="Courier New"/>
              <a:cs typeface="Courier New"/>
            </a:endParaRPr>
          </a:p>
          <a:p>
            <a:pPr marL="817513" marR="3674044">
              <a:lnSpc>
                <a:spcPct val="133000"/>
              </a:lnSpc>
              <a:spcBef>
                <a:spcPts val="9"/>
              </a:spcBef>
            </a:pPr>
            <a:r>
              <a:rPr sz="1765" spc="-4" dirty="0">
                <a:latin typeface="Courier New"/>
                <a:cs typeface="Courier New"/>
              </a:rPr>
              <a:t>$cat</a:t>
            </a:r>
            <a:r>
              <a:rPr sz="1765" spc="-53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script0.sh </a:t>
            </a:r>
            <a:r>
              <a:rPr sz="1765" spc="-1046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#!/bin/bash</a:t>
            </a:r>
            <a:endParaRPr sz="1765" dirty="0">
              <a:latin typeface="Courier New"/>
              <a:cs typeface="Courier New"/>
            </a:endParaRPr>
          </a:p>
          <a:p>
            <a:pPr marL="817513">
              <a:spcBef>
                <a:spcPts val="710"/>
              </a:spcBef>
            </a:pPr>
            <a:r>
              <a:rPr sz="1765" dirty="0">
                <a:latin typeface="Courier New"/>
                <a:cs typeface="Courier New"/>
              </a:rPr>
              <a:t>#</a:t>
            </a:r>
            <a:r>
              <a:rPr sz="1765" spc="-49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script0.sh</a:t>
            </a:r>
            <a:endParaRPr sz="1765" dirty="0">
              <a:latin typeface="Courier New"/>
              <a:cs typeface="Courier New"/>
            </a:endParaRPr>
          </a:p>
          <a:p>
            <a:pPr marL="817513">
              <a:spcBef>
                <a:spcPts val="710"/>
              </a:spcBef>
            </a:pPr>
            <a:r>
              <a:rPr sz="1765" spc="-4" dirty="0">
                <a:latin typeface="Courier New"/>
                <a:cs typeface="Courier New"/>
              </a:rPr>
              <a:t>echo</a:t>
            </a:r>
            <a:r>
              <a:rPr sz="1765" spc="-13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"Hello</a:t>
            </a:r>
            <a:r>
              <a:rPr sz="1765" spc="-13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Evryone</a:t>
            </a:r>
            <a:r>
              <a:rPr sz="1765" spc="-18" dirty="0">
                <a:latin typeface="Courier New"/>
                <a:cs typeface="Courier New"/>
              </a:rPr>
              <a:t> </a:t>
            </a:r>
            <a:r>
              <a:rPr sz="1765" dirty="0">
                <a:latin typeface="Courier New"/>
                <a:cs typeface="Courier New"/>
              </a:rPr>
              <a:t>"</a:t>
            </a:r>
          </a:p>
          <a:p>
            <a:pPr marL="817513">
              <a:spcBef>
                <a:spcPts val="697"/>
              </a:spcBef>
            </a:pPr>
            <a:r>
              <a:rPr sz="1765" dirty="0">
                <a:latin typeface="Courier New"/>
                <a:cs typeface="Courier New"/>
              </a:rPr>
              <a:t>echo</a:t>
            </a:r>
            <a:r>
              <a:rPr sz="1765" spc="-13" dirty="0">
                <a:latin typeface="Courier New"/>
                <a:cs typeface="Courier New"/>
              </a:rPr>
              <a:t> </a:t>
            </a:r>
            <a:r>
              <a:rPr sz="1765" dirty="0">
                <a:latin typeface="Courier New"/>
                <a:cs typeface="Courier New"/>
              </a:rPr>
              <a:t>-n</a:t>
            </a:r>
            <a:r>
              <a:rPr sz="1765" spc="-13" dirty="0">
                <a:latin typeface="Courier New"/>
                <a:cs typeface="Courier New"/>
              </a:rPr>
              <a:t> </a:t>
            </a:r>
            <a:r>
              <a:rPr sz="1765" dirty="0">
                <a:latin typeface="Courier New"/>
                <a:cs typeface="Courier New"/>
              </a:rPr>
              <a:t>"La</a:t>
            </a:r>
            <a:r>
              <a:rPr sz="1765" spc="-13" dirty="0">
                <a:latin typeface="Courier New"/>
                <a:cs typeface="Courier New"/>
              </a:rPr>
              <a:t> </a:t>
            </a:r>
            <a:r>
              <a:rPr sz="1765" dirty="0">
                <a:latin typeface="Courier New"/>
                <a:cs typeface="Courier New"/>
              </a:rPr>
              <a:t>date</a:t>
            </a:r>
            <a:r>
              <a:rPr sz="1765" spc="-13" dirty="0">
                <a:latin typeface="Courier New"/>
                <a:cs typeface="Courier New"/>
              </a:rPr>
              <a:t> </a:t>
            </a:r>
            <a:r>
              <a:rPr sz="1765" dirty="0">
                <a:latin typeface="Courier New"/>
                <a:cs typeface="Courier New"/>
              </a:rPr>
              <a:t>du</a:t>
            </a:r>
            <a:r>
              <a:rPr sz="1765" spc="-13" dirty="0">
                <a:latin typeface="Courier New"/>
                <a:cs typeface="Courier New"/>
              </a:rPr>
              <a:t> </a:t>
            </a:r>
            <a:r>
              <a:rPr sz="1765" dirty="0">
                <a:latin typeface="Courier New"/>
                <a:cs typeface="Courier New"/>
              </a:rPr>
              <a:t>jour</a:t>
            </a:r>
            <a:r>
              <a:rPr sz="1765" spc="-13" dirty="0">
                <a:latin typeface="Courier New"/>
                <a:cs typeface="Courier New"/>
              </a:rPr>
              <a:t> </a:t>
            </a:r>
            <a:r>
              <a:rPr sz="1765" dirty="0" err="1">
                <a:latin typeface="Courier New"/>
                <a:cs typeface="Courier New"/>
              </a:rPr>
              <a:t>est</a:t>
            </a:r>
            <a:r>
              <a:rPr sz="1765" dirty="0">
                <a:latin typeface="Courier New"/>
                <a:cs typeface="Courier New"/>
              </a:rPr>
              <a:t>:</a:t>
            </a:r>
            <a:r>
              <a:rPr sz="1765" spc="-13" dirty="0">
                <a:latin typeface="Courier New"/>
                <a:cs typeface="Courier New"/>
              </a:rPr>
              <a:t> </a:t>
            </a:r>
            <a:r>
              <a:rPr sz="1765" dirty="0">
                <a:latin typeface="Courier New"/>
                <a:cs typeface="Courier New"/>
              </a:rPr>
              <a:t>"</a:t>
            </a:r>
            <a:r>
              <a:rPr sz="1765" spc="-13" dirty="0">
                <a:latin typeface="Courier New"/>
                <a:cs typeface="Courier New"/>
              </a:rPr>
              <a:t> </a:t>
            </a:r>
            <a:r>
              <a:rPr sz="1765" dirty="0">
                <a:latin typeface="Courier New"/>
                <a:cs typeface="Courier New"/>
              </a:rPr>
              <a:t>;</a:t>
            </a:r>
          </a:p>
          <a:p>
            <a:pPr marL="817513">
              <a:spcBef>
                <a:spcPts val="715"/>
              </a:spcBef>
            </a:pPr>
            <a:r>
              <a:rPr sz="1765" spc="-4" dirty="0">
                <a:latin typeface="Courier New"/>
                <a:cs typeface="Courier New"/>
              </a:rPr>
              <a:t>date</a:t>
            </a:r>
            <a:endParaRPr sz="1765" dirty="0">
              <a:latin typeface="Courier New"/>
              <a:cs typeface="Courier New"/>
            </a:endParaRPr>
          </a:p>
          <a:p>
            <a:pPr marL="817513" marR="446578">
              <a:lnSpc>
                <a:spcPct val="133300"/>
              </a:lnSpc>
              <a:spcBef>
                <a:spcPts val="4"/>
              </a:spcBef>
            </a:pPr>
            <a:r>
              <a:rPr sz="1765" spc="-4" dirty="0">
                <a:latin typeface="Courier New"/>
                <a:cs typeface="Courier New"/>
              </a:rPr>
              <a:t>echo</a:t>
            </a:r>
            <a:r>
              <a:rPr sz="1765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–n le répertoire courant est</a:t>
            </a:r>
            <a:r>
              <a:rPr sz="1765" dirty="0">
                <a:latin typeface="Courier New"/>
                <a:cs typeface="Courier New"/>
              </a:rPr>
              <a:t> ;</a:t>
            </a:r>
            <a:r>
              <a:rPr sz="1765" spc="4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pwd </a:t>
            </a:r>
            <a:r>
              <a:rPr sz="1765" spc="-1046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echo</a:t>
            </a:r>
            <a:r>
              <a:rPr sz="1765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–n je suis l’utilisateur;</a:t>
            </a:r>
            <a:r>
              <a:rPr sz="1765" spc="4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whoami </a:t>
            </a:r>
            <a:r>
              <a:rPr sz="1765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exit</a:t>
            </a:r>
            <a:endParaRPr sz="1765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3860" y="1262007"/>
            <a:ext cx="181535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lang="en-US" sz="1235" b="1" spc="-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3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C2D6AF-D6BC-9147-04C3-42F08EE5F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803" y="240205"/>
            <a:ext cx="9681882" cy="738664"/>
          </a:xfrm>
        </p:spPr>
        <p:txBody>
          <a:bodyPr/>
          <a:lstStyle/>
          <a:p>
            <a:r>
              <a:rPr lang="fr-FR" dirty="0"/>
              <a:t> </a:t>
            </a:r>
            <a:r>
              <a:rPr lang="fr-FR" dirty="0" err="1"/>
              <a:t>shell</a:t>
            </a:r>
            <a:r>
              <a:rPr lang="fr-FR" dirty="0"/>
              <a:t>, ses origines, ses objectifs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D98573-D567-A002-D77F-FA7BDC48968C}"/>
              </a:ext>
            </a:extLst>
          </p:cNvPr>
          <p:cNvSpPr txBox="1"/>
          <p:nvPr/>
        </p:nvSpPr>
        <p:spPr>
          <a:xfrm>
            <a:off x="1996257" y="1882588"/>
            <a:ext cx="8199487" cy="4735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8021" indent="-208021" defTabSz="806867">
              <a:buFont typeface="Arial" panose="020B0604020202020204" pitchFamily="34" charset="0"/>
              <a:buChar char="•"/>
            </a:pPr>
            <a:r>
              <a:rPr lang="fr-FR" sz="1588" dirty="0">
                <a:solidFill>
                  <a:srgbClr val="271A38"/>
                </a:solidFill>
                <a:latin typeface="Inter"/>
              </a:rPr>
              <a:t>Le premier </a:t>
            </a:r>
            <a:r>
              <a:rPr lang="fr-FR" sz="1588" dirty="0" err="1">
                <a:solidFill>
                  <a:srgbClr val="271A38"/>
                </a:solidFill>
                <a:latin typeface="Inter"/>
              </a:rPr>
              <a:t>shell</a:t>
            </a:r>
            <a:r>
              <a:rPr lang="fr-FR" sz="1588" dirty="0">
                <a:solidFill>
                  <a:srgbClr val="271A38"/>
                </a:solidFill>
                <a:latin typeface="Inter"/>
              </a:rPr>
              <a:t> apparaît dans les années 70,  </a:t>
            </a:r>
            <a:r>
              <a:rPr lang="fr-FR" sz="1588" b="1" dirty="0">
                <a:solidFill>
                  <a:srgbClr val="271A38"/>
                </a:solidFill>
                <a:latin typeface="Inter"/>
              </a:rPr>
              <a:t>Ken Thompson</a:t>
            </a:r>
            <a:r>
              <a:rPr lang="fr-FR" sz="1588" dirty="0">
                <a:solidFill>
                  <a:srgbClr val="271A38"/>
                </a:solidFill>
                <a:latin typeface="Inter"/>
              </a:rPr>
              <a:t>, l'un des créateurs de Unix, invente son propre </a:t>
            </a:r>
            <a:r>
              <a:rPr lang="fr-FR" sz="1588" dirty="0" err="1">
                <a:solidFill>
                  <a:srgbClr val="271A38"/>
                </a:solidFill>
                <a:latin typeface="Inter"/>
              </a:rPr>
              <a:t>shell</a:t>
            </a:r>
            <a:r>
              <a:rPr lang="fr-FR" sz="1588" dirty="0">
                <a:solidFill>
                  <a:srgbClr val="271A38"/>
                </a:solidFill>
                <a:latin typeface="Inter"/>
              </a:rPr>
              <a:t> en 1971 et le nomme Thompson </a:t>
            </a:r>
            <a:r>
              <a:rPr lang="fr-FR" sz="1588" dirty="0" err="1">
                <a:solidFill>
                  <a:srgbClr val="271A38"/>
                </a:solidFill>
                <a:latin typeface="Inter"/>
              </a:rPr>
              <a:t>shell</a:t>
            </a:r>
            <a:r>
              <a:rPr lang="fr-FR" sz="1588" dirty="0">
                <a:solidFill>
                  <a:srgbClr val="271A38"/>
                </a:solidFill>
                <a:latin typeface="Inter"/>
              </a:rPr>
              <a:t>.</a:t>
            </a:r>
          </a:p>
          <a:p>
            <a:pPr marL="208021" indent="-208021" defTabSz="806867">
              <a:buFont typeface="Arial" panose="020B0604020202020204" pitchFamily="34" charset="0"/>
              <a:buChar char="•"/>
            </a:pPr>
            <a:r>
              <a:rPr lang="fr-FR" sz="1588" dirty="0">
                <a:solidFill>
                  <a:srgbClr val="271A38"/>
                </a:solidFill>
                <a:latin typeface="Inter"/>
              </a:rPr>
              <a:t>En 1977, </a:t>
            </a:r>
            <a:r>
              <a:rPr lang="fr-FR" sz="1588" b="1" dirty="0">
                <a:solidFill>
                  <a:srgbClr val="271A38"/>
                </a:solidFill>
                <a:latin typeface="Inter"/>
              </a:rPr>
              <a:t>Stephen </a:t>
            </a:r>
            <a:r>
              <a:rPr lang="fr-FR" sz="1588" b="1" dirty="0" err="1">
                <a:solidFill>
                  <a:srgbClr val="271A38"/>
                </a:solidFill>
                <a:latin typeface="Inter"/>
              </a:rPr>
              <a:t>Bourne</a:t>
            </a:r>
            <a:r>
              <a:rPr lang="fr-FR" sz="1588" dirty="0">
                <a:solidFill>
                  <a:srgbClr val="271A38"/>
                </a:solidFill>
                <a:latin typeface="Inter"/>
              </a:rPr>
              <a:t> écrit le </a:t>
            </a:r>
            <a:r>
              <a:rPr lang="fr-FR" sz="1588" dirty="0" err="1">
                <a:solidFill>
                  <a:srgbClr val="271A38"/>
                </a:solidFill>
                <a:latin typeface="Inter"/>
              </a:rPr>
              <a:t>Bourne</a:t>
            </a:r>
            <a:r>
              <a:rPr lang="fr-FR" sz="1588" dirty="0">
                <a:solidFill>
                  <a:srgbClr val="271A38"/>
                </a:solidFill>
                <a:latin typeface="Inter"/>
              </a:rPr>
              <a:t> </a:t>
            </a:r>
            <a:r>
              <a:rPr lang="fr-FR" sz="1588" dirty="0" err="1">
                <a:solidFill>
                  <a:srgbClr val="271A38"/>
                </a:solidFill>
                <a:latin typeface="Inter"/>
              </a:rPr>
              <a:t>shell</a:t>
            </a:r>
            <a:r>
              <a:rPr lang="fr-FR" sz="1588" dirty="0">
                <a:solidFill>
                  <a:srgbClr val="271A38"/>
                </a:solidFill>
                <a:latin typeface="Inter"/>
              </a:rPr>
              <a:t> qui devient une référence en matière d'interpréteur de commandes, avec des fonctionnalités très intéressantes dont les plus notables </a:t>
            </a:r>
            <a:r>
              <a:rPr lang="fr-FR" sz="1588">
                <a:solidFill>
                  <a:srgbClr val="271A38"/>
                </a:solidFill>
                <a:latin typeface="Inter"/>
              </a:rPr>
              <a:t>sont :</a:t>
            </a:r>
            <a:endParaRPr lang="fr-FR" sz="1588" dirty="0">
              <a:solidFill>
                <a:srgbClr val="271A38"/>
              </a:solidFill>
              <a:latin typeface="Inter"/>
            </a:endParaRPr>
          </a:p>
          <a:p>
            <a:pPr defTabSz="806867"/>
            <a:endParaRPr lang="fr-FR" sz="1588" dirty="0">
              <a:solidFill>
                <a:srgbClr val="271A38"/>
              </a:solidFill>
              <a:latin typeface="Inter"/>
            </a:endParaRPr>
          </a:p>
          <a:p>
            <a:pPr defTabSz="806867">
              <a:buFont typeface="Arial" panose="020B0604020202020204" pitchFamily="34" charset="0"/>
              <a:buChar char="•"/>
            </a:pPr>
            <a:r>
              <a:rPr lang="fr-FR" sz="1588" dirty="0">
                <a:solidFill>
                  <a:srgbClr val="271A38"/>
                </a:solidFill>
                <a:latin typeface="Inter"/>
              </a:rPr>
              <a:t>L'écriture de fichiers contenant des suites de commandes, les fameux scripts sh (l'extension sh est un préfixe pour </a:t>
            </a:r>
            <a:r>
              <a:rPr lang="fr-FR" sz="1588" dirty="0" err="1">
                <a:solidFill>
                  <a:srgbClr val="271A38"/>
                </a:solidFill>
                <a:latin typeface="Inter"/>
              </a:rPr>
              <a:t>shell</a:t>
            </a:r>
            <a:r>
              <a:rPr lang="fr-FR" sz="1588" dirty="0">
                <a:solidFill>
                  <a:srgbClr val="271A38"/>
                </a:solidFill>
                <a:latin typeface="Inter"/>
              </a:rPr>
              <a:t>) ;</a:t>
            </a:r>
          </a:p>
          <a:p>
            <a:pPr defTabSz="806867">
              <a:buFont typeface="Arial" panose="020B0604020202020204" pitchFamily="34" charset="0"/>
              <a:buChar char="•"/>
            </a:pPr>
            <a:r>
              <a:rPr lang="fr-FR" sz="1588" dirty="0">
                <a:solidFill>
                  <a:srgbClr val="271A38"/>
                </a:solidFill>
                <a:latin typeface="Inter"/>
              </a:rPr>
              <a:t>L'intégration d'un langage de programmation, avec des structures conditionnelles, itératives et la gestion des variables </a:t>
            </a:r>
          </a:p>
          <a:p>
            <a:pPr defTabSz="806867">
              <a:buFont typeface="Arial" panose="020B0604020202020204" pitchFamily="34" charset="0"/>
              <a:buChar char="•"/>
            </a:pPr>
            <a:r>
              <a:rPr lang="fr-FR" sz="1588" dirty="0">
                <a:solidFill>
                  <a:srgbClr val="271A38"/>
                </a:solidFill>
                <a:latin typeface="Inter"/>
              </a:rPr>
              <a:t>La gestion des canaux d'entrée/sortie et des redirections via des tubes ;</a:t>
            </a:r>
          </a:p>
          <a:p>
            <a:pPr defTabSz="806867">
              <a:buFont typeface="Arial" panose="020B0604020202020204" pitchFamily="34" charset="0"/>
              <a:buChar char="•"/>
            </a:pPr>
            <a:r>
              <a:rPr lang="fr-FR" sz="1588" dirty="0">
                <a:solidFill>
                  <a:srgbClr val="271A38"/>
                </a:solidFill>
                <a:latin typeface="Inter"/>
              </a:rPr>
              <a:t>La gestion de l'exécution de commandes en substitution avec les caractères back </a:t>
            </a:r>
            <a:r>
              <a:rPr lang="fr-FR" sz="1588" err="1">
                <a:solidFill>
                  <a:srgbClr val="271A38"/>
                </a:solidFill>
                <a:latin typeface="Inter"/>
              </a:rPr>
              <a:t>quotes</a:t>
            </a:r>
            <a:r>
              <a:rPr lang="fr-FR" sz="1588">
                <a:solidFill>
                  <a:srgbClr val="271A38"/>
                </a:solidFill>
                <a:latin typeface="Inter"/>
              </a:rPr>
              <a:t> : </a:t>
            </a:r>
            <a:r>
              <a:rPr lang="fr-FR" sz="1588" dirty="0">
                <a:solidFill>
                  <a:srgbClr val="271A38"/>
                </a:solidFill>
                <a:latin typeface="Inter"/>
              </a:rPr>
              <a:t>``</a:t>
            </a:r>
          </a:p>
          <a:p>
            <a:pPr defTabSz="806867">
              <a:buFont typeface="Arial" panose="020B0604020202020204" pitchFamily="34" charset="0"/>
              <a:buChar char="•"/>
            </a:pPr>
            <a:endParaRPr lang="fr-FR" sz="1588" dirty="0">
              <a:solidFill>
                <a:srgbClr val="271A38"/>
              </a:solidFill>
              <a:latin typeface="Inter"/>
            </a:endParaRPr>
          </a:p>
          <a:p>
            <a:pPr defTabSz="806867"/>
            <a:r>
              <a:rPr lang="fr-FR" sz="1588" dirty="0">
                <a:solidFill>
                  <a:srgbClr val="271A38"/>
                </a:solidFill>
                <a:latin typeface="Inter"/>
              </a:rPr>
              <a:t>D'autres </a:t>
            </a:r>
            <a:r>
              <a:rPr lang="fr-FR" sz="1588" dirty="0" err="1">
                <a:solidFill>
                  <a:srgbClr val="271A38"/>
                </a:solidFill>
                <a:latin typeface="Inter"/>
              </a:rPr>
              <a:t>shells</a:t>
            </a:r>
            <a:r>
              <a:rPr lang="fr-FR" sz="1588" dirty="0">
                <a:solidFill>
                  <a:srgbClr val="271A38"/>
                </a:solidFill>
                <a:latin typeface="Inter"/>
              </a:rPr>
              <a:t> sont venus </a:t>
            </a:r>
            <a:r>
              <a:rPr lang="fr-FR" sz="1588">
                <a:solidFill>
                  <a:srgbClr val="271A38"/>
                </a:solidFill>
                <a:latin typeface="Inter"/>
              </a:rPr>
              <a:t>ensuite :</a:t>
            </a:r>
            <a:endParaRPr lang="fr-FR" sz="1588" dirty="0">
              <a:solidFill>
                <a:srgbClr val="271A38"/>
              </a:solidFill>
              <a:latin typeface="Inter"/>
            </a:endParaRPr>
          </a:p>
          <a:p>
            <a:pPr defTabSz="806867">
              <a:buFont typeface="Arial" panose="020B0604020202020204" pitchFamily="34" charset="0"/>
              <a:buChar char="•"/>
            </a:pPr>
            <a:r>
              <a:rPr lang="fr-FR" sz="1588" dirty="0">
                <a:solidFill>
                  <a:srgbClr val="271A38"/>
                </a:solidFill>
                <a:latin typeface="Inter"/>
              </a:rPr>
              <a:t>le </a:t>
            </a:r>
            <a:r>
              <a:rPr lang="fr-FR" sz="1588" b="1" dirty="0">
                <a:solidFill>
                  <a:srgbClr val="271A38"/>
                </a:solidFill>
                <a:latin typeface="Inter"/>
              </a:rPr>
              <a:t>C Shell</a:t>
            </a:r>
            <a:r>
              <a:rPr lang="fr-FR" sz="1588" dirty="0">
                <a:solidFill>
                  <a:srgbClr val="271A38"/>
                </a:solidFill>
                <a:latin typeface="Inter"/>
              </a:rPr>
              <a:t>, qui dispose d'un langage très proche du langage C (le langage natif des systèmes Unix/Linux) et donc très populaire pour cette raison ;</a:t>
            </a:r>
          </a:p>
          <a:p>
            <a:pPr defTabSz="806867">
              <a:buFont typeface="Arial" panose="020B0604020202020204" pitchFamily="34" charset="0"/>
              <a:buChar char="•"/>
            </a:pPr>
            <a:r>
              <a:rPr lang="fr-FR" sz="1588" dirty="0">
                <a:solidFill>
                  <a:srgbClr val="271A38"/>
                </a:solidFill>
                <a:latin typeface="Inter"/>
              </a:rPr>
              <a:t>le </a:t>
            </a:r>
            <a:r>
              <a:rPr lang="fr-FR" sz="1588" b="1" dirty="0" err="1">
                <a:solidFill>
                  <a:srgbClr val="271A38"/>
                </a:solidFill>
                <a:latin typeface="Inter"/>
              </a:rPr>
              <a:t>KornShell</a:t>
            </a:r>
            <a:r>
              <a:rPr lang="fr-FR" sz="1588" dirty="0">
                <a:solidFill>
                  <a:srgbClr val="271A38"/>
                </a:solidFill>
                <a:latin typeface="Inter"/>
              </a:rPr>
              <a:t>, développé plus tard, début des années 80, apporte de son côté une amélioration du C Shell avec une intégration d'autres langages comme le Perl, le TCL par exemple, le support de tableaux associatifs, etc.</a:t>
            </a:r>
          </a:p>
        </p:txBody>
      </p:sp>
    </p:spTree>
    <p:extLst>
      <p:ext uri="{BB962C8B-B14F-4D97-AF65-F5344CB8AC3E}">
        <p14:creationId xmlns:p14="http://schemas.microsoft.com/office/powerpoint/2010/main" val="9382845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576" y="356189"/>
            <a:ext cx="7605836" cy="6671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pc="-172" dirty="0"/>
              <a:t>Variables</a:t>
            </a:r>
            <a:r>
              <a:rPr spc="44" dirty="0"/>
              <a:t> </a:t>
            </a:r>
            <a:r>
              <a:rPr spc="-265" err="1"/>
              <a:t>spéciales</a:t>
            </a:r>
            <a:r>
              <a:rPr lang="fr-FR" spc="-265"/>
              <a:t> : </a:t>
            </a:r>
            <a:r>
              <a:rPr lang="fr-FR" spc="-265" dirty="0"/>
              <a:t>code de retour </a:t>
            </a:r>
            <a:endParaRPr spc="-265" dirty="0"/>
          </a:p>
        </p:txBody>
      </p:sp>
      <p:sp>
        <p:nvSpPr>
          <p:cNvPr id="7" name="object 7"/>
          <p:cNvSpPr txBox="1"/>
          <p:nvPr/>
        </p:nvSpPr>
        <p:spPr>
          <a:xfrm>
            <a:off x="1843860" y="1262007"/>
            <a:ext cx="181535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b="1" spc="-66" dirty="0">
                <a:solidFill>
                  <a:srgbClr val="FFFFFF"/>
                </a:solidFill>
                <a:latin typeface="Arial"/>
                <a:cs typeface="Arial"/>
              </a:rPr>
              <a:t>43</a:t>
            </a:r>
            <a:endParaRPr sz="1235">
              <a:latin typeface="Arial"/>
              <a:cs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72E4E86-B81A-BE72-06F0-D32B161D9D9B}"/>
              </a:ext>
            </a:extLst>
          </p:cNvPr>
          <p:cNvSpPr txBox="1"/>
          <p:nvPr/>
        </p:nvSpPr>
        <p:spPr>
          <a:xfrm>
            <a:off x="2025396" y="1748118"/>
            <a:ext cx="7903016" cy="3048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146" indent="-252146" algn="just">
              <a:spcBef>
                <a:spcPts val="529"/>
              </a:spcBef>
              <a:spcAft>
                <a:spcPts val="529"/>
              </a:spcAft>
              <a:buFont typeface="Arial" panose="020B0604020202020204" pitchFamily="34" charset="0"/>
              <a:buChar char="•"/>
            </a:pPr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Un code de retour (exit </a:t>
            </a:r>
            <a:r>
              <a:rPr lang="fr-FR" sz="1588" dirty="0" err="1">
                <a:solidFill>
                  <a:srgbClr val="212529"/>
                </a:solidFill>
                <a:latin typeface="Verdana" panose="020B0604030504040204" pitchFamily="34" charset="0"/>
              </a:rPr>
              <a:t>status</a:t>
            </a:r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) est fourni par le </a:t>
            </a:r>
            <a:r>
              <a:rPr lang="fr-FR" sz="1588" dirty="0" err="1">
                <a:solidFill>
                  <a:srgbClr val="212529"/>
                </a:solidFill>
                <a:latin typeface="Verdana" panose="020B0604030504040204" pitchFamily="34" charset="0"/>
              </a:rPr>
              <a:t>shell</a:t>
            </a:r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 après exécution d'une commande. </a:t>
            </a:r>
          </a:p>
          <a:p>
            <a:pPr marL="252146" indent="-252146" algn="just">
              <a:spcBef>
                <a:spcPts val="529"/>
              </a:spcBef>
              <a:spcAft>
                <a:spcPts val="529"/>
              </a:spcAft>
              <a:buFont typeface="Arial" panose="020B0604020202020204" pitchFamily="34" charset="0"/>
              <a:buChar char="•"/>
            </a:pPr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Le code de retour est un entier positif ou nul, compris entre 0 et 255, indiquant si l'exécution de la commande s'est bien déroulée ou s'il y a eu un problème quelconque.</a:t>
            </a:r>
          </a:p>
          <a:p>
            <a:pPr marL="252146" indent="-252146" algn="just">
              <a:spcBef>
                <a:spcPts val="529"/>
              </a:spcBef>
              <a:spcAft>
                <a:spcPts val="529"/>
              </a:spcAft>
              <a:buFont typeface="Arial" panose="020B0604020202020204" pitchFamily="34" charset="0"/>
              <a:buChar char="•"/>
            </a:pPr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 Par convention, un code de retour égal à 0 signifie que la commande s'est exécutée correctement. </a:t>
            </a:r>
          </a:p>
          <a:p>
            <a:pPr marL="252146" indent="-252146" algn="just">
              <a:spcBef>
                <a:spcPts val="529"/>
              </a:spcBef>
              <a:spcAft>
                <a:spcPts val="529"/>
              </a:spcAft>
              <a:buFont typeface="Arial" panose="020B0604020202020204" pitchFamily="34" charset="0"/>
              <a:buChar char="•"/>
            </a:pPr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Un code différent de 0 signifie une erreur syntaxique ou d'exécution.</a:t>
            </a:r>
          </a:p>
          <a:p>
            <a:pPr marL="252146" indent="-252146" algn="just">
              <a:spcBef>
                <a:spcPts val="529"/>
              </a:spcBef>
              <a:spcAft>
                <a:spcPts val="529"/>
              </a:spcAft>
              <a:buFont typeface="Arial" panose="020B0604020202020204" pitchFamily="34" charset="0"/>
              <a:buChar char="•"/>
            </a:pPr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L’évaluation du code de retour est essentielle à l’exécution de structures de contrôle du </a:t>
            </a:r>
            <a:r>
              <a:rPr lang="fr-FR" sz="1588" dirty="0" err="1">
                <a:solidFill>
                  <a:srgbClr val="212529"/>
                </a:solidFill>
                <a:latin typeface="Verdana" panose="020B0604030504040204" pitchFamily="34" charset="0"/>
              </a:rPr>
              <a:t>shell</a:t>
            </a:r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 telles que if et </a:t>
            </a:r>
            <a:r>
              <a:rPr lang="fr-FR" sz="1588" dirty="0" err="1">
                <a:solidFill>
                  <a:srgbClr val="212529"/>
                </a:solidFill>
                <a:latin typeface="Verdana" panose="020B0604030504040204" pitchFamily="34" charset="0"/>
              </a:rPr>
              <a:t>while</a:t>
            </a:r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8DA5B9-C3F9-7385-6837-2F71B8D5A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9353" y="5074500"/>
            <a:ext cx="6594188" cy="112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682" tIns="0" rIns="80682" bIns="40341" numCol="1" anchor="ctr" anchorCtr="0" compatLnSpc="1">
            <a:prstTxWarp prst="textNoShape">
              <a:avLst/>
            </a:prstTxWarp>
            <a:spAutoFit/>
          </a:bodyPr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12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412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12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fr-FR" altLang="fr-FR" sz="1412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/home/</a:t>
            </a:r>
            <a:r>
              <a:rPr lang="fr-FR" altLang="fr-FR" sz="1412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sanchis</a:t>
            </a:r>
            <a:r>
              <a:rPr lang="fr-FR" altLang="fr-FR" sz="1412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12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412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12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altLang="fr-FR" sz="1412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12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r>
              <a:rPr lang="fr-FR" altLang="fr-FR" sz="1412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12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412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12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fr-FR" altLang="fr-FR" sz="1412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 commande </a:t>
            </a:r>
            <a:r>
              <a:rPr lang="fr-FR" altLang="fr-FR" sz="1412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fr-FR" altLang="fr-FR" sz="1412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r>
              <a:rPr lang="fr-FR" altLang="fr-FR" sz="1412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'est exécutée correctement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12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12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ls -l </a:t>
            </a:r>
            <a:r>
              <a:rPr lang="fr-FR" altLang="fr-FR" sz="1412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fr-FR" altLang="fr-FR" sz="1412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12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ls: vi: </a:t>
            </a:r>
            <a:r>
              <a:rPr lang="fr-FR" altLang="fr-FR" sz="1412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Aucun fichier ou répertoire de ce type</a:t>
            </a:r>
            <a:r>
              <a:rPr lang="fr-FR" altLang="fr-FR" sz="1412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12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altLang="fr-FR" sz="1412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altLang="fr-FR" sz="1412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$?</a:t>
            </a:r>
            <a:r>
              <a:rPr lang="fr-FR" altLang="fr-FR" sz="1412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12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=&gt; une erreur s’est produite !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12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12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927" dirty="0"/>
              <a:t> </a:t>
            </a:r>
            <a:endParaRPr lang="fr-FR" altLang="fr-FR" sz="3177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576" y="356189"/>
            <a:ext cx="7605836" cy="6671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pc="-172" dirty="0"/>
              <a:t>Variables</a:t>
            </a:r>
            <a:r>
              <a:rPr spc="44" dirty="0"/>
              <a:t> </a:t>
            </a:r>
            <a:r>
              <a:rPr spc="-265" err="1"/>
              <a:t>spéciales</a:t>
            </a:r>
            <a:r>
              <a:rPr lang="fr-FR" spc="-265"/>
              <a:t> : </a:t>
            </a:r>
            <a:r>
              <a:rPr lang="fr-FR" spc="-265" dirty="0"/>
              <a:t>code de retour </a:t>
            </a:r>
            <a:endParaRPr spc="-265" dirty="0"/>
          </a:p>
        </p:txBody>
      </p:sp>
      <p:sp>
        <p:nvSpPr>
          <p:cNvPr id="7" name="object 7"/>
          <p:cNvSpPr txBox="1"/>
          <p:nvPr/>
        </p:nvSpPr>
        <p:spPr>
          <a:xfrm>
            <a:off x="1843860" y="1262007"/>
            <a:ext cx="181535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b="1" spc="-66" dirty="0">
                <a:solidFill>
                  <a:srgbClr val="FFFFFF"/>
                </a:solidFill>
                <a:latin typeface="Arial"/>
                <a:cs typeface="Arial"/>
              </a:rPr>
              <a:t>43</a:t>
            </a:r>
            <a:endParaRPr sz="1235">
              <a:latin typeface="Arial"/>
              <a:cs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72E4E86-B81A-BE72-06F0-D32B161D9D9B}"/>
              </a:ext>
            </a:extLst>
          </p:cNvPr>
          <p:cNvSpPr txBox="1"/>
          <p:nvPr/>
        </p:nvSpPr>
        <p:spPr>
          <a:xfrm>
            <a:off x="1925953" y="1543365"/>
            <a:ext cx="7903016" cy="2548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146" indent="-252146" algn="just">
              <a:spcBef>
                <a:spcPts val="529"/>
              </a:spcBef>
              <a:spcAft>
                <a:spcPts val="529"/>
              </a:spcAft>
              <a:buFont typeface="Arial" panose="020B0604020202020204" pitchFamily="34" charset="0"/>
              <a:buChar char="•"/>
            </a:pPr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Chaque commande positionne « à sa manière » les codes de retour différents de 0. Ainsi, un code de retour égal à 1 positionné par la commande </a:t>
            </a:r>
            <a:r>
              <a:rPr lang="fr-FR" sz="1588" dirty="0" err="1">
                <a:solidFill>
                  <a:srgbClr val="212529"/>
                </a:solidFill>
                <a:latin typeface="Verdana" panose="020B0604030504040204" pitchFamily="34" charset="0"/>
              </a:rPr>
              <a:t>unix</a:t>
            </a:r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 ls n'a pas la même signification qu'un code de retour à 1 positionné par la commande </a:t>
            </a:r>
            <a:r>
              <a:rPr lang="fr-FR" sz="1588" dirty="0" err="1">
                <a:solidFill>
                  <a:srgbClr val="212529"/>
                </a:solidFill>
                <a:latin typeface="Verdana" panose="020B0604030504040204" pitchFamily="34" charset="0"/>
              </a:rPr>
              <a:t>unix</a:t>
            </a:r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 </a:t>
            </a:r>
            <a:r>
              <a:rPr lang="fr-FR" sz="1588" dirty="0" err="1">
                <a:solidFill>
                  <a:srgbClr val="212529"/>
                </a:solidFill>
                <a:latin typeface="Verdana" panose="020B0604030504040204" pitchFamily="34" charset="0"/>
              </a:rPr>
              <a:t>grep</a:t>
            </a:r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. Les valeurs et significations du code de retour d’une commande </a:t>
            </a:r>
            <a:r>
              <a:rPr lang="fr-FR" sz="1588" dirty="0" err="1">
                <a:solidFill>
                  <a:srgbClr val="212529"/>
                </a:solidFill>
                <a:latin typeface="Verdana" panose="020B0604030504040204" pitchFamily="34" charset="0"/>
              </a:rPr>
              <a:t>unix</a:t>
            </a:r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 ou du </a:t>
            </a:r>
            <a:r>
              <a:rPr lang="fr-FR" sz="1588" dirty="0" err="1">
                <a:solidFill>
                  <a:srgbClr val="212529"/>
                </a:solidFill>
                <a:latin typeface="Verdana" panose="020B0604030504040204" pitchFamily="34" charset="0"/>
              </a:rPr>
              <a:t>shell</a:t>
            </a:r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 sont documentées dans les pages correspondantes du manuel (</a:t>
            </a:r>
            <a:r>
              <a:rPr lang="fr-FR" sz="1588">
                <a:solidFill>
                  <a:srgbClr val="212529"/>
                </a:solidFill>
                <a:latin typeface="Verdana" panose="020B0604030504040204" pitchFamily="34" charset="0"/>
              </a:rPr>
              <a:t>ex : </a:t>
            </a:r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man </a:t>
            </a:r>
            <a:r>
              <a:rPr lang="fr-FR" sz="1588" dirty="0" err="1">
                <a:solidFill>
                  <a:srgbClr val="212529"/>
                </a:solidFill>
                <a:latin typeface="Verdana" panose="020B0604030504040204" pitchFamily="34" charset="0"/>
              </a:rPr>
              <a:t>grep</a:t>
            </a:r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).</a:t>
            </a:r>
          </a:p>
          <a:p>
            <a:pPr marL="252146" indent="-252146" algn="just">
              <a:spcBef>
                <a:spcPts val="529"/>
              </a:spcBef>
              <a:spcAft>
                <a:spcPts val="529"/>
              </a:spcAft>
              <a:buFont typeface="Arial" panose="020B0604020202020204" pitchFamily="34" charset="0"/>
              <a:buChar char="•"/>
            </a:pPr>
            <a:endParaRPr lang="fr-FR" sz="1588" dirty="0">
              <a:solidFill>
                <a:srgbClr val="212529"/>
              </a:solidFill>
              <a:latin typeface="Verdana" panose="020B0604030504040204" pitchFamily="34" charset="0"/>
            </a:endParaRPr>
          </a:p>
          <a:p>
            <a:pPr marL="252146" indent="-252146" algn="just">
              <a:spcBef>
                <a:spcPts val="529"/>
              </a:spcBef>
              <a:spcAft>
                <a:spcPts val="529"/>
              </a:spcAft>
              <a:buFont typeface="Arial" panose="020B0604020202020204" pitchFamily="34" charset="0"/>
              <a:buChar char="•"/>
            </a:pPr>
            <a:r>
              <a:rPr lang="fr-FR" sz="1588" dirty="0">
                <a:solidFill>
                  <a:srgbClr val="C00000"/>
                </a:solidFill>
                <a:latin typeface="Verdana" panose="020B0604030504040204" pitchFamily="34" charset="0"/>
              </a:rPr>
              <a:t>Lorsque une commande est exécutée en arrière-plan son code de retour n'est pas mémorisé dans le paramètre spécial ?.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46C1C0A-39B6-755F-7B61-C9ACFDE4E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4236" y="4096346"/>
            <a:ext cx="6132523" cy="2484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682" tIns="0" rIns="80682" bIns="40341" numCol="1" anchor="ctr" anchorCtr="0" compatLnSpc="1">
            <a:prstTxWarp prst="textNoShape">
              <a:avLst/>
            </a:prstTxWarp>
            <a:spAutoFit/>
          </a:bodyPr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mise à zéro du paramètre spécial ?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/home/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sanchis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ls -l vi </a:t>
            </a:r>
            <a:r>
              <a:rPr lang="fr-FR" altLang="fr-FR" sz="1588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commande exécutée en arrière-plan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fr-FR" altLang="fr-FR" sz="1588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fr-FR" altLang="fr-FR" sz="1588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19331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b="1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ls: vi: 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Aucun fichier ou répertoire de ce type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fr-FR" altLang="fr-FR" sz="1588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 Exit </a:t>
            </a:r>
            <a:r>
              <a:rPr lang="fr-FR" altLang="fr-FR" sz="1588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ls --</a:t>
            </a:r>
            <a:r>
              <a:rPr lang="fr-FR" altLang="fr-FR" sz="1588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FR" altLang="fr-FR" sz="1588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tty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-l vi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endParaRPr lang="fr-FR" altLang="fr-FR" sz="1588" dirty="0">
              <a:latin typeface="Arial" panose="020B060402020202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6F2148-4D41-4263-26B8-726F446E4B1B}"/>
              </a:ext>
            </a:extLst>
          </p:cNvPr>
          <p:cNvSpPr/>
          <p:nvPr/>
        </p:nvSpPr>
        <p:spPr>
          <a:xfrm>
            <a:off x="2322575" y="5647765"/>
            <a:ext cx="2495954" cy="10757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88"/>
          </a:p>
        </p:txBody>
      </p:sp>
    </p:spTree>
    <p:extLst>
      <p:ext uri="{BB962C8B-B14F-4D97-AF65-F5344CB8AC3E}">
        <p14:creationId xmlns:p14="http://schemas.microsoft.com/office/powerpoint/2010/main" val="27534577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576" y="356189"/>
            <a:ext cx="7605836" cy="6671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pc="-172" dirty="0"/>
              <a:t>Variables</a:t>
            </a:r>
            <a:r>
              <a:rPr spc="44" dirty="0"/>
              <a:t> </a:t>
            </a:r>
            <a:r>
              <a:rPr spc="-265" err="1"/>
              <a:t>spéciales</a:t>
            </a:r>
            <a:r>
              <a:rPr lang="fr-FR" spc="-265"/>
              <a:t> : </a:t>
            </a:r>
            <a:r>
              <a:rPr lang="fr-FR" spc="-265" dirty="0"/>
              <a:t>code de retour </a:t>
            </a:r>
            <a:endParaRPr spc="-265" dirty="0"/>
          </a:p>
        </p:txBody>
      </p:sp>
      <p:sp>
        <p:nvSpPr>
          <p:cNvPr id="7" name="object 7"/>
          <p:cNvSpPr txBox="1"/>
          <p:nvPr/>
        </p:nvSpPr>
        <p:spPr>
          <a:xfrm>
            <a:off x="1843860" y="1262007"/>
            <a:ext cx="181535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b="1" spc="-66" dirty="0">
                <a:solidFill>
                  <a:srgbClr val="FFFFFF"/>
                </a:solidFill>
                <a:latin typeface="Arial"/>
                <a:cs typeface="Arial"/>
              </a:rPr>
              <a:t>43</a:t>
            </a:r>
            <a:endParaRPr sz="1235">
              <a:latin typeface="Arial"/>
              <a:cs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89ECE57-85E3-B93A-63A1-BD089B0715CA}"/>
              </a:ext>
            </a:extLst>
          </p:cNvPr>
          <p:cNvSpPr txBox="1"/>
          <p:nvPr/>
        </p:nvSpPr>
        <p:spPr>
          <a:xfrm>
            <a:off x="1843860" y="1986779"/>
            <a:ext cx="842072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88" dirty="0"/>
              <a:t> - La commande interne </a:t>
            </a:r>
            <a:r>
              <a:rPr lang="fr-FR" sz="1588"/>
              <a:t>deux-points (:) </a:t>
            </a:r>
            <a:r>
              <a:rPr lang="fr-FR" sz="1588" dirty="0"/>
              <a:t>sans argument retourne toujours un code de retour égal à 0.</a:t>
            </a:r>
          </a:p>
          <a:p>
            <a:r>
              <a:rPr lang="fr-FR" sz="1588" dirty="0"/>
              <a:t>- La commande interne </a:t>
            </a:r>
            <a:r>
              <a:rPr lang="fr-FR" sz="1588" err="1"/>
              <a:t>echo</a:t>
            </a:r>
            <a:r>
              <a:rPr lang="fr-FR" sz="1588"/>
              <a:t> : </a:t>
            </a:r>
            <a:r>
              <a:rPr lang="fr-FR" sz="1588" dirty="0"/>
              <a:t>elle retourne toujours un code de retour égal à 0, sauf cas particuliers.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B71DB52-D19D-654D-42E1-F24356D0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395" y="2826274"/>
            <a:ext cx="3452302" cy="77382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80682" tIns="0" rIns="80682" bIns="40341" numCol="1" anchor="ctr" anchorCtr="0" compatLnSpc="1">
            <a:prstTxWarp prst="textNoShape">
              <a:avLst/>
            </a:prstTxWarp>
            <a:spAutoFit/>
          </a:bodyPr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b="1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altLang="fr-FR" sz="1588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commande deux-points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altLang="fr-FR" sz="353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7017DA4-372B-42A6-9754-6D0BB22F7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396" y="4235922"/>
            <a:ext cx="7228977" cy="101818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80682" tIns="0" rIns="80682" bIns="40341" numCol="1" anchor="ctr" anchorCtr="0" compatLnSpc="1">
            <a:prstTxWarp prst="textNoShape">
              <a:avLst/>
            </a:prstTxWarp>
            <a:spAutoFit/>
          </a:bodyPr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altLang="fr-FR" sz="1588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&gt;&amp;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coucou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-bash: echo: </a:t>
            </a:r>
            <a:r>
              <a:rPr lang="fr-FR" altLang="fr-FR" sz="1588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error: 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Mauvais descripteur de fichier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endParaRPr lang="fr-FR" altLang="fr-FR" sz="1588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8697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576" y="356189"/>
            <a:ext cx="7605836" cy="6671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lang="fr-FR" spc="-265" dirty="0"/>
              <a:t>code de </a:t>
            </a:r>
            <a:r>
              <a:rPr lang="fr-FR" spc="-265"/>
              <a:t>retour : </a:t>
            </a:r>
            <a:r>
              <a:rPr lang="fr-FR" spc="-265" dirty="0" err="1"/>
              <a:t>Egrep</a:t>
            </a:r>
            <a:endParaRPr spc="-265" dirty="0"/>
          </a:p>
        </p:txBody>
      </p:sp>
      <p:sp>
        <p:nvSpPr>
          <p:cNvPr id="7" name="object 7"/>
          <p:cNvSpPr txBox="1"/>
          <p:nvPr/>
        </p:nvSpPr>
        <p:spPr>
          <a:xfrm>
            <a:off x="1843860" y="1262007"/>
            <a:ext cx="181535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b="1" spc="-66" dirty="0">
                <a:solidFill>
                  <a:srgbClr val="FFFFFF"/>
                </a:solidFill>
                <a:latin typeface="Arial"/>
                <a:cs typeface="Arial"/>
              </a:rPr>
              <a:t>43</a:t>
            </a:r>
            <a:endParaRPr sz="1235">
              <a:latin typeface="Arial"/>
              <a:cs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89ECE57-85E3-B93A-63A1-BD089B0715CA}"/>
              </a:ext>
            </a:extLst>
          </p:cNvPr>
          <p:cNvSpPr txBox="1"/>
          <p:nvPr/>
        </p:nvSpPr>
        <p:spPr>
          <a:xfrm>
            <a:off x="1934628" y="1763699"/>
            <a:ext cx="8180731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88" dirty="0"/>
              <a:t>Certaines commandes utilisent plusieurs valeurs pour indiquer des significations différentes, comme la commande </a:t>
            </a:r>
            <a:r>
              <a:rPr lang="fr-FR" sz="1588" dirty="0" err="1"/>
              <a:t>unix</a:t>
            </a:r>
            <a:r>
              <a:rPr lang="fr-FR" sz="1588" dirty="0"/>
              <a:t> </a:t>
            </a:r>
            <a:r>
              <a:rPr lang="fr-FR" sz="1588" dirty="0" err="1"/>
              <a:t>grep</a:t>
            </a:r>
            <a:r>
              <a:rPr lang="fr-FR" sz="1588" dirty="0"/>
              <a:t>.</a:t>
            </a:r>
            <a:endParaRPr lang="fr-FR" sz="1588" dirty="0">
              <a:solidFill>
                <a:srgbClr val="FF000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5ABC08-80EA-C97B-64DE-FDCA00E0BE82}"/>
              </a:ext>
            </a:extLst>
          </p:cNvPr>
          <p:cNvSpPr txBox="1"/>
          <p:nvPr/>
        </p:nvSpPr>
        <p:spPr>
          <a:xfrm>
            <a:off x="1934628" y="2420471"/>
            <a:ext cx="8061019" cy="1802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146" indent="-252146">
              <a:buFont typeface="Arial" panose="020B0604020202020204" pitchFamily="34" charset="0"/>
              <a:buChar char="•"/>
            </a:pPr>
            <a:r>
              <a:rPr lang="fr-FR" sz="1588" dirty="0"/>
              <a:t>Cette commande affiche sur sa sortie standard l'ensemble des lignes contenant une chaîne de caractères spécifiée en argument, lignes appartenant à un ou plusieurs fichiers texte (ou par défaut, son entrée standard).</a:t>
            </a:r>
          </a:p>
          <a:p>
            <a:endParaRPr lang="fr-FR" sz="1588" dirty="0"/>
          </a:p>
          <a:p>
            <a:pPr marL="252146" indent="-252146">
              <a:buFont typeface="Arial" panose="020B0604020202020204" pitchFamily="34" charset="0"/>
              <a:buChar char="•"/>
            </a:pPr>
            <a:r>
              <a:rPr lang="fr-FR" sz="1588" dirty="0"/>
              <a:t>La syntaxe de cette commande </a:t>
            </a:r>
            <a:r>
              <a:rPr lang="fr-FR" sz="1588"/>
              <a:t>est : </a:t>
            </a:r>
            <a:r>
              <a:rPr lang="fr-FR" sz="1588" dirty="0" err="1"/>
              <a:t>grep</a:t>
            </a:r>
            <a:r>
              <a:rPr lang="fr-FR" sz="1588" dirty="0"/>
              <a:t> [ option(s) ] </a:t>
            </a:r>
            <a:r>
              <a:rPr lang="fr-FR" sz="1588" dirty="0" err="1"/>
              <a:t>chaîne_cherchée</a:t>
            </a:r>
            <a:r>
              <a:rPr lang="fr-FR" sz="1588" dirty="0"/>
              <a:t> [ fich_texte1 ... ]</a:t>
            </a:r>
          </a:p>
          <a:p>
            <a:endParaRPr lang="fr-FR" sz="1588" dirty="0"/>
          </a:p>
          <a:p>
            <a:r>
              <a:rPr lang="fr-FR" sz="1588" dirty="0"/>
              <a:t>Soit le fichier </a:t>
            </a:r>
            <a:r>
              <a:rPr lang="fr-FR" sz="1588" dirty="0" err="1"/>
              <a:t>pass</a:t>
            </a:r>
            <a:r>
              <a:rPr lang="fr-FR" sz="1588" dirty="0"/>
              <a:t> contenant les cinq lignes </a:t>
            </a:r>
            <a:r>
              <a:rPr lang="fr-FR" sz="1588"/>
              <a:t>suivantes :</a:t>
            </a:r>
            <a:endParaRPr lang="fr-FR" sz="1588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588F2E0-DFF0-F5B1-BCB9-CE2F2BA5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062" y="4300555"/>
            <a:ext cx="5645210" cy="1262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682" tIns="0" rIns="80682" bIns="40341" numCol="1" anchor="ctr" anchorCtr="0" compatLnSpc="1">
            <a:prstTxWarp prst="textNoShape">
              <a:avLst/>
            </a:prstTxWarp>
            <a:spAutoFit/>
          </a:bodyPr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root:x:</a:t>
            </a:r>
            <a:r>
              <a:rPr lang="fr-FR" altLang="fr-FR" sz="1588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FR" altLang="fr-FR" sz="1588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:root:/root:/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fr-FR" altLang="fr-FR" sz="1588" dirty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daemon:x:</a:t>
            </a:r>
            <a:r>
              <a:rPr lang="fr-FR" altLang="fr-FR" sz="1588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FR" altLang="fr-FR" sz="1588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:daemon:/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/sbin:/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bin/sh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bertrand:x:</a:t>
            </a:r>
            <a:r>
              <a:rPr lang="fr-FR" altLang="fr-FR" sz="1588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FR" altLang="fr-FR" sz="1588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::/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/bertrand:/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albert:x:</a:t>
            </a:r>
            <a:r>
              <a:rPr lang="fr-FR" altLang="fr-FR" sz="1588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102</a:t>
            </a: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FR" altLang="fr-FR" sz="1588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::/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/albert:/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sanchis:x:</a:t>
            </a:r>
            <a:r>
              <a:rPr lang="fr-FR" altLang="fr-FR" sz="1588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103</a:t>
            </a: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FR" altLang="fr-FR" sz="1588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::/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/sanchis:/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fr-FR" altLang="fr-FR" sz="1588" dirty="0"/>
              <a:t> </a:t>
            </a:r>
            <a:endParaRPr lang="fr-FR" altLang="fr-FR" sz="1588" dirty="0"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0505165-5787-F38F-0CAB-074177022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085" y="5727315"/>
            <a:ext cx="5326213" cy="529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682" tIns="0" rIns="80682" bIns="40341" numCol="1" anchor="ctr" anchorCtr="0" compatLnSpc="1">
            <a:prstTxWarp prst="textNoShape">
              <a:avLst/>
            </a:prstTxWarp>
            <a:spAutoFit/>
          </a:bodyPr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sanchis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sanchis:x:</a:t>
            </a:r>
            <a:r>
              <a:rPr lang="fr-FR" altLang="fr-FR" sz="1588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103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FR" altLang="fr-FR" sz="1588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::/home/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sanchis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:/bin/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fr-FR" altLang="fr-FR" sz="1588" dirty="0"/>
              <a:t> </a:t>
            </a:r>
            <a:endParaRPr lang="fr-FR" altLang="fr-FR" sz="1588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4673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2906A-AA3F-47F2-F760-E04DFA30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882" y="336177"/>
            <a:ext cx="6331772" cy="651845"/>
          </a:xfrm>
        </p:spPr>
        <p:txBody>
          <a:bodyPr/>
          <a:lstStyle/>
          <a:p>
            <a:r>
              <a:rPr lang="fr-FR" sz="4236" spc="-265" dirty="0"/>
              <a:t>code de </a:t>
            </a:r>
            <a:r>
              <a:rPr lang="fr-FR" sz="4236" spc="-265"/>
              <a:t>retour : </a:t>
            </a:r>
            <a:r>
              <a:rPr lang="fr-FR" sz="4236" spc="-265" dirty="0" err="1"/>
              <a:t>Egrep</a:t>
            </a:r>
            <a:endParaRPr lang="fr-F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28B703-D2D0-6014-F0CA-02C6310FD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95" y="1815525"/>
            <a:ext cx="5645210" cy="175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682" tIns="0" rIns="80682" bIns="40341" numCol="1" anchor="ctr" anchorCtr="0" compatLnSpc="1">
            <a:prstTxWarp prst="textNoShape">
              <a:avLst/>
            </a:prstTxWarp>
            <a:spAutoFit/>
          </a:bodyPr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sanchis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sanchis:x:</a:t>
            </a:r>
            <a:r>
              <a:rPr lang="fr-FR" altLang="fr-FR" sz="1588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103</a:t>
            </a: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FR" altLang="fr-FR" sz="1588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::/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/sanchis:/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fr-FR" altLang="fr-FR" sz="1588" dirty="0"/>
              <a:t>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588" dirty="0">
              <a:latin typeface="Arial" panose="020B0604020202020204" pitchFamily="34" charset="0"/>
            </a:endParaRP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bert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bertrand:x:</a:t>
            </a:r>
            <a:r>
              <a:rPr lang="fr-FR" altLang="fr-FR" sz="1588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FR" altLang="fr-FR" sz="1588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::/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/bertrand:/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albert:x:</a:t>
            </a:r>
            <a:r>
              <a:rPr lang="fr-FR" altLang="fr-FR" sz="1588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102</a:t>
            </a: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FR" altLang="fr-FR" sz="1588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::/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/albert:/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/>
              <a:t> </a:t>
            </a:r>
            <a:endParaRPr lang="fr-FR" altLang="fr-FR" sz="1588" dirty="0">
              <a:latin typeface="Arial" panose="020B0604020202020204" pitchFamily="34" charset="0"/>
            </a:endParaRP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588" dirty="0"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6B203C6-F426-7275-75C4-9E36A3DC359F}"/>
              </a:ext>
            </a:extLst>
          </p:cNvPr>
          <p:cNvSpPr txBox="1"/>
          <p:nvPr/>
        </p:nvSpPr>
        <p:spPr>
          <a:xfrm>
            <a:off x="2330824" y="3566964"/>
            <a:ext cx="7597588" cy="1879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La commande </a:t>
            </a:r>
            <a:r>
              <a:rPr lang="fr-FR" sz="1588" dirty="0" err="1">
                <a:solidFill>
                  <a:srgbClr val="212529"/>
                </a:solidFill>
                <a:latin typeface="Verdana" panose="020B0604030504040204" pitchFamily="34" charset="0"/>
              </a:rPr>
              <a:t>unix</a:t>
            </a:r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 </a:t>
            </a:r>
            <a:r>
              <a:rPr lang="fr-FR" sz="1588" b="1" dirty="0" err="1">
                <a:solidFill>
                  <a:srgbClr val="212529"/>
                </a:solidFill>
                <a:latin typeface="Verdana" panose="020B0604030504040204" pitchFamily="34" charset="0"/>
              </a:rPr>
              <a:t>grep</a:t>
            </a:r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 positionne un code de retour</a:t>
            </a:r>
          </a:p>
          <a:p>
            <a:pPr algn="just"/>
            <a:endParaRPr lang="fr-FR" sz="1588" dirty="0">
              <a:solidFill>
                <a:srgbClr val="212529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529"/>
              </a:spcBef>
              <a:spcAft>
                <a:spcPts val="529"/>
              </a:spcAft>
              <a:buFont typeface="Arial" panose="020B0604020202020204" pitchFamily="34" charset="0"/>
              <a:buChar char="•"/>
            </a:pPr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égal à 0 pour indiquer qu'une ou plusieurs lignes ont été trouvées</a:t>
            </a:r>
          </a:p>
          <a:p>
            <a:pPr algn="just">
              <a:spcBef>
                <a:spcPts val="529"/>
              </a:spcBef>
              <a:spcAft>
                <a:spcPts val="529"/>
              </a:spcAft>
              <a:buFont typeface="Arial" panose="020B0604020202020204" pitchFamily="34" charset="0"/>
              <a:buChar char="•"/>
            </a:pPr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égal à 1 pour indiquer qu'aucune ligne n'a été trouvée</a:t>
            </a:r>
          </a:p>
          <a:p>
            <a:pPr algn="just">
              <a:spcBef>
                <a:spcPts val="529"/>
              </a:spcBef>
              <a:spcAft>
                <a:spcPts val="529"/>
              </a:spcAft>
              <a:buFont typeface="Arial" panose="020B0604020202020204" pitchFamily="34" charset="0"/>
              <a:buChar char="•"/>
            </a:pPr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égal à 2 pour indiquer la présence d'une erreur de syntaxe ou qu'un fichier mentionné en argument est inaccessible.</a:t>
            </a:r>
          </a:p>
        </p:txBody>
      </p:sp>
    </p:spTree>
    <p:extLst>
      <p:ext uri="{BB962C8B-B14F-4D97-AF65-F5344CB8AC3E}">
        <p14:creationId xmlns:p14="http://schemas.microsoft.com/office/powerpoint/2010/main" val="3450546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069457-AC17-47E3-705C-4799DAF7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882" y="336177"/>
            <a:ext cx="6331772" cy="651845"/>
          </a:xfrm>
        </p:spPr>
        <p:txBody>
          <a:bodyPr/>
          <a:lstStyle/>
          <a:p>
            <a:r>
              <a:rPr lang="fr-FR" spc="-265" dirty="0"/>
              <a:t>code de </a:t>
            </a:r>
            <a:r>
              <a:rPr lang="fr-FR" spc="-265"/>
              <a:t>retour : </a:t>
            </a:r>
            <a:r>
              <a:rPr lang="fr-FR" spc="-265" dirty="0" err="1"/>
              <a:t>Egrep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A0BC17-B0EA-EA11-4ABB-6DAF526A2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647" y="2186824"/>
            <a:ext cx="6985320" cy="2484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682" tIns="0" rIns="80682" bIns="40341" numCol="1" anchor="ctr" anchorCtr="0" compatLnSpc="1">
            <a:prstTxWarp prst="textNoShape">
              <a:avLst/>
            </a:prstTxWarp>
            <a:spAutoFit/>
          </a:bodyPr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sanchis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altLang="fr-FR" sz="1588" dirty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sanchis:x:</a:t>
            </a:r>
            <a:r>
              <a:rPr lang="fr-FR" altLang="fr-FR" sz="1588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103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FR" altLang="fr-FR" sz="1588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::/home/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sanchis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:/bin/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toto 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 chaîne toto n</a:t>
            </a:r>
            <a:r>
              <a:rPr lang="fr-FR" altLang="fr-FR" sz="1588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'est pas présente dans </a:t>
            </a:r>
            <a:r>
              <a:rPr lang="fr-FR" altLang="fr-FR" sz="1588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altLang="fr-FR" sz="1588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fr-FR" altLang="fr-FR" sz="1588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sanchis</a:t>
            </a:r>
            <a:r>
              <a:rPr lang="fr-FR" altLang="fr-FR" sz="1588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turlututu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fr-FR" altLang="fr-FR" sz="1588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turlututu: Aucun fichier ou répertoire de ce type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altLang="fr-FR" sz="1588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altLang="fr-FR" sz="1588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$?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=&gt; le fichier turlututu n'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existe pas </a:t>
            </a:r>
            <a:r>
              <a:rPr lang="fr-FR" altLang="fr-FR" sz="1588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altLang="fr-FR" sz="1588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6992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3252E-D5F2-780E-1F6C-E0CB5F15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41" y="336176"/>
            <a:ext cx="8538882" cy="597536"/>
          </a:xfrm>
        </p:spPr>
        <p:txBody>
          <a:bodyPr/>
          <a:lstStyle/>
          <a:p>
            <a:r>
              <a:rPr lang="fr-FR" sz="3883" dirty="0"/>
              <a:t>Code de retour d'un programme </a:t>
            </a:r>
            <a:r>
              <a:rPr lang="fr-FR" sz="3883" dirty="0" err="1"/>
              <a:t>shell</a:t>
            </a:r>
            <a:endParaRPr lang="fr-FR" sz="3883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D0C7F5-5F4C-219A-99F4-19CECC8BDB1B}"/>
              </a:ext>
            </a:extLst>
          </p:cNvPr>
          <p:cNvSpPr txBox="1"/>
          <p:nvPr/>
        </p:nvSpPr>
        <p:spPr>
          <a:xfrm>
            <a:off x="2129118" y="2017059"/>
            <a:ext cx="7530353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Le code de retour d'un programme </a:t>
            </a:r>
            <a:r>
              <a:rPr lang="fr-FR" sz="1588" dirty="0" err="1">
                <a:solidFill>
                  <a:srgbClr val="212529"/>
                </a:solidFill>
                <a:latin typeface="Verdana" panose="020B0604030504040204" pitchFamily="34" charset="0"/>
              </a:rPr>
              <a:t>shell</a:t>
            </a:r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 est le code de retour de la dernière commande qu'il a exécutée.</a:t>
            </a:r>
            <a:endParaRPr lang="fr-FR" sz="1588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D88AE5D-352E-544B-FDB7-19A9C743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296" y="3282362"/>
            <a:ext cx="8337176" cy="101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682" tIns="0" rIns="80682" bIns="40341" numCol="1" anchor="ctr" anchorCtr="0" compatLnSpc="1">
            <a:prstTxWarp prst="textNoShape">
              <a:avLst/>
            </a:prstTxWarp>
            <a:spAutoFit/>
          </a:bodyPr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ls vi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ls: vi: 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Aucun fichier ou répertoire de ce type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 de retour de la dernière commande exécutée par ls vi</a:t>
            </a:r>
            <a:endParaRPr lang="fr-FR" altLang="fr-FR" sz="1588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D135A9-B0DB-F270-E5F7-40449091D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560" y="4936015"/>
            <a:ext cx="1184053" cy="2850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80682" tIns="0" rIns="80682" bIns="40341" numCol="1" anchor="ctr" anchorCtr="0" compatLnSpc="1">
            <a:prstTxWarp prst="textNoShape">
              <a:avLst/>
            </a:prstTxWarp>
            <a:spAutoFit/>
          </a:bodyPr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</a:t>
            </a:r>
            <a:r>
              <a:rPr lang="fr-FR" altLang="fr-FR" sz="1588" dirty="0">
                <a:solidFill>
                  <a:schemeClr val="tx1"/>
                </a:solidFill>
              </a:rPr>
              <a:t> </a:t>
            </a:r>
            <a:endParaRPr lang="fr-FR" altLang="fr-FR" sz="1588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99418B6-4082-729B-DB41-78A4CDDAD856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2868706" y="3791454"/>
            <a:ext cx="1842854" cy="128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3F992B90-7301-F400-0931-3EEB689486FA}"/>
              </a:ext>
            </a:extLst>
          </p:cNvPr>
          <p:cNvSpPr txBox="1"/>
          <p:nvPr/>
        </p:nvSpPr>
        <p:spPr>
          <a:xfrm>
            <a:off x="2129118" y="5503445"/>
            <a:ext cx="4085798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765" dirty="0">
                <a:solidFill>
                  <a:srgbClr val="C00000"/>
                </a:solidFill>
              </a:rPr>
              <a:t>Et si on veut conserver le code de retour ? </a:t>
            </a:r>
          </a:p>
        </p:txBody>
      </p:sp>
    </p:spTree>
    <p:extLst>
      <p:ext uri="{BB962C8B-B14F-4D97-AF65-F5344CB8AC3E}">
        <p14:creationId xmlns:p14="http://schemas.microsoft.com/office/powerpoint/2010/main" val="4478596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52BBC3-3E98-1B7C-4E13-CE6F2D91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412" y="470647"/>
            <a:ext cx="6331772" cy="673473"/>
          </a:xfrm>
        </p:spPr>
        <p:txBody>
          <a:bodyPr/>
          <a:lstStyle/>
          <a:p>
            <a:r>
              <a:rPr lang="fr-FR" dirty="0"/>
              <a:t>Commande interne exit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89130DB-16B6-0CAA-F614-6B11D4F70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353" y="1882613"/>
            <a:ext cx="2645992" cy="285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682" tIns="0" rIns="80682" bIns="40341" numCol="1" anchor="ctr" anchorCtr="0" compatLnSpc="1">
            <a:prstTxWarp prst="textNoShape">
              <a:avLst/>
            </a:prstTxWarp>
            <a:spAutoFit/>
          </a:bodyPr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 : 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 [ n ]</a:t>
            </a:r>
            <a:r>
              <a:rPr lang="fr-FR" altLang="fr-FR" sz="1588" dirty="0">
                <a:solidFill>
                  <a:prstClr val="black"/>
                </a:solidFill>
                <a:latin typeface="Calibri"/>
              </a:rPr>
              <a:t> </a:t>
            </a:r>
            <a:endParaRPr lang="fr-FR" altLang="fr-FR" sz="1588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6B1592-E52A-E851-E553-9FD129F1B6D8}"/>
              </a:ext>
            </a:extLst>
          </p:cNvPr>
          <p:cNvSpPr txBox="1"/>
          <p:nvPr/>
        </p:nvSpPr>
        <p:spPr>
          <a:xfrm>
            <a:off x="2263588" y="2420471"/>
            <a:ext cx="7328647" cy="825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806867"/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Elle provoque l'arrêt du programme </a:t>
            </a:r>
            <a:r>
              <a:rPr lang="fr-FR" sz="1588" dirty="0" err="1">
                <a:solidFill>
                  <a:srgbClr val="212529"/>
                </a:solidFill>
                <a:latin typeface="Verdana" panose="020B0604030504040204" pitchFamily="34" charset="0"/>
              </a:rPr>
              <a:t>shell</a:t>
            </a:r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 avec un code de retour égal à n. Si n n'est pas précisé, le code de retour fourni est celui de la dernière commande exécutée.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95FD3D-B20C-A454-4C3D-7A3DE5307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059" y="3444157"/>
            <a:ext cx="1624878" cy="77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682" tIns="0" rIns="80682" bIns="40341" numCol="1" anchor="ctr" anchorCtr="0" compatLnSpc="1">
            <a:prstTxWarp prst="textNoShape">
              <a:avLst/>
            </a:prstTxWarp>
            <a:spAutoFit/>
          </a:bodyPr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b="1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vi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 </a:t>
            </a:r>
            <a:r>
              <a:rPr lang="fr-FR" altLang="fr-FR" sz="1588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fr-FR" altLang="fr-FR" sz="1588" dirty="0">
                <a:solidFill>
                  <a:prstClr val="black"/>
                </a:solidFill>
                <a:latin typeface="Calibri"/>
              </a:rPr>
              <a:t> </a:t>
            </a:r>
            <a:endParaRPr lang="fr-FR" altLang="fr-FR" sz="1588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8C5D2BB-80B2-C094-6AED-DED3C0402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8043" y="4663688"/>
            <a:ext cx="6010695" cy="12625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80682" tIns="0" rIns="80682" bIns="40341" numCol="1" anchor="ctr" anchorCtr="0" compatLnSpc="1">
            <a:prstTxWarp prst="textNoShape">
              <a:avLst/>
            </a:prstTxWarp>
            <a:spAutoFit/>
          </a:bodyPr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lvi2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ls: vi: 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Aucun fichier ou répertoire de ce type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 de retour de exit </a:t>
            </a:r>
            <a:r>
              <a:rPr lang="fr-FR" altLang="fr-FR" sz="1588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dirty="0">
                <a:solidFill>
                  <a:prstClr val="black"/>
                </a:solidFill>
                <a:latin typeface="Calibri"/>
              </a:rPr>
              <a:t> </a:t>
            </a:r>
            <a:endParaRPr lang="fr-FR" altLang="fr-FR" sz="1588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7654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88954-11B9-3082-812C-0D2209F34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559" y="470647"/>
            <a:ext cx="8538882" cy="488916"/>
          </a:xfrm>
        </p:spPr>
        <p:txBody>
          <a:bodyPr/>
          <a:lstStyle/>
          <a:p>
            <a:r>
              <a:rPr lang="fr-FR" sz="3177" dirty="0"/>
              <a:t> Code de retour d'une suite de commandes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0B4BF0B-7292-4420-C48B-BFF96B3587AA}"/>
              </a:ext>
            </a:extLst>
          </p:cNvPr>
          <p:cNvSpPr txBox="1"/>
          <p:nvPr/>
        </p:nvSpPr>
        <p:spPr>
          <a:xfrm>
            <a:off x="1994647" y="1882589"/>
            <a:ext cx="7732059" cy="181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146" indent="-252146" algn="just" defTabSz="806867">
              <a:spcBef>
                <a:spcPts val="529"/>
              </a:spcBef>
              <a:spcAft>
                <a:spcPts val="529"/>
              </a:spcAft>
              <a:buFont typeface="Arial" panose="020B0604020202020204" pitchFamily="34" charset="0"/>
              <a:buChar char="•"/>
            </a:pPr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Le code de retour d'une suite de commandes est le code de retour de la dernière commande exécutée.</a:t>
            </a:r>
          </a:p>
          <a:p>
            <a:pPr marL="252146" indent="-252146" algn="just" defTabSz="806867">
              <a:spcBef>
                <a:spcPts val="529"/>
              </a:spcBef>
              <a:spcAft>
                <a:spcPts val="529"/>
              </a:spcAft>
              <a:buFont typeface="Arial" panose="020B0604020202020204" pitchFamily="34" charset="0"/>
              <a:buChar char="•"/>
            </a:pPr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Le code de retour de la suite de commandes </a:t>
            </a:r>
            <a:r>
              <a:rPr lang="fr-FR" sz="1588" b="1" dirty="0">
                <a:solidFill>
                  <a:srgbClr val="212529"/>
                </a:solidFill>
                <a:latin typeface="Verdana" panose="020B0604030504040204" pitchFamily="34" charset="0"/>
              </a:rPr>
              <a:t>cmd1 ; cmd2 ; cmd3</a:t>
            </a:r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 est le code de retour de la commande cmd3.</a:t>
            </a:r>
          </a:p>
          <a:p>
            <a:pPr marL="252146" indent="-252146" algn="just" defTabSz="806867">
              <a:spcBef>
                <a:spcPts val="529"/>
              </a:spcBef>
              <a:spcAft>
                <a:spcPts val="529"/>
              </a:spcAft>
              <a:buFont typeface="Arial" panose="020B0604020202020204" pitchFamily="34" charset="0"/>
              <a:buChar char="•"/>
            </a:pPr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Pour le pipeline </a:t>
            </a:r>
            <a:r>
              <a:rPr lang="fr-FR" sz="1588" b="1" dirty="0">
                <a:solidFill>
                  <a:srgbClr val="212529"/>
                </a:solidFill>
                <a:latin typeface="Verdana" panose="020B0604030504040204" pitchFamily="34" charset="0"/>
              </a:rPr>
              <a:t>cmd1 | cmd2 | cmd3</a:t>
            </a:r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. Le code de retour sera celui de cmd3.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8341C0-F2AB-B912-2762-CBD3A1F6D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059" y="3967030"/>
            <a:ext cx="5888866" cy="1506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682" tIns="0" rIns="80682" bIns="40341" numCol="1" anchor="ctr" anchorCtr="0" compatLnSpc="1">
            <a:prstTxWarp prst="textNoShape">
              <a:avLst/>
            </a:prstTxWarp>
            <a:spAutoFit/>
          </a:bodyPr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 ls vi ; 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bonjour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/home/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sanchis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ls: vi: Aucun fichier ou répertoire de ce type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bonjour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588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 de retour de </a:t>
            </a:r>
            <a:r>
              <a:rPr lang="fr-FR" altLang="fr-FR" sz="1588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altLang="fr-FR" sz="1588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bonjour</a:t>
            </a:r>
            <a:endParaRPr lang="fr-FR" altLang="fr-FR" sz="1588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7780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246984-A4D2-3C98-73EA-A7564BFB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41" y="336176"/>
            <a:ext cx="8538882" cy="651845"/>
          </a:xfrm>
        </p:spPr>
        <p:txBody>
          <a:bodyPr/>
          <a:lstStyle/>
          <a:p>
            <a:r>
              <a:rPr lang="fr-FR" dirty="0"/>
              <a:t>Résultats et code de retour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3516EDC-BA8D-B785-07C2-F1CFC8CB7A59}"/>
              </a:ext>
            </a:extLst>
          </p:cNvPr>
          <p:cNvSpPr txBox="1"/>
          <p:nvPr/>
        </p:nvSpPr>
        <p:spPr>
          <a:xfrm>
            <a:off x="1927412" y="1815353"/>
            <a:ext cx="8202706" cy="1802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146" indent="-252146" algn="just" defTabSz="806867">
              <a:buFont typeface="Arial" panose="020B0604020202020204" pitchFamily="34" charset="0"/>
              <a:buChar char="•"/>
            </a:pPr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On ne doit pas confondre le résultat d'une commande et son code de </a:t>
            </a:r>
            <a:r>
              <a:rPr lang="fr-FR" sz="1588">
                <a:solidFill>
                  <a:srgbClr val="212529"/>
                </a:solidFill>
                <a:latin typeface="Verdana" panose="020B0604030504040204" pitchFamily="34" charset="0"/>
              </a:rPr>
              <a:t>retour : </a:t>
            </a:r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le résultat correspond à ce qui est écrit sur sa sortie standard ; le code de retour indique uniquement si l'exécution de la commande s'est bien effectuée ou non.</a:t>
            </a:r>
          </a:p>
          <a:p>
            <a:pPr marL="252146" indent="-252146" algn="just" defTabSz="806867">
              <a:buFont typeface="Arial" panose="020B0604020202020204" pitchFamily="34" charset="0"/>
              <a:buChar char="•"/>
            </a:pPr>
            <a:r>
              <a:rPr lang="fr-FR" sz="1588" dirty="0">
                <a:solidFill>
                  <a:srgbClr val="212529"/>
                </a:solidFill>
                <a:latin typeface="Verdana" panose="020B0604030504040204" pitchFamily="34" charset="0"/>
              </a:rPr>
              <a:t>Parfois, on est intéressé uniquement par le code de retour d'une commande et non par les résultats qu'elle produit sur la sortie standard ou la sortie standard pour les messages d'erreurs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34EB18-D847-466A-BD90-3B54EBD40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412" y="4142015"/>
            <a:ext cx="8404412" cy="692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682" tIns="0" rIns="80682" bIns="40341" numCol="1" anchor="ctr" anchorCtr="0" compatLnSpc="1">
            <a:prstTxWarp prst="textNoShape">
              <a:avLst/>
            </a:prstTxWarp>
            <a:spAutoFit/>
          </a:bodyPr>
          <a:lstStyle/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12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412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12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fr-FR" altLang="fr-FR" sz="1412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toto </a:t>
            </a:r>
            <a:r>
              <a:rPr lang="fr-FR" altLang="fr-FR" sz="1412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fr-FR" altLang="fr-FR" sz="1412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12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FR" altLang="fr-FR" sz="1412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/dev/</a:t>
            </a:r>
            <a:r>
              <a:rPr lang="fr-FR" altLang="fr-FR" sz="1412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FR" altLang="fr-FR" sz="1412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12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altLang="fr-FR" sz="1412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&gt;&amp;</a:t>
            </a:r>
            <a:r>
              <a:rPr lang="fr-FR" altLang="fr-FR" sz="1412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altLang="fr-FR" sz="1412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12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fr-FR" altLang="fr-FR" sz="1412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 </a:t>
            </a:r>
            <a:r>
              <a:rPr lang="fr-FR" altLang="fr-FR" sz="1412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bien : </a:t>
            </a:r>
            <a:r>
              <a:rPr lang="fr-FR" altLang="fr-FR" sz="1412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fr-FR" altLang="fr-FR" sz="1412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toto </a:t>
            </a:r>
            <a:r>
              <a:rPr lang="fr-FR" altLang="fr-FR" sz="1412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fr-FR" altLang="fr-FR" sz="1412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12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&amp;&gt;</a:t>
            </a:r>
            <a:r>
              <a:rPr lang="fr-FR" altLang="fr-FR" sz="1412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/dev/</a:t>
            </a:r>
            <a:r>
              <a:rPr lang="fr-FR" altLang="fr-FR" sz="1412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fr-FR" altLang="fr-FR" sz="1412" dirty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12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12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1412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12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altLang="fr-FR" sz="1412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12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r>
              <a:rPr lang="fr-FR" altLang="fr-FR" sz="1412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12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altLang="fr-FR" sz="1412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12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fr-FR" altLang="fr-FR" sz="1412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en déduit que la chaîne toto n</a:t>
            </a:r>
            <a:r>
              <a:rPr lang="fr-FR" altLang="fr-FR" sz="1412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'est pas présente dans </a:t>
            </a:r>
            <a:r>
              <a:rPr lang="fr-FR" altLang="fr-FR" sz="1412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fr-FR" altLang="fr-FR" sz="1412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12" dirty="0">
                <a:solidFill>
                  <a:prstClr val="black"/>
                </a:solidFill>
                <a:latin typeface="Calibri"/>
              </a:rPr>
              <a:t> </a:t>
            </a:r>
            <a:endParaRPr lang="fr-FR" altLang="fr-FR" sz="1412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84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995B84-143A-14AE-848E-F940BEFA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845" y="226142"/>
            <a:ext cx="8875059" cy="738664"/>
          </a:xfrm>
        </p:spPr>
        <p:txBody>
          <a:bodyPr/>
          <a:lstStyle/>
          <a:p>
            <a:r>
              <a:rPr lang="fr-FR" dirty="0"/>
              <a:t> </a:t>
            </a:r>
            <a:r>
              <a:rPr lang="fr-FR" dirty="0" err="1"/>
              <a:t>shell</a:t>
            </a:r>
            <a:r>
              <a:rPr lang="fr-FR" dirty="0"/>
              <a:t>, ses origines, ses objectifs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CA0988C-B630-10E6-68FC-1B6F81A08A17}"/>
              </a:ext>
            </a:extLst>
          </p:cNvPr>
          <p:cNvSpPr txBox="1"/>
          <p:nvPr/>
        </p:nvSpPr>
        <p:spPr>
          <a:xfrm>
            <a:off x="1994647" y="2084294"/>
            <a:ext cx="8030004" cy="107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6867"/>
            <a:r>
              <a:rPr lang="fr-FR" sz="2118" dirty="0">
                <a:solidFill>
                  <a:srgbClr val="271A38"/>
                </a:solidFill>
                <a:latin typeface="Inter"/>
              </a:rPr>
              <a:t>Sous Linux, le </a:t>
            </a:r>
            <a:r>
              <a:rPr lang="fr-FR" sz="2118" dirty="0" err="1">
                <a:solidFill>
                  <a:srgbClr val="271A38"/>
                </a:solidFill>
                <a:latin typeface="Inter"/>
              </a:rPr>
              <a:t>shell</a:t>
            </a:r>
            <a:r>
              <a:rPr lang="fr-FR" sz="2118" dirty="0">
                <a:solidFill>
                  <a:srgbClr val="271A38"/>
                </a:solidFill>
                <a:latin typeface="Inter"/>
              </a:rPr>
              <a:t> standard est le </a:t>
            </a:r>
            <a:r>
              <a:rPr lang="fr-FR" sz="2118" b="1" dirty="0">
                <a:solidFill>
                  <a:srgbClr val="271A38"/>
                </a:solidFill>
                <a:latin typeface="Inter"/>
              </a:rPr>
              <a:t>Bash</a:t>
            </a:r>
            <a:r>
              <a:rPr lang="fr-FR" sz="2118" dirty="0">
                <a:solidFill>
                  <a:srgbClr val="271A38"/>
                </a:solidFill>
                <a:latin typeface="Inter"/>
              </a:rPr>
              <a:t> (pour </a:t>
            </a:r>
            <a:r>
              <a:rPr lang="fr-FR" sz="2118" dirty="0" err="1">
                <a:solidFill>
                  <a:srgbClr val="271A38"/>
                </a:solidFill>
                <a:latin typeface="Inter"/>
              </a:rPr>
              <a:t>Bourne</a:t>
            </a:r>
            <a:r>
              <a:rPr lang="fr-FR" sz="2118" dirty="0">
                <a:solidFill>
                  <a:srgbClr val="271A38"/>
                </a:solidFill>
                <a:latin typeface="Inter"/>
              </a:rPr>
              <a:t> </a:t>
            </a:r>
            <a:r>
              <a:rPr lang="fr-FR" sz="2118" dirty="0" err="1">
                <a:solidFill>
                  <a:srgbClr val="271A38"/>
                </a:solidFill>
                <a:latin typeface="Inter"/>
              </a:rPr>
              <a:t>Again</a:t>
            </a:r>
            <a:r>
              <a:rPr lang="fr-FR" sz="2118" dirty="0">
                <a:solidFill>
                  <a:srgbClr val="271A38"/>
                </a:solidFill>
                <a:latin typeface="Inter"/>
              </a:rPr>
              <a:t> Shell). Développé plutôt fin des années 80, cet interpréteur de commandes est un peu un condensé du meilleur de tous ses ancêtres.</a:t>
            </a:r>
            <a:endParaRPr lang="fr-FR" sz="2118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6" name="Picture 2" descr="Bash Logo Media Assets - Download Bash shell logo - Bourne-again shell logo">
            <a:extLst>
              <a:ext uri="{FF2B5EF4-FFF2-40B4-BE49-F238E27FC236}">
                <a16:creationId xmlns:a16="http://schemas.microsoft.com/office/drawing/2014/main" id="{95A71F38-4B85-A665-786E-C393C0B34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354" y="3899648"/>
            <a:ext cx="2311213" cy="153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135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575" y="315849"/>
            <a:ext cx="3445809" cy="74459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4765" spc="-344" dirty="0"/>
              <a:t>Entrées-sorties</a:t>
            </a:r>
            <a:endParaRPr sz="4765" dirty="0"/>
          </a:p>
        </p:txBody>
      </p:sp>
      <p:sp>
        <p:nvSpPr>
          <p:cNvPr id="3" name="object 3"/>
          <p:cNvSpPr txBox="1"/>
          <p:nvPr/>
        </p:nvSpPr>
        <p:spPr>
          <a:xfrm>
            <a:off x="2986816" y="4935205"/>
            <a:ext cx="1185582" cy="577933"/>
          </a:xfrm>
          <a:prstGeom prst="rect">
            <a:avLst/>
          </a:prstGeom>
        </p:spPr>
        <p:txBody>
          <a:bodyPr vert="horz" wrap="square" lIns="0" tIns="78441" rIns="0" bIns="0" rtlCol="0">
            <a:spAutoFit/>
          </a:bodyPr>
          <a:lstStyle/>
          <a:p>
            <a:pPr marL="233095" indent="-221888">
              <a:spcBef>
                <a:spcPts val="618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232534" algn="l"/>
                <a:tab pos="233095" algn="l"/>
              </a:tabLst>
            </a:pPr>
            <a:r>
              <a:rPr sz="1412" spc="-4" dirty="0">
                <a:latin typeface="Courier New"/>
                <a:cs typeface="Courier New"/>
              </a:rPr>
              <a:t>$ echo</a:t>
            </a:r>
            <a:r>
              <a:rPr sz="1412" spc="-212" dirty="0">
                <a:latin typeface="Courier New"/>
                <a:cs typeface="Courier New"/>
              </a:rPr>
              <a:t> </a:t>
            </a:r>
            <a:r>
              <a:rPr sz="1412" spc="-4" dirty="0">
                <a:latin typeface="Courier New"/>
                <a:cs typeface="Courier New"/>
              </a:rPr>
              <a:t>-e</a:t>
            </a:r>
            <a:endParaRPr sz="1412" dirty="0">
              <a:latin typeface="Courier New"/>
              <a:cs typeface="Courier New"/>
            </a:endParaRPr>
          </a:p>
          <a:p>
            <a:pPr marL="233095" indent="-221888">
              <a:spcBef>
                <a:spcPts val="529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232534" algn="l"/>
                <a:tab pos="233095" algn="l"/>
              </a:tabLst>
            </a:pPr>
            <a:r>
              <a:rPr sz="1412" spc="-4" dirty="0">
                <a:latin typeface="Courier New"/>
                <a:cs typeface="Courier New"/>
              </a:rPr>
              <a:t>$ echo</a:t>
            </a:r>
            <a:r>
              <a:rPr sz="1412" spc="-212" dirty="0">
                <a:latin typeface="Courier New"/>
                <a:cs typeface="Courier New"/>
              </a:rPr>
              <a:t> </a:t>
            </a:r>
            <a:r>
              <a:rPr sz="1412" spc="-4" dirty="0">
                <a:latin typeface="Courier New"/>
                <a:cs typeface="Courier New"/>
              </a:rPr>
              <a:t>-e</a:t>
            </a:r>
            <a:endParaRPr sz="1412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1993" y="4935205"/>
            <a:ext cx="4012826" cy="577933"/>
          </a:xfrm>
          <a:prstGeom prst="rect">
            <a:avLst/>
          </a:prstGeom>
        </p:spPr>
        <p:txBody>
          <a:bodyPr vert="horz" wrap="square" lIns="0" tIns="78441" rIns="0" bIns="0" rtlCol="0">
            <a:spAutoFit/>
          </a:bodyPr>
          <a:lstStyle/>
          <a:p>
            <a:pPr marL="11206">
              <a:spcBef>
                <a:spcPts val="618"/>
              </a:spcBef>
            </a:pPr>
            <a:r>
              <a:rPr sz="1412" spc="-4" dirty="0">
                <a:latin typeface="Courier New"/>
                <a:cs typeface="Courier New"/>
              </a:rPr>
              <a:t>"Bonjour</a:t>
            </a:r>
            <a:r>
              <a:rPr sz="1412" spc="-13" dirty="0">
                <a:latin typeface="Courier New"/>
                <a:cs typeface="Courier New"/>
              </a:rPr>
              <a:t> </a:t>
            </a:r>
            <a:r>
              <a:rPr sz="1412" spc="-4" dirty="0">
                <a:latin typeface="Courier New"/>
                <a:cs typeface="Courier New"/>
              </a:rPr>
              <a:t>\nà</a:t>
            </a:r>
            <a:r>
              <a:rPr sz="1412" dirty="0">
                <a:latin typeface="Courier New"/>
                <a:cs typeface="Courier New"/>
              </a:rPr>
              <a:t> </a:t>
            </a:r>
            <a:r>
              <a:rPr sz="1412" spc="-4" dirty="0">
                <a:latin typeface="Courier New"/>
                <a:cs typeface="Courier New"/>
              </a:rPr>
              <a:t>tous</a:t>
            </a:r>
            <a:r>
              <a:rPr sz="1412" spc="-13" dirty="0">
                <a:latin typeface="Courier New"/>
                <a:cs typeface="Courier New"/>
              </a:rPr>
              <a:t> </a:t>
            </a:r>
            <a:r>
              <a:rPr sz="1412" spc="-4" dirty="0">
                <a:latin typeface="Courier New"/>
                <a:cs typeface="Courier New"/>
              </a:rPr>
              <a:t>! "</a:t>
            </a:r>
            <a:endParaRPr sz="1412" dirty="0">
              <a:latin typeface="Courier New"/>
              <a:cs typeface="Courier New"/>
            </a:endParaRPr>
          </a:p>
          <a:p>
            <a:pPr marL="11206">
              <a:spcBef>
                <a:spcPts val="529"/>
              </a:spcBef>
            </a:pPr>
            <a:r>
              <a:rPr sz="1412" spc="-4" dirty="0">
                <a:latin typeface="Courier New"/>
                <a:cs typeface="Courier New"/>
              </a:rPr>
              <a:t>"Bonjour \nà</a:t>
            </a:r>
            <a:r>
              <a:rPr sz="1412" spc="9" dirty="0">
                <a:latin typeface="Courier New"/>
                <a:cs typeface="Courier New"/>
              </a:rPr>
              <a:t> </a:t>
            </a:r>
            <a:r>
              <a:rPr sz="1412" spc="-4" dirty="0">
                <a:latin typeface="Courier New"/>
                <a:cs typeface="Courier New"/>
              </a:rPr>
              <a:t>toutes</a:t>
            </a:r>
            <a:r>
              <a:rPr sz="1412" spc="9" dirty="0">
                <a:latin typeface="Courier New"/>
                <a:cs typeface="Courier New"/>
              </a:rPr>
              <a:t> </a:t>
            </a:r>
            <a:r>
              <a:rPr sz="1412" spc="-4" dirty="0">
                <a:latin typeface="Courier New"/>
                <a:cs typeface="Courier New"/>
              </a:rPr>
              <a:t>\net</a:t>
            </a:r>
            <a:r>
              <a:rPr sz="1412" dirty="0">
                <a:latin typeface="Courier New"/>
                <a:cs typeface="Courier New"/>
              </a:rPr>
              <a:t> </a:t>
            </a:r>
            <a:r>
              <a:rPr sz="1412" spc="-4" dirty="0">
                <a:latin typeface="Courier New"/>
                <a:cs typeface="Courier New"/>
              </a:rPr>
              <a:t>à tous</a:t>
            </a:r>
            <a:r>
              <a:rPr sz="1412" spc="4" dirty="0">
                <a:latin typeface="Courier New"/>
                <a:cs typeface="Courier New"/>
              </a:rPr>
              <a:t> </a:t>
            </a:r>
            <a:r>
              <a:rPr sz="1412" spc="-4" dirty="0">
                <a:latin typeface="Courier New"/>
                <a:cs typeface="Courier New"/>
              </a:rPr>
              <a:t>!</a:t>
            </a:r>
            <a:r>
              <a:rPr sz="1412" spc="4" dirty="0">
                <a:latin typeface="Courier New"/>
                <a:cs typeface="Courier New"/>
              </a:rPr>
              <a:t> </a:t>
            </a:r>
            <a:r>
              <a:rPr sz="1412" dirty="0">
                <a:latin typeface="Courier New"/>
                <a:cs typeface="Courier New"/>
              </a:rPr>
              <a:t>\c"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843860" y="1158221"/>
            <a:ext cx="8132109" cy="3816857"/>
          </a:xfrm>
          <a:prstGeom prst="rect">
            <a:avLst/>
          </a:prstGeom>
        </p:spPr>
        <p:txBody>
          <a:bodyPr vert="horz" wrap="square" lIns="0" tIns="115421" rIns="0" bIns="0" rtlCol="0">
            <a:spAutoFit/>
          </a:bodyPr>
          <a:lstStyle/>
          <a:p>
            <a:pPr marL="11206">
              <a:spcBef>
                <a:spcPts val="909"/>
              </a:spcBef>
            </a:pPr>
            <a:r>
              <a:rPr lang="en-US" spc="-66" dirty="0"/>
              <a:t>10</a:t>
            </a:r>
            <a:endParaRPr spc="-66" dirty="0"/>
          </a:p>
          <a:p>
            <a:pPr marL="799022" marR="219087" indent="-310980" algn="just">
              <a:lnSpc>
                <a:spcPct val="111000"/>
              </a:lnSpc>
              <a:spcBef>
                <a:spcPts val="1116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797901" algn="l"/>
              </a:tabLst>
            </a:pPr>
            <a:r>
              <a:rPr sz="2118" b="0" spc="-168" dirty="0">
                <a:solidFill>
                  <a:srgbClr val="000000"/>
                </a:solidFill>
                <a:latin typeface="Microsoft Sans Serif"/>
                <a:cs typeface="Microsoft Sans Serif"/>
              </a:rPr>
              <a:t>les </a:t>
            </a:r>
            <a:r>
              <a:rPr sz="2118" b="0" spc="-159" dirty="0">
                <a:solidFill>
                  <a:srgbClr val="000000"/>
                </a:solidFill>
                <a:latin typeface="Microsoft Sans Serif"/>
                <a:cs typeface="Microsoft Sans Serif"/>
              </a:rPr>
              <a:t>voies </a:t>
            </a:r>
            <a:r>
              <a:rPr sz="2118" b="0" spc="-66" dirty="0">
                <a:solidFill>
                  <a:srgbClr val="000000"/>
                </a:solidFill>
                <a:latin typeface="Microsoft Sans Serif"/>
                <a:cs typeface="Microsoft Sans Serif"/>
              </a:rPr>
              <a:t>de </a:t>
            </a:r>
            <a:r>
              <a:rPr sz="2118" b="0" spc="-172" dirty="0">
                <a:solidFill>
                  <a:srgbClr val="000000"/>
                </a:solidFill>
                <a:latin typeface="Microsoft Sans Serif"/>
                <a:cs typeface="Microsoft Sans Serif"/>
              </a:rPr>
              <a:t>communication </a:t>
            </a:r>
            <a:r>
              <a:rPr sz="2118" b="0" spc="-101" dirty="0">
                <a:solidFill>
                  <a:srgbClr val="000000"/>
                </a:solidFill>
                <a:latin typeface="Microsoft Sans Serif"/>
                <a:cs typeface="Microsoft Sans Serif"/>
              </a:rPr>
              <a:t>entre </a:t>
            </a:r>
            <a:r>
              <a:rPr sz="2118" b="0" spc="-75" dirty="0">
                <a:solidFill>
                  <a:srgbClr val="000000"/>
                </a:solidFill>
                <a:latin typeface="Microsoft Sans Serif"/>
                <a:cs typeface="Microsoft Sans Serif"/>
              </a:rPr>
              <a:t>le </a:t>
            </a:r>
            <a:r>
              <a:rPr sz="2118" b="0" spc="-119" dirty="0">
                <a:solidFill>
                  <a:srgbClr val="000000"/>
                </a:solidFill>
                <a:latin typeface="Microsoft Sans Serif"/>
                <a:cs typeface="Microsoft Sans Serif"/>
              </a:rPr>
              <a:t>programme </a:t>
            </a:r>
            <a:r>
              <a:rPr sz="2118" b="0" spc="-243" dirty="0">
                <a:solidFill>
                  <a:srgbClr val="000000"/>
                </a:solidFill>
                <a:latin typeface="Microsoft Sans Serif"/>
                <a:cs typeface="Microsoft Sans Serif"/>
              </a:rPr>
              <a:t>Bash </a:t>
            </a:r>
            <a:r>
              <a:rPr sz="2118" b="0" spc="-71" dirty="0">
                <a:solidFill>
                  <a:srgbClr val="000000"/>
                </a:solidFill>
                <a:latin typeface="Microsoft Sans Serif"/>
                <a:cs typeface="Microsoft Sans Serif"/>
              </a:rPr>
              <a:t>et</a:t>
            </a:r>
            <a:r>
              <a:rPr sz="2118" b="0" spc="-66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118" b="0" spc="-18" dirty="0">
                <a:solidFill>
                  <a:srgbClr val="000000"/>
                </a:solidFill>
                <a:latin typeface="Microsoft Sans Serif"/>
                <a:cs typeface="Microsoft Sans Serif"/>
              </a:rPr>
              <a:t>la </a:t>
            </a:r>
            <a:r>
              <a:rPr sz="2118" b="0" spc="-176" dirty="0">
                <a:solidFill>
                  <a:srgbClr val="000000"/>
                </a:solidFill>
                <a:latin typeface="Microsoft Sans Serif"/>
                <a:cs typeface="Microsoft Sans Serif"/>
              </a:rPr>
              <a:t>console</a:t>
            </a:r>
            <a:r>
              <a:rPr lang="en-US" sz="2118" b="0" spc="-176" dirty="0">
                <a:solidFill>
                  <a:srgbClr val="000000"/>
                </a:solidFill>
                <a:latin typeface="Microsoft Sans Serif"/>
                <a:cs typeface="Microsoft Sans Serif"/>
              </a:rPr>
              <a:t>: </a:t>
            </a:r>
            <a:r>
              <a:rPr sz="1765" b="0" spc="-4" dirty="0">
                <a:solidFill>
                  <a:srgbClr val="000000"/>
                </a:solidFill>
                <a:latin typeface="Courier New"/>
                <a:cs typeface="Courier New"/>
              </a:rPr>
              <a:t>echo </a:t>
            </a:r>
            <a:r>
              <a:rPr sz="1765" b="0" spc="-106" dirty="0">
                <a:solidFill>
                  <a:srgbClr val="000000"/>
                </a:solidFill>
                <a:latin typeface="Microsoft Sans Serif"/>
                <a:cs typeface="Microsoft Sans Serif"/>
              </a:rPr>
              <a:t>: </a:t>
            </a:r>
            <a:r>
              <a:rPr sz="1765" b="0" spc="-40" dirty="0">
                <a:solidFill>
                  <a:srgbClr val="000000"/>
                </a:solidFill>
                <a:latin typeface="Microsoft Sans Serif"/>
                <a:cs typeface="Microsoft Sans Serif"/>
              </a:rPr>
              <a:t>affiche </a:t>
            </a:r>
            <a:r>
              <a:rPr sz="1765" b="0" spc="-199" dirty="0">
                <a:solidFill>
                  <a:srgbClr val="000000"/>
                </a:solidFill>
                <a:latin typeface="Microsoft Sans Serif"/>
                <a:cs typeface="Microsoft Sans Serif"/>
              </a:rPr>
              <a:t>son </a:t>
            </a:r>
            <a:r>
              <a:rPr sz="1765" b="0" spc="-106" dirty="0">
                <a:solidFill>
                  <a:srgbClr val="000000"/>
                </a:solidFill>
                <a:latin typeface="Microsoft Sans Serif"/>
                <a:cs typeface="Microsoft Sans Serif"/>
              </a:rPr>
              <a:t>argument </a:t>
            </a:r>
            <a:r>
              <a:rPr sz="1765" b="0" spc="-57" dirty="0">
                <a:solidFill>
                  <a:srgbClr val="000000"/>
                </a:solidFill>
                <a:latin typeface="Microsoft Sans Serif"/>
                <a:cs typeface="Microsoft Sans Serif"/>
              </a:rPr>
              <a:t>texte </a:t>
            </a:r>
            <a:r>
              <a:rPr sz="1765" b="0" spc="-84" dirty="0">
                <a:solidFill>
                  <a:srgbClr val="000000"/>
                </a:solidFill>
                <a:latin typeface="Microsoft Sans Serif"/>
                <a:cs typeface="Microsoft Sans Serif"/>
              </a:rPr>
              <a:t>entre </a:t>
            </a:r>
            <a:r>
              <a:rPr sz="1765" b="0" spc="-106" dirty="0">
                <a:solidFill>
                  <a:srgbClr val="000000"/>
                </a:solidFill>
                <a:latin typeface="Microsoft Sans Serif"/>
                <a:cs typeface="Microsoft Sans Serif"/>
              </a:rPr>
              <a:t>guillemets </a:t>
            </a:r>
            <a:r>
              <a:rPr sz="1765" b="0" spc="-168" dirty="0">
                <a:solidFill>
                  <a:srgbClr val="000000"/>
                </a:solidFill>
                <a:latin typeface="Microsoft Sans Serif"/>
                <a:cs typeface="Microsoft Sans Serif"/>
              </a:rPr>
              <a:t>sur </a:t>
            </a:r>
            <a:r>
              <a:rPr sz="1765" b="0" spc="-13" dirty="0">
                <a:solidFill>
                  <a:srgbClr val="000000"/>
                </a:solidFill>
                <a:latin typeface="Microsoft Sans Serif"/>
                <a:cs typeface="Microsoft Sans Serif"/>
              </a:rPr>
              <a:t>la </a:t>
            </a:r>
            <a:r>
              <a:rPr sz="1765" b="0" spc="-84" dirty="0">
                <a:solidFill>
                  <a:srgbClr val="000000"/>
                </a:solidFill>
                <a:latin typeface="Microsoft Sans Serif"/>
                <a:cs typeface="Microsoft Sans Serif"/>
              </a:rPr>
              <a:t>sortie </a:t>
            </a:r>
            <a:r>
              <a:rPr sz="1765" b="0" spc="-75" dirty="0">
                <a:solidFill>
                  <a:srgbClr val="000000"/>
                </a:solidFill>
                <a:latin typeface="Microsoft Sans Serif"/>
                <a:cs typeface="Microsoft Sans Serif"/>
              </a:rPr>
              <a:t>standard, </a:t>
            </a:r>
            <a:r>
              <a:rPr sz="1765" b="0" spc="-40" dirty="0">
                <a:solidFill>
                  <a:srgbClr val="000000"/>
                </a:solidFill>
                <a:latin typeface="Microsoft Sans Serif"/>
                <a:cs typeface="Microsoft Sans Serif"/>
              </a:rPr>
              <a:t>c-à-d </a:t>
            </a:r>
            <a:r>
              <a:rPr sz="1765" b="0" spc="-3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765" b="0" spc="-79" dirty="0">
                <a:solidFill>
                  <a:srgbClr val="000000"/>
                </a:solidFill>
                <a:latin typeface="Microsoft Sans Serif"/>
                <a:cs typeface="Microsoft Sans Serif"/>
              </a:rPr>
              <a:t>l'écran</a:t>
            </a:r>
            <a:endParaRPr sz="1765" dirty="0">
              <a:latin typeface="Microsoft Sans Serif"/>
              <a:cs typeface="Microsoft Sans Serif"/>
            </a:endParaRPr>
          </a:p>
          <a:p>
            <a:pPr marL="797901" indent="-309859" algn="just">
              <a:spcBef>
                <a:spcPts val="591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797901" algn="l"/>
              </a:tabLst>
            </a:pPr>
            <a:r>
              <a:rPr sz="2118" b="0" spc="-190" dirty="0">
                <a:solidFill>
                  <a:srgbClr val="000000"/>
                </a:solidFill>
                <a:latin typeface="Microsoft Sans Serif"/>
                <a:cs typeface="Microsoft Sans Serif"/>
              </a:rPr>
              <a:t>La</a:t>
            </a:r>
            <a:r>
              <a:rPr sz="2118" b="0" spc="22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118" b="0" spc="-168" dirty="0">
                <a:solidFill>
                  <a:srgbClr val="000000"/>
                </a:solidFill>
                <a:latin typeface="Microsoft Sans Serif"/>
                <a:cs typeface="Microsoft Sans Serif"/>
              </a:rPr>
              <a:t>v</a:t>
            </a:r>
            <a:r>
              <a:rPr sz="2118" b="0" spc="-13" dirty="0">
                <a:solidFill>
                  <a:srgbClr val="000000"/>
                </a:solidFill>
                <a:latin typeface="Microsoft Sans Serif"/>
                <a:cs typeface="Microsoft Sans Serif"/>
              </a:rPr>
              <a:t>alid</a:t>
            </a:r>
            <a:r>
              <a:rPr sz="2118" b="0" spc="-26" dirty="0">
                <a:solidFill>
                  <a:srgbClr val="000000"/>
                </a:solidFill>
                <a:latin typeface="Microsoft Sans Serif"/>
                <a:cs typeface="Microsoft Sans Serif"/>
              </a:rPr>
              <a:t>a</a:t>
            </a:r>
            <a:r>
              <a:rPr sz="2118" b="0" spc="-101" dirty="0">
                <a:solidFill>
                  <a:srgbClr val="000000"/>
                </a:solidFill>
                <a:latin typeface="Microsoft Sans Serif"/>
                <a:cs typeface="Microsoft Sans Serif"/>
              </a:rPr>
              <a:t>tion</a:t>
            </a:r>
            <a:r>
              <a:rPr sz="2118" b="0" spc="18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118" b="0" spc="-128" dirty="0">
                <a:solidFill>
                  <a:srgbClr val="000000"/>
                </a:solidFill>
                <a:latin typeface="Microsoft Sans Serif"/>
                <a:cs typeface="Microsoft Sans Serif"/>
              </a:rPr>
              <a:t>d'une</a:t>
            </a:r>
            <a:r>
              <a:rPr sz="2118" b="0" spc="22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118" b="0" spc="-247" dirty="0">
                <a:solidFill>
                  <a:srgbClr val="000000"/>
                </a:solidFill>
                <a:latin typeface="Microsoft Sans Serif"/>
                <a:cs typeface="Microsoft Sans Serif"/>
              </a:rPr>
              <a:t>com</a:t>
            </a:r>
            <a:r>
              <a:rPr sz="2118" b="0" spc="-335" dirty="0">
                <a:solidFill>
                  <a:srgbClr val="000000"/>
                </a:solidFill>
                <a:latin typeface="Microsoft Sans Serif"/>
                <a:cs typeface="Microsoft Sans Serif"/>
              </a:rPr>
              <a:t>m</a:t>
            </a:r>
            <a:r>
              <a:rPr sz="2118" b="0" spc="-97" dirty="0">
                <a:solidFill>
                  <a:srgbClr val="000000"/>
                </a:solidFill>
                <a:latin typeface="Microsoft Sans Serif"/>
                <a:cs typeface="Microsoft Sans Serif"/>
              </a:rPr>
              <a:t>ande</a:t>
            </a:r>
            <a:r>
              <a:rPr sz="2118" b="0" spc="13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118" b="0" dirty="0">
                <a:solidFill>
                  <a:srgbClr val="000000"/>
                </a:solidFill>
                <a:latin typeface="Courier New"/>
                <a:cs typeface="Courier New"/>
              </a:rPr>
              <a:t>echo</a:t>
            </a:r>
            <a:r>
              <a:rPr sz="2118" b="0" spc="-706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118" b="0" spc="-9" dirty="0">
                <a:solidFill>
                  <a:srgbClr val="000000"/>
                </a:solidFill>
                <a:latin typeface="Microsoft Sans Serif"/>
                <a:cs typeface="Microsoft Sans Serif"/>
              </a:rPr>
              <a:t>p</a:t>
            </a:r>
            <a:r>
              <a:rPr sz="2118" b="0" spc="-49" dirty="0">
                <a:solidFill>
                  <a:srgbClr val="000000"/>
                </a:solidFill>
                <a:latin typeface="Microsoft Sans Serif"/>
                <a:cs typeface="Microsoft Sans Serif"/>
              </a:rPr>
              <a:t>r</a:t>
            </a:r>
            <a:r>
              <a:rPr sz="2118" b="0" spc="-132" dirty="0">
                <a:solidFill>
                  <a:srgbClr val="000000"/>
                </a:solidFill>
                <a:latin typeface="Microsoft Sans Serif"/>
                <a:cs typeface="Microsoft Sans Serif"/>
              </a:rPr>
              <a:t>o</a:t>
            </a:r>
            <a:r>
              <a:rPr sz="2118" b="0" spc="-159" dirty="0">
                <a:solidFill>
                  <a:srgbClr val="000000"/>
                </a:solidFill>
                <a:latin typeface="Microsoft Sans Serif"/>
                <a:cs typeface="Microsoft Sans Serif"/>
              </a:rPr>
              <a:t>v</a:t>
            </a:r>
            <a:r>
              <a:rPr sz="2118" b="0" spc="-128" dirty="0">
                <a:solidFill>
                  <a:srgbClr val="000000"/>
                </a:solidFill>
                <a:latin typeface="Microsoft Sans Serif"/>
                <a:cs typeface="Microsoft Sans Serif"/>
              </a:rPr>
              <a:t>oque</a:t>
            </a:r>
            <a:r>
              <a:rPr sz="2118" b="0" spc="18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118" b="0" spc="-251" dirty="0">
                <a:solidFill>
                  <a:srgbClr val="000000"/>
                </a:solidFill>
                <a:latin typeface="Microsoft Sans Serif"/>
                <a:cs typeface="Microsoft Sans Serif"/>
              </a:rPr>
              <a:t>un</a:t>
            </a:r>
            <a:r>
              <a:rPr sz="2118" b="0" spc="13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118" b="0" spc="-159" dirty="0">
                <a:solidFill>
                  <a:srgbClr val="000000"/>
                </a:solidFill>
                <a:latin typeface="Microsoft Sans Serif"/>
                <a:cs typeface="Microsoft Sans Serif"/>
              </a:rPr>
              <a:t>saut</a:t>
            </a:r>
            <a:r>
              <a:rPr sz="2118" b="0" spc="18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118" b="0" spc="-66" dirty="0">
                <a:solidFill>
                  <a:srgbClr val="000000"/>
                </a:solidFill>
                <a:latin typeface="Microsoft Sans Serif"/>
                <a:cs typeface="Microsoft Sans Serif"/>
              </a:rPr>
              <a:t>de</a:t>
            </a:r>
            <a:r>
              <a:rPr sz="2118" b="0" spc="22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118" b="0" spc="-26" dirty="0">
                <a:solidFill>
                  <a:srgbClr val="000000"/>
                </a:solidFill>
                <a:latin typeface="Microsoft Sans Serif"/>
                <a:cs typeface="Microsoft Sans Serif"/>
              </a:rPr>
              <a:t>l</a:t>
            </a:r>
            <a:r>
              <a:rPr sz="2118" b="0" spc="-18" dirty="0">
                <a:solidFill>
                  <a:srgbClr val="000000"/>
                </a:solidFill>
                <a:latin typeface="Microsoft Sans Serif"/>
                <a:cs typeface="Microsoft Sans Serif"/>
              </a:rPr>
              <a:t>i</a:t>
            </a:r>
            <a:r>
              <a:rPr sz="2118" b="0" spc="-128" dirty="0">
                <a:solidFill>
                  <a:srgbClr val="000000"/>
                </a:solidFill>
                <a:latin typeface="Microsoft Sans Serif"/>
                <a:cs typeface="Microsoft Sans Serif"/>
              </a:rPr>
              <a:t>gne</a:t>
            </a:r>
            <a:endParaRPr sz="2118" dirty="0">
              <a:latin typeface="Microsoft Sans Serif"/>
              <a:cs typeface="Microsoft Sans Serif"/>
            </a:endParaRPr>
          </a:p>
          <a:p>
            <a:pPr marL="2839162">
              <a:spcBef>
                <a:spcPts val="543"/>
              </a:spcBef>
            </a:pPr>
            <a:r>
              <a:rPr sz="1765" b="0" dirty="0">
                <a:solidFill>
                  <a:srgbClr val="000000"/>
                </a:solidFill>
                <a:latin typeface="Courier New"/>
                <a:cs typeface="Courier New"/>
              </a:rPr>
              <a:t>$</a:t>
            </a:r>
            <a:r>
              <a:rPr sz="1765" b="0" spc="-13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765" b="0" spc="-4" dirty="0">
                <a:solidFill>
                  <a:srgbClr val="000000"/>
                </a:solidFill>
                <a:latin typeface="Courier New"/>
                <a:cs typeface="Courier New"/>
              </a:rPr>
              <a:t>echo</a:t>
            </a:r>
            <a:r>
              <a:rPr sz="1765" b="0" spc="-9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765" b="0" spc="-4" dirty="0">
                <a:solidFill>
                  <a:srgbClr val="000000"/>
                </a:solidFill>
                <a:latin typeface="Courier New"/>
                <a:cs typeface="Courier New"/>
              </a:rPr>
              <a:t>"Bonjour</a:t>
            </a:r>
            <a:r>
              <a:rPr sz="1765" b="0" spc="-9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765" b="0" dirty="0">
                <a:solidFill>
                  <a:srgbClr val="000000"/>
                </a:solidFill>
                <a:latin typeface="Courier New"/>
                <a:cs typeface="Courier New"/>
              </a:rPr>
              <a:t>à</a:t>
            </a:r>
            <a:r>
              <a:rPr sz="1765" b="0" spc="-13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765" b="0" spc="-4" dirty="0">
                <a:solidFill>
                  <a:srgbClr val="000000"/>
                </a:solidFill>
                <a:latin typeface="Courier New"/>
                <a:cs typeface="Courier New"/>
              </a:rPr>
              <a:t>tous</a:t>
            </a:r>
            <a:r>
              <a:rPr sz="1765" b="0" spc="-9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765" b="0" spc="-4" dirty="0">
                <a:solidFill>
                  <a:srgbClr val="000000"/>
                </a:solidFill>
                <a:latin typeface="Courier New"/>
                <a:cs typeface="Courier New"/>
              </a:rPr>
              <a:t>!"</a:t>
            </a:r>
            <a:endParaRPr sz="1765" dirty="0">
              <a:latin typeface="Courier New"/>
              <a:cs typeface="Courier New"/>
            </a:endParaRPr>
          </a:p>
          <a:p>
            <a:pPr marL="797901" indent="-309859">
              <a:spcBef>
                <a:spcPts val="794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797341" algn="l"/>
                <a:tab pos="797901" algn="l"/>
              </a:tabLst>
            </a:pPr>
            <a:r>
              <a:rPr sz="2118" b="0" spc="-132" dirty="0">
                <a:solidFill>
                  <a:srgbClr val="000000"/>
                </a:solidFill>
                <a:latin typeface="Microsoft Sans Serif"/>
                <a:cs typeface="Microsoft Sans Serif"/>
              </a:rPr>
              <a:t>On</a:t>
            </a:r>
            <a:r>
              <a:rPr sz="2118" b="0" spc="22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118" b="0" spc="-101" dirty="0">
                <a:solidFill>
                  <a:srgbClr val="000000"/>
                </a:solidFill>
                <a:latin typeface="Microsoft Sans Serif"/>
                <a:cs typeface="Microsoft Sans Serif"/>
              </a:rPr>
              <a:t>peut</a:t>
            </a:r>
            <a:r>
              <a:rPr sz="2118" b="0" spc="26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118" b="0" spc="-128" dirty="0">
                <a:solidFill>
                  <a:srgbClr val="000000"/>
                </a:solidFill>
                <a:latin typeface="Microsoft Sans Serif"/>
                <a:cs typeface="Microsoft Sans Serif"/>
              </a:rPr>
              <a:t>insérer</a:t>
            </a:r>
            <a:r>
              <a:rPr sz="2118" b="0" spc="18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118" b="0" spc="-168" dirty="0">
                <a:solidFill>
                  <a:srgbClr val="000000"/>
                </a:solidFill>
                <a:latin typeface="Microsoft Sans Serif"/>
                <a:cs typeface="Microsoft Sans Serif"/>
              </a:rPr>
              <a:t>les</a:t>
            </a:r>
            <a:r>
              <a:rPr sz="2118" b="0" spc="18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118" b="0" spc="-115" dirty="0">
                <a:solidFill>
                  <a:srgbClr val="000000"/>
                </a:solidFill>
                <a:latin typeface="Microsoft Sans Serif"/>
                <a:cs typeface="Microsoft Sans Serif"/>
              </a:rPr>
              <a:t>caractères</a:t>
            </a:r>
            <a:r>
              <a:rPr sz="2118" b="0" spc="4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118" b="0" spc="-128" dirty="0">
                <a:solidFill>
                  <a:srgbClr val="000000"/>
                </a:solidFill>
                <a:latin typeface="Microsoft Sans Serif"/>
                <a:cs typeface="Microsoft Sans Serif"/>
              </a:rPr>
              <a:t>spéciaux</a:t>
            </a:r>
            <a:r>
              <a:rPr sz="2118" b="0" spc="22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118" b="0" spc="-119" dirty="0">
                <a:solidFill>
                  <a:srgbClr val="000000"/>
                </a:solidFill>
                <a:latin typeface="Microsoft Sans Serif"/>
                <a:cs typeface="Microsoft Sans Serif"/>
              </a:rPr>
              <a:t>habituels</a:t>
            </a:r>
            <a:r>
              <a:rPr sz="2118" b="0" spc="18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118" b="0" spc="-101" dirty="0">
                <a:solidFill>
                  <a:srgbClr val="000000"/>
                </a:solidFill>
                <a:latin typeface="Microsoft Sans Serif"/>
                <a:cs typeface="Microsoft Sans Serif"/>
              </a:rPr>
              <a:t>(language</a:t>
            </a:r>
            <a:r>
              <a:rPr sz="2118" b="0" spc="4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118" b="0" spc="-194" dirty="0">
                <a:solidFill>
                  <a:srgbClr val="000000"/>
                </a:solidFill>
                <a:latin typeface="Microsoft Sans Serif"/>
                <a:cs typeface="Microsoft Sans Serif"/>
              </a:rPr>
              <a:t>C)</a:t>
            </a:r>
            <a:endParaRPr sz="2118" dirty="0">
              <a:latin typeface="Microsoft Sans Serif"/>
              <a:cs typeface="Microsoft Sans Serif"/>
            </a:endParaRPr>
          </a:p>
          <a:p>
            <a:pPr marL="844969">
              <a:spcBef>
                <a:spcPts val="468"/>
              </a:spcBef>
              <a:tabLst>
                <a:tab pos="1171637" algn="l"/>
                <a:tab pos="3064972" algn="l"/>
              </a:tabLst>
            </a:pPr>
            <a:r>
              <a:rPr b="0" spc="-132" dirty="0">
                <a:solidFill>
                  <a:srgbClr val="93B6D2"/>
                </a:solidFill>
                <a:latin typeface="Microsoft Sans Serif"/>
                <a:cs typeface="Microsoft Sans Serif"/>
              </a:rPr>
              <a:t>🞑	</a:t>
            </a:r>
            <a:r>
              <a:rPr sz="1765" b="0" spc="-22" dirty="0">
                <a:solidFill>
                  <a:srgbClr val="000000"/>
                </a:solidFill>
                <a:latin typeface="Microsoft Sans Serif"/>
                <a:cs typeface="Microsoft Sans Serif"/>
              </a:rPr>
              <a:t>i</a:t>
            </a:r>
            <a:r>
              <a:rPr sz="1765" b="0" spc="-13" dirty="0">
                <a:solidFill>
                  <a:srgbClr val="000000"/>
                </a:solidFill>
                <a:latin typeface="Microsoft Sans Serif"/>
                <a:cs typeface="Microsoft Sans Serif"/>
              </a:rPr>
              <a:t>l</a:t>
            </a:r>
            <a:r>
              <a:rPr sz="1765" b="0" spc="-296" dirty="0">
                <a:solidFill>
                  <a:srgbClr val="000000"/>
                </a:solidFill>
                <a:latin typeface="Microsoft Sans Serif"/>
                <a:cs typeface="Microsoft Sans Serif"/>
              </a:rPr>
              <a:t>s</a:t>
            </a:r>
            <a:r>
              <a:rPr sz="1765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765" b="0" spc="-185" dirty="0">
                <a:solidFill>
                  <a:srgbClr val="000000"/>
                </a:solidFill>
                <a:latin typeface="Microsoft Sans Serif"/>
                <a:cs typeface="Microsoft Sans Serif"/>
              </a:rPr>
              <a:t>s</a:t>
            </a:r>
            <a:r>
              <a:rPr sz="1765" b="0" spc="-202" dirty="0">
                <a:solidFill>
                  <a:srgbClr val="000000"/>
                </a:solidFill>
                <a:latin typeface="Microsoft Sans Serif"/>
                <a:cs typeface="Microsoft Sans Serif"/>
              </a:rPr>
              <a:t>e</a:t>
            </a:r>
            <a:r>
              <a:rPr sz="1765" b="0" spc="-31" dirty="0">
                <a:solidFill>
                  <a:srgbClr val="000000"/>
                </a:solidFill>
                <a:latin typeface="Microsoft Sans Serif"/>
                <a:cs typeface="Microsoft Sans Serif"/>
              </a:rPr>
              <a:t>r</a:t>
            </a:r>
            <a:r>
              <a:rPr sz="1765" b="0" spc="-154" dirty="0">
                <a:solidFill>
                  <a:srgbClr val="000000"/>
                </a:solidFill>
                <a:latin typeface="Microsoft Sans Serif"/>
                <a:cs typeface="Microsoft Sans Serif"/>
              </a:rPr>
              <a:t>o</a:t>
            </a:r>
            <a:r>
              <a:rPr sz="1765" b="0" spc="-163" dirty="0">
                <a:solidFill>
                  <a:srgbClr val="000000"/>
                </a:solidFill>
                <a:latin typeface="Microsoft Sans Serif"/>
                <a:cs typeface="Microsoft Sans Serif"/>
              </a:rPr>
              <a:t>n</a:t>
            </a:r>
            <a:r>
              <a:rPr sz="1765" b="0" spc="-13" dirty="0">
                <a:solidFill>
                  <a:srgbClr val="000000"/>
                </a:solidFill>
                <a:latin typeface="Microsoft Sans Serif"/>
                <a:cs typeface="Microsoft Sans Serif"/>
              </a:rPr>
              <a:t>t</a:t>
            </a:r>
            <a:r>
              <a:rPr sz="1765" b="0" spc="-18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765" b="0" spc="-79" dirty="0">
                <a:solidFill>
                  <a:srgbClr val="000000"/>
                </a:solidFill>
                <a:latin typeface="Microsoft Sans Serif"/>
                <a:cs typeface="Microsoft Sans Serif"/>
              </a:rPr>
              <a:t>int</a:t>
            </a:r>
            <a:r>
              <a:rPr sz="1765" b="0" spc="-115" dirty="0">
                <a:solidFill>
                  <a:srgbClr val="000000"/>
                </a:solidFill>
                <a:latin typeface="Microsoft Sans Serif"/>
                <a:cs typeface="Microsoft Sans Serif"/>
              </a:rPr>
              <a:t>e</a:t>
            </a:r>
            <a:r>
              <a:rPr sz="1765" b="0" spc="-4" dirty="0">
                <a:solidFill>
                  <a:srgbClr val="000000"/>
                </a:solidFill>
                <a:latin typeface="Microsoft Sans Serif"/>
                <a:cs typeface="Microsoft Sans Serif"/>
              </a:rPr>
              <a:t>rp</a:t>
            </a:r>
            <a:r>
              <a:rPr sz="1765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r</a:t>
            </a:r>
            <a:r>
              <a:rPr sz="1765" b="0" spc="-75" dirty="0">
                <a:solidFill>
                  <a:srgbClr val="000000"/>
                </a:solidFill>
                <a:latin typeface="Microsoft Sans Serif"/>
                <a:cs typeface="Microsoft Sans Serif"/>
              </a:rPr>
              <a:t>é</a:t>
            </a:r>
            <a:r>
              <a:rPr sz="1765" b="0" spc="-49" dirty="0">
                <a:solidFill>
                  <a:srgbClr val="000000"/>
                </a:solidFill>
                <a:latin typeface="Microsoft Sans Serif"/>
                <a:cs typeface="Microsoft Sans Serif"/>
              </a:rPr>
              <a:t>t</a:t>
            </a:r>
            <a:r>
              <a:rPr sz="1765" b="0" spc="-199" dirty="0">
                <a:solidFill>
                  <a:srgbClr val="000000"/>
                </a:solidFill>
                <a:latin typeface="Microsoft Sans Serif"/>
                <a:cs typeface="Microsoft Sans Serif"/>
              </a:rPr>
              <a:t>és</a:t>
            </a:r>
            <a:r>
              <a:rPr sz="1765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	</a:t>
            </a:r>
            <a:r>
              <a:rPr sz="1765" b="0" spc="-185" dirty="0">
                <a:solidFill>
                  <a:srgbClr val="000000"/>
                </a:solidFill>
                <a:latin typeface="Microsoft Sans Serif"/>
                <a:cs typeface="Microsoft Sans Serif"/>
              </a:rPr>
              <a:t>s</a:t>
            </a:r>
            <a:r>
              <a:rPr sz="1765" b="0" spc="-202" dirty="0">
                <a:solidFill>
                  <a:srgbClr val="000000"/>
                </a:solidFill>
                <a:latin typeface="Microsoft Sans Serif"/>
                <a:cs typeface="Microsoft Sans Serif"/>
              </a:rPr>
              <a:t>e</a:t>
            </a:r>
            <a:r>
              <a:rPr sz="1765" b="0" spc="-97" dirty="0">
                <a:solidFill>
                  <a:srgbClr val="000000"/>
                </a:solidFill>
                <a:latin typeface="Microsoft Sans Serif"/>
                <a:cs typeface="Microsoft Sans Serif"/>
              </a:rPr>
              <a:t>ul</a:t>
            </a:r>
            <a:r>
              <a:rPr sz="1765" b="0" spc="-128" dirty="0">
                <a:solidFill>
                  <a:srgbClr val="000000"/>
                </a:solidFill>
                <a:latin typeface="Microsoft Sans Serif"/>
                <a:cs typeface="Microsoft Sans Serif"/>
              </a:rPr>
              <a:t>e</a:t>
            </a:r>
            <a:r>
              <a:rPr sz="1765" b="0" spc="-154" dirty="0">
                <a:solidFill>
                  <a:srgbClr val="000000"/>
                </a:solidFill>
                <a:latin typeface="Microsoft Sans Serif"/>
                <a:cs typeface="Microsoft Sans Serif"/>
              </a:rPr>
              <a:t>ment</a:t>
            </a:r>
            <a:r>
              <a:rPr sz="1765" b="0" spc="-18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765" b="0" spc="-154" dirty="0">
                <a:solidFill>
                  <a:srgbClr val="000000"/>
                </a:solidFill>
                <a:latin typeface="Microsoft Sans Serif"/>
                <a:cs typeface="Microsoft Sans Serif"/>
              </a:rPr>
              <a:t>si</a:t>
            </a:r>
            <a:r>
              <a:rPr sz="1765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765" b="0" spc="-13" dirty="0">
                <a:solidFill>
                  <a:srgbClr val="000000"/>
                </a:solidFill>
                <a:latin typeface="Microsoft Sans Serif"/>
                <a:cs typeface="Microsoft Sans Serif"/>
              </a:rPr>
              <a:t>l</a:t>
            </a:r>
            <a:r>
              <a:rPr sz="1765" b="0" spc="-9" dirty="0">
                <a:solidFill>
                  <a:srgbClr val="000000"/>
                </a:solidFill>
                <a:latin typeface="Microsoft Sans Serif"/>
                <a:cs typeface="Microsoft Sans Serif"/>
              </a:rPr>
              <a:t>'</a:t>
            </a:r>
            <a:r>
              <a:rPr sz="1765" b="0" spc="-44" dirty="0">
                <a:solidFill>
                  <a:srgbClr val="000000"/>
                </a:solidFill>
                <a:latin typeface="Microsoft Sans Serif"/>
                <a:cs typeface="Microsoft Sans Serif"/>
              </a:rPr>
              <a:t>opti</a:t>
            </a:r>
            <a:r>
              <a:rPr sz="1765" b="0" spc="-53" dirty="0">
                <a:solidFill>
                  <a:srgbClr val="000000"/>
                </a:solidFill>
                <a:latin typeface="Microsoft Sans Serif"/>
                <a:cs typeface="Microsoft Sans Serif"/>
              </a:rPr>
              <a:t>o</a:t>
            </a:r>
            <a:r>
              <a:rPr sz="1765" b="0" spc="-207" dirty="0">
                <a:solidFill>
                  <a:srgbClr val="000000"/>
                </a:solidFill>
                <a:latin typeface="Microsoft Sans Serif"/>
                <a:cs typeface="Microsoft Sans Serif"/>
              </a:rPr>
              <a:t>n</a:t>
            </a:r>
            <a:r>
              <a:rPr sz="1765" b="0" spc="9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765" b="0" spc="-4" dirty="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  <a:r>
              <a:rPr sz="1765" b="0" dirty="0">
                <a:solidFill>
                  <a:srgbClr val="000000"/>
                </a:solidFill>
                <a:latin typeface="Courier New"/>
                <a:cs typeface="Courier New"/>
              </a:rPr>
              <a:t>e</a:t>
            </a:r>
            <a:r>
              <a:rPr sz="1765" b="0" spc="-578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765" b="0" spc="-207" dirty="0">
                <a:solidFill>
                  <a:srgbClr val="000000"/>
                </a:solidFill>
                <a:latin typeface="Microsoft Sans Serif"/>
                <a:cs typeface="Microsoft Sans Serif"/>
              </a:rPr>
              <a:t>e</a:t>
            </a:r>
            <a:r>
              <a:rPr sz="1765" b="0" spc="-180" dirty="0">
                <a:solidFill>
                  <a:srgbClr val="000000"/>
                </a:solidFill>
                <a:latin typeface="Microsoft Sans Serif"/>
                <a:cs typeface="Microsoft Sans Serif"/>
              </a:rPr>
              <a:t>s</a:t>
            </a:r>
            <a:r>
              <a:rPr sz="1765" b="0" spc="-13" dirty="0">
                <a:solidFill>
                  <a:srgbClr val="000000"/>
                </a:solidFill>
                <a:latin typeface="Microsoft Sans Serif"/>
                <a:cs typeface="Microsoft Sans Serif"/>
              </a:rPr>
              <a:t>t</a:t>
            </a:r>
            <a:r>
              <a:rPr sz="1765" b="0" spc="-9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765" b="0" spc="-57" dirty="0">
                <a:solidFill>
                  <a:srgbClr val="000000"/>
                </a:solidFill>
                <a:latin typeface="Microsoft Sans Serif"/>
                <a:cs typeface="Microsoft Sans Serif"/>
              </a:rPr>
              <a:t>util</a:t>
            </a:r>
            <a:r>
              <a:rPr sz="1765" b="0" spc="-35" dirty="0">
                <a:solidFill>
                  <a:srgbClr val="000000"/>
                </a:solidFill>
                <a:latin typeface="Microsoft Sans Serif"/>
                <a:cs typeface="Microsoft Sans Serif"/>
              </a:rPr>
              <a:t>i</a:t>
            </a:r>
            <a:r>
              <a:rPr sz="1765" b="0" spc="-199" dirty="0">
                <a:solidFill>
                  <a:srgbClr val="000000"/>
                </a:solidFill>
                <a:latin typeface="Microsoft Sans Serif"/>
                <a:cs typeface="Microsoft Sans Serif"/>
              </a:rPr>
              <a:t>sé</a:t>
            </a:r>
            <a:r>
              <a:rPr sz="1765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765" b="0" spc="-4" dirty="0">
                <a:solidFill>
                  <a:srgbClr val="000000"/>
                </a:solidFill>
                <a:latin typeface="Courier New"/>
                <a:cs typeface="Courier New"/>
              </a:rPr>
              <a:t>echo</a:t>
            </a:r>
            <a:endParaRPr sz="1765" dirty="0">
              <a:latin typeface="Courier New"/>
              <a:cs typeface="Courier New"/>
            </a:endParaRPr>
          </a:p>
          <a:p>
            <a:pPr marL="1109442" marR="4483" indent="-265033">
              <a:spcBef>
                <a:spcPts val="613"/>
              </a:spcBef>
              <a:tabLst>
                <a:tab pos="1109442" algn="l"/>
                <a:tab pos="1468609" algn="l"/>
              </a:tabLst>
            </a:pPr>
            <a:r>
              <a:rPr b="0" spc="-40" dirty="0">
                <a:solidFill>
                  <a:srgbClr val="93B6D2"/>
                </a:solidFill>
                <a:latin typeface="Microsoft Sans Serif"/>
                <a:cs typeface="Microsoft Sans Serif"/>
              </a:rPr>
              <a:t>🞑	</a:t>
            </a:r>
            <a:r>
              <a:rPr sz="1765" b="0" spc="93" dirty="0">
                <a:solidFill>
                  <a:srgbClr val="000000"/>
                </a:solidFill>
                <a:latin typeface="Microsoft Sans Serif"/>
                <a:cs typeface="Microsoft Sans Serif"/>
              </a:rPr>
              <a:t>\n </a:t>
            </a:r>
            <a:r>
              <a:rPr sz="1765" b="0" spc="-128" dirty="0">
                <a:solidFill>
                  <a:srgbClr val="000000"/>
                </a:solidFill>
                <a:latin typeface="Microsoft Sans Serif"/>
                <a:cs typeface="Microsoft Sans Serif"/>
              </a:rPr>
              <a:t>(saut </a:t>
            </a:r>
            <a:r>
              <a:rPr sz="1765" b="0" spc="-79" dirty="0">
                <a:solidFill>
                  <a:srgbClr val="000000"/>
                </a:solidFill>
                <a:latin typeface="Microsoft Sans Serif"/>
                <a:cs typeface="Microsoft Sans Serif"/>
              </a:rPr>
              <a:t>ligne), </a:t>
            </a:r>
            <a:r>
              <a:rPr sz="1765" b="0" spc="194" dirty="0">
                <a:solidFill>
                  <a:srgbClr val="000000"/>
                </a:solidFill>
                <a:latin typeface="Microsoft Sans Serif"/>
                <a:cs typeface="Microsoft Sans Serif"/>
              </a:rPr>
              <a:t>\b </a:t>
            </a:r>
            <a:r>
              <a:rPr sz="1765" b="0" spc="-75" dirty="0">
                <a:solidFill>
                  <a:srgbClr val="000000"/>
                </a:solidFill>
                <a:latin typeface="Microsoft Sans Serif"/>
                <a:cs typeface="Microsoft Sans Serif"/>
              </a:rPr>
              <a:t>(retour </a:t>
            </a:r>
            <a:r>
              <a:rPr sz="1765" b="0" spc="-49" dirty="0">
                <a:solidFill>
                  <a:srgbClr val="000000"/>
                </a:solidFill>
                <a:latin typeface="Microsoft Sans Serif"/>
                <a:cs typeface="Microsoft Sans Serif"/>
              </a:rPr>
              <a:t>arrière), </a:t>
            </a:r>
            <a:r>
              <a:rPr sz="1765" b="0" spc="190" dirty="0">
                <a:solidFill>
                  <a:srgbClr val="000000"/>
                </a:solidFill>
                <a:latin typeface="Microsoft Sans Serif"/>
                <a:cs typeface="Microsoft Sans Serif"/>
              </a:rPr>
              <a:t>\t </a:t>
            </a:r>
            <a:r>
              <a:rPr sz="1765" b="0" spc="-75" dirty="0">
                <a:solidFill>
                  <a:srgbClr val="000000"/>
                </a:solidFill>
                <a:latin typeface="Microsoft Sans Serif"/>
                <a:cs typeface="Microsoft Sans Serif"/>
              </a:rPr>
              <a:t>(tabulation), </a:t>
            </a:r>
            <a:r>
              <a:rPr sz="1765" b="0" spc="194" dirty="0">
                <a:solidFill>
                  <a:srgbClr val="000000"/>
                </a:solidFill>
                <a:latin typeface="Microsoft Sans Serif"/>
                <a:cs typeface="Microsoft Sans Serif"/>
              </a:rPr>
              <a:t>\a </a:t>
            </a:r>
            <a:r>
              <a:rPr sz="1765" b="0" spc="-79" dirty="0">
                <a:solidFill>
                  <a:srgbClr val="000000"/>
                </a:solidFill>
                <a:latin typeface="Microsoft Sans Serif"/>
                <a:cs typeface="Microsoft Sans Serif"/>
              </a:rPr>
              <a:t>(alarme), </a:t>
            </a:r>
            <a:r>
              <a:rPr sz="1765" b="0" spc="97" dirty="0">
                <a:solidFill>
                  <a:srgbClr val="000000"/>
                </a:solidFill>
                <a:latin typeface="Microsoft Sans Serif"/>
                <a:cs typeface="Microsoft Sans Serif"/>
              </a:rPr>
              <a:t>\c </a:t>
            </a:r>
            <a:r>
              <a:rPr sz="1765" b="0" spc="-62" dirty="0">
                <a:solidFill>
                  <a:srgbClr val="000000"/>
                </a:solidFill>
                <a:latin typeface="Microsoft Sans Serif"/>
                <a:cs typeface="Microsoft Sans Serif"/>
              </a:rPr>
              <a:t>(fin </a:t>
            </a:r>
            <a:r>
              <a:rPr sz="1765" b="0" spc="-202" dirty="0">
                <a:solidFill>
                  <a:srgbClr val="000000"/>
                </a:solidFill>
                <a:latin typeface="Microsoft Sans Serif"/>
                <a:cs typeface="Microsoft Sans Serif"/>
              </a:rPr>
              <a:t>sans </a:t>
            </a:r>
            <a:r>
              <a:rPr sz="1765" b="0" spc="-132" dirty="0">
                <a:solidFill>
                  <a:srgbClr val="000000"/>
                </a:solidFill>
                <a:latin typeface="Microsoft Sans Serif"/>
                <a:cs typeface="Microsoft Sans Serif"/>
              </a:rPr>
              <a:t>saut </a:t>
            </a:r>
            <a:r>
              <a:rPr sz="1765" b="0" spc="-459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765" b="0" spc="-53" dirty="0">
                <a:solidFill>
                  <a:srgbClr val="000000"/>
                </a:solidFill>
                <a:latin typeface="Microsoft Sans Serif"/>
                <a:cs typeface="Microsoft Sans Serif"/>
              </a:rPr>
              <a:t>de	</a:t>
            </a:r>
            <a:r>
              <a:rPr sz="1765" b="0" spc="-75" dirty="0">
                <a:solidFill>
                  <a:srgbClr val="000000"/>
                </a:solidFill>
                <a:latin typeface="Microsoft Sans Serif"/>
                <a:cs typeface="Microsoft Sans Serif"/>
              </a:rPr>
              <a:t>ligne)</a:t>
            </a:r>
            <a:endParaRPr sz="1765" dirty="0">
              <a:latin typeface="Microsoft Sans Serif"/>
              <a:cs typeface="Microsoft Sans Serif"/>
            </a:endParaRPr>
          </a:p>
          <a:p>
            <a:pPr marL="1375595" lvl="1" indent="-222449">
              <a:spcBef>
                <a:spcPts val="459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375595" algn="l"/>
                <a:tab pos="1376156" algn="l"/>
              </a:tabLst>
            </a:pPr>
            <a:r>
              <a:rPr sz="1412" spc="-4" dirty="0">
                <a:latin typeface="Courier New"/>
                <a:cs typeface="Courier New"/>
              </a:rPr>
              <a:t>$ echo</a:t>
            </a:r>
            <a:r>
              <a:rPr sz="1412" spc="-212" dirty="0">
                <a:latin typeface="Courier New"/>
                <a:cs typeface="Courier New"/>
              </a:rPr>
              <a:t> </a:t>
            </a:r>
            <a:r>
              <a:rPr sz="1412" spc="-9" dirty="0">
                <a:latin typeface="Courier New"/>
                <a:cs typeface="Courier New"/>
              </a:rPr>
              <a:t>"</a:t>
            </a:r>
            <a:r>
              <a:rPr sz="1412" spc="-4" dirty="0">
                <a:latin typeface="Courier New"/>
                <a:cs typeface="Courier New"/>
              </a:rPr>
              <a:t>B</a:t>
            </a:r>
            <a:r>
              <a:rPr sz="1412" spc="-9" dirty="0">
                <a:latin typeface="Courier New"/>
                <a:cs typeface="Courier New"/>
              </a:rPr>
              <a:t>o</a:t>
            </a:r>
            <a:r>
              <a:rPr sz="1412" spc="-4" dirty="0">
                <a:latin typeface="Courier New"/>
                <a:cs typeface="Courier New"/>
              </a:rPr>
              <a:t>n</a:t>
            </a:r>
            <a:r>
              <a:rPr sz="1412" spc="-9" dirty="0">
                <a:latin typeface="Courier New"/>
                <a:cs typeface="Courier New"/>
              </a:rPr>
              <a:t>j</a:t>
            </a:r>
            <a:r>
              <a:rPr sz="1412" spc="-4" dirty="0">
                <a:latin typeface="Courier New"/>
                <a:cs typeface="Courier New"/>
              </a:rPr>
              <a:t>o</a:t>
            </a:r>
            <a:r>
              <a:rPr sz="1412" spc="4" dirty="0">
                <a:latin typeface="Courier New"/>
                <a:cs typeface="Courier New"/>
              </a:rPr>
              <a:t>u</a:t>
            </a:r>
            <a:r>
              <a:rPr sz="1412" spc="-4" dirty="0">
                <a:latin typeface="Courier New"/>
                <a:cs typeface="Courier New"/>
              </a:rPr>
              <a:t>r</a:t>
            </a:r>
            <a:r>
              <a:rPr sz="1412" spc="9" dirty="0">
                <a:latin typeface="Courier New"/>
                <a:cs typeface="Courier New"/>
              </a:rPr>
              <a:t> </a:t>
            </a:r>
            <a:r>
              <a:rPr sz="1412" spc="-4" dirty="0">
                <a:latin typeface="Courier New"/>
                <a:cs typeface="Courier New"/>
              </a:rPr>
              <a:t>\nà</a:t>
            </a:r>
            <a:r>
              <a:rPr sz="1412" spc="9" dirty="0">
                <a:latin typeface="Courier New"/>
                <a:cs typeface="Courier New"/>
              </a:rPr>
              <a:t> </a:t>
            </a:r>
            <a:r>
              <a:rPr sz="1412" spc="-9" dirty="0">
                <a:latin typeface="Courier New"/>
                <a:cs typeface="Courier New"/>
              </a:rPr>
              <a:t>t</a:t>
            </a:r>
            <a:r>
              <a:rPr sz="1412" spc="-4" dirty="0">
                <a:latin typeface="Courier New"/>
                <a:cs typeface="Courier New"/>
              </a:rPr>
              <a:t>o</a:t>
            </a:r>
            <a:r>
              <a:rPr sz="1412" spc="-9" dirty="0">
                <a:latin typeface="Courier New"/>
                <a:cs typeface="Courier New"/>
              </a:rPr>
              <a:t>u</a:t>
            </a:r>
            <a:r>
              <a:rPr sz="1412" spc="-4" dirty="0">
                <a:latin typeface="Courier New"/>
                <a:cs typeface="Courier New"/>
              </a:rPr>
              <a:t>s</a:t>
            </a:r>
            <a:r>
              <a:rPr sz="1412" dirty="0">
                <a:latin typeface="Courier New"/>
                <a:cs typeface="Courier New"/>
              </a:rPr>
              <a:t> </a:t>
            </a:r>
            <a:r>
              <a:rPr sz="1412" spc="-4" dirty="0">
                <a:latin typeface="Courier New"/>
                <a:cs typeface="Courier New"/>
              </a:rPr>
              <a:t>!</a:t>
            </a:r>
            <a:r>
              <a:rPr sz="1412" spc="9" dirty="0">
                <a:latin typeface="Courier New"/>
                <a:cs typeface="Courier New"/>
              </a:rPr>
              <a:t> </a:t>
            </a:r>
            <a:r>
              <a:rPr sz="1412" spc="-4" dirty="0">
                <a:latin typeface="Courier New"/>
                <a:cs typeface="Courier New"/>
              </a:rPr>
              <a:t>"</a:t>
            </a:r>
            <a:endParaRPr sz="1412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575" y="358880"/>
            <a:ext cx="3062568" cy="66316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309" dirty="0"/>
              <a:t>Entrées-sorties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22576" y="1614768"/>
            <a:ext cx="1447240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20505" indent="-309859">
              <a:spcBef>
                <a:spcPts val="88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20505" algn="l"/>
                <a:tab pos="321066" algn="l"/>
              </a:tabLst>
            </a:pPr>
            <a:r>
              <a:rPr sz="2118" spc="-202" dirty="0">
                <a:latin typeface="Microsoft Sans Serif"/>
                <a:cs typeface="Microsoft Sans Serif"/>
              </a:rPr>
              <a:t>Séquences</a:t>
            </a:r>
            <a:endParaRPr sz="2118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6514" y="1614768"/>
            <a:ext cx="1679201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-115" dirty="0">
                <a:latin typeface="Microsoft Sans Serif"/>
                <a:cs typeface="Microsoft Sans Serif"/>
              </a:rPr>
              <a:t>d’échappement</a:t>
            </a:r>
            <a:endParaRPr sz="2118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2831" y="2140771"/>
            <a:ext cx="8069580" cy="37329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43860" y="1262007"/>
            <a:ext cx="181535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b="1" spc="-66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23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575" y="356189"/>
            <a:ext cx="2429435" cy="6671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pc="-1054" dirty="0"/>
              <a:t>T</a:t>
            </a:r>
            <a:r>
              <a:rPr spc="-229" dirty="0"/>
              <a:t>ester</a:t>
            </a:r>
            <a:r>
              <a:rPr spc="71" dirty="0"/>
              <a:t> </a:t>
            </a:r>
            <a:r>
              <a:rPr spc="-371" dirty="0"/>
              <a:t>e</a:t>
            </a:r>
            <a:r>
              <a:rPr spc="-168" dirty="0"/>
              <a:t>c</a:t>
            </a:r>
            <a:r>
              <a:rPr spc="-357" dirty="0"/>
              <a:t>ho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3860" y="1155612"/>
            <a:ext cx="2518522" cy="1462256"/>
          </a:xfrm>
          <a:prstGeom prst="rect">
            <a:avLst/>
          </a:prstGeom>
        </p:spPr>
        <p:txBody>
          <a:bodyPr vert="horz" wrap="square" lIns="0" tIns="117662" rIns="0" bIns="0" rtlCol="0">
            <a:spAutoFit/>
          </a:bodyPr>
          <a:lstStyle/>
          <a:p>
            <a:pPr marL="11206">
              <a:spcBef>
                <a:spcPts val="927"/>
              </a:spcBef>
            </a:pPr>
            <a:r>
              <a:rPr sz="1235" b="1" spc="-66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235">
              <a:latin typeface="Arial"/>
              <a:cs typeface="Arial"/>
            </a:endParaRPr>
          </a:p>
          <a:p>
            <a:pPr marL="489723" marR="4483">
              <a:lnSpc>
                <a:spcPct val="133600"/>
              </a:lnSpc>
              <a:spcBef>
                <a:spcPts val="490"/>
              </a:spcBef>
            </a:pPr>
            <a:r>
              <a:rPr sz="1765" spc="-4" dirty="0">
                <a:latin typeface="Courier New"/>
                <a:cs typeface="Courier New"/>
              </a:rPr>
              <a:t>$cat</a:t>
            </a:r>
            <a:r>
              <a:rPr sz="1765" spc="-53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script1.sh </a:t>
            </a:r>
            <a:r>
              <a:rPr sz="1765" spc="-1046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#!/bin/bash</a:t>
            </a:r>
            <a:endParaRPr sz="1765">
              <a:latin typeface="Courier New"/>
              <a:cs typeface="Courier New"/>
            </a:endParaRPr>
          </a:p>
          <a:p>
            <a:pPr marL="489723">
              <a:spcBef>
                <a:spcPts val="702"/>
              </a:spcBef>
            </a:pPr>
            <a:r>
              <a:rPr sz="1765" dirty="0">
                <a:latin typeface="Courier New"/>
                <a:cs typeface="Courier New"/>
              </a:rPr>
              <a:t>#</a:t>
            </a:r>
            <a:r>
              <a:rPr sz="1765" spc="-49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script0.sh</a:t>
            </a:r>
            <a:endParaRPr sz="1765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05767" y="2727582"/>
          <a:ext cx="6645089" cy="17404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3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713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echo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"Bonjour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\nà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tous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!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47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echo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5128" marB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135"/>
                        </a:spcBef>
                        <a:tabLst>
                          <a:tab pos="1066800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-e	"Bonjour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\nà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tous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!</a:t>
                      </a:r>
                    </a:p>
                  </a:txBody>
                  <a:tcPr marL="0" marR="0" marT="15128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512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47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echo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4568" marB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130"/>
                        </a:spcBef>
                        <a:tabLst>
                          <a:tab pos="1066800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-e	"Bonjour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\nà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toutes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4568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\net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à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tous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!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\c"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456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71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exit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5128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575" y="315849"/>
            <a:ext cx="3445809" cy="74459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4765" spc="-344" dirty="0"/>
              <a:t>Entrées-sorties</a:t>
            </a:r>
            <a:endParaRPr sz="476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63589" y="4638846"/>
          <a:ext cx="3646952" cy="1221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6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3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8333">
                <a:tc>
                  <a:txBody>
                    <a:bodyPr/>
                    <a:lstStyle/>
                    <a:p>
                      <a:pPr marL="31750">
                        <a:lnSpc>
                          <a:spcPts val="1930"/>
                        </a:lnSpc>
                        <a:tabLst>
                          <a:tab pos="332105" algn="l"/>
                        </a:tabLst>
                      </a:pPr>
                      <a:r>
                        <a:rPr sz="1100" spc="-40" dirty="0">
                          <a:solidFill>
                            <a:srgbClr val="93B6D2"/>
                          </a:solidFill>
                          <a:latin typeface="Microsoft Sans Serif"/>
                          <a:cs typeface="Microsoft Sans Serif"/>
                        </a:rPr>
                        <a:t>🞑	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$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30"/>
                        </a:lnSpc>
                      </a:pPr>
                      <a:r>
                        <a:rPr sz="1600" spc="10" dirty="0">
                          <a:latin typeface="Courier New"/>
                          <a:cs typeface="Courier New"/>
                        </a:rPr>
                        <a:t>read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1755">
                        <a:lnSpc>
                          <a:spcPts val="1930"/>
                        </a:lnSpc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prenom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16839">
                        <a:lnSpc>
                          <a:spcPts val="1930"/>
                        </a:lnSpc>
                      </a:pPr>
                      <a:r>
                        <a:rPr sz="1600" spc="10" dirty="0">
                          <a:latin typeface="Courier New"/>
                          <a:cs typeface="Courier New"/>
                        </a:rPr>
                        <a:t>nom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0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"/>
                        </a:spcBef>
                        <a:tabLst>
                          <a:tab pos="332105" algn="l"/>
                        </a:tabLst>
                      </a:pPr>
                      <a:r>
                        <a:rPr sz="1100" spc="-40" dirty="0">
                          <a:solidFill>
                            <a:srgbClr val="93B6D2"/>
                          </a:solidFill>
                          <a:latin typeface="Microsoft Sans Serif"/>
                          <a:cs typeface="Microsoft Sans Serif"/>
                        </a:rPr>
                        <a:t>🞑	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…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332105" algn="l"/>
                        </a:tabLst>
                      </a:pPr>
                      <a:r>
                        <a:rPr sz="1100" spc="-40" dirty="0">
                          <a:solidFill>
                            <a:srgbClr val="93B6D2"/>
                          </a:solidFill>
                          <a:latin typeface="Microsoft Sans Serif"/>
                          <a:cs typeface="Microsoft Sans Serif"/>
                        </a:rPr>
                        <a:t>🞑	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$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784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10" dirty="0">
                          <a:latin typeface="Courier New"/>
                          <a:cs typeface="Courier New"/>
                        </a:rPr>
                        <a:t>echo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82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600" spc="10" dirty="0">
                          <a:latin typeface="Courier New"/>
                          <a:cs typeface="Courier New"/>
                        </a:rPr>
                        <a:t>"Bonjour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82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16839">
                        <a:lnSpc>
                          <a:spcPct val="100000"/>
                        </a:lnSpc>
                      </a:pPr>
                      <a:r>
                        <a:rPr sz="1600" spc="10" dirty="0">
                          <a:latin typeface="Courier New"/>
                          <a:cs typeface="Courier New"/>
                        </a:rPr>
                        <a:t>$prenom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82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86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332105" algn="l"/>
                        </a:tabLst>
                      </a:pPr>
                      <a:r>
                        <a:rPr sz="1300" spc="-50" dirty="0">
                          <a:solidFill>
                            <a:srgbClr val="93B6D2"/>
                          </a:solidFill>
                          <a:latin typeface="Microsoft Sans Serif"/>
                          <a:cs typeface="Microsoft Sans Serif"/>
                        </a:rPr>
                        <a:t>🞑	</a:t>
                      </a:r>
                      <a:r>
                        <a:rPr sz="1800" spc="5" dirty="0">
                          <a:latin typeface="Courier New"/>
                          <a:cs typeface="Courier New"/>
                        </a:rPr>
                        <a:t>$read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5943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spc="10" dirty="0">
                          <a:latin typeface="Courier New"/>
                          <a:cs typeface="Courier New"/>
                        </a:rPr>
                        <a:t>-p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5943" marB="0"/>
                </a:tc>
                <a:tc gridSpan="2"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spc="5" dirty="0">
                          <a:latin typeface="Courier New"/>
                          <a:cs typeface="Courier New"/>
                        </a:rPr>
                        <a:t>"donner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5943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spc="5" dirty="0">
                          <a:latin typeface="Courier New"/>
                          <a:cs typeface="Courier New"/>
                        </a:rPr>
                        <a:t>le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5943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spc="10" dirty="0">
                          <a:latin typeface="Courier New"/>
                          <a:cs typeface="Courier New"/>
                        </a:rPr>
                        <a:t>nom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5943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322576" y="1614768"/>
            <a:ext cx="8000440" cy="432256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20505" marR="361968" indent="-309859">
              <a:spcBef>
                <a:spcPts val="88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20505" algn="l"/>
                <a:tab pos="321066" algn="l"/>
              </a:tabLst>
            </a:pPr>
            <a:r>
              <a:rPr sz="2118" spc="-35">
                <a:latin typeface="Microsoft Sans Serif"/>
                <a:cs typeface="Microsoft Sans Serif"/>
              </a:rPr>
              <a:t>read</a:t>
            </a:r>
            <a:r>
              <a:rPr sz="2118" spc="31">
                <a:latin typeface="Microsoft Sans Serif"/>
                <a:cs typeface="Microsoft Sans Serif"/>
              </a:rPr>
              <a:t> </a:t>
            </a:r>
            <a:r>
              <a:rPr sz="2118" spc="-128">
                <a:latin typeface="Microsoft Sans Serif"/>
                <a:cs typeface="Microsoft Sans Serif"/>
              </a:rPr>
              <a:t>:</a:t>
            </a:r>
            <a:r>
              <a:rPr sz="2118" spc="22">
                <a:latin typeface="Microsoft Sans Serif"/>
                <a:cs typeface="Microsoft Sans Serif"/>
              </a:rPr>
              <a:t> </a:t>
            </a:r>
            <a:r>
              <a:rPr sz="2118" spc="-97" dirty="0">
                <a:latin typeface="Microsoft Sans Serif"/>
                <a:cs typeface="Microsoft Sans Serif"/>
              </a:rPr>
              <a:t>permet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53" dirty="0">
                <a:latin typeface="Microsoft Sans Serif"/>
                <a:cs typeface="Microsoft Sans Serif"/>
              </a:rPr>
              <a:t>l'affectation</a:t>
            </a:r>
            <a:r>
              <a:rPr sz="2118" spc="31" dirty="0">
                <a:latin typeface="Microsoft Sans Serif"/>
                <a:cs typeface="Microsoft Sans Serif"/>
              </a:rPr>
              <a:t> </a:t>
            </a:r>
            <a:r>
              <a:rPr sz="2118" spc="-75" dirty="0">
                <a:latin typeface="Microsoft Sans Serif"/>
                <a:cs typeface="Microsoft Sans Serif"/>
              </a:rPr>
              <a:t>directe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13" dirty="0">
                <a:latin typeface="Microsoft Sans Serif"/>
                <a:cs typeface="Microsoft Sans Serif"/>
              </a:rPr>
              <a:t>par</a:t>
            </a:r>
            <a:r>
              <a:rPr sz="2118" spc="35" dirty="0">
                <a:latin typeface="Microsoft Sans Serif"/>
                <a:cs typeface="Microsoft Sans Serif"/>
              </a:rPr>
              <a:t> </a:t>
            </a:r>
            <a:r>
              <a:rPr sz="2118" spc="-115" dirty="0">
                <a:latin typeface="Microsoft Sans Serif"/>
                <a:cs typeface="Microsoft Sans Serif"/>
              </a:rPr>
              <a:t>lecture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66" dirty="0">
                <a:latin typeface="Microsoft Sans Serif"/>
                <a:cs typeface="Microsoft Sans Serif"/>
              </a:rPr>
              <a:t>de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18" dirty="0">
                <a:latin typeface="Microsoft Sans Serif"/>
                <a:cs typeface="Microsoft Sans Serif"/>
              </a:rPr>
              <a:t>la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97" dirty="0">
                <a:latin typeface="Microsoft Sans Serif"/>
                <a:cs typeface="Microsoft Sans Serif"/>
              </a:rPr>
              <a:t>valeur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150" dirty="0">
                <a:latin typeface="Microsoft Sans Serif"/>
                <a:cs typeface="Microsoft Sans Serif"/>
              </a:rPr>
              <a:t>saisie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202" dirty="0">
                <a:latin typeface="Microsoft Sans Serif"/>
                <a:cs typeface="Microsoft Sans Serif"/>
              </a:rPr>
              <a:t>sur </a:t>
            </a:r>
            <a:r>
              <a:rPr sz="2118" spc="-547" dirty="0">
                <a:latin typeface="Microsoft Sans Serif"/>
                <a:cs typeface="Microsoft Sans Serif"/>
              </a:rPr>
              <a:t> </a:t>
            </a:r>
            <a:r>
              <a:rPr sz="2118" spc="-84" dirty="0">
                <a:latin typeface="Microsoft Sans Serif"/>
                <a:cs typeface="Microsoft Sans Serif"/>
              </a:rPr>
              <a:t>l'entrée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84" dirty="0">
                <a:latin typeface="Microsoft Sans Serif"/>
                <a:cs typeface="Microsoft Sans Serif"/>
              </a:rPr>
              <a:t>standard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132" dirty="0">
                <a:latin typeface="Microsoft Sans Serif"/>
                <a:cs typeface="Microsoft Sans Serif"/>
              </a:rPr>
              <a:t>au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79" dirty="0">
                <a:latin typeface="Microsoft Sans Serif"/>
                <a:cs typeface="Microsoft Sans Serif"/>
              </a:rPr>
              <a:t>clavier</a:t>
            </a:r>
            <a:endParaRPr sz="2118" dirty="0">
              <a:latin typeface="Microsoft Sans Serif"/>
              <a:cs typeface="Microsoft Sans Serif"/>
            </a:endParaRPr>
          </a:p>
          <a:p>
            <a:pPr marL="5043" algn="ctr">
              <a:spcBef>
                <a:spcPts val="591"/>
              </a:spcBef>
              <a:tabLst>
                <a:tab pos="1619336" algn="l"/>
              </a:tabLst>
            </a:pPr>
            <a:r>
              <a:rPr sz="1941" spc="-4" dirty="0">
                <a:latin typeface="Courier New"/>
                <a:cs typeface="Courier New"/>
              </a:rPr>
              <a:t>$</a:t>
            </a:r>
            <a:r>
              <a:rPr sz="1941" spc="4" dirty="0">
                <a:latin typeface="Courier New"/>
                <a:cs typeface="Courier New"/>
              </a:rPr>
              <a:t> </a:t>
            </a:r>
            <a:r>
              <a:rPr sz="1941" spc="-4" dirty="0">
                <a:latin typeface="Courier New"/>
                <a:cs typeface="Courier New"/>
              </a:rPr>
              <a:t>read	var1</a:t>
            </a:r>
            <a:r>
              <a:rPr sz="1941" spc="494" dirty="0">
                <a:latin typeface="Courier New"/>
                <a:cs typeface="Courier New"/>
              </a:rPr>
              <a:t> </a:t>
            </a:r>
            <a:r>
              <a:rPr sz="1941" spc="-4" dirty="0">
                <a:latin typeface="Courier New"/>
                <a:cs typeface="Courier New"/>
              </a:rPr>
              <a:t>var2</a:t>
            </a:r>
            <a:r>
              <a:rPr sz="1941" spc="-13" dirty="0">
                <a:latin typeface="Courier New"/>
                <a:cs typeface="Courier New"/>
              </a:rPr>
              <a:t> </a:t>
            </a:r>
            <a:r>
              <a:rPr sz="1941" spc="-4" dirty="0">
                <a:latin typeface="Courier New"/>
                <a:cs typeface="Courier New"/>
              </a:rPr>
              <a:t>...</a:t>
            </a:r>
            <a:endParaRPr sz="194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6" dirty="0">
              <a:latin typeface="Courier New"/>
              <a:cs typeface="Courier New"/>
            </a:endParaRPr>
          </a:p>
          <a:p>
            <a:pPr marL="320505" marR="4483" indent="-309859">
              <a:spcBef>
                <a:spcPts val="1571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20505" algn="l"/>
                <a:tab pos="321066" algn="l"/>
                <a:tab pos="675751" algn="l"/>
              </a:tabLst>
            </a:pPr>
            <a:r>
              <a:rPr sz="2118" spc="-93" dirty="0">
                <a:latin typeface="Microsoft Sans Serif"/>
                <a:cs typeface="Microsoft Sans Serif"/>
              </a:rPr>
              <a:t>Attend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18" dirty="0">
                <a:latin typeface="Microsoft Sans Serif"/>
                <a:cs typeface="Microsoft Sans Serif"/>
              </a:rPr>
              <a:t>la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150" dirty="0">
                <a:latin typeface="Microsoft Sans Serif"/>
                <a:cs typeface="Microsoft Sans Serif"/>
              </a:rPr>
              <a:t>saisie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132" dirty="0">
                <a:latin typeface="Microsoft Sans Serif"/>
                <a:cs typeface="Microsoft Sans Serif"/>
              </a:rPr>
              <a:t>au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79" dirty="0">
                <a:latin typeface="Microsoft Sans Serif"/>
                <a:cs typeface="Microsoft Sans Serif"/>
              </a:rPr>
              <a:t>clavier</a:t>
            </a:r>
            <a:r>
              <a:rPr sz="2118" spc="31" dirty="0">
                <a:latin typeface="Microsoft Sans Serif"/>
                <a:cs typeface="Microsoft Sans Serif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d'une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110" dirty="0">
                <a:latin typeface="Microsoft Sans Serif"/>
                <a:cs typeface="Microsoft Sans Serif"/>
              </a:rPr>
              <a:t>liste</a:t>
            </a:r>
            <a:r>
              <a:rPr sz="2118" spc="9" dirty="0">
                <a:latin typeface="Microsoft Sans Serif"/>
                <a:cs typeface="Microsoft Sans Serif"/>
              </a:rPr>
              <a:t> </a:t>
            </a:r>
            <a:r>
              <a:rPr sz="2118" spc="-66" dirty="0">
                <a:latin typeface="Microsoft Sans Serif"/>
                <a:cs typeface="Microsoft Sans Serif"/>
              </a:rPr>
              <a:t>de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132" dirty="0">
                <a:latin typeface="Microsoft Sans Serif"/>
                <a:cs typeface="Microsoft Sans Serif"/>
              </a:rPr>
              <a:t>valeurs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97" dirty="0">
                <a:latin typeface="Microsoft Sans Serif"/>
                <a:cs typeface="Microsoft Sans Serif"/>
              </a:rPr>
              <a:t>pour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168" dirty="0">
                <a:latin typeface="Microsoft Sans Serif"/>
                <a:cs typeface="Microsoft Sans Serif"/>
              </a:rPr>
              <a:t>les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62" dirty="0">
                <a:latin typeface="Microsoft Sans Serif"/>
                <a:cs typeface="Microsoft Sans Serif"/>
              </a:rPr>
              <a:t>affecter,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101" dirty="0">
                <a:latin typeface="Microsoft Sans Serif"/>
                <a:cs typeface="Microsoft Sans Serif"/>
              </a:rPr>
              <a:t>après </a:t>
            </a:r>
            <a:r>
              <a:rPr sz="2118" spc="-552" dirty="0">
                <a:latin typeface="Microsoft Sans Serif"/>
                <a:cs typeface="Microsoft Sans Serif"/>
              </a:rPr>
              <a:t> </a:t>
            </a:r>
            <a:r>
              <a:rPr sz="2118" spc="-18" dirty="0">
                <a:latin typeface="Microsoft Sans Serif"/>
                <a:cs typeface="Microsoft Sans Serif"/>
              </a:rPr>
              <a:t>la	</a:t>
            </a:r>
            <a:r>
              <a:rPr sz="2118" spc="-66" dirty="0">
                <a:latin typeface="Microsoft Sans Serif"/>
                <a:cs typeface="Microsoft Sans Serif"/>
              </a:rPr>
              <a:t>validation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66" dirty="0">
                <a:latin typeface="Microsoft Sans Serif"/>
                <a:cs typeface="Microsoft Sans Serif"/>
              </a:rPr>
              <a:t>globale,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137" dirty="0">
                <a:latin typeface="Microsoft Sans Serif"/>
                <a:cs typeface="Microsoft Sans Serif"/>
              </a:rPr>
              <a:t>respectivement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93" dirty="0">
                <a:latin typeface="Microsoft Sans Serif"/>
                <a:cs typeface="Microsoft Sans Serif"/>
              </a:rPr>
              <a:t>aux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84" dirty="0">
                <a:latin typeface="Microsoft Sans Serif"/>
                <a:cs typeface="Microsoft Sans Serif"/>
              </a:rPr>
              <a:t>variables</a:t>
            </a:r>
            <a:r>
              <a:rPr sz="2118" spc="31" dirty="0">
                <a:latin typeface="Microsoft Sans Serif"/>
                <a:cs typeface="Microsoft Sans Serif"/>
              </a:rPr>
              <a:t> </a:t>
            </a:r>
            <a:r>
              <a:rPr sz="2118" spc="-66" dirty="0">
                <a:latin typeface="Microsoft Sans Serif"/>
                <a:cs typeface="Microsoft Sans Serif"/>
              </a:rPr>
              <a:t>var1,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49" dirty="0">
                <a:latin typeface="Microsoft Sans Serif"/>
                <a:cs typeface="Microsoft Sans Serif"/>
              </a:rPr>
              <a:t>var2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..</a:t>
            </a:r>
            <a:endParaRPr sz="2118" dirty="0">
              <a:latin typeface="Microsoft Sans Serif"/>
              <a:cs typeface="Microsoft Sans Serif"/>
            </a:endParaRPr>
          </a:p>
          <a:p>
            <a:pPr marL="320505" indent="-309859">
              <a:spcBef>
                <a:spcPts val="702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20505" algn="l"/>
                <a:tab pos="321066" algn="l"/>
              </a:tabLst>
            </a:pPr>
            <a:r>
              <a:rPr sz="2118" spc="-278" err="1">
                <a:latin typeface="Microsoft Sans Serif"/>
                <a:cs typeface="Microsoft Sans Serif"/>
              </a:rPr>
              <a:t>E</a:t>
            </a:r>
            <a:r>
              <a:rPr sz="2118" spc="-251" err="1">
                <a:latin typeface="Microsoft Sans Serif"/>
                <a:cs typeface="Microsoft Sans Serif"/>
              </a:rPr>
              <a:t>x</a:t>
            </a:r>
            <a:r>
              <a:rPr sz="2118" spc="-172" err="1">
                <a:latin typeface="Microsoft Sans Serif"/>
                <a:cs typeface="Microsoft Sans Serif"/>
              </a:rPr>
              <a:t>em</a:t>
            </a:r>
            <a:r>
              <a:rPr sz="2118" spc="-150" err="1">
                <a:latin typeface="Microsoft Sans Serif"/>
                <a:cs typeface="Microsoft Sans Serif"/>
              </a:rPr>
              <a:t>p</a:t>
            </a:r>
            <a:r>
              <a:rPr sz="2118" spc="-49" err="1">
                <a:latin typeface="Microsoft Sans Serif"/>
                <a:cs typeface="Microsoft Sans Serif"/>
              </a:rPr>
              <a:t>l</a:t>
            </a:r>
            <a:r>
              <a:rPr sz="2118" spc="-101" err="1">
                <a:latin typeface="Microsoft Sans Serif"/>
                <a:cs typeface="Microsoft Sans Serif"/>
              </a:rPr>
              <a:t>e</a:t>
            </a:r>
            <a:r>
              <a:rPr sz="2118" spc="22">
                <a:latin typeface="Microsoft Sans Serif"/>
                <a:cs typeface="Microsoft Sans Serif"/>
              </a:rPr>
              <a:t> </a:t>
            </a:r>
            <a:r>
              <a:rPr sz="2118" spc="-128">
                <a:latin typeface="Microsoft Sans Serif"/>
                <a:cs typeface="Microsoft Sans Serif"/>
              </a:rPr>
              <a:t>:</a:t>
            </a:r>
            <a:endParaRPr sz="2118" dirty="0">
              <a:latin typeface="Microsoft Sans Serif"/>
              <a:cs typeface="Microsoft Sans Serif"/>
            </a:endParaRPr>
          </a:p>
          <a:p>
            <a:pPr marL="68920">
              <a:spcBef>
                <a:spcPts val="556"/>
              </a:spcBef>
              <a:tabLst>
                <a:tab pos="333953" algn="l"/>
              </a:tabLst>
            </a:pPr>
            <a:r>
              <a:rPr sz="1147" spc="-35" dirty="0">
                <a:solidFill>
                  <a:srgbClr val="93B6D2"/>
                </a:solidFill>
                <a:latin typeface="Microsoft Sans Serif"/>
                <a:cs typeface="Microsoft Sans Serif"/>
              </a:rPr>
              <a:t>🞑	</a:t>
            </a:r>
            <a:r>
              <a:rPr sz="1632" spc="9" dirty="0">
                <a:latin typeface="Courier New"/>
                <a:cs typeface="Courier New"/>
              </a:rPr>
              <a:t>$</a:t>
            </a:r>
            <a:r>
              <a:rPr sz="1632" spc="13" dirty="0">
                <a:latin typeface="Courier New"/>
                <a:cs typeface="Courier New"/>
              </a:rPr>
              <a:t> </a:t>
            </a:r>
            <a:r>
              <a:rPr sz="1632" spc="9" dirty="0">
                <a:latin typeface="Courier New"/>
                <a:cs typeface="Courier New"/>
              </a:rPr>
              <a:t>echo</a:t>
            </a:r>
            <a:r>
              <a:rPr sz="1632" spc="13" dirty="0">
                <a:latin typeface="Courier New"/>
                <a:cs typeface="Courier New"/>
              </a:rPr>
              <a:t> </a:t>
            </a:r>
            <a:r>
              <a:rPr sz="1632" spc="4" dirty="0">
                <a:latin typeface="Courier New"/>
                <a:cs typeface="Courier New"/>
              </a:rPr>
              <a:t>"Donnez</a:t>
            </a:r>
            <a:r>
              <a:rPr sz="1632" spc="9" dirty="0">
                <a:latin typeface="Courier New"/>
                <a:cs typeface="Courier New"/>
              </a:rPr>
              <a:t> votre</a:t>
            </a:r>
            <a:r>
              <a:rPr sz="1632" spc="-4" dirty="0">
                <a:latin typeface="Courier New"/>
                <a:cs typeface="Courier New"/>
              </a:rPr>
              <a:t> </a:t>
            </a:r>
            <a:r>
              <a:rPr sz="1632" spc="9" dirty="0">
                <a:latin typeface="Courier New"/>
                <a:cs typeface="Courier New"/>
              </a:rPr>
              <a:t>prénom</a:t>
            </a:r>
            <a:r>
              <a:rPr sz="1632" spc="13" dirty="0">
                <a:latin typeface="Courier New"/>
                <a:cs typeface="Courier New"/>
              </a:rPr>
              <a:t> </a:t>
            </a:r>
            <a:r>
              <a:rPr sz="1632" spc="9" dirty="0">
                <a:latin typeface="Courier New"/>
                <a:cs typeface="Courier New"/>
              </a:rPr>
              <a:t>et</a:t>
            </a:r>
            <a:r>
              <a:rPr sz="1632" dirty="0">
                <a:latin typeface="Courier New"/>
                <a:cs typeface="Courier New"/>
              </a:rPr>
              <a:t> </a:t>
            </a:r>
            <a:r>
              <a:rPr sz="1632" spc="9" err="1">
                <a:latin typeface="Courier New"/>
                <a:cs typeface="Courier New"/>
              </a:rPr>
              <a:t>votre</a:t>
            </a:r>
            <a:r>
              <a:rPr sz="1632" spc="13">
                <a:latin typeface="Courier New"/>
                <a:cs typeface="Courier New"/>
              </a:rPr>
              <a:t> </a:t>
            </a:r>
            <a:r>
              <a:rPr sz="1632" spc="4">
                <a:latin typeface="Courier New"/>
                <a:cs typeface="Courier New"/>
              </a:rPr>
              <a:t>nom:"</a:t>
            </a:r>
            <a:endParaRPr sz="1632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53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53" dirty="0">
              <a:latin typeface="Courier New"/>
              <a:cs typeface="Courier New"/>
            </a:endParaRPr>
          </a:p>
          <a:p>
            <a:pPr marL="848331" algn="ctr">
              <a:spcBef>
                <a:spcPts val="1377"/>
              </a:spcBef>
            </a:pPr>
            <a:r>
              <a:rPr sz="1632" spc="9" dirty="0">
                <a:latin typeface="Courier New"/>
                <a:cs typeface="Courier New"/>
              </a:rPr>
              <a:t>$nom</a:t>
            </a:r>
            <a:r>
              <a:rPr sz="1632" spc="-40" dirty="0">
                <a:latin typeface="Courier New"/>
                <a:cs typeface="Courier New"/>
              </a:rPr>
              <a:t> </a:t>
            </a:r>
            <a:r>
              <a:rPr sz="1632" spc="9" dirty="0">
                <a:latin typeface="Courier New"/>
                <a:cs typeface="Courier New"/>
              </a:rPr>
              <a:t>"</a:t>
            </a:r>
            <a:endParaRPr sz="1632" dirty="0">
              <a:latin typeface="Courier New"/>
              <a:cs typeface="Courier New"/>
            </a:endParaRPr>
          </a:p>
          <a:p>
            <a:pPr marL="295291" algn="ctr">
              <a:spcBef>
                <a:spcPts val="534"/>
              </a:spcBef>
            </a:pPr>
            <a:r>
              <a:rPr sz="1809" spc="13" dirty="0">
                <a:latin typeface="Courier New"/>
                <a:cs typeface="Courier New"/>
              </a:rPr>
              <a:t>"</a:t>
            </a:r>
            <a:r>
              <a:rPr sz="1809" spc="-62" dirty="0">
                <a:latin typeface="Courier New"/>
                <a:cs typeface="Courier New"/>
              </a:rPr>
              <a:t> </a:t>
            </a:r>
            <a:r>
              <a:rPr sz="1809" spc="4" dirty="0">
                <a:latin typeface="Courier New"/>
                <a:cs typeface="Courier New"/>
              </a:rPr>
              <a:t>nom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3860" y="1262007"/>
            <a:ext cx="181535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b="1" spc="-66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23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575" y="358880"/>
            <a:ext cx="3062568" cy="66316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309" dirty="0"/>
              <a:t>Entrées-sorties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22575" y="1506855"/>
            <a:ext cx="7707406" cy="4444682"/>
          </a:xfrm>
          <a:prstGeom prst="rect">
            <a:avLst/>
          </a:prstGeom>
        </p:spPr>
        <p:txBody>
          <a:bodyPr vert="horz" wrap="square" lIns="0" tIns="101413" rIns="0" bIns="0" rtlCol="0">
            <a:spAutoFit/>
          </a:bodyPr>
          <a:lstStyle/>
          <a:p>
            <a:pPr marL="11206">
              <a:spcBef>
                <a:spcPts val="799"/>
              </a:spcBef>
            </a:pPr>
            <a:r>
              <a:rPr sz="2118" spc="-9" dirty="0">
                <a:latin typeface="Courier New"/>
                <a:cs typeface="Courier New"/>
              </a:rPr>
              <a:t>#!/bin/bash</a:t>
            </a:r>
            <a:endParaRPr sz="2118" dirty="0">
              <a:latin typeface="Courier New"/>
              <a:cs typeface="Courier New"/>
            </a:endParaRPr>
          </a:p>
          <a:p>
            <a:pPr marL="11206" marR="2374653">
              <a:lnSpc>
                <a:spcPct val="127899"/>
              </a:lnSpc>
              <a:spcBef>
                <a:spcPts val="4"/>
              </a:spcBef>
            </a:pPr>
            <a:r>
              <a:rPr sz="2118" spc="-4" dirty="0">
                <a:latin typeface="Courier New"/>
                <a:cs typeface="Courier New"/>
              </a:rPr>
              <a:t>read</a:t>
            </a:r>
            <a:r>
              <a:rPr sz="2118" spc="-13" dirty="0">
                <a:latin typeface="Courier New"/>
                <a:cs typeface="Courier New"/>
              </a:rPr>
              <a:t> </a:t>
            </a:r>
            <a:r>
              <a:rPr sz="2118" spc="-4" dirty="0">
                <a:latin typeface="Courier New"/>
                <a:cs typeface="Courier New"/>
              </a:rPr>
              <a:t>-p</a:t>
            </a:r>
            <a:r>
              <a:rPr sz="2118" spc="-31" dirty="0">
                <a:latin typeface="Courier New"/>
                <a:cs typeface="Courier New"/>
              </a:rPr>
              <a:t> </a:t>
            </a:r>
            <a:r>
              <a:rPr sz="2118" spc="-4" dirty="0">
                <a:latin typeface="Courier New"/>
                <a:cs typeface="Courier New"/>
              </a:rPr>
              <a:t>'Entrez</a:t>
            </a:r>
            <a:r>
              <a:rPr sz="2118" spc="-31" dirty="0">
                <a:latin typeface="Courier New"/>
                <a:cs typeface="Courier New"/>
              </a:rPr>
              <a:t> </a:t>
            </a:r>
            <a:r>
              <a:rPr sz="2118" spc="-4" dirty="0">
                <a:latin typeface="Courier New"/>
                <a:cs typeface="Courier New"/>
              </a:rPr>
              <a:t>votre</a:t>
            </a:r>
            <a:r>
              <a:rPr sz="2118" spc="-18" dirty="0">
                <a:latin typeface="Courier New"/>
                <a:cs typeface="Courier New"/>
              </a:rPr>
              <a:t> </a:t>
            </a:r>
            <a:r>
              <a:rPr sz="2118" spc="-9" dirty="0">
                <a:latin typeface="Courier New"/>
                <a:cs typeface="Courier New"/>
              </a:rPr>
              <a:t>nom</a:t>
            </a:r>
            <a:r>
              <a:rPr sz="2118" spc="-13" dirty="0">
                <a:latin typeface="Courier New"/>
                <a:cs typeface="Courier New"/>
              </a:rPr>
              <a:t> </a:t>
            </a:r>
            <a:r>
              <a:rPr sz="2118" dirty="0">
                <a:latin typeface="Courier New"/>
                <a:cs typeface="Courier New"/>
              </a:rPr>
              <a:t>:</a:t>
            </a:r>
            <a:r>
              <a:rPr sz="2118" spc="-13" dirty="0">
                <a:latin typeface="Courier New"/>
                <a:cs typeface="Courier New"/>
              </a:rPr>
              <a:t> </a:t>
            </a:r>
            <a:r>
              <a:rPr sz="2118" dirty="0">
                <a:latin typeface="Courier New"/>
                <a:cs typeface="Courier New"/>
              </a:rPr>
              <a:t>'</a:t>
            </a:r>
            <a:r>
              <a:rPr sz="2118" spc="-13" dirty="0">
                <a:latin typeface="Courier New"/>
                <a:cs typeface="Courier New"/>
              </a:rPr>
              <a:t> </a:t>
            </a:r>
            <a:r>
              <a:rPr sz="2118" spc="-9" dirty="0">
                <a:latin typeface="Courier New"/>
                <a:cs typeface="Courier New"/>
              </a:rPr>
              <a:t>nom </a:t>
            </a:r>
            <a:r>
              <a:rPr sz="2118" spc="-1257" dirty="0">
                <a:latin typeface="Courier New"/>
                <a:cs typeface="Courier New"/>
              </a:rPr>
              <a:t> </a:t>
            </a:r>
            <a:r>
              <a:rPr sz="2118" spc="-4" dirty="0">
                <a:latin typeface="Courier New"/>
                <a:cs typeface="Courier New"/>
              </a:rPr>
              <a:t>echo </a:t>
            </a:r>
            <a:r>
              <a:rPr sz="2118" spc="-9" dirty="0">
                <a:latin typeface="Courier New"/>
                <a:cs typeface="Courier New"/>
              </a:rPr>
              <a:t>"Bonjour $nom </a:t>
            </a:r>
            <a:r>
              <a:rPr sz="2118" spc="-4" dirty="0">
                <a:latin typeface="Courier New"/>
                <a:cs typeface="Courier New"/>
              </a:rPr>
              <a:t>!"</a:t>
            </a:r>
            <a:endParaRPr sz="2118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382" dirty="0">
              <a:latin typeface="Courier New"/>
              <a:cs typeface="Courier New"/>
            </a:endParaRPr>
          </a:p>
          <a:p>
            <a:pPr marL="11206" marR="4483">
              <a:spcBef>
                <a:spcPts val="1377"/>
              </a:spcBef>
            </a:pPr>
            <a:r>
              <a:rPr sz="2118" b="1" spc="-180" dirty="0">
                <a:latin typeface="Arial"/>
                <a:cs typeface="Arial"/>
              </a:rPr>
              <a:t>Remarque</a:t>
            </a:r>
            <a:r>
              <a:rPr sz="2118" b="1" spc="-18" dirty="0">
                <a:latin typeface="Arial"/>
                <a:cs typeface="Arial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: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185" dirty="0">
                <a:latin typeface="Microsoft Sans Serif"/>
                <a:cs typeface="Microsoft Sans Serif"/>
              </a:rPr>
              <a:t>on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note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132" dirty="0">
                <a:latin typeface="Microsoft Sans Serif"/>
                <a:cs typeface="Microsoft Sans Serif"/>
              </a:rPr>
              <a:t>que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71" dirty="0">
                <a:latin typeface="Microsoft Sans Serif"/>
                <a:cs typeface="Microsoft Sans Serif"/>
              </a:rPr>
              <a:t>le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199" dirty="0">
                <a:latin typeface="Microsoft Sans Serif"/>
                <a:cs typeface="Microsoft Sans Serif"/>
              </a:rPr>
              <a:t>message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146" dirty="0">
                <a:latin typeface="Microsoft Sans Serif"/>
                <a:cs typeface="Microsoft Sans Serif"/>
              </a:rPr>
              <a:t>'Entrez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84" dirty="0">
                <a:latin typeface="Microsoft Sans Serif"/>
                <a:cs typeface="Microsoft Sans Serif"/>
              </a:rPr>
              <a:t>votre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185" dirty="0">
                <a:latin typeface="Microsoft Sans Serif"/>
                <a:cs typeface="Microsoft Sans Serif"/>
              </a:rPr>
              <a:t>nom'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9" dirty="0">
                <a:latin typeface="Microsoft Sans Serif"/>
                <a:cs typeface="Microsoft Sans Serif"/>
              </a:rPr>
              <a:t>a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88" dirty="0">
                <a:latin typeface="Microsoft Sans Serif"/>
                <a:cs typeface="Microsoft Sans Serif"/>
              </a:rPr>
              <a:t>été</a:t>
            </a:r>
            <a:r>
              <a:rPr sz="2118" spc="35" dirty="0">
                <a:latin typeface="Microsoft Sans Serif"/>
                <a:cs typeface="Microsoft Sans Serif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entouré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66" dirty="0">
                <a:latin typeface="Microsoft Sans Serif"/>
                <a:cs typeface="Microsoft Sans Serif"/>
              </a:rPr>
              <a:t>de </a:t>
            </a:r>
            <a:r>
              <a:rPr sz="2118" spc="-552" dirty="0">
                <a:latin typeface="Microsoft Sans Serif"/>
                <a:cs typeface="Microsoft Sans Serif"/>
              </a:rPr>
              <a:t> </a:t>
            </a:r>
            <a:r>
              <a:rPr sz="2118" spc="-146" dirty="0">
                <a:latin typeface="Microsoft Sans Serif"/>
                <a:cs typeface="Microsoft Sans Serif"/>
              </a:rPr>
              <a:t>quotes.</a:t>
            </a:r>
            <a:r>
              <a:rPr sz="2118" spc="269" dirty="0">
                <a:latin typeface="Microsoft Sans Serif"/>
                <a:cs typeface="Microsoft Sans Serif"/>
              </a:rPr>
              <a:t> </a:t>
            </a:r>
            <a:r>
              <a:rPr sz="2118" spc="-190" dirty="0">
                <a:latin typeface="Microsoft Sans Serif"/>
                <a:cs typeface="Microsoft Sans Serif"/>
              </a:rPr>
              <a:t>Si</a:t>
            </a:r>
            <a:r>
              <a:rPr sz="2118" spc="185" dirty="0">
                <a:latin typeface="Microsoft Sans Serif"/>
                <a:cs typeface="Microsoft Sans Serif"/>
              </a:rPr>
              <a:t> </a:t>
            </a:r>
            <a:r>
              <a:rPr sz="2118" spc="-185" dirty="0">
                <a:latin typeface="Microsoft Sans Serif"/>
                <a:cs typeface="Microsoft Sans Serif"/>
              </a:rPr>
              <a:t>on</a:t>
            </a:r>
            <a:r>
              <a:rPr sz="2118" spc="190" dirty="0">
                <a:latin typeface="Microsoft Sans Serif"/>
                <a:cs typeface="Microsoft Sans Serif"/>
              </a:rPr>
              <a:t> </a:t>
            </a:r>
            <a:r>
              <a:rPr sz="2118" spc="-185" dirty="0">
                <a:latin typeface="Microsoft Sans Serif"/>
                <a:cs typeface="Microsoft Sans Serif"/>
              </a:rPr>
              <a:t>ne</a:t>
            </a:r>
            <a:r>
              <a:rPr sz="2118" spc="194" dirty="0">
                <a:latin typeface="Microsoft Sans Serif"/>
                <a:cs typeface="Microsoft Sans Serif"/>
              </a:rPr>
              <a:t> </a:t>
            </a:r>
            <a:r>
              <a:rPr sz="2118" spc="-40" dirty="0" err="1">
                <a:latin typeface="Microsoft Sans Serif"/>
                <a:cs typeface="Microsoft Sans Serif"/>
              </a:rPr>
              <a:t>l'avait</a:t>
            </a:r>
            <a:r>
              <a:rPr sz="2118" spc="-40" dirty="0">
                <a:latin typeface="Microsoft Sans Serif"/>
                <a:cs typeface="Microsoft Sans Serif"/>
              </a:rPr>
              <a:t> </a:t>
            </a:r>
            <a:r>
              <a:rPr lang="fr-FR" sz="2118" spc="-128" dirty="0">
                <a:latin typeface="Microsoft Sans Serif"/>
                <a:cs typeface="Microsoft Sans Serif"/>
              </a:rPr>
              <a:t>pas</a:t>
            </a:r>
            <a:r>
              <a:rPr sz="2118" spc="-128" dirty="0">
                <a:latin typeface="Microsoft Sans Serif"/>
                <a:cs typeface="Microsoft Sans Serif"/>
              </a:rPr>
              <a:t> </a:t>
            </a:r>
            <a:r>
              <a:rPr sz="2118" spc="-13" dirty="0">
                <a:latin typeface="Microsoft Sans Serif"/>
                <a:cs typeface="Microsoft Sans Serif"/>
              </a:rPr>
              <a:t>fait, </a:t>
            </a:r>
            <a:r>
              <a:rPr sz="2118" spc="-75" dirty="0">
                <a:latin typeface="Microsoft Sans Serif"/>
                <a:cs typeface="Microsoft Sans Serif"/>
              </a:rPr>
              <a:t>le </a:t>
            </a:r>
            <a:r>
              <a:rPr sz="2118" spc="-159" dirty="0">
                <a:latin typeface="Microsoft Sans Serif"/>
                <a:cs typeface="Microsoft Sans Serif"/>
              </a:rPr>
              <a:t>bash</a:t>
            </a:r>
            <a:r>
              <a:rPr sz="2118" spc="243" dirty="0">
                <a:latin typeface="Microsoft Sans Serif"/>
                <a:cs typeface="Microsoft Sans Serif"/>
              </a:rPr>
              <a:t> </a:t>
            </a:r>
            <a:r>
              <a:rPr sz="2118" spc="-57" dirty="0">
                <a:latin typeface="Microsoft Sans Serif"/>
                <a:cs typeface="Microsoft Sans Serif"/>
              </a:rPr>
              <a:t>aurait </a:t>
            </a:r>
            <a:r>
              <a:rPr sz="2118" spc="-141" dirty="0">
                <a:latin typeface="Microsoft Sans Serif"/>
                <a:cs typeface="Microsoft Sans Serif"/>
              </a:rPr>
              <a:t>considéré </a:t>
            </a:r>
            <a:r>
              <a:rPr sz="2118" spc="-128" dirty="0">
                <a:latin typeface="Microsoft Sans Serif"/>
                <a:cs typeface="Microsoft Sans Serif"/>
              </a:rPr>
              <a:t>que </a:t>
            </a:r>
            <a:r>
              <a:rPr sz="2118" spc="-137" dirty="0">
                <a:latin typeface="Microsoft Sans Serif"/>
                <a:cs typeface="Microsoft Sans Serif"/>
              </a:rPr>
              <a:t>chaque </a:t>
            </a:r>
            <a:r>
              <a:rPr sz="2118" spc="-132" dirty="0">
                <a:latin typeface="Microsoft Sans Serif"/>
                <a:cs typeface="Microsoft Sans Serif"/>
              </a:rPr>
              <a:t> </a:t>
            </a:r>
            <a:r>
              <a:rPr sz="2118" spc="-163" dirty="0">
                <a:latin typeface="Microsoft Sans Serif"/>
                <a:cs typeface="Microsoft Sans Serif"/>
              </a:rPr>
              <a:t>mot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44" dirty="0">
                <a:latin typeface="Microsoft Sans Serif"/>
                <a:cs typeface="Microsoft Sans Serif"/>
              </a:rPr>
              <a:t>ét</a:t>
            </a:r>
            <a:r>
              <a:rPr sz="2118" spc="-66" dirty="0">
                <a:latin typeface="Microsoft Sans Serif"/>
                <a:cs typeface="Microsoft Sans Serif"/>
              </a:rPr>
              <a:t>a</a:t>
            </a:r>
            <a:r>
              <a:rPr sz="2118" spc="-22" dirty="0">
                <a:latin typeface="Microsoft Sans Serif"/>
                <a:cs typeface="Microsoft Sans Serif"/>
              </a:rPr>
              <a:t>it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251" dirty="0">
                <a:latin typeface="Microsoft Sans Serif"/>
                <a:cs typeface="Microsoft Sans Serif"/>
              </a:rPr>
              <a:t>un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9" dirty="0">
                <a:latin typeface="Microsoft Sans Serif"/>
                <a:cs typeface="Microsoft Sans Serif"/>
              </a:rPr>
              <a:t>pa</a:t>
            </a:r>
            <a:r>
              <a:rPr sz="2118" spc="-26" dirty="0">
                <a:latin typeface="Microsoft Sans Serif"/>
                <a:cs typeface="Microsoft Sans Serif"/>
              </a:rPr>
              <a:t>r</a:t>
            </a:r>
            <a:r>
              <a:rPr sz="2118" spc="-146" dirty="0">
                <a:latin typeface="Microsoft Sans Serif"/>
                <a:cs typeface="Microsoft Sans Serif"/>
              </a:rPr>
              <a:t>a</a:t>
            </a:r>
            <a:r>
              <a:rPr sz="2118" spc="-229" dirty="0">
                <a:latin typeface="Microsoft Sans Serif"/>
                <a:cs typeface="Microsoft Sans Serif"/>
              </a:rPr>
              <a:t>m</a:t>
            </a:r>
            <a:r>
              <a:rPr sz="2118" spc="-66" dirty="0">
                <a:latin typeface="Microsoft Sans Serif"/>
                <a:cs typeface="Microsoft Sans Serif"/>
              </a:rPr>
              <a:t>ètre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53" dirty="0">
                <a:latin typeface="Microsoft Sans Serif"/>
                <a:cs typeface="Microsoft Sans Serif"/>
              </a:rPr>
              <a:t>dif</a:t>
            </a:r>
            <a:r>
              <a:rPr sz="2118" spc="44" dirty="0">
                <a:latin typeface="Microsoft Sans Serif"/>
                <a:cs typeface="Microsoft Sans Serif"/>
              </a:rPr>
              <a:t>f</a:t>
            </a:r>
            <a:r>
              <a:rPr sz="2118" spc="-119" dirty="0">
                <a:latin typeface="Microsoft Sans Serif"/>
                <a:cs typeface="Microsoft Sans Serif"/>
              </a:rPr>
              <a:t>ére</a:t>
            </a:r>
            <a:r>
              <a:rPr sz="2118" spc="-132" dirty="0">
                <a:latin typeface="Microsoft Sans Serif"/>
                <a:cs typeface="Microsoft Sans Serif"/>
              </a:rPr>
              <a:t>n</a:t>
            </a:r>
            <a:r>
              <a:rPr sz="2118" spc="-18" dirty="0">
                <a:latin typeface="Microsoft Sans Serif"/>
                <a:cs typeface="Microsoft Sans Serif"/>
              </a:rPr>
              <a:t>t</a:t>
            </a:r>
            <a:r>
              <a:rPr sz="2118" spc="4" dirty="0">
                <a:latin typeface="Microsoft Sans Serif"/>
                <a:cs typeface="Microsoft Sans Serif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!</a:t>
            </a:r>
            <a:endParaRPr sz="2118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294" dirty="0">
              <a:latin typeface="Microsoft Sans Serif"/>
              <a:cs typeface="Microsoft Sans Serif"/>
            </a:endParaRPr>
          </a:p>
          <a:p>
            <a:pPr marL="11206">
              <a:spcBef>
                <a:spcPts val="1368"/>
              </a:spcBef>
            </a:pPr>
            <a:r>
              <a:rPr sz="2118" b="1" spc="-163" dirty="0" err="1">
                <a:latin typeface="Arial"/>
                <a:cs typeface="Arial"/>
              </a:rPr>
              <a:t>Résult</a:t>
            </a:r>
            <a:r>
              <a:rPr sz="2118" b="1" spc="-146" dirty="0" err="1">
                <a:latin typeface="Arial"/>
                <a:cs typeface="Arial"/>
              </a:rPr>
              <a:t>a</a:t>
            </a:r>
            <a:r>
              <a:rPr sz="2118" b="1" spc="-159" dirty="0" err="1">
                <a:latin typeface="Arial"/>
                <a:cs typeface="Arial"/>
              </a:rPr>
              <a:t>t</a:t>
            </a:r>
            <a:r>
              <a:rPr sz="2118" b="1" dirty="0">
                <a:latin typeface="Arial"/>
                <a:cs typeface="Arial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:</a:t>
            </a:r>
            <a:endParaRPr sz="2118" dirty="0">
              <a:latin typeface="Microsoft Sans Serif"/>
              <a:cs typeface="Microsoft Sans Serif"/>
            </a:endParaRPr>
          </a:p>
          <a:p>
            <a:pPr marL="11206" marR="3502025">
              <a:lnSpc>
                <a:spcPts val="3246"/>
              </a:lnSpc>
            </a:pPr>
            <a:r>
              <a:rPr sz="2118" spc="-4" dirty="0">
                <a:latin typeface="Courier New"/>
                <a:cs typeface="Courier New"/>
              </a:rPr>
              <a:t>Entrez </a:t>
            </a:r>
            <a:r>
              <a:rPr sz="2118" spc="-9" dirty="0">
                <a:latin typeface="Courier New"/>
                <a:cs typeface="Courier New"/>
              </a:rPr>
              <a:t>votre nom </a:t>
            </a:r>
            <a:r>
              <a:rPr sz="2118" dirty="0">
                <a:latin typeface="Courier New"/>
                <a:cs typeface="Courier New"/>
              </a:rPr>
              <a:t>: </a:t>
            </a:r>
            <a:r>
              <a:rPr sz="2118" spc="-9" dirty="0">
                <a:latin typeface="Courier New"/>
                <a:cs typeface="Courier New"/>
              </a:rPr>
              <a:t>Mathieu </a:t>
            </a:r>
            <a:r>
              <a:rPr sz="2118" spc="-1262" dirty="0">
                <a:latin typeface="Courier New"/>
                <a:cs typeface="Courier New"/>
              </a:rPr>
              <a:t> </a:t>
            </a:r>
            <a:r>
              <a:rPr sz="2118" spc="-4" dirty="0">
                <a:latin typeface="Courier New"/>
                <a:cs typeface="Courier New"/>
              </a:rPr>
              <a:t>Bonjour</a:t>
            </a:r>
            <a:r>
              <a:rPr sz="2118" spc="-31" dirty="0">
                <a:latin typeface="Courier New"/>
                <a:cs typeface="Courier New"/>
              </a:rPr>
              <a:t> </a:t>
            </a:r>
            <a:r>
              <a:rPr sz="2118" spc="-4" dirty="0">
                <a:latin typeface="Courier New"/>
                <a:cs typeface="Courier New"/>
              </a:rPr>
              <a:t>Mathieu</a:t>
            </a:r>
            <a:endParaRPr sz="2118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3860" y="1262007"/>
            <a:ext cx="181535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b="1" spc="-66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23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575" y="358880"/>
            <a:ext cx="3062568" cy="66316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309" dirty="0"/>
              <a:t>Entrées-sorties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22575" y="1614768"/>
            <a:ext cx="7684994" cy="400510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20505" marR="4483" indent="-309859">
              <a:spcBef>
                <a:spcPts val="88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20505" algn="l"/>
                <a:tab pos="321066" algn="l"/>
              </a:tabLst>
            </a:pPr>
            <a:r>
              <a:rPr sz="2118" spc="-128" dirty="0">
                <a:latin typeface="Microsoft Sans Serif"/>
                <a:cs typeface="Microsoft Sans Serif"/>
              </a:rPr>
              <a:t>-n</a:t>
            </a:r>
            <a:r>
              <a:rPr sz="2118" spc="-124" dirty="0">
                <a:latin typeface="Microsoft Sans Serif"/>
                <a:cs typeface="Microsoft Sans Serif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:</a:t>
            </a:r>
            <a:r>
              <a:rPr sz="2118" spc="-124" dirty="0">
                <a:latin typeface="Microsoft Sans Serif"/>
                <a:cs typeface="Microsoft Sans Serif"/>
              </a:rPr>
              <a:t> </a:t>
            </a:r>
            <a:r>
              <a:rPr sz="2118" spc="-84" dirty="0">
                <a:latin typeface="Microsoft Sans Serif"/>
                <a:cs typeface="Microsoft Sans Serif"/>
              </a:rPr>
              <a:t>limiter </a:t>
            </a:r>
            <a:r>
              <a:rPr sz="2118" spc="-75" dirty="0">
                <a:latin typeface="Microsoft Sans Serif"/>
                <a:cs typeface="Microsoft Sans Serif"/>
              </a:rPr>
              <a:t>le </a:t>
            </a:r>
            <a:r>
              <a:rPr sz="2118" spc="-146" dirty="0">
                <a:latin typeface="Microsoft Sans Serif"/>
                <a:cs typeface="Microsoft Sans Serif"/>
              </a:rPr>
              <a:t>nombre</a:t>
            </a:r>
            <a:r>
              <a:rPr sz="2118" spc="-141" dirty="0">
                <a:latin typeface="Microsoft Sans Serif"/>
                <a:cs typeface="Microsoft Sans Serif"/>
              </a:rPr>
              <a:t> </a:t>
            </a:r>
            <a:r>
              <a:rPr sz="2118" spc="-66" dirty="0">
                <a:latin typeface="Microsoft Sans Serif"/>
                <a:cs typeface="Microsoft Sans Serif"/>
              </a:rPr>
              <a:t>de </a:t>
            </a:r>
            <a:r>
              <a:rPr sz="2118" spc="-119" dirty="0">
                <a:latin typeface="Microsoft Sans Serif"/>
                <a:cs typeface="Microsoft Sans Serif"/>
              </a:rPr>
              <a:t>caractères.</a:t>
            </a:r>
            <a:r>
              <a:rPr sz="2118" spc="-115" dirty="0">
                <a:latin typeface="Microsoft Sans Serif"/>
                <a:cs typeface="Microsoft Sans Serif"/>
              </a:rPr>
              <a:t> </a:t>
            </a:r>
            <a:r>
              <a:rPr sz="2118" spc="-185" dirty="0">
                <a:latin typeface="Microsoft Sans Serif"/>
                <a:cs typeface="Microsoft Sans Serif"/>
              </a:rPr>
              <a:t>Avec</a:t>
            </a:r>
            <a:r>
              <a:rPr sz="2118" spc="190" dirty="0">
                <a:latin typeface="Microsoft Sans Serif"/>
                <a:cs typeface="Microsoft Sans Serif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-n,</a:t>
            </a:r>
            <a:r>
              <a:rPr sz="2118" spc="309" dirty="0">
                <a:latin typeface="Microsoft Sans Serif"/>
                <a:cs typeface="Microsoft Sans Serif"/>
              </a:rPr>
              <a:t> </a:t>
            </a:r>
            <a:r>
              <a:rPr sz="2118" spc="-185" dirty="0">
                <a:latin typeface="Microsoft Sans Serif"/>
                <a:cs typeface="Microsoft Sans Serif"/>
              </a:rPr>
              <a:t>on</a:t>
            </a:r>
            <a:r>
              <a:rPr sz="2118" spc="190" dirty="0">
                <a:latin typeface="Microsoft Sans Serif"/>
                <a:cs typeface="Microsoft Sans Serif"/>
              </a:rPr>
              <a:t> </a:t>
            </a:r>
            <a:r>
              <a:rPr sz="2118" spc="-101" dirty="0">
                <a:latin typeface="Microsoft Sans Serif"/>
                <a:cs typeface="Microsoft Sans Serif"/>
              </a:rPr>
              <a:t>peut </a:t>
            </a:r>
            <a:r>
              <a:rPr sz="2118" spc="-132" dirty="0">
                <a:latin typeface="Microsoft Sans Serif"/>
                <a:cs typeface="Microsoft Sans Serif"/>
              </a:rPr>
              <a:t>au</a:t>
            </a:r>
            <a:r>
              <a:rPr sz="2118" spc="300" dirty="0">
                <a:latin typeface="Microsoft Sans Serif"/>
                <a:cs typeface="Microsoft Sans Serif"/>
              </a:rPr>
              <a:t> </a:t>
            </a:r>
            <a:r>
              <a:rPr sz="2118" spc="-150" dirty="0">
                <a:latin typeface="Microsoft Sans Serif"/>
                <a:cs typeface="Microsoft Sans Serif"/>
              </a:rPr>
              <a:t>besoin </a:t>
            </a:r>
            <a:r>
              <a:rPr sz="2118" spc="-146" dirty="0">
                <a:latin typeface="Microsoft Sans Serif"/>
                <a:cs typeface="Microsoft Sans Serif"/>
              </a:rPr>
              <a:t> </a:t>
            </a:r>
            <a:r>
              <a:rPr sz="2118" spc="-124" dirty="0">
                <a:latin typeface="Microsoft Sans Serif"/>
                <a:cs typeface="Microsoft Sans Serif"/>
              </a:rPr>
              <a:t>couper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132" dirty="0">
                <a:latin typeface="Microsoft Sans Serif"/>
                <a:cs typeface="Microsoft Sans Serif"/>
              </a:rPr>
              <a:t>au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101" dirty="0">
                <a:latin typeface="Microsoft Sans Serif"/>
                <a:cs typeface="Microsoft Sans Serif"/>
              </a:rPr>
              <a:t>bout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71" dirty="0">
                <a:latin typeface="Microsoft Sans Serif"/>
                <a:cs typeface="Microsoft Sans Serif"/>
              </a:rPr>
              <a:t>de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247" dirty="0">
                <a:latin typeface="Microsoft Sans Serif"/>
                <a:cs typeface="Microsoft Sans Serif"/>
              </a:rPr>
              <a:t>X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115" dirty="0">
                <a:latin typeface="Microsoft Sans Serif"/>
                <a:cs typeface="Microsoft Sans Serif"/>
              </a:rPr>
              <a:t>caractères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190" dirty="0">
                <a:latin typeface="Microsoft Sans Serif"/>
                <a:cs typeface="Microsoft Sans Serif"/>
              </a:rPr>
              <a:t>si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224" dirty="0">
                <a:latin typeface="Microsoft Sans Serif"/>
                <a:cs typeface="Microsoft Sans Serif"/>
              </a:rPr>
              <a:t>vous</a:t>
            </a:r>
            <a:r>
              <a:rPr sz="2118" spc="4" dirty="0">
                <a:latin typeface="Microsoft Sans Serif"/>
                <a:cs typeface="Microsoft Sans Serif"/>
              </a:rPr>
              <a:t> </a:t>
            </a:r>
            <a:r>
              <a:rPr sz="2118" spc="-185" dirty="0">
                <a:latin typeface="Microsoft Sans Serif"/>
                <a:cs typeface="Microsoft Sans Serif"/>
              </a:rPr>
              <a:t>ne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137" dirty="0">
                <a:latin typeface="Microsoft Sans Serif"/>
                <a:cs typeface="Microsoft Sans Serif"/>
              </a:rPr>
              <a:t>voulez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pas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que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88" dirty="0">
                <a:latin typeface="Microsoft Sans Serif"/>
                <a:cs typeface="Microsoft Sans Serif"/>
              </a:rPr>
              <a:t>l'utilisateur </a:t>
            </a:r>
            <a:r>
              <a:rPr sz="2118" spc="-552" dirty="0">
                <a:latin typeface="Microsoft Sans Serif"/>
                <a:cs typeface="Microsoft Sans Serif"/>
              </a:rPr>
              <a:t> </a:t>
            </a:r>
            <a:r>
              <a:rPr sz="2118" spc="-199" dirty="0">
                <a:latin typeface="Microsoft Sans Serif"/>
                <a:cs typeface="Microsoft Sans Serif"/>
              </a:rPr>
              <a:t>in</a:t>
            </a:r>
            <a:r>
              <a:rPr sz="2118" spc="-238" dirty="0">
                <a:latin typeface="Microsoft Sans Serif"/>
                <a:cs typeface="Microsoft Sans Serif"/>
              </a:rPr>
              <a:t>s</a:t>
            </a:r>
            <a:r>
              <a:rPr sz="2118" spc="-79" dirty="0">
                <a:latin typeface="Microsoft Sans Serif"/>
                <a:cs typeface="Microsoft Sans Serif"/>
              </a:rPr>
              <a:t>ère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251" dirty="0">
                <a:latin typeface="Microsoft Sans Serif"/>
                <a:cs typeface="Microsoft Sans Serif"/>
              </a:rPr>
              <a:t>un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202" dirty="0">
                <a:latin typeface="Microsoft Sans Serif"/>
                <a:cs typeface="Microsoft Sans Serif"/>
              </a:rPr>
              <a:t>messa</a:t>
            </a:r>
            <a:r>
              <a:rPr sz="2118" spc="-243" dirty="0">
                <a:latin typeface="Microsoft Sans Serif"/>
                <a:cs typeface="Microsoft Sans Serif"/>
              </a:rPr>
              <a:t>g</a:t>
            </a:r>
            <a:r>
              <a:rPr sz="2118" spc="-119" dirty="0">
                <a:latin typeface="Microsoft Sans Serif"/>
                <a:cs typeface="Microsoft Sans Serif"/>
              </a:rPr>
              <a:t>e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9" dirty="0">
                <a:latin typeface="Microsoft Sans Serif"/>
                <a:cs typeface="Microsoft Sans Serif"/>
              </a:rPr>
              <a:t>t</a:t>
            </a:r>
            <a:r>
              <a:rPr sz="2118" spc="-53" dirty="0">
                <a:latin typeface="Microsoft Sans Serif"/>
                <a:cs typeface="Microsoft Sans Serif"/>
              </a:rPr>
              <a:t>r</a:t>
            </a:r>
            <a:r>
              <a:rPr sz="2118" spc="-66" dirty="0">
                <a:latin typeface="Microsoft Sans Serif"/>
                <a:cs typeface="Microsoft Sans Serif"/>
              </a:rPr>
              <a:t>op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119" dirty="0">
                <a:latin typeface="Microsoft Sans Serif"/>
                <a:cs typeface="Microsoft Sans Serif"/>
              </a:rPr>
              <a:t>lo</a:t>
            </a:r>
            <a:r>
              <a:rPr sz="2118" spc="-163" dirty="0">
                <a:latin typeface="Microsoft Sans Serif"/>
                <a:cs typeface="Microsoft Sans Serif"/>
              </a:rPr>
              <a:t>n</a:t>
            </a:r>
            <a:r>
              <a:rPr sz="2118" spc="-13" dirty="0">
                <a:latin typeface="Microsoft Sans Serif"/>
                <a:cs typeface="Microsoft Sans Serif"/>
              </a:rPr>
              <a:t>g</a:t>
            </a:r>
            <a:endParaRPr sz="2118" dirty="0">
              <a:latin typeface="Microsoft Sans Serif"/>
              <a:cs typeface="Microsoft Sans Serif"/>
            </a:endParaRPr>
          </a:p>
          <a:p>
            <a:pPr marL="11206">
              <a:spcBef>
                <a:spcPts val="702"/>
              </a:spcBef>
              <a:tabLst>
                <a:tab pos="1034358" algn="l"/>
              </a:tabLst>
            </a:pPr>
            <a:r>
              <a:rPr sz="2118" spc="-168" dirty="0">
                <a:latin typeface="Microsoft Sans Serif"/>
                <a:cs typeface="Microsoft Sans Serif"/>
              </a:rPr>
              <a:t>Exemple	</a:t>
            </a:r>
            <a:r>
              <a:rPr sz="1588" dirty="0">
                <a:latin typeface="Courier New"/>
                <a:cs typeface="Courier New"/>
              </a:rPr>
              <a:t>:</a:t>
            </a:r>
          </a:p>
          <a:p>
            <a:pPr marL="11206">
              <a:spcBef>
                <a:spcPts val="644"/>
              </a:spcBef>
            </a:pPr>
            <a:r>
              <a:rPr sz="1588" spc="-9" dirty="0">
                <a:latin typeface="Courier New"/>
                <a:cs typeface="Courier New"/>
              </a:rPr>
              <a:t>#!/bin/bash</a:t>
            </a:r>
            <a:endParaRPr sz="1588" dirty="0">
              <a:latin typeface="Courier New"/>
              <a:cs typeface="Courier New"/>
            </a:endParaRPr>
          </a:p>
          <a:p>
            <a:pPr marL="11206">
              <a:spcBef>
                <a:spcPts val="697"/>
              </a:spcBef>
            </a:pPr>
            <a:r>
              <a:rPr sz="1588" spc="-9" dirty="0">
                <a:latin typeface="Courier New"/>
                <a:cs typeface="Courier New"/>
              </a:rPr>
              <a:t>read</a:t>
            </a:r>
            <a:r>
              <a:rPr sz="1588" spc="-13" dirty="0">
                <a:latin typeface="Courier New"/>
                <a:cs typeface="Courier New"/>
              </a:rPr>
              <a:t> </a:t>
            </a:r>
            <a:r>
              <a:rPr sz="1588" spc="-4" dirty="0">
                <a:latin typeface="Courier New"/>
                <a:cs typeface="Courier New"/>
              </a:rPr>
              <a:t>-p</a:t>
            </a:r>
            <a:r>
              <a:rPr sz="1588" spc="-9" dirty="0">
                <a:latin typeface="Courier New"/>
                <a:cs typeface="Courier New"/>
              </a:rPr>
              <a:t> 'Entrez votre</a:t>
            </a:r>
            <a:r>
              <a:rPr sz="1588" spc="-22" dirty="0">
                <a:latin typeface="Courier New"/>
                <a:cs typeface="Courier New"/>
              </a:rPr>
              <a:t> </a:t>
            </a:r>
            <a:r>
              <a:rPr sz="1588" spc="-9" dirty="0">
                <a:latin typeface="Courier New"/>
                <a:cs typeface="Courier New"/>
              </a:rPr>
              <a:t>login</a:t>
            </a:r>
            <a:r>
              <a:rPr sz="1588" spc="-13" dirty="0">
                <a:latin typeface="Courier New"/>
                <a:cs typeface="Courier New"/>
              </a:rPr>
              <a:t> </a:t>
            </a:r>
            <a:r>
              <a:rPr sz="1588" spc="-4" dirty="0">
                <a:latin typeface="Courier New"/>
                <a:cs typeface="Courier New"/>
              </a:rPr>
              <a:t>(5</a:t>
            </a:r>
            <a:r>
              <a:rPr sz="1588" spc="-13" dirty="0">
                <a:latin typeface="Courier New"/>
                <a:cs typeface="Courier New"/>
              </a:rPr>
              <a:t> </a:t>
            </a:r>
            <a:r>
              <a:rPr sz="1588" spc="-9" dirty="0">
                <a:latin typeface="Courier New"/>
                <a:cs typeface="Courier New"/>
              </a:rPr>
              <a:t>caractères</a:t>
            </a:r>
            <a:r>
              <a:rPr sz="1588" spc="-13" dirty="0">
                <a:latin typeface="Courier New"/>
                <a:cs typeface="Courier New"/>
              </a:rPr>
              <a:t> </a:t>
            </a:r>
            <a:r>
              <a:rPr sz="1588" spc="-9" dirty="0">
                <a:latin typeface="Courier New"/>
                <a:cs typeface="Courier New"/>
              </a:rPr>
              <a:t>max)</a:t>
            </a:r>
            <a:r>
              <a:rPr sz="1588" spc="-13" dirty="0">
                <a:latin typeface="Courier New"/>
                <a:cs typeface="Courier New"/>
              </a:rPr>
              <a:t> </a:t>
            </a:r>
            <a:r>
              <a:rPr sz="1588" dirty="0">
                <a:latin typeface="Courier New"/>
                <a:cs typeface="Courier New"/>
              </a:rPr>
              <a:t>:</a:t>
            </a:r>
            <a:r>
              <a:rPr sz="1588" spc="-13" dirty="0">
                <a:latin typeface="Courier New"/>
                <a:cs typeface="Courier New"/>
              </a:rPr>
              <a:t> </a:t>
            </a:r>
            <a:r>
              <a:rPr sz="1588" dirty="0">
                <a:latin typeface="Courier New"/>
                <a:cs typeface="Courier New"/>
              </a:rPr>
              <a:t>' </a:t>
            </a:r>
            <a:r>
              <a:rPr sz="1588" spc="-9" dirty="0">
                <a:latin typeface="Courier New"/>
                <a:cs typeface="Courier New"/>
              </a:rPr>
              <a:t>-n </a:t>
            </a:r>
            <a:r>
              <a:rPr sz="1588" dirty="0">
                <a:latin typeface="Courier New"/>
                <a:cs typeface="Courier New"/>
              </a:rPr>
              <a:t>5</a:t>
            </a:r>
            <a:r>
              <a:rPr sz="1588" spc="-9" dirty="0">
                <a:latin typeface="Courier New"/>
                <a:cs typeface="Courier New"/>
              </a:rPr>
              <a:t> nom</a:t>
            </a:r>
            <a:endParaRPr sz="1588" dirty="0">
              <a:latin typeface="Courier New"/>
              <a:cs typeface="Courier New"/>
            </a:endParaRPr>
          </a:p>
          <a:p>
            <a:pPr marL="11206">
              <a:spcBef>
                <a:spcPts val="715"/>
              </a:spcBef>
            </a:pPr>
            <a:r>
              <a:rPr sz="1588" spc="-9" dirty="0">
                <a:latin typeface="Courier New"/>
                <a:cs typeface="Courier New"/>
              </a:rPr>
              <a:t>echo</a:t>
            </a:r>
            <a:r>
              <a:rPr sz="1588" spc="-26" dirty="0">
                <a:latin typeface="Courier New"/>
                <a:cs typeface="Courier New"/>
              </a:rPr>
              <a:t> </a:t>
            </a:r>
            <a:r>
              <a:rPr sz="1588" spc="-9" dirty="0">
                <a:latin typeface="Courier New"/>
                <a:cs typeface="Courier New"/>
              </a:rPr>
              <a:t>"Bonjour</a:t>
            </a:r>
            <a:r>
              <a:rPr sz="1588" spc="-26" dirty="0">
                <a:latin typeface="Courier New"/>
                <a:cs typeface="Courier New"/>
              </a:rPr>
              <a:t> </a:t>
            </a:r>
            <a:r>
              <a:rPr sz="1588" spc="-9" dirty="0">
                <a:latin typeface="Courier New"/>
                <a:cs typeface="Courier New"/>
              </a:rPr>
              <a:t>$nom</a:t>
            </a:r>
            <a:r>
              <a:rPr sz="1588" spc="-26" dirty="0">
                <a:latin typeface="Courier New"/>
                <a:cs typeface="Courier New"/>
              </a:rPr>
              <a:t> </a:t>
            </a:r>
            <a:r>
              <a:rPr sz="1588" spc="-4" dirty="0">
                <a:latin typeface="Courier New"/>
                <a:cs typeface="Courier New"/>
              </a:rPr>
              <a:t>!"</a:t>
            </a:r>
            <a:endParaRPr sz="1588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65" dirty="0">
              <a:latin typeface="Courier New"/>
              <a:cs typeface="Courier New"/>
            </a:endParaRPr>
          </a:p>
          <a:p>
            <a:pPr>
              <a:spcBef>
                <a:spcPts val="22"/>
              </a:spcBef>
            </a:pPr>
            <a:endParaRPr sz="1765" dirty="0">
              <a:latin typeface="Courier New"/>
              <a:cs typeface="Courier New"/>
            </a:endParaRPr>
          </a:p>
          <a:p>
            <a:pPr marL="11206"/>
            <a:r>
              <a:rPr sz="2118" spc="-168" dirty="0">
                <a:latin typeface="Microsoft Sans Serif"/>
                <a:cs typeface="Microsoft Sans Serif"/>
              </a:rPr>
              <a:t>Entrez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88" dirty="0">
                <a:latin typeface="Microsoft Sans Serif"/>
                <a:cs typeface="Microsoft Sans Serif"/>
              </a:rPr>
              <a:t>votre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88" dirty="0">
                <a:latin typeface="Microsoft Sans Serif"/>
                <a:cs typeface="Microsoft Sans Serif"/>
              </a:rPr>
              <a:t>login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71" dirty="0">
                <a:latin typeface="Microsoft Sans Serif"/>
                <a:cs typeface="Microsoft Sans Serif"/>
              </a:rPr>
              <a:t>(5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115" dirty="0">
                <a:latin typeface="Microsoft Sans Serif"/>
                <a:cs typeface="Microsoft Sans Serif"/>
              </a:rPr>
              <a:t>caractères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max)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:</a:t>
            </a:r>
            <a:r>
              <a:rPr sz="2118" spc="35" dirty="0">
                <a:latin typeface="Microsoft Sans Serif"/>
                <a:cs typeface="Microsoft Sans Serif"/>
              </a:rPr>
              <a:t> </a:t>
            </a:r>
            <a:r>
              <a:rPr sz="2118" spc="-150" dirty="0" err="1">
                <a:latin typeface="Microsoft Sans Serif"/>
                <a:cs typeface="Microsoft Sans Serif"/>
              </a:rPr>
              <a:t>mathi</a:t>
            </a:r>
            <a:r>
              <a:rPr lang="fr-FR" sz="2118" spc="-150" dirty="0">
                <a:latin typeface="Microsoft Sans Serif"/>
                <a:cs typeface="Microsoft Sans Serif"/>
              </a:rPr>
              <a:t> </a:t>
            </a:r>
            <a:r>
              <a:rPr sz="2118" spc="-150" dirty="0">
                <a:latin typeface="Microsoft Sans Serif"/>
                <a:cs typeface="Microsoft Sans Serif"/>
              </a:rPr>
              <a:t>Bonjour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132" dirty="0">
                <a:latin typeface="Microsoft Sans Serif"/>
                <a:cs typeface="Microsoft Sans Serif"/>
              </a:rPr>
              <a:t>mathi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!</a:t>
            </a:r>
            <a:endParaRPr sz="2118" dirty="0">
              <a:latin typeface="Microsoft Sans Serif"/>
              <a:cs typeface="Microsoft Sans Serif"/>
            </a:endParaRPr>
          </a:p>
          <a:p>
            <a:pPr marL="11206" marR="205639">
              <a:spcBef>
                <a:spcPts val="702"/>
              </a:spcBef>
            </a:pPr>
            <a:r>
              <a:rPr sz="2118" spc="-132" dirty="0">
                <a:latin typeface="Microsoft Sans Serif"/>
                <a:cs typeface="Microsoft Sans Serif"/>
              </a:rPr>
              <a:t>On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note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que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75" dirty="0">
                <a:latin typeface="Microsoft Sans Serif"/>
                <a:cs typeface="Microsoft Sans Serif"/>
              </a:rPr>
              <a:t>le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159" dirty="0">
                <a:latin typeface="Microsoft Sans Serif"/>
                <a:cs typeface="Microsoft Sans Serif"/>
              </a:rPr>
              <a:t>bash</a:t>
            </a:r>
            <a:r>
              <a:rPr sz="2118" spc="26" dirty="0">
                <a:latin typeface="Microsoft Sans Serif"/>
                <a:cs typeface="Microsoft Sans Serif"/>
              </a:rPr>
              <a:t> </a:t>
            </a:r>
            <a:r>
              <a:rPr sz="2118" spc="-150" dirty="0">
                <a:latin typeface="Microsoft Sans Serif"/>
                <a:cs typeface="Microsoft Sans Serif"/>
              </a:rPr>
              <a:t>coupe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128" dirty="0">
                <a:latin typeface="Microsoft Sans Serif"/>
                <a:cs typeface="Microsoft Sans Serif"/>
              </a:rPr>
              <a:t>automatiquement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132" dirty="0">
                <a:latin typeface="Microsoft Sans Serif"/>
                <a:cs typeface="Microsoft Sans Serif"/>
              </a:rPr>
              <a:t>au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101" dirty="0">
                <a:latin typeface="Microsoft Sans Serif"/>
                <a:cs typeface="Microsoft Sans Serif"/>
              </a:rPr>
              <a:t>bout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66" dirty="0">
                <a:latin typeface="Microsoft Sans Serif"/>
                <a:cs typeface="Microsoft Sans Serif"/>
              </a:rPr>
              <a:t>de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13" dirty="0">
                <a:latin typeface="Microsoft Sans Serif"/>
                <a:cs typeface="Microsoft Sans Serif"/>
              </a:rPr>
              <a:t>5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115" dirty="0">
                <a:latin typeface="Microsoft Sans Serif"/>
                <a:cs typeface="Microsoft Sans Serif"/>
              </a:rPr>
              <a:t>caractères </a:t>
            </a:r>
            <a:r>
              <a:rPr sz="2118" spc="-552" dirty="0">
                <a:latin typeface="Microsoft Sans Serif"/>
                <a:cs typeface="Microsoft Sans Serif"/>
              </a:rPr>
              <a:t> </a:t>
            </a:r>
            <a:r>
              <a:rPr sz="2118" spc="-243" dirty="0">
                <a:latin typeface="Microsoft Sans Serif"/>
                <a:cs typeface="Microsoft Sans Serif"/>
              </a:rPr>
              <a:t>sans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75" dirty="0">
                <a:latin typeface="Microsoft Sans Serif"/>
                <a:cs typeface="Microsoft Sans Serif"/>
              </a:rPr>
              <a:t>a</a:t>
            </a:r>
            <a:r>
              <a:rPr sz="2118" spc="-115" dirty="0">
                <a:latin typeface="Microsoft Sans Serif"/>
                <a:cs typeface="Microsoft Sans Serif"/>
              </a:rPr>
              <a:t>v</a:t>
            </a:r>
            <a:r>
              <a:rPr sz="2118" spc="-49" dirty="0">
                <a:latin typeface="Microsoft Sans Serif"/>
                <a:cs typeface="Microsoft Sans Serif"/>
              </a:rPr>
              <a:t>oir</a:t>
            </a:r>
            <a:r>
              <a:rPr sz="2118" spc="18" dirty="0">
                <a:latin typeface="Microsoft Sans Serif"/>
                <a:cs typeface="Microsoft Sans Serif"/>
              </a:rPr>
              <a:t> </a:t>
            </a:r>
            <a:r>
              <a:rPr sz="2118" spc="-146" dirty="0">
                <a:latin typeface="Microsoft Sans Serif"/>
                <a:cs typeface="Microsoft Sans Serif"/>
              </a:rPr>
              <a:t>besoin</a:t>
            </a:r>
            <a:r>
              <a:rPr sz="2118" spc="31" dirty="0">
                <a:latin typeface="Microsoft Sans Serif"/>
                <a:cs typeface="Microsoft Sans Serif"/>
              </a:rPr>
              <a:t> </a:t>
            </a:r>
            <a:r>
              <a:rPr sz="2118" spc="-9" dirty="0">
                <a:latin typeface="Microsoft Sans Serif"/>
                <a:cs typeface="Microsoft Sans Serif"/>
              </a:rPr>
              <a:t>d</a:t>
            </a:r>
            <a:r>
              <a:rPr sz="2118" spc="-13" dirty="0">
                <a:latin typeface="Microsoft Sans Serif"/>
                <a:cs typeface="Microsoft Sans Serif"/>
              </a:rPr>
              <a:t>'a</a:t>
            </a:r>
            <a:r>
              <a:rPr sz="2118" spc="-22" dirty="0">
                <a:latin typeface="Microsoft Sans Serif"/>
                <a:cs typeface="Microsoft Sans Serif"/>
              </a:rPr>
              <a:t>p</a:t>
            </a:r>
            <a:r>
              <a:rPr sz="2118" spc="-93" dirty="0">
                <a:latin typeface="Microsoft Sans Serif"/>
                <a:cs typeface="Microsoft Sans Serif"/>
              </a:rPr>
              <a:t>pu</a:t>
            </a:r>
            <a:r>
              <a:rPr sz="2118" spc="-128" dirty="0">
                <a:latin typeface="Microsoft Sans Serif"/>
                <a:cs typeface="Microsoft Sans Serif"/>
              </a:rPr>
              <a:t>y</a:t>
            </a:r>
            <a:r>
              <a:rPr sz="2118" spc="-62" dirty="0">
                <a:latin typeface="Microsoft Sans Serif"/>
                <a:cs typeface="Microsoft Sans Serif"/>
              </a:rPr>
              <a:t>er</a:t>
            </a:r>
            <a:r>
              <a:rPr sz="2118" spc="31" dirty="0">
                <a:latin typeface="Microsoft Sans Serif"/>
                <a:cs typeface="Microsoft Sans Serif"/>
              </a:rPr>
              <a:t> </a:t>
            </a:r>
            <a:r>
              <a:rPr sz="2118" spc="-287" dirty="0">
                <a:latin typeface="Microsoft Sans Serif"/>
                <a:cs typeface="Microsoft Sans Serif"/>
              </a:rPr>
              <a:t>s</a:t>
            </a:r>
            <a:r>
              <a:rPr sz="2118" spc="-318" dirty="0">
                <a:latin typeface="Microsoft Sans Serif"/>
                <a:cs typeface="Microsoft Sans Serif"/>
              </a:rPr>
              <a:t>u</a:t>
            </a:r>
            <a:r>
              <a:rPr sz="2118" dirty="0">
                <a:latin typeface="Microsoft Sans Serif"/>
                <a:cs typeface="Microsoft Sans Serif"/>
              </a:rPr>
              <a:t>r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13" dirty="0">
                <a:latin typeface="Microsoft Sans Serif"/>
                <a:cs typeface="Microsoft Sans Serif"/>
              </a:rPr>
              <a:t>l</a:t>
            </a:r>
            <a:r>
              <a:rPr sz="2118" spc="-22" dirty="0">
                <a:latin typeface="Microsoft Sans Serif"/>
                <a:cs typeface="Microsoft Sans Serif"/>
              </a:rPr>
              <a:t>a</a:t>
            </a:r>
            <a:r>
              <a:rPr sz="2118" spc="22" dirty="0">
                <a:latin typeface="Microsoft Sans Serif"/>
                <a:cs typeface="Microsoft Sans Serif"/>
              </a:rPr>
              <a:t> </a:t>
            </a:r>
            <a:r>
              <a:rPr sz="2118" spc="-154" dirty="0">
                <a:latin typeface="Microsoft Sans Serif"/>
                <a:cs typeface="Microsoft Sans Serif"/>
              </a:rPr>
              <a:t>tou</a:t>
            </a:r>
            <a:r>
              <a:rPr sz="2118" spc="-84" dirty="0">
                <a:latin typeface="Microsoft Sans Serif"/>
                <a:cs typeface="Microsoft Sans Serif"/>
              </a:rPr>
              <a:t>c</a:t>
            </a:r>
            <a:r>
              <a:rPr sz="2118" spc="-185" dirty="0">
                <a:latin typeface="Microsoft Sans Serif"/>
                <a:cs typeface="Microsoft Sans Serif"/>
              </a:rPr>
              <a:t>he</a:t>
            </a:r>
            <a:r>
              <a:rPr sz="2118" spc="13" dirty="0">
                <a:latin typeface="Microsoft Sans Serif"/>
                <a:cs typeface="Microsoft Sans Serif"/>
              </a:rPr>
              <a:t> </a:t>
            </a:r>
            <a:r>
              <a:rPr sz="2118" spc="-401" dirty="0">
                <a:latin typeface="Microsoft Sans Serif"/>
                <a:cs typeface="Microsoft Sans Serif"/>
              </a:rPr>
              <a:t>E</a:t>
            </a:r>
            <a:r>
              <a:rPr sz="2118" spc="-331" dirty="0">
                <a:latin typeface="Microsoft Sans Serif"/>
                <a:cs typeface="Microsoft Sans Serif"/>
              </a:rPr>
              <a:t>n</a:t>
            </a:r>
            <a:r>
              <a:rPr sz="2118" spc="-57" dirty="0">
                <a:latin typeface="Microsoft Sans Serif"/>
                <a:cs typeface="Microsoft Sans Serif"/>
              </a:rPr>
              <a:t>tré</a:t>
            </a:r>
            <a:r>
              <a:rPr sz="2118" spc="-106" dirty="0">
                <a:latin typeface="Microsoft Sans Serif"/>
                <a:cs typeface="Microsoft Sans Serif"/>
              </a:rPr>
              <a:t>e</a:t>
            </a:r>
            <a:r>
              <a:rPr sz="2118" spc="-128" dirty="0">
                <a:latin typeface="Microsoft Sans Serif"/>
                <a:cs typeface="Microsoft Sans Serif"/>
              </a:rPr>
              <a:t>.</a:t>
            </a:r>
            <a:r>
              <a:rPr sz="2118" spc="9" dirty="0">
                <a:latin typeface="Microsoft Sans Serif"/>
                <a:cs typeface="Microsoft Sans Serif"/>
              </a:rPr>
              <a:t> </a:t>
            </a:r>
            <a:endParaRPr sz="2118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3860" y="1262007"/>
            <a:ext cx="181535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b="1" spc="-66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23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575" y="315849"/>
            <a:ext cx="3445809" cy="74459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4765" spc="-344" dirty="0"/>
              <a:t>Entrées-sorties</a:t>
            </a:r>
            <a:endParaRPr sz="4765" dirty="0"/>
          </a:p>
        </p:txBody>
      </p:sp>
      <p:sp>
        <p:nvSpPr>
          <p:cNvPr id="3" name="object 3"/>
          <p:cNvSpPr txBox="1"/>
          <p:nvPr/>
        </p:nvSpPr>
        <p:spPr>
          <a:xfrm>
            <a:off x="2322575" y="1609120"/>
            <a:ext cx="7450791" cy="2636061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20505" marR="4483" indent="-309859">
              <a:lnSpc>
                <a:spcPct val="99700"/>
              </a:lnSpc>
              <a:spcBef>
                <a:spcPts val="93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20505" algn="l"/>
                <a:tab pos="321066" algn="l"/>
              </a:tabLst>
            </a:pPr>
            <a:r>
              <a:rPr sz="2824" spc="-22">
                <a:latin typeface="Microsoft Sans Serif"/>
                <a:cs typeface="Microsoft Sans Serif"/>
              </a:rPr>
              <a:t>t</a:t>
            </a:r>
            <a:r>
              <a:rPr sz="2824" spc="26">
                <a:latin typeface="Microsoft Sans Serif"/>
                <a:cs typeface="Microsoft Sans Serif"/>
              </a:rPr>
              <a:t> </a:t>
            </a:r>
            <a:r>
              <a:rPr sz="2824" spc="-168">
                <a:latin typeface="Microsoft Sans Serif"/>
                <a:cs typeface="Microsoft Sans Serif"/>
              </a:rPr>
              <a:t>:</a:t>
            </a:r>
            <a:r>
              <a:rPr sz="2824" spc="18">
                <a:latin typeface="Microsoft Sans Serif"/>
                <a:cs typeface="Microsoft Sans Serif"/>
              </a:rPr>
              <a:t> </a:t>
            </a:r>
            <a:r>
              <a:rPr sz="2824" spc="-110" dirty="0">
                <a:latin typeface="Microsoft Sans Serif"/>
                <a:cs typeface="Microsoft Sans Serif"/>
              </a:rPr>
              <a:t>limiter</a:t>
            </a:r>
            <a:r>
              <a:rPr sz="2824" spc="31" dirty="0">
                <a:latin typeface="Microsoft Sans Serif"/>
                <a:cs typeface="Microsoft Sans Serif"/>
              </a:rPr>
              <a:t> </a:t>
            </a:r>
            <a:r>
              <a:rPr sz="2824" spc="-97" dirty="0">
                <a:latin typeface="Microsoft Sans Serif"/>
                <a:cs typeface="Microsoft Sans Serif"/>
              </a:rPr>
              <a:t>le</a:t>
            </a:r>
            <a:r>
              <a:rPr sz="2824" spc="26" dirty="0">
                <a:latin typeface="Microsoft Sans Serif"/>
                <a:cs typeface="Microsoft Sans Serif"/>
              </a:rPr>
              <a:t> </a:t>
            </a:r>
            <a:r>
              <a:rPr sz="2824" spc="-234" dirty="0">
                <a:latin typeface="Microsoft Sans Serif"/>
                <a:cs typeface="Microsoft Sans Serif"/>
              </a:rPr>
              <a:t>temps</a:t>
            </a:r>
            <a:r>
              <a:rPr sz="2824" spc="31" dirty="0">
                <a:latin typeface="Microsoft Sans Serif"/>
                <a:cs typeface="Microsoft Sans Serif"/>
              </a:rPr>
              <a:t> </a:t>
            </a:r>
            <a:r>
              <a:rPr sz="2824" spc="-150" dirty="0">
                <a:latin typeface="Microsoft Sans Serif"/>
                <a:cs typeface="Microsoft Sans Serif"/>
              </a:rPr>
              <a:t>autorisé</a:t>
            </a:r>
            <a:r>
              <a:rPr sz="2824" spc="18" dirty="0">
                <a:latin typeface="Microsoft Sans Serif"/>
                <a:cs typeface="Microsoft Sans Serif"/>
              </a:rPr>
              <a:t> </a:t>
            </a:r>
            <a:r>
              <a:rPr sz="2824" spc="-132" dirty="0">
                <a:latin typeface="Microsoft Sans Serif"/>
                <a:cs typeface="Microsoft Sans Serif"/>
              </a:rPr>
              <a:t>pour</a:t>
            </a:r>
            <a:r>
              <a:rPr sz="2824" spc="26" dirty="0">
                <a:latin typeface="Microsoft Sans Serif"/>
                <a:cs typeface="Microsoft Sans Serif"/>
              </a:rPr>
              <a:t> </a:t>
            </a:r>
            <a:r>
              <a:rPr sz="2824" spc="-176" dirty="0">
                <a:latin typeface="Microsoft Sans Serif"/>
                <a:cs typeface="Microsoft Sans Serif"/>
              </a:rPr>
              <a:t>saisir</a:t>
            </a:r>
            <a:r>
              <a:rPr sz="2824" spc="31" dirty="0">
                <a:latin typeface="Microsoft Sans Serif"/>
                <a:cs typeface="Microsoft Sans Serif"/>
              </a:rPr>
              <a:t> </a:t>
            </a:r>
            <a:r>
              <a:rPr sz="2824" spc="-340" dirty="0">
                <a:latin typeface="Microsoft Sans Serif"/>
                <a:cs typeface="Microsoft Sans Serif"/>
              </a:rPr>
              <a:t>un</a:t>
            </a:r>
            <a:r>
              <a:rPr sz="2824" spc="13" dirty="0">
                <a:latin typeface="Microsoft Sans Serif"/>
                <a:cs typeface="Microsoft Sans Serif"/>
              </a:rPr>
              <a:t> </a:t>
            </a:r>
            <a:r>
              <a:rPr sz="2824" spc="-256" dirty="0">
                <a:latin typeface="Microsoft Sans Serif"/>
                <a:cs typeface="Microsoft Sans Serif"/>
              </a:rPr>
              <a:t>message. </a:t>
            </a:r>
            <a:r>
              <a:rPr sz="2824" spc="-737" dirty="0">
                <a:latin typeface="Microsoft Sans Serif"/>
                <a:cs typeface="Microsoft Sans Serif"/>
              </a:rPr>
              <a:t> </a:t>
            </a:r>
            <a:r>
              <a:rPr sz="2824" spc="-180" dirty="0">
                <a:latin typeface="Microsoft Sans Serif"/>
                <a:cs typeface="Microsoft Sans Serif"/>
              </a:rPr>
              <a:t>On</a:t>
            </a:r>
            <a:r>
              <a:rPr sz="2824" spc="-176" dirty="0">
                <a:latin typeface="Microsoft Sans Serif"/>
                <a:cs typeface="Microsoft Sans Serif"/>
              </a:rPr>
              <a:t> </a:t>
            </a:r>
            <a:r>
              <a:rPr sz="2824" spc="-137" dirty="0">
                <a:latin typeface="Microsoft Sans Serif"/>
                <a:cs typeface="Microsoft Sans Serif"/>
              </a:rPr>
              <a:t>peut </a:t>
            </a:r>
            <a:r>
              <a:rPr sz="2824" spc="-62" dirty="0">
                <a:latin typeface="Microsoft Sans Serif"/>
                <a:cs typeface="Microsoft Sans Serif"/>
              </a:rPr>
              <a:t>définir </a:t>
            </a:r>
            <a:r>
              <a:rPr sz="2824" spc="-340" dirty="0">
                <a:latin typeface="Microsoft Sans Serif"/>
                <a:cs typeface="Microsoft Sans Serif"/>
              </a:rPr>
              <a:t>un</a:t>
            </a:r>
            <a:r>
              <a:rPr sz="2824" spc="-335" dirty="0">
                <a:latin typeface="Microsoft Sans Serif"/>
                <a:cs typeface="Microsoft Sans Serif"/>
              </a:rPr>
              <a:t> </a:t>
            </a:r>
            <a:r>
              <a:rPr sz="2824" spc="-176" dirty="0">
                <a:latin typeface="Microsoft Sans Serif"/>
                <a:cs typeface="Microsoft Sans Serif"/>
              </a:rPr>
              <a:t>timeout</a:t>
            </a:r>
            <a:r>
              <a:rPr sz="2824" spc="-172" dirty="0">
                <a:latin typeface="Microsoft Sans Serif"/>
                <a:cs typeface="Microsoft Sans Serif"/>
              </a:rPr>
              <a:t> </a:t>
            </a:r>
            <a:r>
              <a:rPr sz="2824" spc="-185" dirty="0">
                <a:latin typeface="Microsoft Sans Serif"/>
                <a:cs typeface="Microsoft Sans Serif"/>
              </a:rPr>
              <a:t>avec</a:t>
            </a:r>
            <a:r>
              <a:rPr sz="2824" spc="-180" dirty="0">
                <a:latin typeface="Microsoft Sans Serif"/>
                <a:cs typeface="Microsoft Sans Serif"/>
              </a:rPr>
              <a:t> </a:t>
            </a:r>
            <a:r>
              <a:rPr sz="2824" spc="-66" dirty="0">
                <a:latin typeface="Microsoft Sans Serif"/>
                <a:cs typeface="Microsoft Sans Serif"/>
              </a:rPr>
              <a:t>-t, </a:t>
            </a:r>
            <a:r>
              <a:rPr sz="2824" spc="-101" dirty="0">
                <a:latin typeface="Microsoft Sans Serif"/>
                <a:cs typeface="Microsoft Sans Serif"/>
              </a:rPr>
              <a:t>c'est-à-dire </a:t>
            </a:r>
            <a:r>
              <a:rPr sz="2824" spc="-340" dirty="0">
                <a:latin typeface="Microsoft Sans Serif"/>
                <a:cs typeface="Microsoft Sans Serif"/>
              </a:rPr>
              <a:t>un </a:t>
            </a:r>
            <a:r>
              <a:rPr sz="2824" spc="-737" dirty="0">
                <a:latin typeface="Microsoft Sans Serif"/>
                <a:cs typeface="Microsoft Sans Serif"/>
              </a:rPr>
              <a:t> </a:t>
            </a:r>
            <a:r>
              <a:rPr sz="2824" spc="-194" dirty="0">
                <a:latin typeface="Microsoft Sans Serif"/>
                <a:cs typeface="Microsoft Sans Serif"/>
              </a:rPr>
              <a:t>nombre</a:t>
            </a:r>
            <a:r>
              <a:rPr sz="2824" spc="26" dirty="0">
                <a:latin typeface="Microsoft Sans Serif"/>
                <a:cs typeface="Microsoft Sans Serif"/>
              </a:rPr>
              <a:t> </a:t>
            </a:r>
            <a:r>
              <a:rPr sz="2824" spc="-93" dirty="0">
                <a:latin typeface="Microsoft Sans Serif"/>
                <a:cs typeface="Microsoft Sans Serif"/>
              </a:rPr>
              <a:t>de</a:t>
            </a:r>
            <a:r>
              <a:rPr sz="2824" spc="26" dirty="0">
                <a:latin typeface="Microsoft Sans Serif"/>
                <a:cs typeface="Microsoft Sans Serif"/>
              </a:rPr>
              <a:t> </a:t>
            </a:r>
            <a:r>
              <a:rPr sz="2824" spc="-265" dirty="0">
                <a:latin typeface="Microsoft Sans Serif"/>
                <a:cs typeface="Microsoft Sans Serif"/>
              </a:rPr>
              <a:t>secondes</a:t>
            </a:r>
            <a:r>
              <a:rPr sz="2824" spc="35" dirty="0">
                <a:latin typeface="Microsoft Sans Serif"/>
                <a:cs typeface="Microsoft Sans Serif"/>
              </a:rPr>
              <a:t> </a:t>
            </a:r>
            <a:r>
              <a:rPr sz="2824" spc="-180" dirty="0">
                <a:latin typeface="Microsoft Sans Serif"/>
                <a:cs typeface="Microsoft Sans Serif"/>
              </a:rPr>
              <a:t>au</a:t>
            </a:r>
            <a:r>
              <a:rPr sz="2824" spc="13" dirty="0">
                <a:latin typeface="Microsoft Sans Serif"/>
                <a:cs typeface="Microsoft Sans Serif"/>
              </a:rPr>
              <a:t> </a:t>
            </a:r>
            <a:r>
              <a:rPr sz="2824" spc="-137" dirty="0">
                <a:latin typeface="Microsoft Sans Serif"/>
                <a:cs typeface="Microsoft Sans Serif"/>
              </a:rPr>
              <a:t>bout</a:t>
            </a:r>
            <a:r>
              <a:rPr sz="2824" spc="26" dirty="0">
                <a:latin typeface="Microsoft Sans Serif"/>
                <a:cs typeface="Microsoft Sans Serif"/>
              </a:rPr>
              <a:t> </a:t>
            </a:r>
            <a:r>
              <a:rPr sz="2824" spc="-180" dirty="0">
                <a:latin typeface="Microsoft Sans Serif"/>
                <a:cs typeface="Microsoft Sans Serif"/>
              </a:rPr>
              <a:t>d</a:t>
            </a:r>
            <a:r>
              <a:rPr sz="2824" spc="-176" dirty="0">
                <a:latin typeface="Microsoft Sans Serif"/>
                <a:cs typeface="Microsoft Sans Serif"/>
              </a:rPr>
              <a:t>u</a:t>
            </a:r>
            <a:r>
              <a:rPr sz="2824" spc="-137" dirty="0">
                <a:latin typeface="Microsoft Sans Serif"/>
                <a:cs typeface="Microsoft Sans Serif"/>
              </a:rPr>
              <a:t>quel</a:t>
            </a:r>
            <a:r>
              <a:rPr sz="2824" spc="13" dirty="0">
                <a:latin typeface="Microsoft Sans Serif"/>
                <a:cs typeface="Microsoft Sans Serif"/>
              </a:rPr>
              <a:t> </a:t>
            </a:r>
            <a:r>
              <a:rPr sz="2824" spc="-62" dirty="0">
                <a:latin typeface="Microsoft Sans Serif"/>
                <a:cs typeface="Microsoft Sans Serif"/>
              </a:rPr>
              <a:t>l</a:t>
            </a:r>
            <a:r>
              <a:rPr sz="2824" spc="-137" dirty="0">
                <a:latin typeface="Microsoft Sans Serif"/>
                <a:cs typeface="Microsoft Sans Serif"/>
              </a:rPr>
              <a:t>e</a:t>
            </a:r>
            <a:r>
              <a:rPr sz="2824" spc="26" dirty="0">
                <a:latin typeface="Microsoft Sans Serif"/>
                <a:cs typeface="Microsoft Sans Serif"/>
              </a:rPr>
              <a:t> </a:t>
            </a:r>
            <a:r>
              <a:rPr sz="2824" spc="-44" dirty="0">
                <a:latin typeface="Microsoft Sans Serif"/>
                <a:cs typeface="Microsoft Sans Serif"/>
              </a:rPr>
              <a:t>read  </a:t>
            </a:r>
            <a:r>
              <a:rPr sz="2824" spc="-88" dirty="0">
                <a:latin typeface="Microsoft Sans Serif"/>
                <a:cs typeface="Microsoft Sans Serif"/>
              </a:rPr>
              <a:t>s'arrêtera</a:t>
            </a:r>
            <a:endParaRPr sz="2824" dirty="0">
              <a:latin typeface="Microsoft Sans Serif"/>
              <a:cs typeface="Microsoft Sans Serif"/>
            </a:endParaRPr>
          </a:p>
          <a:p>
            <a:pPr marL="320505" indent="-309859">
              <a:spcBef>
                <a:spcPts val="688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20505" algn="l"/>
                <a:tab pos="321066" algn="l"/>
              </a:tabLst>
            </a:pPr>
            <a:r>
              <a:rPr sz="2824" spc="-256" dirty="0">
                <a:latin typeface="Microsoft Sans Serif"/>
                <a:cs typeface="Microsoft Sans Serif"/>
              </a:rPr>
              <a:t>Exemples</a:t>
            </a:r>
            <a:endParaRPr sz="2824" dirty="0">
              <a:latin typeface="Microsoft Sans Serif"/>
              <a:cs typeface="Microsoft Sans Serif"/>
            </a:endParaRPr>
          </a:p>
          <a:p>
            <a:pPr marL="11206">
              <a:spcBef>
                <a:spcPts val="657"/>
              </a:spcBef>
            </a:pPr>
            <a:r>
              <a:rPr sz="1765" spc="-4" dirty="0">
                <a:latin typeface="Courier New"/>
                <a:cs typeface="Courier New"/>
              </a:rPr>
              <a:t>#!/bin/bash</a:t>
            </a:r>
            <a:endParaRPr sz="1765" dirty="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05767" y="4334730"/>
          <a:ext cx="7586382" cy="1163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5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65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read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-p 'Entrez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le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code de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désamorçage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de la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bombe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(vous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65">
                <a:tc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avez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ts val="2135"/>
                        </a:lnSpc>
                        <a:tabLst>
                          <a:tab pos="2667000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5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secondes</a:t>
                      </a:r>
                      <a:r>
                        <a:rPr sz="1800" spc="-5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8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'	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-t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code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37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echo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7796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-e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"\nBoum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7796" marB="0"/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!"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7796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843860" y="1262007"/>
            <a:ext cx="181535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b="1" spc="-66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23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575" y="315849"/>
            <a:ext cx="3445809" cy="74459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4765" spc="-344" dirty="0"/>
              <a:t>Entrées-sorties</a:t>
            </a:r>
            <a:endParaRPr sz="4765" dirty="0"/>
          </a:p>
        </p:txBody>
      </p:sp>
      <p:sp>
        <p:nvSpPr>
          <p:cNvPr id="3" name="object 3"/>
          <p:cNvSpPr txBox="1"/>
          <p:nvPr/>
        </p:nvSpPr>
        <p:spPr>
          <a:xfrm>
            <a:off x="2322575" y="1609120"/>
            <a:ext cx="7552765" cy="455054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20505" marR="20172" indent="-309859" algn="just">
              <a:lnSpc>
                <a:spcPct val="100200"/>
              </a:lnSpc>
              <a:spcBef>
                <a:spcPts val="7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21066" algn="l"/>
              </a:tabLst>
            </a:pPr>
            <a:r>
              <a:rPr sz="2824" spc="-4" dirty="0">
                <a:latin typeface="Microsoft Sans Serif"/>
                <a:cs typeface="Microsoft Sans Serif"/>
              </a:rPr>
              <a:t>-</a:t>
            </a:r>
            <a:r>
              <a:rPr sz="2471" spc="-415" dirty="0">
                <a:latin typeface="Microsoft Sans Serif"/>
                <a:cs typeface="Microsoft Sans Serif"/>
              </a:rPr>
              <a:t>s</a:t>
            </a:r>
            <a:r>
              <a:rPr sz="2471" spc="22" dirty="0">
                <a:latin typeface="Microsoft Sans Serif"/>
                <a:cs typeface="Microsoft Sans Serif"/>
              </a:rPr>
              <a:t> </a:t>
            </a:r>
            <a:r>
              <a:rPr sz="2471" spc="-146" dirty="0">
                <a:latin typeface="Microsoft Sans Serif"/>
                <a:cs typeface="Microsoft Sans Serif"/>
              </a:rPr>
              <a:t>:</a:t>
            </a:r>
            <a:r>
              <a:rPr sz="2471" spc="22" dirty="0">
                <a:latin typeface="Microsoft Sans Serif"/>
                <a:cs typeface="Microsoft Sans Serif"/>
              </a:rPr>
              <a:t> </a:t>
            </a:r>
            <a:r>
              <a:rPr sz="2471" spc="-216" dirty="0">
                <a:latin typeface="Microsoft Sans Serif"/>
                <a:cs typeface="Microsoft Sans Serif"/>
              </a:rPr>
              <a:t>ne</a:t>
            </a:r>
            <a:r>
              <a:rPr sz="2471" spc="26" dirty="0">
                <a:latin typeface="Microsoft Sans Serif"/>
                <a:cs typeface="Microsoft Sans Serif"/>
              </a:rPr>
              <a:t> </a:t>
            </a:r>
            <a:r>
              <a:rPr sz="2471" spc="-146" dirty="0">
                <a:latin typeface="Microsoft Sans Serif"/>
                <a:cs typeface="Microsoft Sans Serif"/>
              </a:rPr>
              <a:t>pas</a:t>
            </a:r>
            <a:r>
              <a:rPr sz="2471" spc="35" dirty="0">
                <a:latin typeface="Microsoft Sans Serif"/>
                <a:cs typeface="Microsoft Sans Serif"/>
              </a:rPr>
              <a:t> </a:t>
            </a:r>
            <a:r>
              <a:rPr sz="2471" spc="97" dirty="0">
                <a:latin typeface="Microsoft Sans Serif"/>
                <a:cs typeface="Microsoft Sans Serif"/>
              </a:rPr>
              <a:t>af</a:t>
            </a:r>
            <a:r>
              <a:rPr sz="2471" spc="66" dirty="0">
                <a:latin typeface="Microsoft Sans Serif"/>
                <a:cs typeface="Microsoft Sans Serif"/>
              </a:rPr>
              <a:t>f</a:t>
            </a:r>
            <a:r>
              <a:rPr sz="2471" spc="-101" dirty="0">
                <a:latin typeface="Microsoft Sans Serif"/>
                <a:cs typeface="Microsoft Sans Serif"/>
              </a:rPr>
              <a:t>i</a:t>
            </a:r>
            <a:r>
              <a:rPr sz="2471" spc="-119" dirty="0">
                <a:latin typeface="Microsoft Sans Serif"/>
                <a:cs typeface="Microsoft Sans Serif"/>
              </a:rPr>
              <a:t>c</a:t>
            </a:r>
            <a:r>
              <a:rPr sz="2471" spc="-146" dirty="0">
                <a:latin typeface="Microsoft Sans Serif"/>
                <a:cs typeface="Microsoft Sans Serif"/>
              </a:rPr>
              <a:t>her</a:t>
            </a:r>
            <a:r>
              <a:rPr sz="2471" spc="31" dirty="0">
                <a:latin typeface="Microsoft Sans Serif"/>
                <a:cs typeface="Microsoft Sans Serif"/>
              </a:rPr>
              <a:t> </a:t>
            </a:r>
            <a:r>
              <a:rPr sz="2471" spc="-53" dirty="0">
                <a:latin typeface="Microsoft Sans Serif"/>
                <a:cs typeface="Microsoft Sans Serif"/>
              </a:rPr>
              <a:t>l</a:t>
            </a:r>
            <a:r>
              <a:rPr sz="2471" spc="-115" dirty="0">
                <a:latin typeface="Microsoft Sans Serif"/>
                <a:cs typeface="Microsoft Sans Serif"/>
              </a:rPr>
              <a:t>e</a:t>
            </a:r>
            <a:r>
              <a:rPr sz="2471" spc="22" dirty="0">
                <a:latin typeface="Microsoft Sans Serif"/>
                <a:cs typeface="Microsoft Sans Serif"/>
              </a:rPr>
              <a:t> </a:t>
            </a:r>
            <a:r>
              <a:rPr sz="2471" spc="-53" dirty="0">
                <a:latin typeface="Microsoft Sans Serif"/>
                <a:cs typeface="Microsoft Sans Serif"/>
              </a:rPr>
              <a:t>t</a:t>
            </a:r>
            <a:r>
              <a:rPr sz="2471" spc="-180" dirty="0">
                <a:latin typeface="Microsoft Sans Serif"/>
                <a:cs typeface="Microsoft Sans Serif"/>
              </a:rPr>
              <a:t>e</a:t>
            </a:r>
            <a:r>
              <a:rPr sz="2471" spc="-53" dirty="0">
                <a:latin typeface="Microsoft Sans Serif"/>
                <a:cs typeface="Microsoft Sans Serif"/>
              </a:rPr>
              <a:t>xte</a:t>
            </a:r>
            <a:r>
              <a:rPr sz="2471" spc="31" dirty="0">
                <a:latin typeface="Microsoft Sans Serif"/>
                <a:cs typeface="Microsoft Sans Serif"/>
              </a:rPr>
              <a:t> </a:t>
            </a:r>
            <a:r>
              <a:rPr sz="2471" spc="-207" dirty="0">
                <a:latin typeface="Microsoft Sans Serif"/>
                <a:cs typeface="Microsoft Sans Serif"/>
              </a:rPr>
              <a:t>sai</a:t>
            </a:r>
            <a:r>
              <a:rPr sz="2471" spc="-238" dirty="0">
                <a:latin typeface="Microsoft Sans Serif"/>
                <a:cs typeface="Microsoft Sans Serif"/>
              </a:rPr>
              <a:t>s</a:t>
            </a:r>
            <a:r>
              <a:rPr sz="2471" spc="-84" dirty="0">
                <a:latin typeface="Microsoft Sans Serif"/>
                <a:cs typeface="Microsoft Sans Serif"/>
              </a:rPr>
              <a:t>i</a:t>
            </a:r>
            <a:r>
              <a:rPr sz="2471" spc="-93" dirty="0">
                <a:latin typeface="Microsoft Sans Serif"/>
                <a:cs typeface="Microsoft Sans Serif"/>
              </a:rPr>
              <a:t>.</a:t>
            </a:r>
            <a:r>
              <a:rPr sz="2471" spc="22" dirty="0">
                <a:latin typeface="Microsoft Sans Serif"/>
                <a:cs typeface="Microsoft Sans Serif"/>
              </a:rPr>
              <a:t> </a:t>
            </a:r>
            <a:r>
              <a:rPr sz="2471" spc="-424" dirty="0">
                <a:latin typeface="Microsoft Sans Serif"/>
                <a:cs typeface="Microsoft Sans Serif"/>
              </a:rPr>
              <a:t>L</a:t>
            </a:r>
            <a:r>
              <a:rPr sz="2471" spc="-141" dirty="0">
                <a:latin typeface="Microsoft Sans Serif"/>
                <a:cs typeface="Microsoft Sans Serif"/>
              </a:rPr>
              <a:t>e</a:t>
            </a:r>
            <a:r>
              <a:rPr sz="2471" spc="22" dirty="0">
                <a:latin typeface="Microsoft Sans Serif"/>
                <a:cs typeface="Microsoft Sans Serif"/>
              </a:rPr>
              <a:t> </a:t>
            </a:r>
            <a:r>
              <a:rPr sz="2471" spc="-13" dirty="0">
                <a:latin typeface="Microsoft Sans Serif"/>
                <a:cs typeface="Microsoft Sans Serif"/>
              </a:rPr>
              <a:t>pa</a:t>
            </a:r>
            <a:r>
              <a:rPr sz="2471" spc="-22" dirty="0">
                <a:latin typeface="Microsoft Sans Serif"/>
                <a:cs typeface="Microsoft Sans Serif"/>
              </a:rPr>
              <a:t>r</a:t>
            </a:r>
            <a:r>
              <a:rPr sz="2471" spc="-124" dirty="0">
                <a:latin typeface="Microsoft Sans Serif"/>
                <a:cs typeface="Microsoft Sans Serif"/>
              </a:rPr>
              <a:t>amètre</a:t>
            </a:r>
            <a:r>
              <a:rPr sz="2471" spc="62" dirty="0">
                <a:latin typeface="Microsoft Sans Serif"/>
                <a:cs typeface="Microsoft Sans Serif"/>
              </a:rPr>
              <a:t> </a:t>
            </a:r>
            <a:r>
              <a:rPr sz="2471" spc="-4" dirty="0">
                <a:latin typeface="Microsoft Sans Serif"/>
                <a:cs typeface="Microsoft Sans Serif"/>
              </a:rPr>
              <a:t>-</a:t>
            </a:r>
            <a:r>
              <a:rPr sz="2471" spc="-415" dirty="0">
                <a:latin typeface="Microsoft Sans Serif"/>
                <a:cs typeface="Microsoft Sans Serif"/>
              </a:rPr>
              <a:t>s</a:t>
            </a:r>
            <a:r>
              <a:rPr sz="2471" spc="31" dirty="0">
                <a:latin typeface="Microsoft Sans Serif"/>
                <a:cs typeface="Microsoft Sans Serif"/>
              </a:rPr>
              <a:t> </a:t>
            </a:r>
            <a:r>
              <a:rPr sz="2471" spc="-185" dirty="0">
                <a:latin typeface="Microsoft Sans Serif"/>
                <a:cs typeface="Microsoft Sans Serif"/>
              </a:rPr>
              <a:t>masque  </a:t>
            </a:r>
            <a:r>
              <a:rPr sz="2471" spc="-180" dirty="0">
                <a:latin typeface="Microsoft Sans Serif"/>
                <a:cs typeface="Microsoft Sans Serif"/>
              </a:rPr>
              <a:t>le</a:t>
            </a:r>
            <a:r>
              <a:rPr sz="2471" spc="-224" dirty="0">
                <a:latin typeface="Microsoft Sans Serif"/>
                <a:cs typeface="Microsoft Sans Serif"/>
              </a:rPr>
              <a:t>s</a:t>
            </a:r>
            <a:r>
              <a:rPr sz="2471" spc="31" dirty="0">
                <a:latin typeface="Microsoft Sans Serif"/>
                <a:cs typeface="Microsoft Sans Serif"/>
              </a:rPr>
              <a:t> </a:t>
            </a:r>
            <a:r>
              <a:rPr sz="2471" spc="-115" dirty="0">
                <a:latin typeface="Microsoft Sans Serif"/>
                <a:cs typeface="Microsoft Sans Serif"/>
              </a:rPr>
              <a:t>ca</a:t>
            </a:r>
            <a:r>
              <a:rPr sz="2471" spc="-88" dirty="0">
                <a:latin typeface="Microsoft Sans Serif"/>
                <a:cs typeface="Microsoft Sans Serif"/>
              </a:rPr>
              <a:t>r</a:t>
            </a:r>
            <a:r>
              <a:rPr sz="2471" spc="-110" dirty="0">
                <a:latin typeface="Microsoft Sans Serif"/>
                <a:cs typeface="Microsoft Sans Serif"/>
              </a:rPr>
              <a:t>act</a:t>
            </a:r>
            <a:r>
              <a:rPr sz="2471" spc="-132" dirty="0">
                <a:latin typeface="Microsoft Sans Serif"/>
                <a:cs typeface="Microsoft Sans Serif"/>
              </a:rPr>
              <a:t>è</a:t>
            </a:r>
            <a:r>
              <a:rPr sz="2471" spc="-57" dirty="0">
                <a:latin typeface="Microsoft Sans Serif"/>
                <a:cs typeface="Microsoft Sans Serif"/>
              </a:rPr>
              <a:t>r</a:t>
            </a:r>
            <a:r>
              <a:rPr sz="2471" spc="-88" dirty="0">
                <a:latin typeface="Microsoft Sans Serif"/>
                <a:cs typeface="Microsoft Sans Serif"/>
              </a:rPr>
              <a:t>e</a:t>
            </a:r>
            <a:r>
              <a:rPr sz="2471" spc="-415" dirty="0">
                <a:latin typeface="Microsoft Sans Serif"/>
                <a:cs typeface="Microsoft Sans Serif"/>
              </a:rPr>
              <a:t>s</a:t>
            </a:r>
            <a:r>
              <a:rPr sz="2471" spc="22" dirty="0">
                <a:latin typeface="Microsoft Sans Serif"/>
                <a:cs typeface="Microsoft Sans Serif"/>
              </a:rPr>
              <a:t> </a:t>
            </a:r>
            <a:r>
              <a:rPr sz="2471" spc="-66" dirty="0">
                <a:latin typeface="Microsoft Sans Serif"/>
                <a:cs typeface="Microsoft Sans Serif"/>
              </a:rPr>
              <a:t>lo</a:t>
            </a:r>
            <a:r>
              <a:rPr sz="2471" spc="-49" dirty="0">
                <a:latin typeface="Microsoft Sans Serif"/>
                <a:cs typeface="Microsoft Sans Serif"/>
              </a:rPr>
              <a:t>r</a:t>
            </a:r>
            <a:r>
              <a:rPr sz="2471" spc="-415" dirty="0">
                <a:latin typeface="Microsoft Sans Serif"/>
                <a:cs typeface="Microsoft Sans Serif"/>
              </a:rPr>
              <a:t>s</a:t>
            </a:r>
            <a:r>
              <a:rPr sz="2471" spc="31" dirty="0">
                <a:latin typeface="Microsoft Sans Serif"/>
                <a:cs typeface="Microsoft Sans Serif"/>
              </a:rPr>
              <a:t> </a:t>
            </a:r>
            <a:r>
              <a:rPr sz="2471" spc="-79" dirty="0">
                <a:latin typeface="Microsoft Sans Serif"/>
                <a:cs typeface="Microsoft Sans Serif"/>
              </a:rPr>
              <a:t>de</a:t>
            </a:r>
            <a:r>
              <a:rPr sz="2471" spc="31" dirty="0">
                <a:latin typeface="Microsoft Sans Serif"/>
                <a:cs typeface="Microsoft Sans Serif"/>
              </a:rPr>
              <a:t> </a:t>
            </a:r>
            <a:r>
              <a:rPr sz="2471" spc="-18" dirty="0">
                <a:latin typeface="Microsoft Sans Serif"/>
                <a:cs typeface="Microsoft Sans Serif"/>
              </a:rPr>
              <a:t>l</a:t>
            </a:r>
            <a:r>
              <a:rPr sz="2471" spc="-26" dirty="0">
                <a:latin typeface="Microsoft Sans Serif"/>
                <a:cs typeface="Microsoft Sans Serif"/>
              </a:rPr>
              <a:t>a</a:t>
            </a:r>
            <a:r>
              <a:rPr sz="2471" spc="26" dirty="0">
                <a:latin typeface="Microsoft Sans Serif"/>
                <a:cs typeface="Microsoft Sans Serif"/>
              </a:rPr>
              <a:t> </a:t>
            </a:r>
            <a:r>
              <a:rPr sz="2471" spc="-202" dirty="0">
                <a:latin typeface="Microsoft Sans Serif"/>
                <a:cs typeface="Microsoft Sans Serif"/>
              </a:rPr>
              <a:t>s</a:t>
            </a:r>
            <a:r>
              <a:rPr sz="2471" spc="-221" dirty="0">
                <a:latin typeface="Microsoft Sans Serif"/>
                <a:cs typeface="Microsoft Sans Serif"/>
              </a:rPr>
              <a:t>a</a:t>
            </a:r>
            <a:r>
              <a:rPr sz="2471" spc="-132" dirty="0">
                <a:latin typeface="Microsoft Sans Serif"/>
                <a:cs typeface="Microsoft Sans Serif"/>
              </a:rPr>
              <a:t>isi</a:t>
            </a:r>
            <a:r>
              <a:rPr sz="2471" spc="-234" dirty="0">
                <a:latin typeface="Microsoft Sans Serif"/>
                <a:cs typeface="Microsoft Sans Serif"/>
              </a:rPr>
              <a:t>e</a:t>
            </a:r>
            <a:r>
              <a:rPr sz="2471" spc="-146" dirty="0">
                <a:latin typeface="Microsoft Sans Serif"/>
                <a:cs typeface="Microsoft Sans Serif"/>
              </a:rPr>
              <a:t>.</a:t>
            </a:r>
            <a:r>
              <a:rPr sz="2471" spc="22" dirty="0">
                <a:latin typeface="Microsoft Sans Serif"/>
                <a:cs typeface="Microsoft Sans Serif"/>
              </a:rPr>
              <a:t> </a:t>
            </a:r>
            <a:r>
              <a:rPr sz="2471" spc="-291" dirty="0">
                <a:latin typeface="Microsoft Sans Serif"/>
                <a:cs typeface="Microsoft Sans Serif"/>
              </a:rPr>
              <a:t>C</a:t>
            </a:r>
            <a:r>
              <a:rPr sz="2471" spc="-62" dirty="0">
                <a:latin typeface="Microsoft Sans Serif"/>
                <a:cs typeface="Microsoft Sans Serif"/>
              </a:rPr>
              <a:t>ela</a:t>
            </a:r>
            <a:r>
              <a:rPr sz="2471" spc="31" dirty="0">
                <a:latin typeface="Microsoft Sans Serif"/>
                <a:cs typeface="Microsoft Sans Serif"/>
              </a:rPr>
              <a:t> </a:t>
            </a:r>
            <a:r>
              <a:rPr sz="2471" spc="-212" dirty="0">
                <a:latin typeface="Microsoft Sans Serif"/>
                <a:cs typeface="Microsoft Sans Serif"/>
              </a:rPr>
              <a:t>se</a:t>
            </a:r>
            <a:r>
              <a:rPr sz="2471" spc="-35" dirty="0">
                <a:latin typeface="Microsoft Sans Serif"/>
                <a:cs typeface="Microsoft Sans Serif"/>
              </a:rPr>
              <a:t>r</a:t>
            </a:r>
            <a:r>
              <a:rPr sz="2471" spc="-62" dirty="0">
                <a:latin typeface="Microsoft Sans Serif"/>
                <a:cs typeface="Microsoft Sans Serif"/>
              </a:rPr>
              <a:t>vi</a:t>
            </a:r>
            <a:r>
              <a:rPr sz="2471" spc="-75" dirty="0">
                <a:latin typeface="Microsoft Sans Serif"/>
                <a:cs typeface="Microsoft Sans Serif"/>
              </a:rPr>
              <a:t>r</a:t>
            </a:r>
            <a:r>
              <a:rPr sz="2471" spc="-13" dirty="0">
                <a:latin typeface="Microsoft Sans Serif"/>
                <a:cs typeface="Microsoft Sans Serif"/>
              </a:rPr>
              <a:t>a</a:t>
            </a:r>
            <a:r>
              <a:rPr sz="2471" spc="35" dirty="0">
                <a:latin typeface="Microsoft Sans Serif"/>
                <a:cs typeface="Microsoft Sans Serif"/>
              </a:rPr>
              <a:t> </a:t>
            </a:r>
            <a:r>
              <a:rPr sz="2471" spc="-194" dirty="0">
                <a:latin typeface="Microsoft Sans Serif"/>
                <a:cs typeface="Microsoft Sans Serif"/>
              </a:rPr>
              <a:t>notamment</a:t>
            </a:r>
            <a:r>
              <a:rPr sz="2471" spc="40" dirty="0">
                <a:latin typeface="Microsoft Sans Serif"/>
                <a:cs typeface="Microsoft Sans Serif"/>
              </a:rPr>
              <a:t> </a:t>
            </a:r>
            <a:r>
              <a:rPr sz="2471" spc="-190" dirty="0">
                <a:latin typeface="Microsoft Sans Serif"/>
                <a:cs typeface="Microsoft Sans Serif"/>
              </a:rPr>
              <a:t>si  </a:t>
            </a:r>
            <a:r>
              <a:rPr sz="2471" spc="-106" dirty="0">
                <a:latin typeface="Microsoft Sans Serif"/>
                <a:cs typeface="Microsoft Sans Serif"/>
              </a:rPr>
              <a:t>l'utilisateur</a:t>
            </a:r>
            <a:r>
              <a:rPr sz="2471" spc="53" dirty="0">
                <a:latin typeface="Microsoft Sans Serif"/>
                <a:cs typeface="Microsoft Sans Serif"/>
              </a:rPr>
              <a:t> </a:t>
            </a:r>
            <a:r>
              <a:rPr sz="2471" spc="-119" dirty="0">
                <a:latin typeface="Microsoft Sans Serif"/>
                <a:cs typeface="Microsoft Sans Serif"/>
              </a:rPr>
              <a:t>entre</a:t>
            </a:r>
            <a:r>
              <a:rPr sz="2471" spc="31" dirty="0">
                <a:latin typeface="Microsoft Sans Serif"/>
                <a:cs typeface="Microsoft Sans Serif"/>
              </a:rPr>
              <a:t> </a:t>
            </a:r>
            <a:r>
              <a:rPr sz="2471" spc="-296" dirty="0">
                <a:latin typeface="Microsoft Sans Serif"/>
                <a:cs typeface="Microsoft Sans Serif"/>
              </a:rPr>
              <a:t>un</a:t>
            </a:r>
            <a:r>
              <a:rPr sz="2471" spc="22" dirty="0">
                <a:latin typeface="Microsoft Sans Serif"/>
                <a:cs typeface="Microsoft Sans Serif"/>
              </a:rPr>
              <a:t> </a:t>
            </a:r>
            <a:r>
              <a:rPr sz="2471" spc="-199" dirty="0">
                <a:latin typeface="Microsoft Sans Serif"/>
                <a:cs typeface="Microsoft Sans Serif"/>
              </a:rPr>
              <a:t>mot</a:t>
            </a:r>
            <a:r>
              <a:rPr sz="2471" spc="31" dirty="0">
                <a:latin typeface="Microsoft Sans Serif"/>
                <a:cs typeface="Microsoft Sans Serif"/>
              </a:rPr>
              <a:t> </a:t>
            </a:r>
            <a:r>
              <a:rPr sz="2471" spc="-79" dirty="0">
                <a:latin typeface="Microsoft Sans Serif"/>
                <a:cs typeface="Microsoft Sans Serif"/>
              </a:rPr>
              <a:t>de</a:t>
            </a:r>
            <a:r>
              <a:rPr sz="2471" spc="31" dirty="0">
                <a:latin typeface="Microsoft Sans Serif"/>
                <a:cs typeface="Microsoft Sans Serif"/>
              </a:rPr>
              <a:t> </a:t>
            </a:r>
            <a:r>
              <a:rPr sz="2471" spc="-199" dirty="0">
                <a:latin typeface="Microsoft Sans Serif"/>
                <a:cs typeface="Microsoft Sans Serif"/>
              </a:rPr>
              <a:t>passe</a:t>
            </a:r>
            <a:r>
              <a:rPr sz="2471" spc="31" dirty="0">
                <a:latin typeface="Microsoft Sans Serif"/>
                <a:cs typeface="Microsoft Sans Serif"/>
              </a:rPr>
              <a:t> </a:t>
            </a:r>
            <a:r>
              <a:rPr sz="2471" spc="-146" dirty="0">
                <a:latin typeface="Microsoft Sans Serif"/>
                <a:cs typeface="Microsoft Sans Serif"/>
              </a:rPr>
              <a:t>:</a:t>
            </a:r>
            <a:endParaRPr sz="2471" dirty="0">
              <a:latin typeface="Microsoft Sans Serif"/>
              <a:cs typeface="Microsoft Sans Serif"/>
            </a:endParaRPr>
          </a:p>
          <a:p>
            <a:pPr marL="320505" indent="-309859" algn="just">
              <a:spcBef>
                <a:spcPts val="710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21066" algn="l"/>
              </a:tabLst>
            </a:pPr>
            <a:r>
              <a:rPr sz="2471" spc="-194" dirty="0">
                <a:latin typeface="Microsoft Sans Serif"/>
                <a:cs typeface="Microsoft Sans Serif"/>
              </a:rPr>
              <a:t>Exemple</a:t>
            </a:r>
            <a:endParaRPr sz="2471" dirty="0">
              <a:latin typeface="Microsoft Sans Serif"/>
              <a:cs typeface="Microsoft Sans Serif"/>
            </a:endParaRPr>
          </a:p>
          <a:p>
            <a:pPr marL="11206">
              <a:spcBef>
                <a:spcPts val="631"/>
              </a:spcBef>
            </a:pPr>
            <a:r>
              <a:rPr sz="1765" spc="-4" dirty="0">
                <a:latin typeface="Courier New"/>
                <a:cs typeface="Courier New"/>
              </a:rPr>
              <a:t>#!/bin/bash</a:t>
            </a:r>
            <a:endParaRPr sz="1765" dirty="0">
              <a:latin typeface="Courier New"/>
              <a:cs typeface="Courier New"/>
            </a:endParaRPr>
          </a:p>
          <a:p>
            <a:pPr marL="11206">
              <a:spcBef>
                <a:spcPts val="710"/>
              </a:spcBef>
            </a:pPr>
            <a:r>
              <a:rPr sz="1765" spc="-4" dirty="0">
                <a:latin typeface="Courier New"/>
                <a:cs typeface="Courier New"/>
              </a:rPr>
              <a:t>read -p</a:t>
            </a:r>
            <a:r>
              <a:rPr sz="1765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'Entrez votre</a:t>
            </a:r>
            <a:r>
              <a:rPr sz="1765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mot de</a:t>
            </a:r>
            <a:r>
              <a:rPr sz="1765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passe </a:t>
            </a:r>
            <a:r>
              <a:rPr sz="1765" dirty="0">
                <a:latin typeface="Courier New"/>
                <a:cs typeface="Courier New"/>
              </a:rPr>
              <a:t>: '</a:t>
            </a:r>
            <a:r>
              <a:rPr sz="1765" spc="4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-s</a:t>
            </a:r>
            <a:r>
              <a:rPr sz="1765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pass</a:t>
            </a:r>
            <a:endParaRPr sz="1765" dirty="0">
              <a:latin typeface="Courier New"/>
              <a:cs typeface="Courier New"/>
            </a:endParaRPr>
          </a:p>
          <a:p>
            <a:pPr marL="11206">
              <a:spcBef>
                <a:spcPts val="710"/>
              </a:spcBef>
              <a:tabLst>
                <a:tab pos="818073" algn="l"/>
              </a:tabLst>
            </a:pPr>
            <a:r>
              <a:rPr sz="1765" spc="-4" dirty="0">
                <a:latin typeface="Courier New"/>
                <a:cs typeface="Courier New"/>
              </a:rPr>
              <a:t>echo	"\nMerci </a:t>
            </a:r>
            <a:r>
              <a:rPr sz="1765" dirty="0">
                <a:latin typeface="Courier New"/>
                <a:cs typeface="Courier New"/>
              </a:rPr>
              <a:t>! </a:t>
            </a:r>
            <a:r>
              <a:rPr sz="1765" spc="-4" dirty="0">
                <a:latin typeface="Courier New"/>
                <a:cs typeface="Courier New"/>
              </a:rPr>
              <a:t>Je</a:t>
            </a:r>
            <a:r>
              <a:rPr sz="1765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vais</a:t>
            </a:r>
            <a:r>
              <a:rPr sz="1765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dire</a:t>
            </a:r>
            <a:r>
              <a:rPr sz="1765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que votre</a:t>
            </a:r>
            <a:r>
              <a:rPr sz="1765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mot</a:t>
            </a:r>
            <a:r>
              <a:rPr sz="1765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de</a:t>
            </a:r>
            <a:r>
              <a:rPr sz="1765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passe</a:t>
            </a:r>
            <a:r>
              <a:rPr sz="1765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est</a:t>
            </a:r>
            <a:endParaRPr sz="1765" dirty="0">
              <a:latin typeface="Courier New"/>
              <a:cs typeface="Courier New"/>
            </a:endParaRPr>
          </a:p>
          <a:p>
            <a:pPr marL="11206"/>
            <a:r>
              <a:rPr sz="1765" spc="-4" dirty="0">
                <a:latin typeface="Courier New"/>
                <a:cs typeface="Courier New"/>
              </a:rPr>
              <a:t>$pass!</a:t>
            </a:r>
            <a:r>
              <a:rPr sz="1765" spc="-53" dirty="0">
                <a:latin typeface="Courier New"/>
                <a:cs typeface="Courier New"/>
              </a:rPr>
              <a:t> </a:t>
            </a:r>
            <a:r>
              <a:rPr sz="1765" dirty="0">
                <a:latin typeface="Courier New"/>
                <a:cs typeface="Courier New"/>
              </a:rPr>
              <a:t>"</a:t>
            </a:r>
          </a:p>
          <a:p>
            <a:pPr>
              <a:lnSpc>
                <a:spcPct val="100000"/>
              </a:lnSpc>
            </a:pPr>
            <a:endParaRPr sz="1941" dirty="0">
              <a:latin typeface="Courier New"/>
              <a:cs typeface="Courier New"/>
            </a:endParaRPr>
          </a:p>
          <a:p>
            <a:pPr marL="11206">
              <a:spcBef>
                <a:spcPts val="1284"/>
              </a:spcBef>
            </a:pPr>
            <a:r>
              <a:rPr sz="2118" i="1" spc="-4" dirty="0">
                <a:latin typeface="Courier New"/>
                <a:cs typeface="Courier New"/>
              </a:rPr>
              <a:t>Entrez</a:t>
            </a:r>
            <a:r>
              <a:rPr sz="2118" i="1" spc="-22" dirty="0">
                <a:latin typeface="Courier New"/>
                <a:cs typeface="Courier New"/>
              </a:rPr>
              <a:t> </a:t>
            </a:r>
            <a:r>
              <a:rPr sz="2118" i="1" spc="-9" dirty="0">
                <a:latin typeface="Courier New"/>
                <a:cs typeface="Courier New"/>
              </a:rPr>
              <a:t>votre</a:t>
            </a:r>
            <a:r>
              <a:rPr sz="2118" i="1" spc="-13" dirty="0">
                <a:latin typeface="Courier New"/>
                <a:cs typeface="Courier New"/>
              </a:rPr>
              <a:t> </a:t>
            </a:r>
            <a:r>
              <a:rPr sz="2118" i="1" spc="-9" dirty="0">
                <a:latin typeface="Courier New"/>
                <a:cs typeface="Courier New"/>
              </a:rPr>
              <a:t>mot</a:t>
            </a:r>
            <a:r>
              <a:rPr sz="2118" i="1" spc="-22" dirty="0">
                <a:latin typeface="Courier New"/>
                <a:cs typeface="Courier New"/>
              </a:rPr>
              <a:t> </a:t>
            </a:r>
            <a:r>
              <a:rPr sz="2118" i="1" spc="-4" dirty="0">
                <a:latin typeface="Courier New"/>
                <a:cs typeface="Courier New"/>
              </a:rPr>
              <a:t>de</a:t>
            </a:r>
            <a:r>
              <a:rPr sz="2118" i="1" spc="-13" dirty="0">
                <a:latin typeface="Courier New"/>
                <a:cs typeface="Courier New"/>
              </a:rPr>
              <a:t> </a:t>
            </a:r>
            <a:r>
              <a:rPr sz="2118" i="1" spc="-9" dirty="0">
                <a:latin typeface="Courier New"/>
                <a:cs typeface="Courier New"/>
              </a:rPr>
              <a:t>passe </a:t>
            </a:r>
            <a:r>
              <a:rPr sz="2118" i="1" dirty="0">
                <a:latin typeface="Courier New"/>
                <a:cs typeface="Courier New"/>
              </a:rPr>
              <a:t>:</a:t>
            </a:r>
            <a:endParaRPr sz="2118" dirty="0">
              <a:latin typeface="Courier New"/>
              <a:cs typeface="Courier New"/>
            </a:endParaRPr>
          </a:p>
          <a:p>
            <a:pPr marL="11206" marR="125513">
              <a:spcBef>
                <a:spcPts val="710"/>
              </a:spcBef>
            </a:pPr>
            <a:r>
              <a:rPr sz="2118" i="1" spc="-4" dirty="0">
                <a:latin typeface="Courier New"/>
                <a:cs typeface="Courier New"/>
              </a:rPr>
              <a:t>Merci </a:t>
            </a:r>
            <a:r>
              <a:rPr sz="2118" i="1" dirty="0">
                <a:latin typeface="Courier New"/>
                <a:cs typeface="Courier New"/>
              </a:rPr>
              <a:t>! </a:t>
            </a:r>
            <a:r>
              <a:rPr sz="2118" i="1" spc="-4" dirty="0">
                <a:latin typeface="Courier New"/>
                <a:cs typeface="Courier New"/>
              </a:rPr>
              <a:t>Je vais dire </a:t>
            </a:r>
            <a:r>
              <a:rPr sz="2118" i="1" dirty="0">
                <a:latin typeface="Courier New"/>
                <a:cs typeface="Courier New"/>
              </a:rPr>
              <a:t>à </a:t>
            </a:r>
            <a:r>
              <a:rPr sz="2118" i="1" spc="-9" dirty="0">
                <a:latin typeface="Courier New"/>
                <a:cs typeface="Courier New"/>
              </a:rPr>
              <a:t>tout </a:t>
            </a:r>
            <a:r>
              <a:rPr sz="2118" i="1" spc="-4" dirty="0">
                <a:latin typeface="Courier New"/>
                <a:cs typeface="Courier New"/>
              </a:rPr>
              <a:t>le </a:t>
            </a:r>
            <a:r>
              <a:rPr sz="2118" i="1" spc="-9" dirty="0">
                <a:latin typeface="Courier New"/>
                <a:cs typeface="Courier New"/>
              </a:rPr>
              <a:t>monde que </a:t>
            </a:r>
            <a:r>
              <a:rPr sz="2118" i="1" spc="-4" dirty="0">
                <a:latin typeface="Courier New"/>
                <a:cs typeface="Courier New"/>
              </a:rPr>
              <a:t>votre </a:t>
            </a:r>
            <a:r>
              <a:rPr sz="2118" i="1" spc="-1262" dirty="0">
                <a:latin typeface="Courier New"/>
                <a:cs typeface="Courier New"/>
              </a:rPr>
              <a:t> </a:t>
            </a:r>
            <a:r>
              <a:rPr sz="2118" i="1" spc="-4" dirty="0">
                <a:latin typeface="Courier New"/>
                <a:cs typeface="Courier New"/>
              </a:rPr>
              <a:t>mot</a:t>
            </a:r>
            <a:r>
              <a:rPr sz="2118" i="1" spc="-9" dirty="0">
                <a:latin typeface="Courier New"/>
                <a:cs typeface="Courier New"/>
              </a:rPr>
              <a:t> </a:t>
            </a:r>
            <a:r>
              <a:rPr sz="2118" i="1" spc="-4" dirty="0">
                <a:latin typeface="Courier New"/>
                <a:cs typeface="Courier New"/>
              </a:rPr>
              <a:t>de</a:t>
            </a:r>
            <a:r>
              <a:rPr sz="2118" i="1" spc="-13" dirty="0">
                <a:latin typeface="Courier New"/>
                <a:cs typeface="Courier New"/>
              </a:rPr>
              <a:t> </a:t>
            </a:r>
            <a:r>
              <a:rPr sz="2118" i="1" spc="-9" dirty="0">
                <a:latin typeface="Courier New"/>
                <a:cs typeface="Courier New"/>
              </a:rPr>
              <a:t>passe</a:t>
            </a:r>
            <a:r>
              <a:rPr sz="2118" i="1" spc="-4" dirty="0">
                <a:latin typeface="Courier New"/>
                <a:cs typeface="Courier New"/>
              </a:rPr>
              <a:t> </a:t>
            </a:r>
            <a:r>
              <a:rPr sz="2118" i="1" spc="-9" dirty="0">
                <a:latin typeface="Courier New"/>
                <a:cs typeface="Courier New"/>
              </a:rPr>
              <a:t>est supertopsecret38</a:t>
            </a:r>
            <a:r>
              <a:rPr sz="2118" i="1" spc="-4" dirty="0">
                <a:latin typeface="Courier New"/>
                <a:cs typeface="Courier New"/>
              </a:rPr>
              <a:t> </a:t>
            </a:r>
            <a:r>
              <a:rPr sz="2118" i="1" dirty="0">
                <a:latin typeface="Courier New"/>
                <a:cs typeface="Courier New"/>
              </a:rPr>
              <a:t>!</a:t>
            </a:r>
            <a:r>
              <a:rPr sz="2118" i="1" spc="-4" dirty="0">
                <a:latin typeface="Courier New"/>
                <a:cs typeface="Courier New"/>
              </a:rPr>
              <a:t> :)</a:t>
            </a:r>
            <a:endParaRPr sz="2118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3860" y="1262007"/>
            <a:ext cx="181535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b="1" spc="-66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23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9F8BA-65E1-F93D-E612-4DC9E24F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Débogage d’un script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4246F4-BF0E-7433-18A9-0759860C245F}"/>
              </a:ext>
            </a:extLst>
          </p:cNvPr>
          <p:cNvSpPr txBox="1"/>
          <p:nvPr/>
        </p:nvSpPr>
        <p:spPr>
          <a:xfrm>
            <a:off x="560070" y="1679371"/>
            <a:ext cx="104767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Söhne"/>
              </a:rPr>
              <a:t>Le débogage d'un script Bash est essentiel pour identifier et corriger les erreurs de manière efficace</a:t>
            </a:r>
            <a:r>
              <a:rPr lang="fr-FR" dirty="0">
                <a:latin typeface="Söhne"/>
              </a:rPr>
              <a:t>. Voici quelques techniques :  </a:t>
            </a:r>
          </a:p>
          <a:p>
            <a:endParaRPr lang="fr-FR" dirty="0">
              <a:latin typeface="Söhne"/>
            </a:endParaRPr>
          </a:p>
          <a:p>
            <a:endParaRPr lang="fr-FR" dirty="0">
              <a:latin typeface="Söhne"/>
            </a:endParaRPr>
          </a:p>
          <a:p>
            <a:endParaRPr lang="fr-F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0A4C483-8E18-67F3-4AC6-76D77306E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43" y="2949670"/>
            <a:ext cx="7129196" cy="3262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Ajouter des Déclarations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echo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Utiliser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set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-x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pour le Mode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Verbose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Utiliser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set -e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pour Sortir en Cas d'Erreur </a:t>
            </a: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Ajouter des Points d'Arrêt avec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read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5. Utiliser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set -u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pour Déclencher une Erreur sur les Variables Non Définies </a:t>
            </a: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6. Utiliser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bash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 -n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pour Vérifier la Syntaxe sans Exécution </a:t>
            </a: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</a:pPr>
            <a:r>
              <a:rPr kumimoji="0" lang="fr-FR" altLang="fr-FR" b="1" i="0" u="none" strike="noStrike" cap="none" normalizeH="0" baseline="0">
                <a:ln>
                  <a:noFill/>
                </a:ln>
                <a:effectLst/>
                <a:latin typeface="Söhne"/>
              </a:rPr>
              <a:t>7.Utiliser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shellcheck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pour l'Analyse Statique </a:t>
            </a: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14010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E8C8B6-2044-8F49-8CD1-9E2A609F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Ajouter des Déclarations </a:t>
            </a:r>
            <a:r>
              <a:rPr lang="fr-FR" dirty="0" err="1"/>
              <a:t>echo</a:t>
            </a:r>
            <a:endParaRPr lang="fr-F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06FFA4A-BA1D-D50F-FC63-DC1212D12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16" y="1626793"/>
            <a:ext cx="10618839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Insérez des déclarations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echo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stratégiquement dans votre script pour afficher les valeurs des variables et les étapes importantes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C01C1E1-9B80-528C-8C6A-62B3047F4B89}"/>
              </a:ext>
            </a:extLst>
          </p:cNvPr>
          <p:cNvSpPr txBox="1"/>
          <p:nvPr/>
        </p:nvSpPr>
        <p:spPr>
          <a:xfrm>
            <a:off x="1936955" y="273850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Söhne Mono"/>
              </a:rPr>
              <a:t># Affiche le début de l'exécution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fr-FR" b="0" i="0" dirty="0" err="1">
                <a:solidFill>
                  <a:srgbClr val="E9950C"/>
                </a:solidFill>
                <a:effectLst/>
                <a:latin typeface="Söhne Mono"/>
              </a:rPr>
              <a:t>echo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b="0" i="0" dirty="0">
                <a:solidFill>
                  <a:srgbClr val="00A67D"/>
                </a:solidFill>
                <a:effectLst/>
                <a:latin typeface="Söhne Mono"/>
              </a:rPr>
              <a:t>"Début du script"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endParaRPr lang="fr-FR" dirty="0">
              <a:solidFill>
                <a:srgbClr val="FFFFFF"/>
              </a:solidFill>
              <a:latin typeface="Söhne Mono"/>
            </a:endParaRPr>
          </a:p>
          <a:p>
            <a:r>
              <a:rPr lang="fr-FR" b="0" i="0" dirty="0">
                <a:effectLst/>
                <a:latin typeface="Söhne Mono"/>
              </a:rPr>
              <a:t># Affiche la valeur d'une variable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fr-FR" b="0" i="0" dirty="0" err="1">
                <a:solidFill>
                  <a:srgbClr val="E9950C"/>
                </a:solidFill>
                <a:effectLst/>
                <a:latin typeface="Söhne Mono"/>
              </a:rPr>
              <a:t>echo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b="0" i="0" dirty="0">
                <a:solidFill>
                  <a:srgbClr val="00A67D"/>
                </a:solidFill>
                <a:effectLst/>
                <a:latin typeface="Söhne Mono"/>
              </a:rPr>
              <a:t>"Variable X = </a:t>
            </a:r>
            <a:r>
              <a:rPr lang="fr-FR" b="0" i="0" dirty="0">
                <a:solidFill>
                  <a:srgbClr val="DF3079"/>
                </a:solidFill>
                <a:effectLst/>
                <a:latin typeface="Söhne Mono"/>
              </a:rPr>
              <a:t>$x</a:t>
            </a:r>
            <a:r>
              <a:rPr lang="fr-FR" b="0" i="0" dirty="0">
                <a:solidFill>
                  <a:srgbClr val="00A67D"/>
                </a:solidFill>
                <a:effectLst/>
                <a:latin typeface="Söhne Mono"/>
              </a:rPr>
              <a:t>"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endParaRPr lang="fr-FR" dirty="0">
              <a:solidFill>
                <a:srgbClr val="FFFFFF"/>
              </a:solidFill>
              <a:latin typeface="Söhne Mono"/>
            </a:endParaRPr>
          </a:p>
          <a:p>
            <a:r>
              <a:rPr lang="fr-FR" b="0" i="0" dirty="0">
                <a:effectLst/>
                <a:latin typeface="Söhne Mono"/>
              </a:rPr>
              <a:t># Affiche la fin de l'exécution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fr-FR" b="0" i="0" dirty="0" err="1">
                <a:solidFill>
                  <a:srgbClr val="E9950C"/>
                </a:solidFill>
                <a:effectLst/>
                <a:latin typeface="Söhne Mono"/>
              </a:rPr>
              <a:t>echo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b="0" i="0" dirty="0">
                <a:solidFill>
                  <a:srgbClr val="00A67D"/>
                </a:solidFill>
                <a:effectLst/>
                <a:latin typeface="Söhne Mono"/>
              </a:rPr>
              <a:t>"Fin du script"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148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E5C3C1-254C-7BA4-8EAC-C5D265AE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412" y="403412"/>
            <a:ext cx="6331772" cy="673473"/>
          </a:xfrm>
        </p:spPr>
        <p:txBody>
          <a:bodyPr/>
          <a:lstStyle/>
          <a:p>
            <a:r>
              <a:rPr lang="fr-FR" dirty="0"/>
              <a:t>Autres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C138115-D7CB-669E-83D4-6C1C5303045C}"/>
              </a:ext>
            </a:extLst>
          </p:cNvPr>
          <p:cNvSpPr txBox="1"/>
          <p:nvPr/>
        </p:nvSpPr>
        <p:spPr>
          <a:xfrm>
            <a:off x="2129118" y="2218765"/>
            <a:ext cx="7328647" cy="2837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6867">
              <a:lnSpc>
                <a:spcPct val="80000"/>
              </a:lnSpc>
            </a:pPr>
            <a:r>
              <a:rPr lang="fr-FR" altLang="fr-FR" sz="2471" b="1">
                <a:solidFill>
                  <a:prstClr val="black"/>
                </a:solidFill>
                <a:latin typeface="Calibri"/>
              </a:rPr>
              <a:t>sh :</a:t>
            </a:r>
            <a:r>
              <a:rPr lang="fr-FR" altLang="fr-FR" sz="2471">
                <a:solidFill>
                  <a:prstClr val="black"/>
                </a:solidFill>
                <a:latin typeface="Calibri"/>
              </a:rPr>
              <a:t> </a:t>
            </a:r>
            <a:r>
              <a:rPr lang="fr-FR" altLang="fr-FR" sz="2471" dirty="0">
                <a:solidFill>
                  <a:prstClr val="black"/>
                </a:solidFill>
                <a:latin typeface="Calibri"/>
              </a:rPr>
              <a:t>Thompson Shell (n’existe plus) ;</a:t>
            </a:r>
          </a:p>
          <a:p>
            <a:pPr defTabSz="806867">
              <a:lnSpc>
                <a:spcPct val="80000"/>
              </a:lnSpc>
            </a:pPr>
            <a:r>
              <a:rPr lang="fr-FR" altLang="fr-FR" sz="2471" b="1">
                <a:solidFill>
                  <a:prstClr val="black"/>
                </a:solidFill>
                <a:latin typeface="Calibri"/>
              </a:rPr>
              <a:t>sh :</a:t>
            </a:r>
            <a:r>
              <a:rPr lang="fr-FR" altLang="fr-FR" sz="2471">
                <a:solidFill>
                  <a:prstClr val="black"/>
                </a:solidFill>
                <a:latin typeface="Calibri"/>
              </a:rPr>
              <a:t> </a:t>
            </a:r>
            <a:r>
              <a:rPr lang="fr-FR" altLang="fr-FR" sz="2471" dirty="0" err="1">
                <a:solidFill>
                  <a:prstClr val="black"/>
                </a:solidFill>
                <a:latin typeface="Calibri"/>
              </a:rPr>
              <a:t>Bourne</a:t>
            </a:r>
            <a:r>
              <a:rPr lang="fr-FR" altLang="fr-FR" sz="2471" dirty="0">
                <a:solidFill>
                  <a:prstClr val="black"/>
                </a:solidFill>
                <a:latin typeface="Calibri"/>
              </a:rPr>
              <a:t> Shell (a remplacé le précédent) ;</a:t>
            </a:r>
          </a:p>
          <a:p>
            <a:pPr defTabSz="806867">
              <a:lnSpc>
                <a:spcPct val="80000"/>
              </a:lnSpc>
            </a:pPr>
            <a:r>
              <a:rPr lang="fr-FR" altLang="fr-FR" sz="2471" b="1" err="1">
                <a:solidFill>
                  <a:prstClr val="black"/>
                </a:solidFill>
                <a:latin typeface="Calibri"/>
              </a:rPr>
              <a:t>bash</a:t>
            </a:r>
            <a:r>
              <a:rPr lang="fr-FR" altLang="fr-FR" sz="2471" b="1">
                <a:solidFill>
                  <a:prstClr val="black"/>
                </a:solidFill>
                <a:latin typeface="Calibri"/>
              </a:rPr>
              <a:t> :</a:t>
            </a:r>
            <a:r>
              <a:rPr lang="fr-FR" altLang="fr-FR" sz="2471">
                <a:solidFill>
                  <a:prstClr val="black"/>
                </a:solidFill>
                <a:latin typeface="Calibri"/>
              </a:rPr>
              <a:t> </a:t>
            </a:r>
            <a:r>
              <a:rPr lang="fr-FR" altLang="fr-FR" sz="2471" dirty="0" err="1">
                <a:solidFill>
                  <a:prstClr val="black"/>
                </a:solidFill>
                <a:latin typeface="Calibri"/>
              </a:rPr>
              <a:t>Bourne</a:t>
            </a:r>
            <a:r>
              <a:rPr lang="fr-FR" altLang="fr-FR" sz="2471" dirty="0">
                <a:solidFill>
                  <a:prstClr val="black"/>
                </a:solidFill>
                <a:latin typeface="Calibri"/>
              </a:rPr>
              <a:t> </a:t>
            </a:r>
            <a:r>
              <a:rPr lang="fr-FR" altLang="fr-FR" sz="2471" dirty="0" err="1">
                <a:solidFill>
                  <a:prstClr val="black"/>
                </a:solidFill>
                <a:latin typeface="Calibri"/>
              </a:rPr>
              <a:t>Again</a:t>
            </a:r>
            <a:r>
              <a:rPr lang="fr-FR" altLang="fr-FR" sz="2471" dirty="0">
                <a:solidFill>
                  <a:prstClr val="black"/>
                </a:solidFill>
                <a:latin typeface="Calibri"/>
              </a:rPr>
              <a:t> Shell ;</a:t>
            </a:r>
          </a:p>
          <a:p>
            <a:pPr defTabSz="806867">
              <a:lnSpc>
                <a:spcPct val="80000"/>
              </a:lnSpc>
            </a:pPr>
            <a:r>
              <a:rPr lang="fr-FR" altLang="fr-FR" sz="2471" b="1" err="1">
                <a:solidFill>
                  <a:prstClr val="black"/>
                </a:solidFill>
                <a:latin typeface="Calibri"/>
              </a:rPr>
              <a:t>ksh</a:t>
            </a:r>
            <a:r>
              <a:rPr lang="fr-FR" altLang="fr-FR" sz="2471" b="1">
                <a:solidFill>
                  <a:prstClr val="black"/>
                </a:solidFill>
                <a:latin typeface="Calibri"/>
              </a:rPr>
              <a:t> :</a:t>
            </a:r>
            <a:r>
              <a:rPr lang="fr-FR" altLang="fr-FR" sz="2471">
                <a:solidFill>
                  <a:prstClr val="black"/>
                </a:solidFill>
                <a:latin typeface="Calibri"/>
              </a:rPr>
              <a:t> </a:t>
            </a:r>
            <a:r>
              <a:rPr lang="fr-FR" altLang="fr-FR" sz="2471" dirty="0">
                <a:solidFill>
                  <a:prstClr val="black"/>
                </a:solidFill>
                <a:latin typeface="Calibri"/>
              </a:rPr>
              <a:t>Korn Shell ;</a:t>
            </a:r>
          </a:p>
          <a:p>
            <a:pPr defTabSz="806867">
              <a:lnSpc>
                <a:spcPct val="80000"/>
              </a:lnSpc>
            </a:pPr>
            <a:r>
              <a:rPr lang="fr-FR" altLang="fr-FR" sz="2471" b="1" err="1">
                <a:solidFill>
                  <a:prstClr val="black"/>
                </a:solidFill>
                <a:latin typeface="Calibri"/>
              </a:rPr>
              <a:t>csh</a:t>
            </a:r>
            <a:r>
              <a:rPr lang="fr-FR" altLang="fr-FR" sz="2471" b="1">
                <a:solidFill>
                  <a:prstClr val="black"/>
                </a:solidFill>
                <a:latin typeface="Calibri"/>
              </a:rPr>
              <a:t> :</a:t>
            </a:r>
            <a:r>
              <a:rPr lang="fr-FR" altLang="fr-FR" sz="2471">
                <a:solidFill>
                  <a:prstClr val="black"/>
                </a:solidFill>
                <a:latin typeface="Calibri"/>
              </a:rPr>
              <a:t> </a:t>
            </a:r>
            <a:r>
              <a:rPr lang="fr-FR" altLang="fr-FR" sz="2471" dirty="0">
                <a:solidFill>
                  <a:prstClr val="black"/>
                </a:solidFill>
                <a:latin typeface="Calibri"/>
              </a:rPr>
              <a:t>C Shell ;</a:t>
            </a:r>
          </a:p>
          <a:p>
            <a:pPr defTabSz="806867">
              <a:lnSpc>
                <a:spcPct val="80000"/>
              </a:lnSpc>
            </a:pPr>
            <a:r>
              <a:rPr lang="fr-FR" altLang="fr-FR" sz="2471" b="1" err="1">
                <a:solidFill>
                  <a:prstClr val="black"/>
                </a:solidFill>
                <a:latin typeface="Calibri"/>
              </a:rPr>
              <a:t>zsh</a:t>
            </a:r>
            <a:r>
              <a:rPr lang="fr-FR" altLang="fr-FR" sz="2471" b="1">
                <a:solidFill>
                  <a:prstClr val="black"/>
                </a:solidFill>
                <a:latin typeface="Calibri"/>
              </a:rPr>
              <a:t> :</a:t>
            </a:r>
            <a:r>
              <a:rPr lang="fr-FR" altLang="fr-FR" sz="2471">
                <a:solidFill>
                  <a:prstClr val="black"/>
                </a:solidFill>
                <a:latin typeface="Calibri"/>
              </a:rPr>
              <a:t> </a:t>
            </a:r>
            <a:r>
              <a:rPr lang="fr-FR" altLang="fr-FR" sz="2471" dirty="0">
                <a:solidFill>
                  <a:prstClr val="black"/>
                </a:solidFill>
                <a:latin typeface="Calibri"/>
              </a:rPr>
              <a:t>Z Shell ;</a:t>
            </a:r>
          </a:p>
          <a:p>
            <a:pPr defTabSz="806867">
              <a:lnSpc>
                <a:spcPct val="80000"/>
              </a:lnSpc>
            </a:pPr>
            <a:r>
              <a:rPr lang="fr-FR" altLang="fr-FR" sz="2471" b="1" err="1">
                <a:solidFill>
                  <a:prstClr val="black"/>
                </a:solidFill>
                <a:latin typeface="Calibri"/>
              </a:rPr>
              <a:t>tcsh</a:t>
            </a:r>
            <a:r>
              <a:rPr lang="fr-FR" altLang="fr-FR" sz="2471" b="1">
                <a:solidFill>
                  <a:prstClr val="black"/>
                </a:solidFill>
                <a:latin typeface="Calibri"/>
              </a:rPr>
              <a:t> :</a:t>
            </a:r>
            <a:r>
              <a:rPr lang="fr-FR" altLang="fr-FR" sz="2471">
                <a:solidFill>
                  <a:prstClr val="black"/>
                </a:solidFill>
                <a:latin typeface="Calibri"/>
              </a:rPr>
              <a:t> </a:t>
            </a:r>
            <a:r>
              <a:rPr lang="fr-FR" altLang="fr-FR" sz="2471" dirty="0" err="1">
                <a:solidFill>
                  <a:prstClr val="black"/>
                </a:solidFill>
                <a:latin typeface="Calibri"/>
              </a:rPr>
              <a:t>Tenex</a:t>
            </a:r>
            <a:r>
              <a:rPr lang="fr-FR" altLang="fr-FR" sz="2471" dirty="0">
                <a:solidFill>
                  <a:prstClr val="black"/>
                </a:solidFill>
                <a:latin typeface="Calibri"/>
              </a:rPr>
              <a:t> C Shell ;</a:t>
            </a:r>
          </a:p>
          <a:p>
            <a:pPr defTabSz="806867">
              <a:lnSpc>
                <a:spcPct val="80000"/>
              </a:lnSpc>
            </a:pPr>
            <a:r>
              <a:rPr lang="fr-FR" altLang="fr-FR" sz="2471" b="1" err="1">
                <a:solidFill>
                  <a:prstClr val="black"/>
                </a:solidFill>
                <a:latin typeface="Calibri"/>
              </a:rPr>
              <a:t>ash</a:t>
            </a:r>
            <a:r>
              <a:rPr lang="fr-FR" altLang="fr-FR" sz="2471">
                <a:solidFill>
                  <a:prstClr val="black"/>
                </a:solidFill>
                <a:latin typeface="Calibri"/>
              </a:rPr>
              <a:t> : </a:t>
            </a:r>
            <a:r>
              <a:rPr lang="fr-FR" altLang="fr-FR" sz="2471" dirty="0">
                <a:solidFill>
                  <a:prstClr val="black"/>
                </a:solidFill>
                <a:latin typeface="Calibri"/>
              </a:rPr>
              <a:t>A Shell ;</a:t>
            </a:r>
          </a:p>
          <a:p>
            <a:pPr defTabSz="806867">
              <a:lnSpc>
                <a:spcPct val="80000"/>
              </a:lnSpc>
            </a:pPr>
            <a:r>
              <a:rPr lang="fr-FR" altLang="fr-FR" sz="2471" b="1" err="1">
                <a:solidFill>
                  <a:prstClr val="black"/>
                </a:solidFill>
                <a:latin typeface="Calibri"/>
              </a:rPr>
              <a:t>dash</a:t>
            </a:r>
            <a:r>
              <a:rPr lang="fr-FR" altLang="fr-FR" sz="2471" b="1">
                <a:solidFill>
                  <a:prstClr val="black"/>
                </a:solidFill>
                <a:latin typeface="Calibri"/>
              </a:rPr>
              <a:t> :</a:t>
            </a:r>
            <a:r>
              <a:rPr lang="fr-FR" altLang="fr-FR" sz="2471">
                <a:solidFill>
                  <a:prstClr val="black"/>
                </a:solidFill>
                <a:latin typeface="Calibri"/>
              </a:rPr>
              <a:t> </a:t>
            </a:r>
            <a:r>
              <a:rPr lang="fr-FR" altLang="fr-FR" sz="2471" dirty="0">
                <a:solidFill>
                  <a:prstClr val="black"/>
                </a:solidFill>
                <a:latin typeface="Calibri"/>
              </a:rPr>
              <a:t>Debian Almquist Shell</a:t>
            </a:r>
            <a:endParaRPr lang="fr-FR" sz="247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9791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A7CB6B-FE19-36FE-4A14-FE545BA0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set </a:t>
            </a:r>
            <a:r>
              <a:rPr lang="fr-FR" dirty="0" err="1"/>
              <a:t>-x</a:t>
            </a:r>
            <a:r>
              <a:rPr lang="fr-FR" dirty="0"/>
              <a:t> pour le Mode </a:t>
            </a:r>
            <a:r>
              <a:rPr lang="fr-FR" dirty="0" err="1"/>
              <a:t>Verbose</a:t>
            </a:r>
            <a:endParaRPr lang="fr-F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2E84733-D7D1-D02F-83C9-7BC5CEE1D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177" y="1666970"/>
            <a:ext cx="10315644" cy="677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Placez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set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-x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au début du script pour activer le mode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verbose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qui affiche chaque commande et son résultat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53D586D-DC01-F7F9-E0AE-8F2329DE541E}"/>
              </a:ext>
            </a:extLst>
          </p:cNvPr>
          <p:cNvSpPr txBox="1"/>
          <p:nvPr/>
        </p:nvSpPr>
        <p:spPr>
          <a:xfrm>
            <a:off x="1746903" y="268036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Söhne Mono"/>
              </a:rPr>
              <a:t>#!/bin/bash</a:t>
            </a:r>
          </a:p>
          <a:p>
            <a:endParaRPr lang="fr-FR" dirty="0">
              <a:solidFill>
                <a:srgbClr val="FFFFFF"/>
              </a:solidFill>
              <a:latin typeface="Söhne Mono"/>
            </a:endParaRPr>
          </a:p>
          <a:p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b="0" i="0" dirty="0">
                <a:solidFill>
                  <a:srgbClr val="E9950C"/>
                </a:solidFill>
                <a:effectLst/>
                <a:latin typeface="Söhne Mono"/>
              </a:rPr>
              <a:t>set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b="0" i="0" dirty="0" err="1">
                <a:effectLst/>
                <a:latin typeface="Söhne Mono"/>
              </a:rPr>
              <a:t>-x</a:t>
            </a:r>
            <a:r>
              <a:rPr lang="fr-FR" b="0" i="0" dirty="0">
                <a:effectLst/>
                <a:latin typeface="Söhne Mono"/>
              </a:rPr>
              <a:t> </a:t>
            </a:r>
          </a:p>
          <a:p>
            <a:endParaRPr lang="fr-FR" dirty="0">
              <a:solidFill>
                <a:srgbClr val="FFFFFF"/>
              </a:solidFill>
              <a:latin typeface="Söhne Mono"/>
            </a:endParaRPr>
          </a:p>
          <a:p>
            <a:r>
              <a:rPr lang="fr-FR" b="0" i="0" dirty="0">
                <a:effectLst/>
                <a:latin typeface="Söhne Mono"/>
              </a:rPr>
              <a:t># Votre script ici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endParaRPr lang="fr-FR" dirty="0">
              <a:solidFill>
                <a:srgbClr val="FFFFFF"/>
              </a:solidFill>
              <a:latin typeface="Söhne Mono"/>
            </a:endParaRPr>
          </a:p>
          <a:p>
            <a:r>
              <a:rPr lang="fr-FR" b="0" i="0" dirty="0">
                <a:solidFill>
                  <a:srgbClr val="E9950C"/>
                </a:solidFill>
                <a:effectLst/>
                <a:latin typeface="Söhne Mono"/>
              </a:rPr>
              <a:t>set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b="0" i="0" dirty="0">
                <a:effectLst/>
                <a:latin typeface="Söhne Mono"/>
              </a:rPr>
              <a:t>+x # Désactive le mode </a:t>
            </a:r>
            <a:r>
              <a:rPr lang="fr-FR" b="0" i="0" dirty="0" err="1">
                <a:effectLst/>
                <a:latin typeface="Söhne Mono"/>
              </a:rPr>
              <a:t>verbose</a:t>
            </a:r>
            <a:r>
              <a:rPr lang="fr-FR" b="0" i="0" dirty="0">
                <a:effectLst/>
                <a:latin typeface="Söhne Mono"/>
              </a:rPr>
              <a:t> à la fin du 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87202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4A8919-B01E-F6E5-1C3E-6176BF49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903" y="356189"/>
            <a:ext cx="10238620" cy="1303690"/>
          </a:xfrm>
        </p:spPr>
        <p:txBody>
          <a:bodyPr/>
          <a:lstStyle/>
          <a:p>
            <a:r>
              <a:rPr lang="fr-FR" dirty="0"/>
              <a:t>Utiliser set -e pour Sortir en Cas d'Erreur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4F69FF6-4892-92DE-CB96-970AB2960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716" y="1659879"/>
            <a:ext cx="8915197" cy="677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Placez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set -e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au début du script pour qu'il s'arrête immédiatement si une commande échoue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EB9143-D66B-36D3-CB98-8FF9E14FE29E}"/>
              </a:ext>
            </a:extLst>
          </p:cNvPr>
          <p:cNvSpPr txBox="1"/>
          <p:nvPr/>
        </p:nvSpPr>
        <p:spPr>
          <a:xfrm>
            <a:off x="2133600" y="259423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Söhne Mono"/>
              </a:rPr>
              <a:t>#!/bin/bash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endParaRPr lang="fr-FR" dirty="0">
              <a:solidFill>
                <a:srgbClr val="FFFFFF"/>
              </a:solidFill>
              <a:latin typeface="Söhne Mono"/>
            </a:endParaRPr>
          </a:p>
          <a:p>
            <a:r>
              <a:rPr lang="fr-FR" b="0" i="0" dirty="0">
                <a:solidFill>
                  <a:srgbClr val="E9950C"/>
                </a:solidFill>
                <a:effectLst/>
                <a:latin typeface="Söhne Mono"/>
              </a:rPr>
              <a:t>set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b="0" i="0" dirty="0">
                <a:effectLst/>
                <a:latin typeface="Söhne Mono"/>
              </a:rPr>
              <a:t>-e </a:t>
            </a:r>
          </a:p>
          <a:p>
            <a:r>
              <a:rPr lang="fr-FR" b="0" i="0" dirty="0">
                <a:effectLst/>
                <a:latin typeface="Söhne Mono"/>
              </a:rPr>
              <a:t># Votre script ici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12190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D81C0-1318-322A-F16E-7B87842B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Ajouter des Points d'Arrêt avec </a:t>
            </a:r>
            <a:r>
              <a:rPr lang="fr-FR" dirty="0" err="1"/>
              <a:t>read</a:t>
            </a:r>
            <a:r>
              <a:rPr lang="fr-FR" dirty="0"/>
              <a:t>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099195-4192-A0CF-AB49-FBC62EBEF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25" y="1883280"/>
            <a:ext cx="10440615" cy="677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Utilisez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read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pour créer des points d'arrêt dans votre script et inspecter l'état des variables à un certain point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9425BFB-C824-BDED-6B79-D8A21F3761AB}"/>
              </a:ext>
            </a:extLst>
          </p:cNvPr>
          <p:cNvSpPr txBox="1"/>
          <p:nvPr/>
        </p:nvSpPr>
        <p:spPr>
          <a:xfrm>
            <a:off x="1268361" y="278266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Söhne Mono"/>
              </a:rPr>
              <a:t>#!/bin/bash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endParaRPr lang="fr-FR" dirty="0">
              <a:solidFill>
                <a:srgbClr val="FFFFFF"/>
              </a:solidFill>
              <a:latin typeface="Söhne Mono"/>
            </a:endParaRPr>
          </a:p>
          <a:p>
            <a:r>
              <a:rPr lang="fr-FR" b="0" i="0" dirty="0">
                <a:effectLst/>
                <a:latin typeface="Söhne Mono"/>
              </a:rPr>
              <a:t># Votre script ici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endParaRPr lang="fr-FR" dirty="0">
              <a:solidFill>
                <a:srgbClr val="FFFFFF"/>
              </a:solidFill>
              <a:latin typeface="Söhne Mono"/>
            </a:endParaRPr>
          </a:p>
          <a:p>
            <a:r>
              <a:rPr lang="fr-FR" b="0" i="0" dirty="0">
                <a:effectLst/>
                <a:latin typeface="Söhne Mono"/>
              </a:rPr>
              <a:t># Point d'arrêt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fr-FR" b="0" i="0" dirty="0" err="1">
                <a:solidFill>
                  <a:srgbClr val="E9950C"/>
                </a:solidFill>
                <a:effectLst/>
                <a:latin typeface="Söhne Mono"/>
              </a:rPr>
              <a:t>read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b="0" i="0" dirty="0">
                <a:effectLst/>
                <a:latin typeface="Söhne Mono"/>
              </a:rPr>
              <a:t>-p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b="0" i="0" dirty="0">
                <a:solidFill>
                  <a:srgbClr val="00A67D"/>
                </a:solidFill>
                <a:effectLst/>
                <a:latin typeface="Söhne Mono"/>
              </a:rPr>
              <a:t>"Appuyez sur Enter pour continuer..."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14078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E3551-E2C3-7189-81D3-F188C11FC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548" y="267699"/>
            <a:ext cx="11310336" cy="984885"/>
          </a:xfrm>
        </p:spPr>
        <p:txBody>
          <a:bodyPr/>
          <a:lstStyle/>
          <a:p>
            <a:r>
              <a:rPr lang="fr-FR" sz="3200" dirty="0"/>
              <a:t>Utiliser set -u pour Déclencher une Erreur sur les Variables Non Définies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3FF267-C37F-B1C0-44E3-A9838AF95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387" y="1666970"/>
            <a:ext cx="9167894" cy="677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Placez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set -u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au début du script pour générer une erreur si une variable non définie est utilisée.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9B55B62-43E0-83EC-060B-DB5EBDED9FF1}"/>
              </a:ext>
            </a:extLst>
          </p:cNvPr>
          <p:cNvSpPr txBox="1"/>
          <p:nvPr/>
        </p:nvSpPr>
        <p:spPr>
          <a:xfrm>
            <a:off x="2015613" y="257431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Söhne Mono"/>
              </a:rPr>
              <a:t>#!/bin/bash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endParaRPr lang="fr-FR" dirty="0">
              <a:solidFill>
                <a:srgbClr val="FFFFFF"/>
              </a:solidFill>
              <a:latin typeface="Söhne Mono"/>
            </a:endParaRPr>
          </a:p>
          <a:p>
            <a:r>
              <a:rPr lang="fr-FR" b="0" i="0" dirty="0">
                <a:solidFill>
                  <a:srgbClr val="E9950C"/>
                </a:solidFill>
                <a:effectLst/>
                <a:latin typeface="Söhne Mono"/>
              </a:rPr>
              <a:t>set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b="0" i="0" dirty="0">
                <a:effectLst/>
                <a:latin typeface="Söhne Mono"/>
              </a:rPr>
              <a:t>-u </a:t>
            </a:r>
          </a:p>
          <a:p>
            <a:endParaRPr lang="fr-FR" dirty="0">
              <a:latin typeface="Söhne Mono"/>
            </a:endParaRPr>
          </a:p>
          <a:p>
            <a:r>
              <a:rPr lang="fr-FR" b="0" i="0" dirty="0">
                <a:effectLst/>
                <a:latin typeface="Söhne Mono"/>
              </a:rPr>
              <a:t># Votre script ici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60728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E93BC3-1D73-CE09-035E-A6DD7A02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863" y="198873"/>
            <a:ext cx="11497149" cy="553998"/>
          </a:xfrm>
        </p:spPr>
        <p:txBody>
          <a:bodyPr/>
          <a:lstStyle/>
          <a:p>
            <a:r>
              <a:rPr lang="fr-FR" sz="3600" dirty="0"/>
              <a:t>Utiliser </a:t>
            </a:r>
            <a:r>
              <a:rPr lang="fr-FR" sz="3600" dirty="0" err="1"/>
              <a:t>bash</a:t>
            </a:r>
            <a:r>
              <a:rPr lang="fr-FR" sz="3600" dirty="0"/>
              <a:t> -n pour Vérifier la Syntaxe sans Exécution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4E5FEE9-B82B-88EE-1570-D3A5AA5CB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690" y="1735795"/>
            <a:ext cx="6169061" cy="677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Utilisez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bash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 -n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pour vérifier la syntaxe du script sans l'exécuter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510FF5A-ABD9-4A9B-98F5-4D2FD20EC85B}"/>
              </a:ext>
            </a:extLst>
          </p:cNvPr>
          <p:cNvSpPr txBox="1"/>
          <p:nvPr/>
        </p:nvSpPr>
        <p:spPr>
          <a:xfrm>
            <a:off x="2045110" y="26076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Söhne Mono"/>
              </a:rPr>
              <a:t>$</a:t>
            </a:r>
            <a:r>
              <a:rPr lang="fr-FR" b="0" i="0" dirty="0" err="1">
                <a:effectLst/>
                <a:latin typeface="Söhne Mono"/>
              </a:rPr>
              <a:t>bash</a:t>
            </a:r>
            <a:r>
              <a:rPr lang="fr-FR" b="0" i="0" dirty="0">
                <a:effectLst/>
                <a:latin typeface="Söhne Mono"/>
              </a:rPr>
              <a:t> -n votre_script.sh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80819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7C80E-3A77-1570-6E81-D336C3BF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37" y="248034"/>
            <a:ext cx="10818723" cy="1303690"/>
          </a:xfrm>
        </p:spPr>
        <p:txBody>
          <a:bodyPr/>
          <a:lstStyle/>
          <a:p>
            <a:r>
              <a:rPr lang="fr-FR" dirty="0"/>
              <a:t>Utiliser </a:t>
            </a:r>
            <a:r>
              <a:rPr lang="fr-FR" dirty="0" err="1"/>
              <a:t>shellcheck</a:t>
            </a:r>
            <a:r>
              <a:rPr lang="fr-FR" dirty="0"/>
              <a:t> pour l'Analyse Statique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FB49C2D-A686-205F-FBD1-9846459EB5B1}"/>
              </a:ext>
            </a:extLst>
          </p:cNvPr>
          <p:cNvSpPr txBox="1"/>
          <p:nvPr/>
        </p:nvSpPr>
        <p:spPr>
          <a:xfrm>
            <a:off x="914400" y="1928422"/>
            <a:ext cx="9684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Utilisez l'outil </a:t>
            </a:r>
            <a:r>
              <a:rPr lang="fr-FR" dirty="0" err="1"/>
              <a:t>shellcheck</a:t>
            </a:r>
            <a:r>
              <a:rPr lang="fr-FR" dirty="0"/>
              <a:t> pour effectuer une analyse statique de votre script et identifier les erreurs potentielles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3F90180-61E9-30D5-90E5-C7C61BBB42CA}"/>
              </a:ext>
            </a:extLst>
          </p:cNvPr>
          <p:cNvSpPr txBox="1"/>
          <p:nvPr/>
        </p:nvSpPr>
        <p:spPr>
          <a:xfrm>
            <a:off x="1406013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$</a:t>
            </a:r>
            <a:r>
              <a:rPr lang="fr-FR" dirty="0" err="1"/>
              <a:t>shellcheck</a:t>
            </a:r>
            <a:r>
              <a:rPr lang="fr-FR" dirty="0"/>
              <a:t> votre_script.sh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948241-2045-0885-BC48-6D1A75936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068" y="4351763"/>
            <a:ext cx="52578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6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69971-E72F-0C19-D934-5E4E6555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20" y="178642"/>
            <a:ext cx="11248103" cy="1354217"/>
          </a:xfrm>
        </p:spPr>
        <p:txBody>
          <a:bodyPr/>
          <a:lstStyle/>
          <a:p>
            <a:r>
              <a:rPr lang="fr-FR" sz="4400" dirty="0"/>
              <a:t>Outils nécessaires pour écrire des scripts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85FEE9E-5433-1702-23EC-A938FD44E21D}"/>
              </a:ext>
            </a:extLst>
          </p:cNvPr>
          <p:cNvSpPr txBox="1"/>
          <p:nvPr/>
        </p:nvSpPr>
        <p:spPr>
          <a:xfrm>
            <a:off x="1359551" y="1892060"/>
            <a:ext cx="87381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6867"/>
            <a:r>
              <a:rPr lang="fr-FR" b="1" dirty="0">
                <a:solidFill>
                  <a:srgbClr val="374151"/>
                </a:solidFill>
                <a:latin typeface="Söhne"/>
              </a:rPr>
              <a:t>Éditeur de texte :</a:t>
            </a:r>
            <a:endParaRPr lang="fr-FR" dirty="0">
              <a:solidFill>
                <a:srgbClr val="374151"/>
              </a:solidFill>
              <a:latin typeface="Söhne"/>
            </a:endParaRPr>
          </a:p>
          <a:p>
            <a:pPr defTabSz="806867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74151"/>
                </a:solidFill>
                <a:latin typeface="Söhne"/>
              </a:rPr>
              <a:t>Utilisez un éditeur de texte en ligne de commande comme nano,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vim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, ou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emacs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 pour créer et modifier vos scripts. Par exemple, pour éditer un fichier avec nano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877519-48B7-ABA0-BC38-5CE021345CBB}"/>
              </a:ext>
            </a:extLst>
          </p:cNvPr>
          <p:cNvSpPr txBox="1"/>
          <p:nvPr/>
        </p:nvSpPr>
        <p:spPr>
          <a:xfrm>
            <a:off x="1359551" y="2982227"/>
            <a:ext cx="83547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6867"/>
            <a:r>
              <a:rPr lang="fr-FR" b="1" dirty="0">
                <a:solidFill>
                  <a:srgbClr val="374151"/>
                </a:solidFill>
                <a:latin typeface="Söhne"/>
              </a:rPr>
              <a:t>Interpréteur Shell :</a:t>
            </a:r>
            <a:endParaRPr lang="fr-FR" dirty="0">
              <a:solidFill>
                <a:srgbClr val="374151"/>
              </a:solidFill>
              <a:latin typeface="Söhne"/>
            </a:endParaRPr>
          </a:p>
          <a:p>
            <a:pPr defTabSz="806867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74151"/>
                </a:solidFill>
                <a:latin typeface="Söhne"/>
              </a:rPr>
              <a:t>Assurez-vous d'avoir un interpréteur Shell tel que Bash installé sur votre système. La plupart des distributions Linux incluent Bash par défaut.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34AE9C4-B660-F46C-FEE3-297FA20FEE05}"/>
              </a:ext>
            </a:extLst>
          </p:cNvPr>
          <p:cNvSpPr txBox="1"/>
          <p:nvPr/>
        </p:nvSpPr>
        <p:spPr>
          <a:xfrm>
            <a:off x="1359552" y="3913959"/>
            <a:ext cx="87381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6867"/>
            <a:r>
              <a:rPr lang="fr-FR" b="1" dirty="0">
                <a:solidFill>
                  <a:srgbClr val="374151"/>
                </a:solidFill>
                <a:latin typeface="Söhne"/>
              </a:rPr>
              <a:t>Terminal :</a:t>
            </a:r>
            <a:endParaRPr lang="fr-FR" dirty="0">
              <a:solidFill>
                <a:srgbClr val="374151"/>
              </a:solidFill>
              <a:latin typeface="Söhne"/>
            </a:endParaRPr>
          </a:p>
          <a:p>
            <a:pPr defTabSz="806867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74151"/>
                </a:solidFill>
                <a:latin typeface="Söhne"/>
              </a:rPr>
              <a:t>Utilisez le terminal pour exécuter vos scripts. Le terminal est votre interface en ligne de commande qui vous permet d'interagir avec le système.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8EE14DD-44D9-AF7A-79B6-F87E44BE244F}"/>
              </a:ext>
            </a:extLst>
          </p:cNvPr>
          <p:cNvSpPr txBox="1"/>
          <p:nvPr/>
        </p:nvSpPr>
        <p:spPr>
          <a:xfrm>
            <a:off x="3768068" y="5062601"/>
            <a:ext cx="4438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6867"/>
            <a:r>
              <a:rPr lang="fr-FR" sz="2000" dirty="0">
                <a:solidFill>
                  <a:srgbClr val="FF0000"/>
                </a:solidFill>
                <a:latin typeface="Söhne Mono"/>
              </a:rPr>
              <a:t>chmod +x</a:t>
            </a:r>
            <a:endParaRPr lang="fr-FR" sz="2000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3425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576" y="388462"/>
            <a:ext cx="5879726" cy="60941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3883" spc="-512" dirty="0"/>
              <a:t>F</a:t>
            </a:r>
            <a:r>
              <a:rPr sz="3883" spc="-221" dirty="0"/>
              <a:t>i</a:t>
            </a:r>
            <a:r>
              <a:rPr sz="3883" spc="-309" dirty="0"/>
              <a:t>c</a:t>
            </a:r>
            <a:r>
              <a:rPr sz="3883" spc="-349" dirty="0"/>
              <a:t>h</a:t>
            </a:r>
            <a:r>
              <a:rPr sz="3883" spc="-172" dirty="0"/>
              <a:t>i</a:t>
            </a:r>
            <a:r>
              <a:rPr sz="3883" spc="-137" dirty="0"/>
              <a:t>e</a:t>
            </a:r>
            <a:r>
              <a:rPr sz="3883" spc="-106" dirty="0"/>
              <a:t>r</a:t>
            </a:r>
            <a:r>
              <a:rPr sz="3883" spc="-649" dirty="0"/>
              <a:t>s</a:t>
            </a:r>
            <a:r>
              <a:rPr sz="3883" spc="-71" dirty="0"/>
              <a:t> </a:t>
            </a:r>
            <a:r>
              <a:rPr sz="3883" spc="-40" dirty="0"/>
              <a:t>d</a:t>
            </a:r>
            <a:r>
              <a:rPr sz="3883" spc="-13" dirty="0"/>
              <a:t>'</a:t>
            </a:r>
            <a:r>
              <a:rPr sz="3883" spc="-53" dirty="0"/>
              <a:t>i</a:t>
            </a:r>
            <a:r>
              <a:rPr sz="3883" spc="-349" dirty="0"/>
              <a:t>n</a:t>
            </a:r>
            <a:r>
              <a:rPr sz="3883" spc="-172" dirty="0"/>
              <a:t>i</a:t>
            </a:r>
            <a:r>
              <a:rPr sz="3883" spc="-44" dirty="0"/>
              <a:t>t</a:t>
            </a:r>
            <a:r>
              <a:rPr sz="3883" spc="-53" dirty="0"/>
              <a:t>i</a:t>
            </a:r>
            <a:r>
              <a:rPr sz="3883" spc="-40" dirty="0"/>
              <a:t>a</a:t>
            </a:r>
            <a:r>
              <a:rPr sz="3883" spc="-53" dirty="0"/>
              <a:t>li</a:t>
            </a:r>
            <a:r>
              <a:rPr sz="3883" spc="-662" dirty="0"/>
              <a:t>s</a:t>
            </a:r>
            <a:r>
              <a:rPr sz="3883" spc="-40" dirty="0"/>
              <a:t>a</a:t>
            </a:r>
            <a:r>
              <a:rPr sz="3883" spc="-44" dirty="0"/>
              <a:t>t</a:t>
            </a:r>
            <a:r>
              <a:rPr sz="3883" spc="-53" dirty="0"/>
              <a:t>i</a:t>
            </a:r>
            <a:r>
              <a:rPr sz="3883" spc="-340" dirty="0"/>
              <a:t>on</a:t>
            </a:r>
            <a:r>
              <a:rPr sz="3883" spc="-35" dirty="0"/>
              <a:t> </a:t>
            </a:r>
            <a:r>
              <a:rPr sz="3883" spc="-238" dirty="0"/>
              <a:t>du</a:t>
            </a:r>
            <a:r>
              <a:rPr sz="3883" spc="-49" dirty="0"/>
              <a:t> </a:t>
            </a:r>
            <a:r>
              <a:rPr sz="3883" spc="-18" dirty="0"/>
              <a:t>b</a:t>
            </a:r>
            <a:r>
              <a:rPr sz="3883" spc="-35" dirty="0"/>
              <a:t>a</a:t>
            </a:r>
            <a:r>
              <a:rPr sz="3883" spc="-552" dirty="0"/>
              <a:t>sh</a:t>
            </a:r>
            <a:endParaRPr sz="3883" dirty="0"/>
          </a:p>
        </p:txBody>
      </p:sp>
      <p:sp>
        <p:nvSpPr>
          <p:cNvPr id="3" name="object 3"/>
          <p:cNvSpPr txBox="1"/>
          <p:nvPr/>
        </p:nvSpPr>
        <p:spPr>
          <a:xfrm>
            <a:off x="2198594" y="1580112"/>
            <a:ext cx="8131549" cy="4279407"/>
          </a:xfrm>
          <a:prstGeom prst="rect">
            <a:avLst/>
          </a:prstGeom>
        </p:spPr>
        <p:txBody>
          <a:bodyPr vert="horz" wrap="square" lIns="0" tIns="30256" rIns="0" bIns="0" rtlCol="0">
            <a:spAutoFit/>
          </a:bodyPr>
          <a:lstStyle/>
          <a:p>
            <a:pPr marL="320505" indent="-309859" defTabSz="806867">
              <a:spcBef>
                <a:spcPts val="238"/>
              </a:spcBef>
              <a:buClr>
                <a:srgbClr val="DD8046"/>
              </a:buClr>
              <a:buSzPct val="59615"/>
              <a:buFont typeface="Wingdings"/>
              <a:buChar char=""/>
              <a:tabLst>
                <a:tab pos="320505" algn="l"/>
                <a:tab pos="321066" algn="l"/>
                <a:tab pos="1010264" algn="l"/>
                <a:tab pos="1457963" algn="l"/>
                <a:tab pos="2730459" algn="l"/>
                <a:tab pos="5254718" algn="l"/>
                <a:tab pos="5953443" algn="l"/>
                <a:tab pos="6651046" algn="l"/>
                <a:tab pos="7124520" algn="l"/>
              </a:tabLst>
            </a:pPr>
            <a:r>
              <a:rPr sz="2294" spc="-168" dirty="0">
                <a:solidFill>
                  <a:prstClr val="black"/>
                </a:solidFill>
                <a:latin typeface="Microsoft Sans Serif"/>
                <a:cs typeface="Microsoft Sans Serif"/>
              </a:rPr>
              <a:t>Shell	</a:t>
            </a:r>
            <a:r>
              <a:rPr sz="2294" spc="-75" dirty="0">
                <a:solidFill>
                  <a:prstClr val="black"/>
                </a:solidFill>
                <a:latin typeface="Microsoft Sans Serif"/>
                <a:cs typeface="Microsoft Sans Serif"/>
              </a:rPr>
              <a:t>de	</a:t>
            </a:r>
            <a:r>
              <a:rPr sz="2294" spc="-176" dirty="0">
                <a:solidFill>
                  <a:prstClr val="black"/>
                </a:solidFill>
                <a:latin typeface="Microsoft Sans Serif"/>
                <a:cs typeface="Microsoft Sans Serif"/>
              </a:rPr>
              <a:t>connexion	</a:t>
            </a:r>
            <a:r>
              <a:rPr sz="2294" spc="-26" dirty="0">
                <a:solidFill>
                  <a:prstClr val="black"/>
                </a:solidFill>
                <a:latin typeface="Microsoft Sans Serif"/>
                <a:cs typeface="Microsoft Sans Serif"/>
              </a:rPr>
              <a:t>(</a:t>
            </a:r>
            <a:r>
              <a:rPr sz="2294" spc="-26" dirty="0">
                <a:solidFill>
                  <a:prstClr val="black"/>
                </a:solidFill>
                <a:latin typeface="Courier New"/>
                <a:cs typeface="Courier New"/>
              </a:rPr>
              <a:t>login</a:t>
            </a:r>
            <a:r>
              <a:rPr sz="2294" spc="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294" spc="-4" dirty="0">
                <a:solidFill>
                  <a:prstClr val="black"/>
                </a:solidFill>
                <a:latin typeface="Courier New"/>
                <a:cs typeface="Courier New"/>
              </a:rPr>
              <a:t>Shell</a:t>
            </a:r>
            <a:r>
              <a:rPr sz="2294" spc="-4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2294" spc="-26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294" spc="-137">
                <a:solidFill>
                  <a:prstClr val="black"/>
                </a:solidFill>
                <a:latin typeface="Microsoft Sans Serif"/>
                <a:cs typeface="Microsoft Sans Serif"/>
              </a:rPr>
              <a:t>:</a:t>
            </a:r>
            <a:r>
              <a:rPr sz="2294" spc="-137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1985" spc="-180" dirty="0">
                <a:solidFill>
                  <a:prstClr val="black"/>
                </a:solidFill>
                <a:latin typeface="Microsoft Sans Serif"/>
                <a:cs typeface="Microsoft Sans Serif"/>
              </a:rPr>
              <a:t>Lancé	</a:t>
            </a:r>
            <a:r>
              <a:rPr sz="1985" spc="-88" dirty="0">
                <a:solidFill>
                  <a:prstClr val="black"/>
                </a:solidFill>
                <a:latin typeface="Microsoft Sans Serif"/>
                <a:cs typeface="Microsoft Sans Serif"/>
              </a:rPr>
              <a:t>après	</a:t>
            </a:r>
            <a:r>
              <a:rPr sz="1985" spc="-190" dirty="0">
                <a:solidFill>
                  <a:prstClr val="black"/>
                </a:solidFill>
                <a:latin typeface="Microsoft Sans Serif"/>
                <a:cs typeface="Microsoft Sans Serif"/>
              </a:rPr>
              <a:t>une	</a:t>
            </a:r>
            <a:r>
              <a:rPr sz="1985" spc="-141" dirty="0">
                <a:solidFill>
                  <a:prstClr val="black"/>
                </a:solidFill>
                <a:latin typeface="Microsoft Sans Serif"/>
                <a:cs typeface="Microsoft Sans Serif"/>
              </a:rPr>
              <a:t>connexion</a:t>
            </a:r>
            <a:endParaRPr sz="1985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20505" defTabSz="806867">
              <a:spcBef>
                <a:spcPts val="141"/>
              </a:spcBef>
              <a:tabLst>
                <a:tab pos="4190103" algn="l"/>
              </a:tabLst>
            </a:pPr>
            <a:r>
              <a:rPr sz="1985" spc="-4" dirty="0">
                <a:solidFill>
                  <a:prstClr val="black"/>
                </a:solidFill>
                <a:latin typeface="Arial MT"/>
                <a:cs typeface="Arial MT"/>
              </a:rPr>
              <a:t>d</a:t>
            </a:r>
            <a:r>
              <a:rPr sz="1985" spc="-13" dirty="0">
                <a:solidFill>
                  <a:prstClr val="black"/>
                </a:solidFill>
                <a:latin typeface="Arial MT"/>
                <a:cs typeface="Arial MT"/>
              </a:rPr>
              <a:t>’</a:t>
            </a:r>
            <a:r>
              <a:rPr sz="1985" spc="-229" dirty="0">
                <a:solidFill>
                  <a:prstClr val="black"/>
                </a:solidFill>
                <a:latin typeface="Arial MT"/>
                <a:cs typeface="Arial MT"/>
              </a:rPr>
              <a:t>un</a:t>
            </a:r>
            <a:r>
              <a:rPr sz="1985" spc="2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85" spc="-75" dirty="0">
                <a:solidFill>
                  <a:prstClr val="black"/>
                </a:solidFill>
                <a:latin typeface="Microsoft Sans Serif"/>
                <a:cs typeface="Microsoft Sans Serif"/>
              </a:rPr>
              <a:t>uti</a:t>
            </a:r>
            <a:r>
              <a:rPr sz="1985" spc="-57" dirty="0">
                <a:solidFill>
                  <a:prstClr val="black"/>
                </a:solidFill>
                <a:latin typeface="Microsoft Sans Serif"/>
                <a:cs typeface="Microsoft Sans Serif"/>
              </a:rPr>
              <a:t>l</a:t>
            </a:r>
            <a:r>
              <a:rPr sz="1985" spc="-101" dirty="0">
                <a:solidFill>
                  <a:prstClr val="black"/>
                </a:solidFill>
                <a:latin typeface="Microsoft Sans Serif"/>
                <a:cs typeface="Microsoft Sans Serif"/>
              </a:rPr>
              <a:t>is</a:t>
            </a:r>
            <a:r>
              <a:rPr sz="1985" spc="-159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1985" spc="-84" dirty="0">
                <a:solidFill>
                  <a:prstClr val="black"/>
                </a:solidFill>
                <a:latin typeface="Microsoft Sans Serif"/>
                <a:cs typeface="Microsoft Sans Serif"/>
              </a:rPr>
              <a:t>teur</a:t>
            </a:r>
            <a:r>
              <a:rPr sz="1985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85" spc="-119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1985" spc="-115" dirty="0">
                <a:solidFill>
                  <a:prstClr val="black"/>
                </a:solidFill>
                <a:latin typeface="Microsoft Sans Serif"/>
                <a:cs typeface="Microsoft Sans Serif"/>
              </a:rPr>
              <a:t>u</a:t>
            </a:r>
            <a:r>
              <a:rPr sz="1985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85" spc="-216" dirty="0">
                <a:solidFill>
                  <a:prstClr val="black"/>
                </a:solidFill>
                <a:latin typeface="Microsoft Sans Serif"/>
                <a:cs typeface="Microsoft Sans Serif"/>
              </a:rPr>
              <a:t>sys</a:t>
            </a:r>
            <a:r>
              <a:rPr sz="1985" spc="-137" dirty="0">
                <a:solidFill>
                  <a:prstClr val="black"/>
                </a:solidFill>
                <a:latin typeface="Microsoft Sans Serif"/>
                <a:cs typeface="Microsoft Sans Serif"/>
              </a:rPr>
              <a:t>tème</a:t>
            </a:r>
            <a:r>
              <a:rPr sz="1985" spc="22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85" spc="-4" dirty="0">
                <a:solidFill>
                  <a:prstClr val="black"/>
                </a:solidFill>
                <a:latin typeface="Microsoft Sans Serif"/>
                <a:cs typeface="Microsoft Sans Serif"/>
              </a:rPr>
              <a:t>(</a:t>
            </a:r>
            <a:r>
              <a:rPr sz="1985" spc="-49" dirty="0">
                <a:solidFill>
                  <a:prstClr val="black"/>
                </a:solidFill>
                <a:latin typeface="Microsoft Sans Serif"/>
                <a:cs typeface="Microsoft Sans Serif"/>
              </a:rPr>
              <a:t>f</a:t>
            </a:r>
            <a:r>
              <a:rPr sz="1985" spc="-168" dirty="0">
                <a:solidFill>
                  <a:prstClr val="black"/>
                </a:solidFill>
                <a:latin typeface="Microsoft Sans Serif"/>
                <a:cs typeface="Microsoft Sans Serif"/>
              </a:rPr>
              <a:t>o</a:t>
            </a:r>
            <a:r>
              <a:rPr sz="1985" spc="-163" dirty="0">
                <a:solidFill>
                  <a:prstClr val="black"/>
                </a:solidFill>
                <a:latin typeface="Microsoft Sans Serif"/>
                <a:cs typeface="Microsoft Sans Serif"/>
              </a:rPr>
              <a:t>u</a:t>
            </a:r>
            <a:r>
              <a:rPr sz="1985" spc="44" dirty="0">
                <a:solidFill>
                  <a:prstClr val="black"/>
                </a:solidFill>
                <a:latin typeface="Microsoft Sans Serif"/>
                <a:cs typeface="Microsoft Sans Serif"/>
              </a:rPr>
              <a:t>r</a:t>
            </a:r>
            <a:r>
              <a:rPr sz="1985" spc="-79" dirty="0">
                <a:solidFill>
                  <a:prstClr val="black"/>
                </a:solidFill>
                <a:latin typeface="Microsoft Sans Serif"/>
                <a:cs typeface="Microsoft Sans Serif"/>
              </a:rPr>
              <a:t>nir</a:t>
            </a:r>
            <a:r>
              <a:rPr sz="1985" spc="13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85" spc="-229" dirty="0">
                <a:solidFill>
                  <a:prstClr val="black"/>
                </a:solidFill>
                <a:latin typeface="Microsoft Sans Serif"/>
                <a:cs typeface="Microsoft Sans Serif"/>
              </a:rPr>
              <a:t>un</a:t>
            </a:r>
            <a:r>
              <a:rPr sz="1985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1985" spc="-44" dirty="0">
                <a:solidFill>
                  <a:prstClr val="black"/>
                </a:solidFill>
                <a:latin typeface="Microsoft Sans Serif"/>
                <a:cs typeface="Microsoft Sans Serif"/>
              </a:rPr>
              <a:t>log</a:t>
            </a:r>
            <a:r>
              <a:rPr sz="1985" spc="-31" dirty="0">
                <a:solidFill>
                  <a:prstClr val="black"/>
                </a:solidFill>
                <a:latin typeface="Microsoft Sans Serif"/>
                <a:cs typeface="Microsoft Sans Serif"/>
              </a:rPr>
              <a:t>i</a:t>
            </a:r>
            <a:r>
              <a:rPr sz="1985" spc="-229" dirty="0">
                <a:solidFill>
                  <a:prstClr val="black"/>
                </a:solidFill>
                <a:latin typeface="Microsoft Sans Serif"/>
                <a:cs typeface="Microsoft Sans Serif"/>
              </a:rPr>
              <a:t>n</a:t>
            </a:r>
            <a:r>
              <a:rPr sz="1985" spc="44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85" spc="-75" dirty="0">
                <a:solidFill>
                  <a:prstClr val="black"/>
                </a:solidFill>
                <a:latin typeface="Microsoft Sans Serif"/>
                <a:cs typeface="Microsoft Sans Serif"/>
              </a:rPr>
              <a:t>e</a:t>
            </a:r>
            <a:r>
              <a:rPr sz="1985" spc="-40" dirty="0">
                <a:solidFill>
                  <a:prstClr val="black"/>
                </a:solidFill>
                <a:latin typeface="Microsoft Sans Serif"/>
                <a:cs typeface="Microsoft Sans Serif"/>
              </a:rPr>
              <a:t>t</a:t>
            </a:r>
            <a:r>
              <a:rPr sz="1985" spc="18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85" spc="-229" dirty="0">
                <a:solidFill>
                  <a:prstClr val="black"/>
                </a:solidFill>
                <a:latin typeface="Microsoft Sans Serif"/>
                <a:cs typeface="Microsoft Sans Serif"/>
              </a:rPr>
              <a:t>un</a:t>
            </a:r>
            <a:r>
              <a:rPr sz="1985" spc="22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85" spc="-256" dirty="0">
                <a:solidFill>
                  <a:prstClr val="black"/>
                </a:solidFill>
                <a:latin typeface="Microsoft Sans Serif"/>
                <a:cs typeface="Microsoft Sans Serif"/>
              </a:rPr>
              <a:t>m</a:t>
            </a:r>
            <a:r>
              <a:rPr sz="1985" spc="-168" dirty="0">
                <a:solidFill>
                  <a:prstClr val="black"/>
                </a:solidFill>
                <a:latin typeface="Microsoft Sans Serif"/>
                <a:cs typeface="Microsoft Sans Serif"/>
              </a:rPr>
              <a:t>o</a:t>
            </a:r>
            <a:r>
              <a:rPr sz="1985" spc="-13" dirty="0">
                <a:solidFill>
                  <a:prstClr val="black"/>
                </a:solidFill>
                <a:latin typeface="Microsoft Sans Serif"/>
                <a:cs typeface="Microsoft Sans Serif"/>
              </a:rPr>
              <a:t>t</a:t>
            </a:r>
            <a:r>
              <a:rPr sz="1985" spc="22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85" spc="-57" dirty="0">
                <a:solidFill>
                  <a:prstClr val="black"/>
                </a:solidFill>
                <a:latin typeface="Microsoft Sans Serif"/>
                <a:cs typeface="Microsoft Sans Serif"/>
              </a:rPr>
              <a:t>d</a:t>
            </a:r>
            <a:r>
              <a:rPr sz="1985" spc="-53" dirty="0">
                <a:solidFill>
                  <a:prstClr val="black"/>
                </a:solidFill>
                <a:latin typeface="Microsoft Sans Serif"/>
                <a:cs typeface="Microsoft Sans Serif"/>
              </a:rPr>
              <a:t>e</a:t>
            </a:r>
            <a:r>
              <a:rPr sz="1985" spc="26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85" dirty="0">
                <a:solidFill>
                  <a:prstClr val="black"/>
                </a:solidFill>
                <a:latin typeface="Microsoft Sans Serif"/>
                <a:cs typeface="Microsoft Sans Serif"/>
              </a:rPr>
              <a:t>p</a:t>
            </a:r>
            <a:r>
              <a:rPr sz="1985" spc="-9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1985" spc="-256" dirty="0">
                <a:solidFill>
                  <a:prstClr val="black"/>
                </a:solidFill>
                <a:latin typeface="Microsoft Sans Serif"/>
                <a:cs typeface="Microsoft Sans Serif"/>
              </a:rPr>
              <a:t>sse</a:t>
            </a:r>
            <a:r>
              <a:rPr sz="1985" spc="26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85" spc="-163" dirty="0">
                <a:solidFill>
                  <a:prstClr val="black"/>
                </a:solidFill>
                <a:latin typeface="Microsoft Sans Serif"/>
                <a:cs typeface="Microsoft Sans Serif"/>
              </a:rPr>
              <a:t>v</a:t>
            </a:r>
            <a:r>
              <a:rPr sz="1985" spc="-13" dirty="0">
                <a:solidFill>
                  <a:prstClr val="black"/>
                </a:solidFill>
                <a:latin typeface="Microsoft Sans Serif"/>
                <a:cs typeface="Microsoft Sans Serif"/>
              </a:rPr>
              <a:t>al</a:t>
            </a:r>
            <a:r>
              <a:rPr sz="1985" spc="-9" dirty="0">
                <a:solidFill>
                  <a:prstClr val="black"/>
                </a:solidFill>
                <a:latin typeface="Microsoft Sans Serif"/>
                <a:cs typeface="Microsoft Sans Serif"/>
              </a:rPr>
              <a:t>i</a:t>
            </a:r>
            <a:r>
              <a:rPr sz="1985" spc="-22" dirty="0">
                <a:solidFill>
                  <a:prstClr val="black"/>
                </a:solidFill>
                <a:latin typeface="Microsoft Sans Serif"/>
                <a:cs typeface="Microsoft Sans Serif"/>
              </a:rPr>
              <a:t>d</a:t>
            </a:r>
            <a:r>
              <a:rPr sz="1985" spc="-185" dirty="0">
                <a:solidFill>
                  <a:prstClr val="black"/>
                </a:solidFill>
                <a:latin typeface="Microsoft Sans Serif"/>
                <a:cs typeface="Microsoft Sans Serif"/>
              </a:rPr>
              <a:t>es)</a:t>
            </a:r>
            <a:endParaRPr sz="1985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20505" marR="5043" indent="-309859" defTabSz="806867">
              <a:lnSpc>
                <a:spcPct val="103800"/>
              </a:lnSpc>
              <a:spcBef>
                <a:spcPts val="485"/>
              </a:spcBef>
              <a:buClr>
                <a:srgbClr val="DD8046"/>
              </a:buClr>
              <a:buSzPct val="59615"/>
              <a:buFont typeface="Wingdings"/>
              <a:buChar char=""/>
              <a:tabLst>
                <a:tab pos="320505" algn="l"/>
                <a:tab pos="321066" algn="l"/>
                <a:tab pos="809668" algn="l"/>
                <a:tab pos="1589639" algn="l"/>
                <a:tab pos="4301607" algn="l"/>
                <a:tab pos="4934773" algn="l"/>
                <a:tab pos="6226320" algn="l"/>
                <a:tab pos="6765352" algn="l"/>
                <a:tab pos="7812037" algn="l"/>
              </a:tabLst>
            </a:pPr>
            <a:r>
              <a:rPr sz="2294" spc="-269" dirty="0">
                <a:solidFill>
                  <a:prstClr val="black"/>
                </a:solidFill>
                <a:latin typeface="Microsoft Sans Serif"/>
                <a:cs typeface="Microsoft Sans Serif"/>
              </a:rPr>
              <a:t>L</a:t>
            </a:r>
            <a:r>
              <a:rPr sz="2294" spc="-260" dirty="0">
                <a:solidFill>
                  <a:prstClr val="black"/>
                </a:solidFill>
                <a:latin typeface="Microsoft Sans Serif"/>
                <a:cs typeface="Microsoft Sans Serif"/>
              </a:rPr>
              <a:t>e</a:t>
            </a:r>
            <a:r>
              <a:rPr sz="2294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2294" spc="-168" dirty="0">
                <a:solidFill>
                  <a:prstClr val="black"/>
                </a:solidFill>
                <a:latin typeface="Microsoft Sans Serif"/>
                <a:cs typeface="Microsoft Sans Serif"/>
              </a:rPr>
              <a:t>Shell</a:t>
            </a:r>
            <a:r>
              <a:rPr sz="2294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2294" spc="-4" dirty="0">
                <a:solidFill>
                  <a:prstClr val="black"/>
                </a:solidFill>
                <a:latin typeface="Courier New"/>
                <a:cs typeface="Courier New"/>
              </a:rPr>
              <a:t>/bin</a:t>
            </a:r>
            <a:r>
              <a:rPr sz="2294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sz="2294" spc="-4" dirty="0">
                <a:solidFill>
                  <a:prstClr val="black"/>
                </a:solidFill>
                <a:latin typeface="Courier New"/>
                <a:cs typeface="Courier New"/>
              </a:rPr>
              <a:t>bas</a:t>
            </a:r>
            <a:r>
              <a:rPr sz="2294" dirty="0">
                <a:solidFill>
                  <a:prstClr val="black"/>
                </a:solidFill>
                <a:latin typeface="Courier New"/>
                <a:cs typeface="Courier New"/>
              </a:rPr>
              <a:t>h</a:t>
            </a:r>
            <a:r>
              <a:rPr sz="2294" spc="67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294" spc="-93" dirty="0">
                <a:solidFill>
                  <a:prstClr val="black"/>
                </a:solidFill>
                <a:latin typeface="Microsoft Sans Serif"/>
                <a:cs typeface="Microsoft Sans Serif"/>
              </a:rPr>
              <a:t>uti</a:t>
            </a:r>
            <a:r>
              <a:rPr sz="2294" spc="-49" dirty="0">
                <a:solidFill>
                  <a:prstClr val="black"/>
                </a:solidFill>
                <a:latin typeface="Microsoft Sans Serif"/>
                <a:cs typeface="Microsoft Sans Serif"/>
              </a:rPr>
              <a:t>l</a:t>
            </a:r>
            <a:r>
              <a:rPr sz="2294" spc="-154" dirty="0">
                <a:solidFill>
                  <a:prstClr val="black"/>
                </a:solidFill>
                <a:latin typeface="Microsoft Sans Serif"/>
                <a:cs typeface="Microsoft Sans Serif"/>
              </a:rPr>
              <a:t>is</a:t>
            </a:r>
            <a:r>
              <a:rPr sz="2294" spc="-229" dirty="0">
                <a:solidFill>
                  <a:prstClr val="black"/>
                </a:solidFill>
                <a:latin typeface="Microsoft Sans Serif"/>
                <a:cs typeface="Microsoft Sans Serif"/>
              </a:rPr>
              <a:t>e</a:t>
            </a:r>
            <a:r>
              <a:rPr sz="2294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2294" spc="-274" dirty="0">
                <a:solidFill>
                  <a:prstClr val="black"/>
                </a:solidFill>
                <a:latin typeface="Microsoft Sans Serif"/>
                <a:cs typeface="Microsoft Sans Serif"/>
              </a:rPr>
              <a:t>u</a:t>
            </a:r>
            <a:r>
              <a:rPr sz="2294" spc="-287" dirty="0">
                <a:solidFill>
                  <a:prstClr val="black"/>
                </a:solidFill>
                <a:latin typeface="Microsoft Sans Serif"/>
                <a:cs typeface="Microsoft Sans Serif"/>
              </a:rPr>
              <a:t>n</a:t>
            </a:r>
            <a:r>
              <a:rPr sz="2294" spc="-128" dirty="0">
                <a:solidFill>
                  <a:prstClr val="black"/>
                </a:solidFill>
                <a:latin typeface="Microsoft Sans Serif"/>
                <a:cs typeface="Microsoft Sans Serif"/>
              </a:rPr>
              <a:t>e</a:t>
            </a:r>
            <a:r>
              <a:rPr sz="2294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2294" spc="-282" dirty="0">
                <a:solidFill>
                  <a:prstClr val="black"/>
                </a:solidFill>
                <a:latin typeface="Microsoft Sans Serif"/>
                <a:cs typeface="Microsoft Sans Serif"/>
              </a:rPr>
              <a:t>c</a:t>
            </a:r>
            <a:r>
              <a:rPr sz="2294" spc="-106" dirty="0">
                <a:solidFill>
                  <a:prstClr val="black"/>
                </a:solidFill>
                <a:latin typeface="Microsoft Sans Serif"/>
                <a:cs typeface="Microsoft Sans Serif"/>
              </a:rPr>
              <a:t>o</a:t>
            </a:r>
            <a:r>
              <a:rPr sz="2294" spc="-35" dirty="0">
                <a:solidFill>
                  <a:prstClr val="black"/>
                </a:solidFill>
                <a:latin typeface="Microsoft Sans Serif"/>
                <a:cs typeface="Microsoft Sans Serif"/>
              </a:rPr>
              <a:t>l</a:t>
            </a:r>
            <a:r>
              <a:rPr sz="2294" spc="-101" dirty="0">
                <a:solidFill>
                  <a:prstClr val="black"/>
                </a:solidFill>
                <a:latin typeface="Microsoft Sans Serif"/>
                <a:cs typeface="Microsoft Sans Serif"/>
              </a:rPr>
              <a:t>lect</a:t>
            </a:r>
            <a:r>
              <a:rPr sz="2294" spc="-71" dirty="0">
                <a:solidFill>
                  <a:prstClr val="black"/>
                </a:solidFill>
                <a:latin typeface="Microsoft Sans Serif"/>
                <a:cs typeface="Microsoft Sans Serif"/>
              </a:rPr>
              <a:t>i</a:t>
            </a:r>
            <a:r>
              <a:rPr sz="2294" spc="-199" dirty="0">
                <a:solidFill>
                  <a:prstClr val="black"/>
                </a:solidFill>
                <a:latin typeface="Microsoft Sans Serif"/>
                <a:cs typeface="Microsoft Sans Serif"/>
              </a:rPr>
              <a:t>on</a:t>
            </a:r>
            <a:r>
              <a:rPr sz="2294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2294" spc="-71" dirty="0">
                <a:solidFill>
                  <a:prstClr val="black"/>
                </a:solidFill>
                <a:latin typeface="Microsoft Sans Serif"/>
                <a:cs typeface="Microsoft Sans Serif"/>
              </a:rPr>
              <a:t>de</a:t>
            </a:r>
            <a:r>
              <a:rPr sz="2294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2294" spc="-40" dirty="0">
                <a:solidFill>
                  <a:prstClr val="black"/>
                </a:solidFill>
                <a:latin typeface="Microsoft Sans Serif"/>
                <a:cs typeface="Microsoft Sans Serif"/>
              </a:rPr>
              <a:t>fi</a:t>
            </a:r>
            <a:r>
              <a:rPr sz="2294" spc="9" dirty="0">
                <a:solidFill>
                  <a:prstClr val="black"/>
                </a:solidFill>
                <a:latin typeface="Microsoft Sans Serif"/>
                <a:cs typeface="Microsoft Sans Serif"/>
              </a:rPr>
              <a:t>c</a:t>
            </a:r>
            <a:r>
              <a:rPr sz="2294" spc="-163" dirty="0">
                <a:solidFill>
                  <a:prstClr val="black"/>
                </a:solidFill>
                <a:latin typeface="Microsoft Sans Serif"/>
                <a:cs typeface="Microsoft Sans Serif"/>
              </a:rPr>
              <a:t>hiers</a:t>
            </a:r>
            <a:r>
              <a:rPr sz="2294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2294" spc="-53" dirty="0">
                <a:solidFill>
                  <a:prstClr val="black"/>
                </a:solidFill>
                <a:latin typeface="Microsoft Sans Serif"/>
                <a:cs typeface="Microsoft Sans Serif"/>
              </a:rPr>
              <a:t>de  </a:t>
            </a:r>
            <a:r>
              <a:rPr sz="2294" spc="-84" dirty="0">
                <a:solidFill>
                  <a:prstClr val="black"/>
                </a:solidFill>
                <a:latin typeface="Microsoft Sans Serif"/>
                <a:cs typeface="Microsoft Sans Serif"/>
              </a:rPr>
              <a:t>démarrage</a:t>
            </a:r>
            <a:r>
              <a:rPr sz="2294" spc="-13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94" spc="-101" dirty="0">
                <a:solidFill>
                  <a:prstClr val="black"/>
                </a:solidFill>
                <a:latin typeface="Microsoft Sans Serif"/>
                <a:cs typeface="Microsoft Sans Serif"/>
              </a:rPr>
              <a:t>pour</a:t>
            </a:r>
            <a:r>
              <a:rPr sz="2294" spc="4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94" spc="-31" dirty="0">
                <a:solidFill>
                  <a:prstClr val="black"/>
                </a:solidFill>
                <a:latin typeface="Microsoft Sans Serif"/>
                <a:cs typeface="Microsoft Sans Serif"/>
              </a:rPr>
              <a:t>aider</a:t>
            </a:r>
            <a:r>
              <a:rPr sz="2294" spc="13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94" spc="-9" dirty="0">
                <a:solidFill>
                  <a:prstClr val="black"/>
                </a:solidFill>
                <a:latin typeface="Microsoft Sans Serif"/>
                <a:cs typeface="Microsoft Sans Serif"/>
              </a:rPr>
              <a:t>à</a:t>
            </a:r>
            <a:r>
              <a:rPr sz="2294" spc="18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94" spc="-13" dirty="0">
                <a:solidFill>
                  <a:prstClr val="black"/>
                </a:solidFill>
                <a:latin typeface="Microsoft Sans Serif"/>
                <a:cs typeface="Microsoft Sans Serif"/>
              </a:rPr>
              <a:t>la</a:t>
            </a:r>
            <a:r>
              <a:rPr sz="2294" spc="22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94" spc="-106" dirty="0">
                <a:solidFill>
                  <a:prstClr val="black"/>
                </a:solidFill>
                <a:latin typeface="Microsoft Sans Serif"/>
                <a:cs typeface="Microsoft Sans Serif"/>
              </a:rPr>
              <a:t>création</a:t>
            </a:r>
            <a:r>
              <a:rPr sz="2294" spc="-9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94" spc="-137" dirty="0">
                <a:solidFill>
                  <a:prstClr val="black"/>
                </a:solidFill>
                <a:latin typeface="Microsoft Sans Serif"/>
                <a:cs typeface="Microsoft Sans Serif"/>
              </a:rPr>
              <a:t>d'un</a:t>
            </a:r>
            <a:r>
              <a:rPr sz="2294" spc="9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94" spc="-168" dirty="0">
                <a:solidFill>
                  <a:prstClr val="black"/>
                </a:solidFill>
                <a:latin typeface="Microsoft Sans Serif"/>
                <a:cs typeface="Microsoft Sans Serif"/>
              </a:rPr>
              <a:t>environnement</a:t>
            </a:r>
            <a:r>
              <a:rPr sz="2294" spc="-13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94" spc="-71" dirty="0">
                <a:solidFill>
                  <a:prstClr val="black"/>
                </a:solidFill>
                <a:latin typeface="Microsoft Sans Serif"/>
                <a:cs typeface="Microsoft Sans Serif"/>
              </a:rPr>
              <a:t>de</a:t>
            </a:r>
            <a:r>
              <a:rPr sz="2294" spc="9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94" spc="-53" dirty="0">
                <a:solidFill>
                  <a:prstClr val="black"/>
                </a:solidFill>
                <a:latin typeface="Microsoft Sans Serif"/>
                <a:cs typeface="Microsoft Sans Serif"/>
              </a:rPr>
              <a:t>travail.</a:t>
            </a:r>
            <a:endParaRPr sz="2294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20505" marR="4483" indent="-309859" defTabSz="806867">
              <a:spcBef>
                <a:spcPts val="710"/>
              </a:spcBef>
              <a:buClr>
                <a:srgbClr val="DD8046"/>
              </a:buClr>
              <a:buSzPct val="59615"/>
              <a:buFont typeface="Wingdings"/>
              <a:buChar char=""/>
              <a:tabLst>
                <a:tab pos="320505" algn="l"/>
                <a:tab pos="321066" algn="l"/>
                <a:tab pos="1433869" algn="l"/>
                <a:tab pos="2333749" algn="l"/>
                <a:tab pos="2366248" algn="l"/>
                <a:tab pos="2738864" algn="l"/>
                <a:tab pos="3351858" algn="l"/>
                <a:tab pos="4637802" algn="l"/>
                <a:tab pos="6024604" algn="l"/>
                <a:tab pos="6461656" algn="l"/>
                <a:tab pos="7186715" algn="l"/>
              </a:tabLst>
            </a:pPr>
            <a:r>
              <a:rPr sz="2294" spc="-159" dirty="0">
                <a:solidFill>
                  <a:prstClr val="black"/>
                </a:solidFill>
                <a:latin typeface="Microsoft Sans Serif"/>
                <a:cs typeface="Microsoft Sans Serif"/>
              </a:rPr>
              <a:t>Chaque	</a:t>
            </a:r>
            <a:r>
              <a:rPr sz="2294" spc="57" dirty="0">
                <a:solidFill>
                  <a:prstClr val="black"/>
                </a:solidFill>
                <a:latin typeface="Microsoft Sans Serif"/>
                <a:cs typeface="Microsoft Sans Serif"/>
              </a:rPr>
              <a:t>f</a:t>
            </a:r>
            <a:r>
              <a:rPr sz="2294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i</a:t>
            </a:r>
            <a:r>
              <a:rPr sz="2294" spc="-180" dirty="0">
                <a:solidFill>
                  <a:prstClr val="black"/>
                </a:solidFill>
                <a:latin typeface="Microsoft Sans Serif"/>
                <a:cs typeface="Microsoft Sans Serif"/>
              </a:rPr>
              <a:t>c</a:t>
            </a:r>
            <a:r>
              <a:rPr sz="2294" spc="-124" dirty="0">
                <a:solidFill>
                  <a:prstClr val="black"/>
                </a:solidFill>
                <a:latin typeface="Microsoft Sans Serif"/>
                <a:cs typeface="Microsoft Sans Serif"/>
              </a:rPr>
              <a:t>hi</a:t>
            </a:r>
            <a:r>
              <a:rPr sz="2294" spc="-168" dirty="0">
                <a:solidFill>
                  <a:prstClr val="black"/>
                </a:solidFill>
                <a:latin typeface="Microsoft Sans Serif"/>
                <a:cs typeface="Microsoft Sans Serif"/>
              </a:rPr>
              <a:t>e</a:t>
            </a:r>
            <a:r>
              <a:rPr sz="2294" dirty="0">
                <a:solidFill>
                  <a:prstClr val="black"/>
                </a:solidFill>
                <a:latin typeface="Microsoft Sans Serif"/>
                <a:cs typeface="Microsoft Sans Serif"/>
              </a:rPr>
              <a:t>r		</a:t>
            </a:r>
            <a:r>
              <a:rPr sz="2294" spc="-9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294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2294" spc="-282" dirty="0">
                <a:solidFill>
                  <a:prstClr val="black"/>
                </a:solidFill>
                <a:latin typeface="Microsoft Sans Serif"/>
                <a:cs typeface="Microsoft Sans Serif"/>
              </a:rPr>
              <a:t>u</a:t>
            </a:r>
            <a:r>
              <a:rPr sz="2294" spc="-199" dirty="0">
                <a:solidFill>
                  <a:prstClr val="black"/>
                </a:solidFill>
                <a:latin typeface="Microsoft Sans Serif"/>
                <a:cs typeface="Microsoft Sans Serif"/>
              </a:rPr>
              <a:t>ne</a:t>
            </a:r>
            <a:r>
              <a:rPr sz="2294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2294" spc="-282" dirty="0">
                <a:solidFill>
                  <a:prstClr val="black"/>
                </a:solidFill>
                <a:latin typeface="Microsoft Sans Serif"/>
                <a:cs typeface="Microsoft Sans Serif"/>
              </a:rPr>
              <a:t>u</a:t>
            </a:r>
            <a:r>
              <a:rPr sz="2294" spc="-22" dirty="0">
                <a:solidFill>
                  <a:prstClr val="black"/>
                </a:solidFill>
                <a:latin typeface="Microsoft Sans Serif"/>
                <a:cs typeface="Microsoft Sans Serif"/>
              </a:rPr>
              <a:t>ti</a:t>
            </a:r>
            <a:r>
              <a:rPr sz="2294" spc="-9" dirty="0">
                <a:solidFill>
                  <a:prstClr val="black"/>
                </a:solidFill>
                <a:latin typeface="Microsoft Sans Serif"/>
                <a:cs typeface="Microsoft Sans Serif"/>
              </a:rPr>
              <a:t>l</a:t>
            </a:r>
            <a:r>
              <a:rPr sz="2294" spc="-124" dirty="0">
                <a:solidFill>
                  <a:prstClr val="black"/>
                </a:solidFill>
                <a:latin typeface="Microsoft Sans Serif"/>
                <a:cs typeface="Microsoft Sans Serif"/>
              </a:rPr>
              <a:t>is</a:t>
            </a:r>
            <a:r>
              <a:rPr sz="2294" spc="-190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294" spc="-110" dirty="0">
                <a:solidFill>
                  <a:prstClr val="black"/>
                </a:solidFill>
                <a:latin typeface="Microsoft Sans Serif"/>
                <a:cs typeface="Microsoft Sans Serif"/>
              </a:rPr>
              <a:t>tion</a:t>
            </a:r>
            <a:r>
              <a:rPr sz="2294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2294" spc="-185" dirty="0">
                <a:solidFill>
                  <a:prstClr val="black"/>
                </a:solidFill>
                <a:latin typeface="Microsoft Sans Serif"/>
                <a:cs typeface="Microsoft Sans Serif"/>
              </a:rPr>
              <a:t>s</a:t>
            </a:r>
            <a:r>
              <a:rPr sz="2294" spc="-224" dirty="0">
                <a:solidFill>
                  <a:prstClr val="black"/>
                </a:solidFill>
                <a:latin typeface="Microsoft Sans Serif"/>
                <a:cs typeface="Microsoft Sans Serif"/>
              </a:rPr>
              <a:t>p</a:t>
            </a:r>
            <a:r>
              <a:rPr sz="2294" spc="-66" dirty="0">
                <a:solidFill>
                  <a:prstClr val="black"/>
                </a:solidFill>
                <a:latin typeface="Microsoft Sans Serif"/>
                <a:cs typeface="Microsoft Sans Serif"/>
              </a:rPr>
              <a:t>écif</a:t>
            </a:r>
            <a:r>
              <a:rPr sz="2294" spc="-49" dirty="0">
                <a:solidFill>
                  <a:prstClr val="black"/>
                </a:solidFill>
                <a:latin typeface="Microsoft Sans Serif"/>
                <a:cs typeface="Microsoft Sans Serif"/>
              </a:rPr>
              <a:t>i</a:t>
            </a:r>
            <a:r>
              <a:rPr sz="2294" spc="-137" dirty="0">
                <a:solidFill>
                  <a:prstClr val="black"/>
                </a:solidFill>
                <a:latin typeface="Microsoft Sans Serif"/>
                <a:cs typeface="Microsoft Sans Serif"/>
              </a:rPr>
              <a:t>que</a:t>
            </a:r>
            <a:r>
              <a:rPr sz="2294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2294" spc="-71" dirty="0">
                <a:solidFill>
                  <a:prstClr val="black"/>
                </a:solidFill>
                <a:latin typeface="Microsoft Sans Serif"/>
                <a:cs typeface="Microsoft Sans Serif"/>
              </a:rPr>
              <a:t>et</a:t>
            </a:r>
            <a:r>
              <a:rPr sz="2294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2294" spc="-18" dirty="0">
                <a:solidFill>
                  <a:prstClr val="black"/>
                </a:solidFill>
                <a:latin typeface="Microsoft Sans Serif"/>
                <a:cs typeface="Microsoft Sans Serif"/>
              </a:rPr>
              <a:t>p</a:t>
            </a:r>
            <a:r>
              <a:rPr sz="2294" spc="-199" dirty="0">
                <a:solidFill>
                  <a:prstClr val="black"/>
                </a:solidFill>
                <a:latin typeface="Microsoft Sans Serif"/>
                <a:cs typeface="Microsoft Sans Serif"/>
              </a:rPr>
              <a:t>e</a:t>
            </a:r>
            <a:r>
              <a:rPr sz="2294" spc="-207" dirty="0">
                <a:solidFill>
                  <a:prstClr val="black"/>
                </a:solidFill>
                <a:latin typeface="Microsoft Sans Serif"/>
                <a:cs typeface="Microsoft Sans Serif"/>
              </a:rPr>
              <a:t>u</a:t>
            </a:r>
            <a:r>
              <a:rPr sz="2294" spc="-18" dirty="0">
                <a:solidFill>
                  <a:prstClr val="black"/>
                </a:solidFill>
                <a:latin typeface="Microsoft Sans Serif"/>
                <a:cs typeface="Microsoft Sans Serif"/>
              </a:rPr>
              <a:t>t</a:t>
            </a:r>
            <a:r>
              <a:rPr sz="2294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2294" spc="93" dirty="0">
                <a:solidFill>
                  <a:prstClr val="black"/>
                </a:solidFill>
                <a:latin typeface="Microsoft Sans Serif"/>
                <a:cs typeface="Microsoft Sans Serif"/>
              </a:rPr>
              <a:t>af</a:t>
            </a:r>
            <a:r>
              <a:rPr sz="2294" spc="44" dirty="0">
                <a:solidFill>
                  <a:prstClr val="black"/>
                </a:solidFill>
                <a:latin typeface="Microsoft Sans Serif"/>
                <a:cs typeface="Microsoft Sans Serif"/>
              </a:rPr>
              <a:t>f</a:t>
            </a:r>
            <a:r>
              <a:rPr sz="2294" spc="-163" dirty="0">
                <a:solidFill>
                  <a:prstClr val="black"/>
                </a:solidFill>
                <a:latin typeface="Microsoft Sans Serif"/>
                <a:cs typeface="Microsoft Sans Serif"/>
              </a:rPr>
              <a:t>ec</a:t>
            </a:r>
            <a:r>
              <a:rPr sz="2294" spc="-97" dirty="0">
                <a:solidFill>
                  <a:prstClr val="black"/>
                </a:solidFill>
                <a:latin typeface="Microsoft Sans Serif"/>
                <a:cs typeface="Microsoft Sans Serif"/>
              </a:rPr>
              <a:t>t</a:t>
            </a:r>
            <a:r>
              <a:rPr sz="2294" spc="-53" dirty="0">
                <a:solidFill>
                  <a:prstClr val="black"/>
                </a:solidFill>
                <a:latin typeface="Microsoft Sans Serif"/>
                <a:cs typeface="Microsoft Sans Serif"/>
              </a:rPr>
              <a:t>er  </a:t>
            </a:r>
            <a:r>
              <a:rPr sz="2294" spc="-101" dirty="0">
                <a:solidFill>
                  <a:prstClr val="black"/>
                </a:solidFill>
                <a:latin typeface="Microsoft Sans Serif"/>
                <a:cs typeface="Microsoft Sans Serif"/>
              </a:rPr>
              <a:t>différemment</a:t>
            </a:r>
            <a:r>
              <a:rPr sz="2294" spc="26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94" spc="-13" dirty="0">
                <a:solidFill>
                  <a:prstClr val="black"/>
                </a:solidFill>
                <a:latin typeface="Microsoft Sans Serif"/>
                <a:cs typeface="Microsoft Sans Serif"/>
              </a:rPr>
              <a:t>la	</a:t>
            </a:r>
            <a:r>
              <a:rPr sz="2294" spc="-172" dirty="0">
                <a:solidFill>
                  <a:prstClr val="black"/>
                </a:solidFill>
                <a:latin typeface="Microsoft Sans Serif"/>
                <a:cs typeface="Microsoft Sans Serif"/>
              </a:rPr>
              <a:t>connexion</a:t>
            </a:r>
            <a:r>
              <a:rPr sz="2294" spc="-13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94" spc="-71" dirty="0">
                <a:solidFill>
                  <a:prstClr val="black"/>
                </a:solidFill>
                <a:latin typeface="Microsoft Sans Serif"/>
                <a:cs typeface="Microsoft Sans Serif"/>
              </a:rPr>
              <a:t>et</a:t>
            </a:r>
            <a:r>
              <a:rPr sz="2294" spc="4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94" spc="-176" dirty="0">
                <a:solidFill>
                  <a:prstClr val="black"/>
                </a:solidFill>
                <a:latin typeface="Microsoft Sans Serif"/>
                <a:cs typeface="Microsoft Sans Serif"/>
              </a:rPr>
              <a:t>les</a:t>
            </a:r>
            <a:r>
              <a:rPr sz="2294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94" spc="-185" dirty="0">
                <a:solidFill>
                  <a:prstClr val="black"/>
                </a:solidFill>
                <a:latin typeface="Microsoft Sans Serif"/>
                <a:cs typeface="Microsoft Sans Serif"/>
              </a:rPr>
              <a:t>environnements</a:t>
            </a:r>
            <a:r>
              <a:rPr sz="2294" spc="-13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94" spc="-101" dirty="0">
                <a:solidFill>
                  <a:prstClr val="black"/>
                </a:solidFill>
                <a:latin typeface="Microsoft Sans Serif"/>
                <a:cs typeface="Microsoft Sans Serif"/>
              </a:rPr>
              <a:t>interactifs.</a:t>
            </a:r>
            <a:endParaRPr sz="2294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20505" marR="6164" indent="-309859" defTabSz="806867">
              <a:spcBef>
                <a:spcPts val="702"/>
              </a:spcBef>
              <a:buClr>
                <a:srgbClr val="DD8046"/>
              </a:buClr>
              <a:buSzPct val="59615"/>
              <a:buFont typeface="Wingdings"/>
              <a:buChar char=""/>
              <a:tabLst>
                <a:tab pos="320505" algn="l"/>
                <a:tab pos="321066" algn="l"/>
                <a:tab pos="1404172" algn="l"/>
                <a:tab pos="2336551" algn="l"/>
                <a:tab pos="2901357" algn="l"/>
                <a:tab pos="4585131" algn="l"/>
                <a:tab pos="4926929" algn="l"/>
                <a:tab pos="7813158" algn="l"/>
              </a:tabLst>
            </a:pPr>
            <a:r>
              <a:rPr sz="2294" spc="-300" dirty="0">
                <a:solidFill>
                  <a:prstClr val="black"/>
                </a:solidFill>
                <a:latin typeface="Microsoft Sans Serif"/>
                <a:cs typeface="Microsoft Sans Serif"/>
              </a:rPr>
              <a:t>P</a:t>
            </a:r>
            <a:r>
              <a:rPr sz="2294" spc="-97" dirty="0">
                <a:solidFill>
                  <a:prstClr val="black"/>
                </a:solidFill>
                <a:latin typeface="Microsoft Sans Serif"/>
                <a:cs typeface="Microsoft Sans Serif"/>
              </a:rPr>
              <a:t>l</a:t>
            </a:r>
            <a:r>
              <a:rPr sz="2294" spc="-278" dirty="0">
                <a:solidFill>
                  <a:prstClr val="black"/>
                </a:solidFill>
                <a:latin typeface="Microsoft Sans Serif"/>
                <a:cs typeface="Microsoft Sans Serif"/>
              </a:rPr>
              <a:t>us</a:t>
            </a:r>
            <a:r>
              <a:rPr sz="2294" spc="-132" dirty="0">
                <a:solidFill>
                  <a:prstClr val="black"/>
                </a:solidFill>
                <a:latin typeface="Microsoft Sans Serif"/>
                <a:cs typeface="Microsoft Sans Serif"/>
              </a:rPr>
              <a:t>i</a:t>
            </a:r>
            <a:r>
              <a:rPr sz="2294" spc="-199" dirty="0">
                <a:solidFill>
                  <a:prstClr val="black"/>
                </a:solidFill>
                <a:latin typeface="Microsoft Sans Serif"/>
                <a:cs typeface="Microsoft Sans Serif"/>
              </a:rPr>
              <a:t>eurs</a:t>
            </a:r>
            <a:r>
              <a:rPr sz="2294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2294" spc="106" dirty="0">
                <a:solidFill>
                  <a:prstClr val="black"/>
                </a:solidFill>
                <a:latin typeface="Microsoft Sans Serif"/>
                <a:cs typeface="Microsoft Sans Serif"/>
              </a:rPr>
              <a:t>f</a:t>
            </a:r>
            <a:r>
              <a:rPr sz="2294" spc="-97" dirty="0">
                <a:solidFill>
                  <a:prstClr val="black"/>
                </a:solidFill>
                <a:latin typeface="Microsoft Sans Serif"/>
                <a:cs typeface="Microsoft Sans Serif"/>
              </a:rPr>
              <a:t>i</a:t>
            </a:r>
            <a:r>
              <a:rPr sz="2294" spc="-115" dirty="0">
                <a:solidFill>
                  <a:prstClr val="black"/>
                </a:solidFill>
                <a:latin typeface="Microsoft Sans Serif"/>
                <a:cs typeface="Microsoft Sans Serif"/>
              </a:rPr>
              <a:t>c</a:t>
            </a:r>
            <a:r>
              <a:rPr sz="2294" spc="-124" dirty="0">
                <a:solidFill>
                  <a:prstClr val="black"/>
                </a:solidFill>
                <a:latin typeface="Microsoft Sans Serif"/>
                <a:cs typeface="Microsoft Sans Serif"/>
              </a:rPr>
              <a:t>hi</a:t>
            </a:r>
            <a:r>
              <a:rPr sz="2294" spc="-172" dirty="0">
                <a:solidFill>
                  <a:prstClr val="black"/>
                </a:solidFill>
                <a:latin typeface="Microsoft Sans Serif"/>
                <a:cs typeface="Microsoft Sans Serif"/>
              </a:rPr>
              <a:t>e</a:t>
            </a:r>
            <a:r>
              <a:rPr sz="2294" spc="-194" dirty="0">
                <a:solidFill>
                  <a:prstClr val="black"/>
                </a:solidFill>
                <a:latin typeface="Microsoft Sans Serif"/>
                <a:cs typeface="Microsoft Sans Serif"/>
              </a:rPr>
              <a:t>rs</a:t>
            </a:r>
            <a:r>
              <a:rPr sz="2294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2294" spc="-401" dirty="0">
                <a:solidFill>
                  <a:prstClr val="black"/>
                </a:solidFill>
                <a:latin typeface="Microsoft Sans Serif"/>
                <a:cs typeface="Microsoft Sans Serif"/>
              </a:rPr>
              <a:t>s</a:t>
            </a:r>
            <a:r>
              <a:rPr sz="2294" spc="-141" dirty="0">
                <a:solidFill>
                  <a:prstClr val="black"/>
                </a:solidFill>
                <a:latin typeface="Microsoft Sans Serif"/>
                <a:cs typeface="Microsoft Sans Serif"/>
              </a:rPr>
              <a:t>ont</a:t>
            </a:r>
            <a:r>
              <a:rPr sz="2294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2294" spc="-287" dirty="0">
                <a:solidFill>
                  <a:prstClr val="black"/>
                </a:solidFill>
                <a:latin typeface="Microsoft Sans Serif"/>
                <a:cs typeface="Microsoft Sans Serif"/>
              </a:rPr>
              <a:t>n</a:t>
            </a:r>
            <a:r>
              <a:rPr sz="2294" spc="-216" dirty="0">
                <a:solidFill>
                  <a:prstClr val="black"/>
                </a:solidFill>
                <a:latin typeface="Microsoft Sans Serif"/>
                <a:cs typeface="Microsoft Sans Serif"/>
              </a:rPr>
              <a:t>écess</a:t>
            </a:r>
            <a:r>
              <a:rPr sz="2294" spc="-243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294" spc="-44" dirty="0">
                <a:solidFill>
                  <a:prstClr val="black"/>
                </a:solidFill>
                <a:latin typeface="Microsoft Sans Serif"/>
                <a:cs typeface="Microsoft Sans Serif"/>
              </a:rPr>
              <a:t>ir</a:t>
            </a:r>
            <a:r>
              <a:rPr sz="2294" spc="-75" dirty="0">
                <a:solidFill>
                  <a:prstClr val="black"/>
                </a:solidFill>
                <a:latin typeface="Microsoft Sans Serif"/>
                <a:cs typeface="Microsoft Sans Serif"/>
              </a:rPr>
              <a:t>e</a:t>
            </a:r>
            <a:r>
              <a:rPr sz="2294" spc="-383" dirty="0">
                <a:solidFill>
                  <a:prstClr val="black"/>
                </a:solidFill>
                <a:latin typeface="Microsoft Sans Serif"/>
                <a:cs typeface="Microsoft Sans Serif"/>
              </a:rPr>
              <a:t>s</a:t>
            </a:r>
            <a:r>
              <a:rPr sz="2294" spc="291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94" spc="-9" dirty="0">
                <a:solidFill>
                  <a:prstClr val="black"/>
                </a:solidFill>
                <a:latin typeface="Microsoft Sans Serif"/>
                <a:cs typeface="Microsoft Sans Serif"/>
              </a:rPr>
              <a:t>à</a:t>
            </a:r>
            <a:r>
              <a:rPr sz="2294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2294" spc="-18" dirty="0">
                <a:solidFill>
                  <a:prstClr val="black"/>
                </a:solidFill>
                <a:latin typeface="Microsoft Sans Serif"/>
                <a:cs typeface="Microsoft Sans Serif"/>
              </a:rPr>
              <a:t>l</a:t>
            </a:r>
            <a:r>
              <a:rPr sz="2294" spc="-22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294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2294" spc="-93" dirty="0">
                <a:solidFill>
                  <a:prstClr val="black"/>
                </a:solidFill>
                <a:latin typeface="Microsoft Sans Serif"/>
                <a:cs typeface="Microsoft Sans Serif"/>
              </a:rPr>
              <a:t>confi</a:t>
            </a:r>
            <a:r>
              <a:rPr sz="2294" spc="-128" dirty="0">
                <a:solidFill>
                  <a:prstClr val="black"/>
                </a:solidFill>
                <a:latin typeface="Microsoft Sans Serif"/>
                <a:cs typeface="Microsoft Sans Serif"/>
              </a:rPr>
              <a:t>g</a:t>
            </a:r>
            <a:r>
              <a:rPr sz="2294" spc="-172" dirty="0">
                <a:solidFill>
                  <a:prstClr val="black"/>
                </a:solidFill>
                <a:latin typeface="Microsoft Sans Serif"/>
                <a:cs typeface="Microsoft Sans Serif"/>
              </a:rPr>
              <a:t>u</a:t>
            </a:r>
            <a:r>
              <a:rPr sz="2294" spc="-128" dirty="0">
                <a:solidFill>
                  <a:prstClr val="black"/>
                </a:solidFill>
                <a:latin typeface="Microsoft Sans Serif"/>
                <a:cs typeface="Microsoft Sans Serif"/>
              </a:rPr>
              <a:t>r</a:t>
            </a:r>
            <a:r>
              <a:rPr sz="2294" spc="-88" dirty="0">
                <a:solidFill>
                  <a:prstClr val="black"/>
                </a:solidFill>
                <a:latin typeface="Microsoft Sans Serif"/>
                <a:cs typeface="Microsoft Sans Serif"/>
              </a:rPr>
              <a:t>ation</a:t>
            </a:r>
            <a:r>
              <a:rPr sz="2294" spc="3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94" spc="-13" dirty="0">
                <a:solidFill>
                  <a:prstClr val="black"/>
                </a:solidFill>
                <a:latin typeface="Arial MT"/>
                <a:cs typeface="Arial MT"/>
              </a:rPr>
              <a:t>d</a:t>
            </a:r>
            <a:r>
              <a:rPr sz="2294" dirty="0">
                <a:solidFill>
                  <a:prstClr val="black"/>
                </a:solidFill>
                <a:latin typeface="Arial MT"/>
                <a:cs typeface="Arial MT"/>
              </a:rPr>
              <a:t>’</a:t>
            </a:r>
            <a:r>
              <a:rPr sz="2294" spc="-287" dirty="0">
                <a:solidFill>
                  <a:prstClr val="black"/>
                </a:solidFill>
                <a:latin typeface="Arial MT"/>
                <a:cs typeface="Arial MT"/>
              </a:rPr>
              <a:t>u</a:t>
            </a:r>
            <a:r>
              <a:rPr sz="2294" spc="-274" dirty="0">
                <a:solidFill>
                  <a:prstClr val="black"/>
                </a:solidFill>
                <a:latin typeface="Arial MT"/>
                <a:cs typeface="Arial MT"/>
              </a:rPr>
              <a:t>n</a:t>
            </a:r>
            <a:r>
              <a:rPr sz="2294" spc="28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294" spc="-168" dirty="0">
                <a:solidFill>
                  <a:prstClr val="black"/>
                </a:solidFill>
                <a:latin typeface="Microsoft Sans Serif"/>
                <a:cs typeface="Microsoft Sans Serif"/>
              </a:rPr>
              <a:t>Shell</a:t>
            </a:r>
            <a:r>
              <a:rPr sz="2294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2294" spc="-62" dirty="0">
                <a:solidFill>
                  <a:prstClr val="black"/>
                </a:solidFill>
                <a:latin typeface="Microsoft Sans Serif"/>
                <a:cs typeface="Microsoft Sans Serif"/>
              </a:rPr>
              <a:t>de  </a:t>
            </a:r>
            <a:r>
              <a:rPr sz="2294" spc="-212" dirty="0">
                <a:solidFill>
                  <a:prstClr val="black"/>
                </a:solidFill>
                <a:latin typeface="Microsoft Sans Serif"/>
                <a:cs typeface="Microsoft Sans Serif"/>
              </a:rPr>
              <a:t>conn</a:t>
            </a:r>
            <a:r>
              <a:rPr sz="2294" spc="-278" dirty="0">
                <a:solidFill>
                  <a:prstClr val="black"/>
                </a:solidFill>
                <a:latin typeface="Microsoft Sans Serif"/>
                <a:cs typeface="Microsoft Sans Serif"/>
              </a:rPr>
              <a:t>e</a:t>
            </a:r>
            <a:r>
              <a:rPr sz="2294" spc="-13" dirty="0">
                <a:solidFill>
                  <a:prstClr val="black"/>
                </a:solidFill>
                <a:latin typeface="Microsoft Sans Serif"/>
                <a:cs typeface="Microsoft Sans Serif"/>
              </a:rPr>
              <a:t>x</a:t>
            </a:r>
            <a:r>
              <a:rPr sz="2294" dirty="0">
                <a:solidFill>
                  <a:prstClr val="black"/>
                </a:solidFill>
                <a:latin typeface="Microsoft Sans Serif"/>
                <a:cs typeface="Microsoft Sans Serif"/>
              </a:rPr>
              <a:t>i</a:t>
            </a:r>
            <a:r>
              <a:rPr sz="2294" spc="-199" dirty="0">
                <a:solidFill>
                  <a:prstClr val="black"/>
                </a:solidFill>
                <a:latin typeface="Microsoft Sans Serif"/>
                <a:cs typeface="Microsoft Sans Serif"/>
              </a:rPr>
              <a:t>on</a:t>
            </a:r>
            <a:r>
              <a:rPr sz="2294" spc="-18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94" spc="-216">
                <a:solidFill>
                  <a:prstClr val="black"/>
                </a:solidFill>
                <a:latin typeface="Microsoft Sans Serif"/>
                <a:cs typeface="Microsoft Sans Serif"/>
              </a:rPr>
              <a:t>B</a:t>
            </a:r>
            <a:r>
              <a:rPr sz="2294" spc="-176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294" spc="-326">
                <a:solidFill>
                  <a:prstClr val="black"/>
                </a:solidFill>
                <a:latin typeface="Microsoft Sans Serif"/>
                <a:cs typeface="Microsoft Sans Serif"/>
              </a:rPr>
              <a:t>sh</a:t>
            </a:r>
            <a:r>
              <a:rPr sz="2294" spc="4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94" spc="-137">
                <a:solidFill>
                  <a:prstClr val="black"/>
                </a:solidFill>
                <a:latin typeface="Microsoft Sans Serif"/>
                <a:cs typeface="Microsoft Sans Serif"/>
              </a:rPr>
              <a:t>:</a:t>
            </a:r>
            <a:endParaRPr sz="2294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67572" defTabSz="806867">
              <a:spcBef>
                <a:spcPts val="529"/>
              </a:spcBef>
            </a:pPr>
            <a:r>
              <a:rPr sz="1588" spc="-49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588" spc="224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294" spc="-132" dirty="0">
                <a:solidFill>
                  <a:prstClr val="black"/>
                </a:solidFill>
                <a:latin typeface="Microsoft Sans Serif"/>
                <a:cs typeface="Microsoft Sans Serif"/>
              </a:rPr>
              <a:t>Certains</a:t>
            </a:r>
            <a:r>
              <a:rPr sz="2294" spc="9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94" spc="-66" dirty="0">
                <a:solidFill>
                  <a:prstClr val="black"/>
                </a:solidFill>
                <a:latin typeface="Microsoft Sans Serif"/>
                <a:cs typeface="Microsoft Sans Serif"/>
              </a:rPr>
              <a:t>affectent</a:t>
            </a:r>
            <a:r>
              <a:rPr sz="2294" spc="-4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94" spc="-176" dirty="0">
                <a:solidFill>
                  <a:prstClr val="black"/>
                </a:solidFill>
                <a:latin typeface="Microsoft Sans Serif"/>
                <a:cs typeface="Microsoft Sans Serif"/>
              </a:rPr>
              <a:t>les</a:t>
            </a:r>
            <a:r>
              <a:rPr sz="2294" spc="13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94" spc="-185" dirty="0">
                <a:solidFill>
                  <a:prstClr val="black"/>
                </a:solidFill>
                <a:latin typeface="Microsoft Sans Serif"/>
                <a:cs typeface="Microsoft Sans Serif"/>
              </a:rPr>
              <a:t>environnements</a:t>
            </a:r>
            <a:r>
              <a:rPr sz="2294" spc="-18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94" spc="-71" dirty="0">
                <a:solidFill>
                  <a:prstClr val="black"/>
                </a:solidFill>
                <a:latin typeface="Microsoft Sans Serif"/>
                <a:cs typeface="Microsoft Sans Serif"/>
              </a:rPr>
              <a:t>de</a:t>
            </a:r>
            <a:r>
              <a:rPr sz="2294" spc="9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94" spc="-199" dirty="0">
                <a:solidFill>
                  <a:prstClr val="black"/>
                </a:solidFill>
                <a:latin typeface="Microsoft Sans Serif"/>
                <a:cs typeface="Microsoft Sans Serif"/>
              </a:rPr>
              <a:t>tous</a:t>
            </a:r>
            <a:r>
              <a:rPr sz="2294" spc="4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94" spc="-176" dirty="0">
                <a:solidFill>
                  <a:prstClr val="black"/>
                </a:solidFill>
                <a:latin typeface="Microsoft Sans Serif"/>
                <a:cs typeface="Microsoft Sans Serif"/>
              </a:rPr>
              <a:t>les</a:t>
            </a:r>
            <a:r>
              <a:rPr sz="2294" spc="13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94" spc="-128" dirty="0">
                <a:solidFill>
                  <a:prstClr val="black"/>
                </a:solidFill>
                <a:latin typeface="Microsoft Sans Serif"/>
                <a:cs typeface="Microsoft Sans Serif"/>
              </a:rPr>
              <a:t>utilisateurs</a:t>
            </a:r>
            <a:r>
              <a:rPr sz="1721" spc="-128" dirty="0">
                <a:solidFill>
                  <a:prstClr val="black"/>
                </a:solidFill>
                <a:latin typeface="Microsoft Sans Serif"/>
                <a:cs typeface="Microsoft Sans Serif"/>
              </a:rPr>
              <a:t>,</a:t>
            </a:r>
            <a:endParaRPr sz="1721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67572" defTabSz="806867">
              <a:spcBef>
                <a:spcPts val="529"/>
              </a:spcBef>
              <a:tabLst>
                <a:tab pos="1744289" algn="l"/>
                <a:tab pos="2964674" algn="l"/>
                <a:tab pos="4443930" algn="l"/>
                <a:tab pos="6399460" algn="l"/>
                <a:tab pos="6886382" algn="l"/>
              </a:tabLst>
            </a:pPr>
            <a:r>
              <a:rPr sz="1588" spc="-49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588" spc="234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294" spc="-106" dirty="0">
                <a:solidFill>
                  <a:prstClr val="black"/>
                </a:solidFill>
                <a:latin typeface="Arial MT"/>
                <a:cs typeface="Arial MT"/>
              </a:rPr>
              <a:t>d’autres	</a:t>
            </a:r>
            <a:r>
              <a:rPr sz="2294" spc="-71" dirty="0">
                <a:solidFill>
                  <a:prstClr val="black"/>
                </a:solidFill>
                <a:latin typeface="Microsoft Sans Serif"/>
                <a:cs typeface="Microsoft Sans Serif"/>
              </a:rPr>
              <a:t>affectent	</a:t>
            </a:r>
            <a:r>
              <a:rPr sz="2294" spc="-176" dirty="0">
                <a:solidFill>
                  <a:prstClr val="black"/>
                </a:solidFill>
                <a:latin typeface="Microsoft Sans Serif"/>
                <a:cs typeface="Microsoft Sans Serif"/>
              </a:rPr>
              <a:t>uniquement	</a:t>
            </a:r>
            <a:r>
              <a:rPr sz="2294" spc="-150" dirty="0">
                <a:solidFill>
                  <a:prstClr val="black"/>
                </a:solidFill>
                <a:latin typeface="Arial MT"/>
                <a:cs typeface="Arial MT"/>
              </a:rPr>
              <a:t>l’environnement	</a:t>
            </a:r>
            <a:r>
              <a:rPr sz="2294" spc="-71" dirty="0">
                <a:solidFill>
                  <a:prstClr val="black"/>
                </a:solidFill>
                <a:latin typeface="Microsoft Sans Serif"/>
                <a:cs typeface="Microsoft Sans Serif"/>
              </a:rPr>
              <a:t>de	</a:t>
            </a:r>
            <a:r>
              <a:rPr sz="2294" spc="-93" dirty="0">
                <a:solidFill>
                  <a:prstClr val="black"/>
                </a:solidFill>
                <a:latin typeface="Arial MT"/>
                <a:cs typeface="Arial MT"/>
              </a:rPr>
              <a:t>l’utilisateur</a:t>
            </a:r>
            <a:endParaRPr sz="2294" dirty="0">
              <a:solidFill>
                <a:prstClr val="black"/>
              </a:solidFill>
              <a:latin typeface="Arial MT"/>
              <a:cs typeface="Arial MT"/>
            </a:endParaRPr>
          </a:p>
          <a:p>
            <a:pPr marL="632606" defTabSz="806867"/>
            <a:r>
              <a:rPr sz="2294" spc="-185" dirty="0">
                <a:solidFill>
                  <a:prstClr val="black"/>
                </a:solidFill>
                <a:latin typeface="Microsoft Sans Serif"/>
                <a:cs typeface="Microsoft Sans Serif"/>
              </a:rPr>
              <a:t>connecté</a:t>
            </a:r>
            <a:endParaRPr sz="2294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8065" y="1324086"/>
            <a:ext cx="132790" cy="14649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82" b="1" spc="-62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882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1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1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A519248694DF4E8D541E497425EEDE" ma:contentTypeVersion="4" ma:contentTypeDescription="Create a new document." ma:contentTypeScope="" ma:versionID="4cc21746ef63200ceaf20c6415fab819">
  <xsd:schema xmlns:xsd="http://www.w3.org/2001/XMLSchema" xmlns:xs="http://www.w3.org/2001/XMLSchema" xmlns:p="http://schemas.microsoft.com/office/2006/metadata/properties" xmlns:ns2="7f3a1bc9-7364-4c1f-af44-393d99ef5f37" targetNamespace="http://schemas.microsoft.com/office/2006/metadata/properties" ma:root="true" ma:fieldsID="53fa41cac15d9799e826210e0ee92767" ns2:_="">
    <xsd:import namespace="7f3a1bc9-7364-4c1f-af44-393d99ef5f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3a1bc9-7364-4c1f-af44-393d99ef5f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3A622D-E775-4E1E-8672-8A3300E5C64D}"/>
</file>

<file path=customXml/itemProps2.xml><?xml version="1.0" encoding="utf-8"?>
<ds:datastoreItem xmlns:ds="http://schemas.openxmlformats.org/officeDocument/2006/customXml" ds:itemID="{8604882C-A3D2-424F-B5AA-1C45819842BD}"/>
</file>

<file path=customXml/itemProps3.xml><?xml version="1.0" encoding="utf-8"?>
<ds:datastoreItem xmlns:ds="http://schemas.openxmlformats.org/officeDocument/2006/customXml" ds:itemID="{2BB79255-3278-44BF-85AB-525432498F69}"/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6208</Words>
  <Application>Microsoft Office PowerPoint</Application>
  <PresentationFormat>Grand écran</PresentationFormat>
  <Paragraphs>683</Paragraphs>
  <Slides>75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75</vt:i4>
      </vt:variant>
    </vt:vector>
  </HeadingPairs>
  <TitlesOfParts>
    <vt:vector size="94" baseType="lpstr">
      <vt:lpstr>MS PGothic</vt:lpstr>
      <vt:lpstr>Arial</vt:lpstr>
      <vt:lpstr>Arial MT</vt:lpstr>
      <vt:lpstr>Calibri</vt:lpstr>
      <vt:lpstr>Courier New</vt:lpstr>
      <vt:lpstr>Graphik</vt:lpstr>
      <vt:lpstr>Inter</vt:lpstr>
      <vt:lpstr>Lucida Console</vt:lpstr>
      <vt:lpstr>Microsoft Sans Serif</vt:lpstr>
      <vt:lpstr>Söhne</vt:lpstr>
      <vt:lpstr>Söhne Mono</vt:lpstr>
      <vt:lpstr>Symbol</vt:lpstr>
      <vt:lpstr>Tahoma</vt:lpstr>
      <vt:lpstr>Times New Roman</vt:lpstr>
      <vt:lpstr>Trebuchet MS</vt:lpstr>
      <vt:lpstr>Verdana</vt:lpstr>
      <vt:lpstr>Wingdings</vt:lpstr>
      <vt:lpstr>Office Theme</vt:lpstr>
      <vt:lpstr>1_Office Theme</vt:lpstr>
      <vt:lpstr>Linux  Shell &amp; Administration (j1) </vt:lpstr>
      <vt:lpstr>Plan</vt:lpstr>
      <vt:lpstr>Script Shell (bash)</vt:lpstr>
      <vt:lpstr>à quoi ça sert, cet interpréteur de commandes ?  </vt:lpstr>
      <vt:lpstr> shell, ses origines, ses objectifs</vt:lpstr>
      <vt:lpstr> shell, ses origines, ses objectifs</vt:lpstr>
      <vt:lpstr>Autres shell</vt:lpstr>
      <vt:lpstr>Outils nécessaires pour écrire des scripts</vt:lpstr>
      <vt:lpstr>Fichiers d'initialisation du bash</vt:lpstr>
      <vt:lpstr>Fichiers d'initialisation du bash</vt:lpstr>
      <vt:lpstr>Fichiers d'initialisation du bash</vt:lpstr>
      <vt:lpstr>Les variables: définition</vt:lpstr>
      <vt:lpstr>Les variables : Nomenclature</vt:lpstr>
      <vt:lpstr>Les variables :Déclaration et affectation :</vt:lpstr>
      <vt:lpstr>Substitution de variable</vt:lpstr>
      <vt:lpstr>Les variables</vt:lpstr>
      <vt:lpstr>Les variables: Portée</vt:lpstr>
      <vt:lpstr>Les variables : Exportation</vt:lpstr>
      <vt:lpstr>Les variables :Suppression et protection</vt:lpstr>
      <vt:lpstr>Variables spéciales</vt:lpstr>
      <vt:lpstr>Variables spéciales</vt:lpstr>
      <vt:lpstr>Variables spéciales: Exemple</vt:lpstr>
      <vt:lpstr>Variables spéciales</vt:lpstr>
      <vt:lpstr>Les tableaux</vt:lpstr>
      <vt:lpstr>Echappement</vt:lpstr>
      <vt:lpstr>Protection des caractères</vt:lpstr>
      <vt:lpstr>Protection des caractères</vt:lpstr>
      <vt:lpstr>Processus d’expansion</vt:lpstr>
      <vt:lpstr>Processus d’expansion </vt:lpstr>
      <vt:lpstr>Processus d’expansion</vt:lpstr>
      <vt:lpstr>Processus d’expansion</vt:lpstr>
      <vt:lpstr>Les alias</vt:lpstr>
      <vt:lpstr>Les alias</vt:lpstr>
      <vt:lpstr>Les alias</vt:lpstr>
      <vt:lpstr>Shell: script</vt:lpstr>
      <vt:lpstr>Scripts bash</vt:lpstr>
      <vt:lpstr>Scripts bash: Structure du script</vt:lpstr>
      <vt:lpstr>Différentes méthodes pour lancer un script</vt:lpstr>
      <vt:lpstr>1. À partir du Terminal </vt:lpstr>
      <vt:lpstr>2. En utilisant Bash directement</vt:lpstr>
      <vt:lpstr>3. En ajoutant le répertoire du script au PATH </vt:lpstr>
      <vt:lpstr>4. À partir d'un autre script Bash</vt:lpstr>
      <vt:lpstr>5. En utilisant des raccourcis clavier </vt:lpstr>
      <vt:lpstr>6. À partir d'un autre programme</vt:lpstr>
      <vt:lpstr>7. À partir d'une tâche planifiée ou d'un service</vt:lpstr>
      <vt:lpstr>8. À partir d'un fichier .desktop (environnements de bureau)</vt:lpstr>
      <vt:lpstr>9. En créant un lien symbolique </vt:lpstr>
      <vt:lpstr>Scripts bash: Exécution</vt:lpstr>
      <vt:lpstr>Démarrons un premier script bash</vt:lpstr>
      <vt:lpstr>Variables spéciales : code de retour </vt:lpstr>
      <vt:lpstr>Variables spéciales : code de retour </vt:lpstr>
      <vt:lpstr>Variables spéciales : code de retour </vt:lpstr>
      <vt:lpstr>code de retour : Egrep</vt:lpstr>
      <vt:lpstr>code de retour : Egrep</vt:lpstr>
      <vt:lpstr>code de retour : Egrep</vt:lpstr>
      <vt:lpstr>Code de retour d'un programme shell</vt:lpstr>
      <vt:lpstr>Commande interne exit</vt:lpstr>
      <vt:lpstr> Code de retour d'une suite de commandes</vt:lpstr>
      <vt:lpstr>Résultats et code de retour</vt:lpstr>
      <vt:lpstr>Entrées-sorties</vt:lpstr>
      <vt:lpstr>Entrées-sorties</vt:lpstr>
      <vt:lpstr>Tester echo</vt:lpstr>
      <vt:lpstr>Entrées-sorties</vt:lpstr>
      <vt:lpstr>Entrées-sorties</vt:lpstr>
      <vt:lpstr>Entrées-sorties</vt:lpstr>
      <vt:lpstr>Entrées-sorties</vt:lpstr>
      <vt:lpstr>Entrées-sorties</vt:lpstr>
      <vt:lpstr>Débogage d’un script</vt:lpstr>
      <vt:lpstr>Ajouter des Déclarations echo</vt:lpstr>
      <vt:lpstr>Utiliser set -x pour le Mode Verbose</vt:lpstr>
      <vt:lpstr>Utiliser set -e pour Sortir en Cas d'Erreur </vt:lpstr>
      <vt:lpstr>Ajouter des Points d'Arrêt avec read </vt:lpstr>
      <vt:lpstr>Utiliser set -u pour Déclencher une Erreur sur les Variables Non Définies</vt:lpstr>
      <vt:lpstr>Utiliser bash -n pour Vérifier la Syntaxe sans Exécution</vt:lpstr>
      <vt:lpstr>Utiliser shellcheck pour l'Analyse Statique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Fares Braiek</dc:creator>
  <cp:lastModifiedBy>Fares Braiek</cp:lastModifiedBy>
  <cp:revision>57</cp:revision>
  <dcterms:created xsi:type="dcterms:W3CDTF">2023-11-30T09:35:52Z</dcterms:created>
  <dcterms:modified xsi:type="dcterms:W3CDTF">2024-03-20T16:02:34Z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0x0101003AA519248694DF4E8D541E497425EEDE</vt:lpwstr>
  </property>
</Properties>
</file>