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notesMasterIdLst>
    <p:notesMasterId r:id="rId15"/>
  </p:notesMasterIdLst>
  <p:sldIdLst>
    <p:sldId id="471" r:id="rId3"/>
    <p:sldId id="300" r:id="rId4"/>
    <p:sldId id="483" r:id="rId5"/>
    <p:sldId id="484" r:id="rId6"/>
    <p:sldId id="490" r:id="rId7"/>
    <p:sldId id="485" r:id="rId8"/>
    <p:sldId id="486" r:id="rId9"/>
    <p:sldId id="491" r:id="rId10"/>
    <p:sldId id="487" r:id="rId11"/>
    <p:sldId id="492" r:id="rId12"/>
    <p:sldId id="493" r:id="rId13"/>
    <p:sldId id="49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3464" autoAdjust="0"/>
  </p:normalViewPr>
  <p:slideViewPr>
    <p:cSldViewPr snapToGrid="0">
      <p:cViewPr varScale="1">
        <p:scale>
          <a:sx n="77" d="100"/>
          <a:sy n="77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ECFBF-F371-4E71-86B9-875A81A710A5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F65E3-5277-4DFA-9EB7-5C36EAE614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57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523552"/>
            <a:ext cx="12192000" cy="1143000"/>
          </a:xfrm>
          <a:custGeom>
            <a:avLst/>
            <a:gdLst/>
            <a:ahLst/>
            <a:cxnLst/>
            <a:rect l="l" t="t" r="r" b="b"/>
            <a:pathLst>
              <a:path w="10058400" h="1295400">
                <a:moveTo>
                  <a:pt x="10058400" y="0"/>
                </a:moveTo>
                <a:lnTo>
                  <a:pt x="0" y="0"/>
                </a:lnTo>
                <a:lnTo>
                  <a:pt x="0" y="1295400"/>
                </a:lnTo>
                <a:lnTo>
                  <a:pt x="10058400" y="12954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1600200"/>
            <a:ext cx="121920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59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5604" y="344170"/>
            <a:ext cx="10400792" cy="492895"/>
          </a:xfrm>
        </p:spPr>
        <p:txBody>
          <a:bodyPr lIns="0" tIns="0" rIns="0" bIns="0"/>
          <a:lstStyle>
            <a:lvl1pPr>
              <a:defRPr sz="3203" b="0" i="0">
                <a:solidFill>
                  <a:srgbClr val="775F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681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94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6903" y="356189"/>
            <a:ext cx="8698192" cy="651845"/>
          </a:xfrm>
        </p:spPr>
        <p:txBody>
          <a:bodyPr lIns="0" tIns="0" rIns="0" bIns="0"/>
          <a:lstStyle>
            <a:lvl1pPr>
              <a:defRPr sz="4236" b="0" i="0">
                <a:solidFill>
                  <a:srgbClr val="775F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4676" y="1158221"/>
            <a:ext cx="11171382" cy="190052"/>
          </a:xfrm>
        </p:spPr>
        <p:txBody>
          <a:bodyPr lIns="0" tIns="0" rIns="0" bIns="0"/>
          <a:lstStyle>
            <a:lvl1pPr>
              <a:defRPr sz="1235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466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6903" y="356189"/>
            <a:ext cx="8698192" cy="651845"/>
          </a:xfrm>
        </p:spPr>
        <p:txBody>
          <a:bodyPr lIns="0" tIns="0" rIns="0" bIns="0"/>
          <a:lstStyle>
            <a:lvl1pPr>
              <a:defRPr sz="4236" b="0" i="0">
                <a:solidFill>
                  <a:srgbClr val="775F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71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6903" y="356189"/>
            <a:ext cx="8698192" cy="651845"/>
          </a:xfrm>
        </p:spPr>
        <p:txBody>
          <a:bodyPr lIns="0" tIns="0" rIns="0" bIns="0"/>
          <a:lstStyle>
            <a:lvl1pPr>
              <a:defRPr sz="4236" b="0" i="0">
                <a:solidFill>
                  <a:srgbClr val="775F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626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470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637EA-4DB9-3630-44CC-80087856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62503F-3ACA-3E47-6CA5-825D8B70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3E29136A-B082-4A56-9515-0944439AA4BD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4A7E04-07BE-93DA-9AB4-B8E04D71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3FC2EA-5829-1895-039F-98CD2A4E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8E67D1B9-ADCD-44ED-937F-D109D8F46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18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524000"/>
            <a:ext cx="12192000" cy="1143000"/>
          </a:xfrm>
          <a:custGeom>
            <a:avLst/>
            <a:gdLst/>
            <a:ahLst/>
            <a:cxnLst/>
            <a:rect l="l" t="t" r="r" b="b"/>
            <a:pathLst>
              <a:path w="12192000" h="1143000">
                <a:moveTo>
                  <a:pt x="12192000" y="0"/>
                </a:moveTo>
                <a:lnTo>
                  <a:pt x="0" y="0"/>
                </a:lnTo>
                <a:lnTo>
                  <a:pt x="0" y="1143000"/>
                </a:lnTo>
                <a:lnTo>
                  <a:pt x="12192000" y="1143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1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1600200"/>
            <a:ext cx="121920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409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5604" y="344170"/>
            <a:ext cx="10400792" cy="492895"/>
          </a:xfrm>
        </p:spPr>
        <p:txBody>
          <a:bodyPr lIns="0" tIns="0" rIns="0" bIns="0"/>
          <a:lstStyle>
            <a:lvl1pPr>
              <a:defRPr sz="3203" b="0" i="0">
                <a:solidFill>
                  <a:srgbClr val="775F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1712" y="1624077"/>
            <a:ext cx="10838181" cy="268852"/>
          </a:xfrm>
        </p:spPr>
        <p:txBody>
          <a:bodyPr lIns="0" tIns="0" rIns="0" bIns="0"/>
          <a:lstStyle>
            <a:lvl1pPr>
              <a:defRPr sz="1747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518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5604" y="344170"/>
            <a:ext cx="10400792" cy="492895"/>
          </a:xfrm>
        </p:spPr>
        <p:txBody>
          <a:bodyPr lIns="0" tIns="0" rIns="0" bIns="0"/>
          <a:lstStyle>
            <a:lvl1pPr>
              <a:defRPr sz="3203" b="0" i="0">
                <a:solidFill>
                  <a:srgbClr val="775F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187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711200" cy="228599"/>
          </a:xfrm>
          <a:custGeom>
            <a:avLst/>
            <a:gdLst/>
            <a:ahLst/>
            <a:cxnLst/>
            <a:rect l="l" t="t" r="r" b="b"/>
            <a:pathLst>
              <a:path w="586740" h="259080">
                <a:moveTo>
                  <a:pt x="586740" y="0"/>
                </a:moveTo>
                <a:lnTo>
                  <a:pt x="0" y="0"/>
                </a:lnTo>
                <a:lnTo>
                  <a:pt x="0" y="259079"/>
                </a:lnTo>
                <a:lnTo>
                  <a:pt x="586740" y="259079"/>
                </a:lnTo>
                <a:lnTo>
                  <a:pt x="58674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bg object 17"/>
          <p:cNvSpPr/>
          <p:nvPr/>
        </p:nvSpPr>
        <p:spPr>
          <a:xfrm>
            <a:off x="786937" y="1280160"/>
            <a:ext cx="11405370" cy="228599"/>
          </a:xfrm>
          <a:custGeom>
            <a:avLst/>
            <a:gdLst/>
            <a:ahLst/>
            <a:cxnLst/>
            <a:rect l="l" t="t" r="r" b="b"/>
            <a:pathLst>
              <a:path w="9409430" h="259080">
                <a:moveTo>
                  <a:pt x="9409176" y="0"/>
                </a:moveTo>
                <a:lnTo>
                  <a:pt x="0" y="0"/>
                </a:lnTo>
                <a:lnTo>
                  <a:pt x="0" y="259079"/>
                </a:lnTo>
                <a:lnTo>
                  <a:pt x="9409176" y="259079"/>
                </a:lnTo>
                <a:lnTo>
                  <a:pt x="9409176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6903" y="356189"/>
            <a:ext cx="869819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775F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4676" y="1158221"/>
            <a:ext cx="1117138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877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711835" cy="228600"/>
          </a:xfrm>
          <a:custGeom>
            <a:avLst/>
            <a:gdLst/>
            <a:ahLst/>
            <a:cxnLst/>
            <a:rect l="l" t="t" r="r" b="b"/>
            <a:pathLst>
              <a:path w="711835" h="228600">
                <a:moveTo>
                  <a:pt x="711708" y="0"/>
                </a:moveTo>
                <a:lnTo>
                  <a:pt x="0" y="0"/>
                </a:lnTo>
                <a:lnTo>
                  <a:pt x="0" y="228600"/>
                </a:lnTo>
                <a:lnTo>
                  <a:pt x="711708" y="228600"/>
                </a:lnTo>
                <a:lnTo>
                  <a:pt x="711708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 sz="1310"/>
          </a:p>
        </p:txBody>
      </p:sp>
      <p:sp>
        <p:nvSpPr>
          <p:cNvPr id="17" name="bg object 17"/>
          <p:cNvSpPr/>
          <p:nvPr/>
        </p:nvSpPr>
        <p:spPr>
          <a:xfrm>
            <a:off x="787908" y="1280160"/>
            <a:ext cx="11404600" cy="228600"/>
          </a:xfrm>
          <a:custGeom>
            <a:avLst/>
            <a:gdLst/>
            <a:ahLst/>
            <a:cxnLst/>
            <a:rect l="l" t="t" r="r" b="b"/>
            <a:pathLst>
              <a:path w="11404600" h="228600">
                <a:moveTo>
                  <a:pt x="11404092" y="0"/>
                </a:moveTo>
                <a:lnTo>
                  <a:pt x="0" y="0"/>
                </a:lnTo>
                <a:lnTo>
                  <a:pt x="0" y="228600"/>
                </a:lnTo>
                <a:lnTo>
                  <a:pt x="11404092" y="228600"/>
                </a:lnTo>
                <a:lnTo>
                  <a:pt x="11404092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 sz="131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5604" y="344170"/>
            <a:ext cx="10400792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75F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1712" y="1624077"/>
            <a:ext cx="108381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570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32832">
        <a:defRPr>
          <a:latin typeface="+mn-lt"/>
          <a:ea typeface="+mn-ea"/>
          <a:cs typeface="+mn-cs"/>
        </a:defRPr>
      </a:lvl2pPr>
      <a:lvl3pPr marL="665665">
        <a:defRPr>
          <a:latin typeface="+mn-lt"/>
          <a:ea typeface="+mn-ea"/>
          <a:cs typeface="+mn-cs"/>
        </a:defRPr>
      </a:lvl3pPr>
      <a:lvl4pPr marL="998497">
        <a:defRPr>
          <a:latin typeface="+mn-lt"/>
          <a:ea typeface="+mn-ea"/>
          <a:cs typeface="+mn-cs"/>
        </a:defRPr>
      </a:lvl4pPr>
      <a:lvl5pPr marL="1331330">
        <a:defRPr>
          <a:latin typeface="+mn-lt"/>
          <a:ea typeface="+mn-ea"/>
          <a:cs typeface="+mn-cs"/>
        </a:defRPr>
      </a:lvl5pPr>
      <a:lvl6pPr marL="1664162">
        <a:defRPr>
          <a:latin typeface="+mn-lt"/>
          <a:ea typeface="+mn-ea"/>
          <a:cs typeface="+mn-cs"/>
        </a:defRPr>
      </a:lvl6pPr>
      <a:lvl7pPr marL="1996995">
        <a:defRPr>
          <a:latin typeface="+mn-lt"/>
          <a:ea typeface="+mn-ea"/>
          <a:cs typeface="+mn-cs"/>
        </a:defRPr>
      </a:lvl7pPr>
      <a:lvl8pPr marL="2329827">
        <a:defRPr>
          <a:latin typeface="+mn-lt"/>
          <a:ea typeface="+mn-ea"/>
          <a:cs typeface="+mn-cs"/>
        </a:defRPr>
      </a:lvl8pPr>
      <a:lvl9pPr marL="26626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32832">
        <a:defRPr>
          <a:latin typeface="+mn-lt"/>
          <a:ea typeface="+mn-ea"/>
          <a:cs typeface="+mn-cs"/>
        </a:defRPr>
      </a:lvl2pPr>
      <a:lvl3pPr marL="665665">
        <a:defRPr>
          <a:latin typeface="+mn-lt"/>
          <a:ea typeface="+mn-ea"/>
          <a:cs typeface="+mn-cs"/>
        </a:defRPr>
      </a:lvl3pPr>
      <a:lvl4pPr marL="998497">
        <a:defRPr>
          <a:latin typeface="+mn-lt"/>
          <a:ea typeface="+mn-ea"/>
          <a:cs typeface="+mn-cs"/>
        </a:defRPr>
      </a:lvl4pPr>
      <a:lvl5pPr marL="1331330">
        <a:defRPr>
          <a:latin typeface="+mn-lt"/>
          <a:ea typeface="+mn-ea"/>
          <a:cs typeface="+mn-cs"/>
        </a:defRPr>
      </a:lvl5pPr>
      <a:lvl6pPr marL="1664162">
        <a:defRPr>
          <a:latin typeface="+mn-lt"/>
          <a:ea typeface="+mn-ea"/>
          <a:cs typeface="+mn-cs"/>
        </a:defRPr>
      </a:lvl6pPr>
      <a:lvl7pPr marL="1996995">
        <a:defRPr>
          <a:latin typeface="+mn-lt"/>
          <a:ea typeface="+mn-ea"/>
          <a:cs typeface="+mn-cs"/>
        </a:defRPr>
      </a:lvl7pPr>
      <a:lvl8pPr marL="2329827">
        <a:defRPr>
          <a:latin typeface="+mn-lt"/>
          <a:ea typeface="+mn-ea"/>
          <a:cs typeface="+mn-cs"/>
        </a:defRPr>
      </a:lvl8pPr>
      <a:lvl9pPr marL="266266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23" y="88489"/>
            <a:ext cx="12093677" cy="5683045"/>
          </a:xfrm>
          <a:custGeom>
            <a:avLst/>
            <a:gdLst/>
            <a:ahLst/>
            <a:cxnLst/>
            <a:rect l="l" t="t" r="r" b="b"/>
            <a:pathLst>
              <a:path w="12192000" h="5971540">
                <a:moveTo>
                  <a:pt x="0" y="5971032"/>
                </a:moveTo>
                <a:lnTo>
                  <a:pt x="12192000" y="5971032"/>
                </a:lnTo>
                <a:lnTo>
                  <a:pt x="12192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pPr marL="0" marR="0" lvl="0" indent="0" algn="l" defTabSz="665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1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6477" y="5771534"/>
            <a:ext cx="11887200" cy="927149"/>
            <a:chOff x="0" y="5971031"/>
            <a:chExt cx="12192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1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5">
                  <a:moveTo>
                    <a:pt x="12192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12192000" y="88696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6656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1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987040" cy="713740"/>
            </a:xfrm>
            <a:custGeom>
              <a:avLst/>
              <a:gdLst/>
              <a:ahLst/>
              <a:cxnLst/>
              <a:rect l="l" t="t" r="r" b="b"/>
              <a:pathLst>
                <a:path w="2987040" h="713740">
                  <a:moveTo>
                    <a:pt x="298704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987040" y="713232"/>
                  </a:lnTo>
                  <a:lnTo>
                    <a:pt x="298704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pPr marL="0" marR="0" lvl="0" indent="0" algn="l" defTabSz="6656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1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45535" y="6044184"/>
              <a:ext cx="9046845" cy="713740"/>
            </a:xfrm>
            <a:custGeom>
              <a:avLst/>
              <a:gdLst/>
              <a:ahLst/>
              <a:cxnLst/>
              <a:rect l="l" t="t" r="r" b="b"/>
              <a:pathLst>
                <a:path w="9046845" h="713740">
                  <a:moveTo>
                    <a:pt x="9046464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9046464" y="713231"/>
                  </a:lnTo>
                  <a:lnTo>
                    <a:pt x="904646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6656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1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48185" y="2549930"/>
            <a:ext cx="5393952" cy="1486663"/>
          </a:xfrm>
          <a:prstGeom prst="rect">
            <a:avLst/>
          </a:prstGeom>
        </p:spPr>
        <p:txBody>
          <a:bodyPr vert="horz" wrap="square" lIns="0" tIns="9245" rIns="0" bIns="0" rtlCol="0">
            <a:spAutoFit/>
          </a:bodyPr>
          <a:lstStyle/>
          <a:p>
            <a:pPr marL="9246" marR="3698" algn="ctr">
              <a:spcBef>
                <a:spcPts val="73"/>
              </a:spcBef>
            </a:pPr>
            <a:r>
              <a:rPr lang="fr-FR" sz="4800" spc="-229" dirty="0">
                <a:solidFill>
                  <a:srgbClr val="EBDDC3"/>
                </a:solidFill>
              </a:rPr>
              <a:t>Linux </a:t>
            </a:r>
            <a:br>
              <a:rPr lang="fr-FR" sz="4800" spc="-229" dirty="0">
                <a:solidFill>
                  <a:srgbClr val="EBDDC3"/>
                </a:solidFill>
              </a:rPr>
            </a:br>
            <a:r>
              <a:rPr lang="fr-FR" sz="4800" spc="-229" dirty="0">
                <a:solidFill>
                  <a:srgbClr val="EBDDC3"/>
                </a:solidFill>
              </a:rPr>
              <a:t>Gestion des logiciels</a:t>
            </a:r>
            <a:endParaRPr sz="4800" dirty="0"/>
          </a:p>
        </p:txBody>
      </p:sp>
      <p:sp>
        <p:nvSpPr>
          <p:cNvPr id="8" name="object 8"/>
          <p:cNvSpPr txBox="1"/>
          <p:nvPr/>
        </p:nvSpPr>
        <p:spPr>
          <a:xfrm>
            <a:off x="3615592" y="6076328"/>
            <a:ext cx="4643505" cy="378201"/>
          </a:xfrm>
          <a:prstGeom prst="rect">
            <a:avLst/>
          </a:prstGeom>
        </p:spPr>
        <p:txBody>
          <a:bodyPr vert="horz" wrap="square" lIns="0" tIns="8783" rIns="0" bIns="0" rtlCol="0">
            <a:spAutoFit/>
          </a:bodyPr>
          <a:lstStyle/>
          <a:p>
            <a:pPr marL="9246" marR="0" lvl="0" indent="0" algn="l" defTabSz="665665" rtl="0" eaLnBrk="1" fontAlgn="auto" latinLnBrk="0" hangingPunct="1">
              <a:lnSpc>
                <a:spcPct val="100000"/>
              </a:lnSpc>
              <a:spcBef>
                <a:spcPts val="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26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F</a:t>
            </a:r>
            <a:r>
              <a:rPr kumimoji="0" sz="2400" b="0" i="0" u="none" strike="noStrike" kern="1200" cap="none" spc="-5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o</a:t>
            </a:r>
            <a:r>
              <a:rPr kumimoji="0" sz="2400" b="0" i="0" u="none" strike="noStrike" kern="1200" cap="none" spc="-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</a:t>
            </a:r>
            <a:r>
              <a:rPr kumimoji="0" sz="2400" b="0" i="0" u="none" strike="noStrike" kern="1200" cap="none" spc="-14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</a:t>
            </a:r>
            <a:r>
              <a:rPr kumimoji="0" sz="2400" b="0" i="0" u="none" strike="noStrike" kern="1200" cap="none" spc="-10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teur</a:t>
            </a:r>
            <a:r>
              <a:rPr kumimoji="0" sz="2400" b="0" i="0" u="none" strike="noStrike" kern="1200" cap="none" spc="1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2400" b="0" i="0" u="none" strike="noStrike" kern="1200" cap="none" spc="-8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:</a:t>
            </a:r>
            <a:r>
              <a:rPr kumimoji="0" sz="2400" b="0" i="0" u="none" strike="noStrike" kern="1200" cap="none" spc="1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lang="en-US" sz="2400" b="0" i="0" u="none" strike="noStrike" kern="1200" cap="none" spc="-102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Braiek Fares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85C808C-E29B-8AD9-D730-0B6EB9B1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903" y="356189"/>
            <a:ext cx="8698192" cy="651845"/>
          </a:xfrm>
        </p:spPr>
        <p:txBody>
          <a:bodyPr/>
          <a:lstStyle/>
          <a:p>
            <a:r>
              <a:rPr lang="fr-FR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Fonctionnement de YUM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1A03E86-6366-9D2A-B023-5A53EC7F04B0}"/>
              </a:ext>
            </a:extLst>
          </p:cNvPr>
          <p:cNvSpPr txBox="1"/>
          <p:nvPr/>
        </p:nvSpPr>
        <p:spPr>
          <a:xfrm>
            <a:off x="395079" y="1994519"/>
            <a:ext cx="10359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Chaque fichier .repo se constitue au minimum des informations suivantes, une directive par ligne. Exemple: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6C43E0-82E5-91D3-454D-CC09F2BCCD3F}"/>
              </a:ext>
            </a:extLst>
          </p:cNvPr>
          <p:cNvSpPr txBox="1"/>
          <p:nvPr/>
        </p:nvSpPr>
        <p:spPr>
          <a:xfrm>
            <a:off x="1011306" y="2731390"/>
            <a:ext cx="101105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Roboto Mono" panose="00000009000000000000" pitchFamily="49" charset="0"/>
              </a:rPr>
              <a:t>[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Roboto Mono" panose="00000009000000000000" pitchFamily="49" charset="0"/>
              </a:rPr>
              <a:t>DepotLocal</a:t>
            </a:r>
            <a:r>
              <a:rPr lang="fr-FR" b="0" i="0" dirty="0">
                <a:solidFill>
                  <a:srgbClr val="333333"/>
                </a:solidFill>
                <a:effectLst/>
                <a:latin typeface="Roboto Mono" panose="00000009000000000000" pitchFamily="49" charset="0"/>
              </a:rPr>
              <a:t>] </a:t>
            </a:r>
            <a:r>
              <a:rPr lang="fr-FR" b="0" i="1" dirty="0">
                <a:solidFill>
                  <a:srgbClr val="999988"/>
                </a:solidFill>
                <a:effectLst/>
                <a:latin typeface="Roboto Mono" panose="00000009000000000000" pitchFamily="49" charset="0"/>
              </a:rPr>
              <a:t>#Nom court du dépôt</a:t>
            </a:r>
            <a:r>
              <a:rPr lang="fr-FR" b="0" i="0" dirty="0">
                <a:solidFill>
                  <a:srgbClr val="333333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fr-FR" b="0" i="0" dirty="0" err="1">
                <a:solidFill>
                  <a:srgbClr val="333333"/>
                </a:solidFill>
                <a:effectLst/>
                <a:latin typeface="Roboto Mono" panose="00000009000000000000" pitchFamily="49" charset="0"/>
              </a:rPr>
              <a:t>name</a:t>
            </a:r>
            <a:r>
              <a:rPr lang="fr-FR" b="0" i="0" dirty="0">
                <a:solidFill>
                  <a:srgbClr val="333333"/>
                </a:solidFill>
                <a:effectLst/>
                <a:latin typeface="Roboto Mono" panose="00000009000000000000" pitchFamily="49" charset="0"/>
              </a:rPr>
              <a:t>=Mon dépôt </a:t>
            </a:r>
            <a:r>
              <a:rPr lang="fr-FR" b="0" i="0" dirty="0">
                <a:solidFill>
                  <a:srgbClr val="0086B3"/>
                </a:solidFill>
                <a:effectLst/>
                <a:latin typeface="Roboto Mono" panose="00000009000000000000" pitchFamily="49" charset="0"/>
              </a:rPr>
              <a:t>local</a:t>
            </a:r>
            <a:r>
              <a:rPr lang="fr-FR" b="0" i="0" dirty="0">
                <a:solidFill>
                  <a:srgbClr val="333333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fr-FR" b="0" i="1" dirty="0">
                <a:solidFill>
                  <a:srgbClr val="999988"/>
                </a:solidFill>
                <a:effectLst/>
                <a:latin typeface="Roboto Mono" panose="00000009000000000000" pitchFamily="49" charset="0"/>
              </a:rPr>
              <a:t>#Nom détaillé</a:t>
            </a:r>
            <a:r>
              <a:rPr lang="fr-FR" b="0" i="0" dirty="0">
                <a:solidFill>
                  <a:srgbClr val="333333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fr-FR" b="0" i="0" dirty="0" err="1">
                <a:solidFill>
                  <a:srgbClr val="333333"/>
                </a:solidFill>
                <a:effectLst/>
                <a:latin typeface="Roboto Mono" panose="00000009000000000000" pitchFamily="49" charset="0"/>
              </a:rPr>
              <a:t>baseurl</a:t>
            </a:r>
            <a:r>
              <a:rPr lang="fr-FR" b="0" i="0" dirty="0">
                <a:solidFill>
                  <a:srgbClr val="333333"/>
                </a:solidFill>
                <a:effectLst/>
                <a:latin typeface="Roboto Mono" panose="00000009000000000000" pitchFamily="49" charset="0"/>
              </a:rPr>
              <a:t>=http://....... ou file:///...... </a:t>
            </a:r>
            <a:r>
              <a:rPr lang="fr-FR" b="0" i="1" dirty="0">
                <a:solidFill>
                  <a:srgbClr val="999988"/>
                </a:solidFill>
                <a:effectLst/>
                <a:latin typeface="Roboto Mono" panose="00000009000000000000" pitchFamily="49" charset="0"/>
              </a:rPr>
              <a:t>#Adresse http ou local</a:t>
            </a:r>
            <a:r>
              <a:rPr lang="fr-FR" b="0" i="0" dirty="0">
                <a:solidFill>
                  <a:srgbClr val="333333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fr-FR" b="0" i="0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enabled</a:t>
            </a:r>
            <a:r>
              <a:rPr lang="fr-FR" b="0" i="0" dirty="0">
                <a:solidFill>
                  <a:srgbClr val="333333"/>
                </a:solidFill>
                <a:effectLst/>
                <a:latin typeface="Roboto Mono" panose="00000009000000000000" pitchFamily="49" charset="0"/>
              </a:rPr>
              <a:t>=1 </a:t>
            </a:r>
            <a:r>
              <a:rPr lang="fr-FR" b="0" i="1" dirty="0">
                <a:solidFill>
                  <a:srgbClr val="999988"/>
                </a:solidFill>
                <a:effectLst/>
                <a:latin typeface="Roboto Mono" panose="00000009000000000000" pitchFamily="49" charset="0"/>
              </a:rPr>
              <a:t>#Activation =1, ou non activé =0"</a:t>
            </a:r>
            <a:r>
              <a:rPr lang="fr-FR" b="0" i="0" dirty="0">
                <a:solidFill>
                  <a:srgbClr val="333333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fr-FR" b="0" i="0" dirty="0" err="1">
                <a:solidFill>
                  <a:srgbClr val="333333"/>
                </a:solidFill>
                <a:effectLst/>
                <a:latin typeface="Roboto Mono" panose="00000009000000000000" pitchFamily="49" charset="0"/>
              </a:rPr>
              <a:t>gpgcheck</a:t>
            </a:r>
            <a:r>
              <a:rPr lang="fr-FR" b="0" i="0" dirty="0">
                <a:solidFill>
                  <a:srgbClr val="333333"/>
                </a:solidFill>
                <a:effectLst/>
                <a:latin typeface="Roboto Mono" panose="00000009000000000000" pitchFamily="49" charset="0"/>
              </a:rPr>
              <a:t>=1 </a:t>
            </a:r>
            <a:r>
              <a:rPr lang="fr-FR" b="0" i="1" dirty="0">
                <a:solidFill>
                  <a:srgbClr val="999988"/>
                </a:solidFill>
                <a:effectLst/>
                <a:latin typeface="Roboto Mono" panose="00000009000000000000" pitchFamily="49" charset="0"/>
              </a:rPr>
              <a:t>#Dépôt demandant une signature</a:t>
            </a:r>
            <a:r>
              <a:rPr lang="fr-FR" b="0" i="0" dirty="0">
                <a:solidFill>
                  <a:srgbClr val="333333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Roboto Mono" panose="00000009000000000000" pitchFamily="49" charset="0"/>
              </a:rPr>
              <a:t>gpgkey</a:t>
            </a:r>
            <a:r>
              <a:rPr lang="fr-FR" b="0" i="0" dirty="0">
                <a:solidFill>
                  <a:srgbClr val="333333"/>
                </a:solidFill>
                <a:effectLst/>
                <a:latin typeface="Roboto Mono" panose="00000009000000000000" pitchFamily="49" charset="0"/>
              </a:rPr>
              <a:t>=file:///etc/pki/rpm-gpg/RPM-GPG-KEY-CentOS-6 </a:t>
            </a:r>
            <a:r>
              <a:rPr lang="fr-FR" b="0" i="1" dirty="0">
                <a:solidFill>
                  <a:srgbClr val="999988"/>
                </a:solidFill>
                <a:effectLst/>
                <a:latin typeface="Roboto Mono" panose="00000009000000000000" pitchFamily="49" charset="0"/>
              </a:rPr>
              <a:t>#Chemin de la clef publique GPG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559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85C808C-E29B-8AD9-D730-0B6EB9B1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903" y="356189"/>
            <a:ext cx="8698192" cy="651845"/>
          </a:xfrm>
        </p:spPr>
        <p:txBody>
          <a:bodyPr/>
          <a:lstStyle/>
          <a:p>
            <a:r>
              <a:rPr lang="fr-FR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Gérer son dépôt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A95C57-7683-4D89-B8E0-A883350EA3D1}"/>
              </a:ext>
            </a:extLst>
          </p:cNvPr>
          <p:cNvSpPr txBox="1"/>
          <p:nvPr/>
        </p:nvSpPr>
        <p:spPr>
          <a:xfrm>
            <a:off x="703193" y="1628147"/>
            <a:ext cx="974190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La création d’un dépôt permet de disposer de sa propre banque de paquets. Celle-ci peut-être disponible par exemple par point de montage ou mise à disposition sur un serveur web.</a:t>
            </a:r>
          </a:p>
          <a:p>
            <a:endParaRPr lang="fr-FR" sz="1600" dirty="0"/>
          </a:p>
          <a:p>
            <a:r>
              <a:rPr lang="fr-FR" sz="1600" dirty="0"/>
              <a:t>Les étapes de la création d’un dépôt sur un serveur sont les suivantes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1616D95-5A25-6F4F-B833-9920905F651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23679" y="2703016"/>
            <a:ext cx="1074668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Créer un répertoire qui va accueillir tous les paquets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rpm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[root]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+mj-lt"/>
              </a:rPr>
              <a:t>#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999988"/>
                </a:solidFill>
                <a:effectLst/>
                <a:latin typeface="+mj-lt"/>
              </a:rPr>
              <a:t>mkdir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+mj-lt"/>
              </a:rPr>
              <a:t> /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999988"/>
                </a:solidFill>
                <a:effectLst/>
                <a:latin typeface="+mj-lt"/>
              </a:rPr>
              <a:t>MonDepot</a:t>
            </a:r>
            <a:endParaRPr kumimoji="0" lang="fr-FR" altLang="fr-FR" b="0" i="1" u="none" strike="noStrike" cap="none" normalizeH="0" baseline="0" dirty="0">
              <a:ln>
                <a:noFill/>
              </a:ln>
              <a:solidFill>
                <a:srgbClr val="999988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Copier tous les paquets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rpm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 nécessaires dans ce dossier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[root]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+mj-lt"/>
              </a:rPr>
              <a:t>#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999988"/>
                </a:solidFill>
                <a:effectLst/>
                <a:latin typeface="+mj-lt"/>
              </a:rPr>
              <a:t>cp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+mj-lt"/>
              </a:rPr>
              <a:t> ../*.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999988"/>
                </a:solidFill>
                <a:effectLst/>
                <a:latin typeface="+mj-lt"/>
              </a:rPr>
              <a:t>rpm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+mj-lt"/>
              </a:rPr>
              <a:t> /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999988"/>
                </a:solidFill>
                <a:effectLst/>
                <a:latin typeface="+mj-lt"/>
              </a:rPr>
              <a:t>MonDepot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+mj-lt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Créer la structure et générer le dépôt à l’aide de la commande 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createrepo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 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[root]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+mj-lt"/>
              </a:rPr>
              <a:t>#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999988"/>
                </a:solidFill>
                <a:effectLst/>
                <a:latin typeface="+mj-lt"/>
              </a:rPr>
              <a:t>createrepo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+mj-lt"/>
              </a:rPr>
              <a:t> /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999988"/>
                </a:solidFill>
                <a:effectLst/>
                <a:latin typeface="+mj-lt"/>
              </a:rPr>
              <a:t>MonDepot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b="0" i="0" dirty="0">
                <a:solidFill>
                  <a:srgbClr val="333333"/>
                </a:solidFill>
                <a:effectLst/>
                <a:latin typeface="+mj-lt"/>
              </a:rPr>
              <a:t>Configurer les fichiers .repo des clients afin qu’ils puissent installer les paquets depuis ce serveur (réinitialiser le cache des clients si besoin avec </a:t>
            </a:r>
            <a:r>
              <a:rPr lang="fr-FR" b="0" i="0" dirty="0" err="1">
                <a:solidFill>
                  <a:srgbClr val="FF0000"/>
                </a:solidFill>
                <a:effectLst/>
                <a:latin typeface="+mj-lt"/>
              </a:rPr>
              <a:t>yum</a:t>
            </a:r>
            <a:r>
              <a:rPr lang="fr-FR" b="0" i="0" dirty="0">
                <a:solidFill>
                  <a:srgbClr val="FF0000"/>
                </a:solidFill>
                <a:effectLst/>
                <a:latin typeface="+mj-lt"/>
              </a:rPr>
              <a:t> clean all</a:t>
            </a:r>
            <a:r>
              <a:rPr lang="fr-FR" b="0" i="0" dirty="0">
                <a:solidFill>
                  <a:srgbClr val="333333"/>
                </a:solidFill>
                <a:effectLst/>
                <a:latin typeface="+mj-lt"/>
              </a:rPr>
              <a:t>)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817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85C808C-E29B-8AD9-D730-0B6EB9B1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903" y="356189"/>
            <a:ext cx="8698192" cy="651845"/>
          </a:xfrm>
        </p:spPr>
        <p:txBody>
          <a:bodyPr/>
          <a:lstStyle/>
          <a:p>
            <a:r>
              <a:rPr lang="fr-FR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Le dépôt EPEL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B6EC11-6B17-CF7A-43C6-D114763E28A5}"/>
              </a:ext>
            </a:extLst>
          </p:cNvPr>
          <p:cNvSpPr txBox="1"/>
          <p:nvPr/>
        </p:nvSpPr>
        <p:spPr>
          <a:xfrm>
            <a:off x="603802" y="1785227"/>
            <a:ext cx="1050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dépôt EPEL (Extra Packages for Enterprise Linux) est un dépôt contenant des paquets logiciels supplémentaires pour Entreprise Linux, ce qui inclut </a:t>
            </a:r>
            <a:r>
              <a:rPr lang="fr-FR" dirty="0" err="1"/>
              <a:t>RedHat</a:t>
            </a:r>
            <a:r>
              <a:rPr lang="fr-FR" dirty="0"/>
              <a:t> Entreprise Linux (RHEL), CentOS, </a:t>
            </a:r>
            <a:r>
              <a:rPr lang="fr-FR" dirty="0" err="1"/>
              <a:t>etc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508C7A-928A-9630-BE82-99404267BC4B}"/>
              </a:ext>
            </a:extLst>
          </p:cNvPr>
          <p:cNvSpPr txBox="1"/>
          <p:nvPr/>
        </p:nvSpPr>
        <p:spPr>
          <a:xfrm>
            <a:off x="603802" y="265792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Pour une CentOS 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EDCA275-72A1-26E0-B067-BD03D1BA27C0}"/>
              </a:ext>
            </a:extLst>
          </p:cNvPr>
          <p:cNvSpPr txBox="1"/>
          <p:nvPr/>
        </p:nvSpPr>
        <p:spPr>
          <a:xfrm>
            <a:off x="703193" y="3253624"/>
            <a:ext cx="9414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[root]# </a:t>
            </a:r>
            <a:r>
              <a:rPr lang="nl-NL" dirty="0" err="1"/>
              <a:t>rpm</a:t>
            </a:r>
            <a:r>
              <a:rPr lang="nl-NL" dirty="0"/>
              <a:t> -</a:t>
            </a:r>
            <a:r>
              <a:rPr lang="nl-NL" dirty="0" err="1"/>
              <a:t>ivh</a:t>
            </a:r>
            <a:r>
              <a:rPr lang="nl-NL" dirty="0"/>
              <a:t> http://dl.fedoraproject.org/pub/epel/6/x86_64/epel-release-6-8.noarch.rpm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365FFF8-037A-B678-72A4-950480018BF8}"/>
              </a:ext>
            </a:extLst>
          </p:cNvPr>
          <p:cNvSpPr txBox="1"/>
          <p:nvPr/>
        </p:nvSpPr>
        <p:spPr>
          <a:xfrm>
            <a:off x="703193" y="412185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Après avoir installé le paquet RPM du dépôt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01F8F02-EC54-574E-BA84-9F65BB899B43}"/>
              </a:ext>
            </a:extLst>
          </p:cNvPr>
          <p:cNvSpPr txBox="1"/>
          <p:nvPr/>
        </p:nvSpPr>
        <p:spPr>
          <a:xfrm>
            <a:off x="603802" y="499008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[root]# </a:t>
            </a:r>
            <a:r>
              <a:rPr lang="fr-FR" dirty="0" err="1"/>
              <a:t>yum</a:t>
            </a:r>
            <a:r>
              <a:rPr lang="fr-FR" dirty="0"/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95903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04C026E-3D9E-F1B9-3EE2-639B2C34BC24}"/>
              </a:ext>
            </a:extLst>
          </p:cNvPr>
          <p:cNvSpPr txBox="1"/>
          <p:nvPr/>
        </p:nvSpPr>
        <p:spPr>
          <a:xfrm>
            <a:off x="1001367" y="2134393"/>
            <a:ext cx="101403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Sur un système Linux, il est possible d’installer un logiciel de deux façons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utilisant un paquet d’installation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compilant les fichiers sources.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185C808C-E29B-8AD9-D730-0B6EB9B1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903" y="356189"/>
            <a:ext cx="8698192" cy="651845"/>
          </a:xfrm>
        </p:spPr>
        <p:txBody>
          <a:bodyPr/>
          <a:lstStyle/>
          <a:p>
            <a:r>
              <a:rPr lang="fr-FR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Généralités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195D6B2-7651-6FE0-C033-81454943AAD6}"/>
              </a:ext>
            </a:extLst>
          </p:cNvPr>
          <p:cNvSpPr txBox="1"/>
          <p:nvPr/>
        </p:nvSpPr>
        <p:spPr>
          <a:xfrm>
            <a:off x="882098" y="3916488"/>
            <a:ext cx="110746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Le paquet </a:t>
            </a:r>
            <a:r>
              <a:rPr lang="fr-F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Il s’agit d’un unique fichier comprenant toutes les données utiles à l’installation du programme. Il peut être exécuté directement sur le système à partir d’un dépôt logiciel.</a:t>
            </a:r>
          </a:p>
          <a:p>
            <a:pPr algn="l"/>
            <a:endParaRPr lang="fr-FR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fr-F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Les fichiers sources </a:t>
            </a:r>
            <a:r>
              <a:rPr lang="fr-F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Certains logiciels ne sont pas fournis dans des paquets prêts à être installés mais via une archive contenant les fichiers sources. Charge à l’administrateur de préparer ces fichiers et de les compiler pour installer le programme.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85C808C-E29B-8AD9-D730-0B6EB9B1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903" y="356189"/>
            <a:ext cx="8698192" cy="651845"/>
          </a:xfrm>
        </p:spPr>
        <p:txBody>
          <a:bodyPr/>
          <a:lstStyle/>
          <a:p>
            <a:r>
              <a:rPr lang="fr-FR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RPM : </a:t>
            </a:r>
            <a:r>
              <a:rPr lang="fr-FR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RedHat</a:t>
            </a:r>
            <a:r>
              <a:rPr lang="fr-FR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Package Manager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BBA3A2-02DF-6FE2-665B-57F369475C2D}"/>
              </a:ext>
            </a:extLst>
          </p:cNvPr>
          <p:cNvSpPr txBox="1"/>
          <p:nvPr/>
        </p:nvSpPr>
        <p:spPr>
          <a:xfrm>
            <a:off x="673375" y="1897800"/>
            <a:ext cx="106969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RPM</a:t>
            </a:r>
            <a:r>
              <a:rPr lang="fr-FR" dirty="0"/>
              <a:t> (</a:t>
            </a:r>
            <a:r>
              <a:rPr lang="fr-FR" dirty="0" err="1"/>
              <a:t>RedHat</a:t>
            </a:r>
            <a:r>
              <a:rPr lang="fr-FR" dirty="0"/>
              <a:t> Package Manager) est un système de gestion des logiciels. Il est possible d’installer, de désinstaller, de mettre à jour ou de vérifier des logiciels contenus dans des paquets.</a:t>
            </a:r>
          </a:p>
          <a:p>
            <a:endParaRPr lang="fr-FR" dirty="0"/>
          </a:p>
          <a:p>
            <a:r>
              <a:rPr lang="fr-FR" b="1" dirty="0"/>
              <a:t>RPM</a:t>
            </a:r>
            <a:r>
              <a:rPr lang="fr-FR" dirty="0"/>
              <a:t> est le format utilisé par toutes les distributions à base </a:t>
            </a:r>
            <a:r>
              <a:rPr lang="fr-FR" dirty="0" err="1"/>
              <a:t>RedHat</a:t>
            </a:r>
            <a:r>
              <a:rPr lang="fr-FR" dirty="0"/>
              <a:t> (</a:t>
            </a:r>
            <a:r>
              <a:rPr lang="fr-FR" dirty="0" err="1"/>
              <a:t>Fedora</a:t>
            </a:r>
            <a:r>
              <a:rPr lang="fr-FR" dirty="0"/>
              <a:t>, CentOS, </a:t>
            </a:r>
            <a:r>
              <a:rPr lang="fr-FR" dirty="0" err="1"/>
              <a:t>SuSe</a:t>
            </a:r>
            <a:r>
              <a:rPr lang="fr-FR" dirty="0"/>
              <a:t>, Mandriva, …​). Son équivalent dans le monde de Debian est DPKG (Debian Package).</a:t>
            </a:r>
          </a:p>
          <a:p>
            <a:endParaRPr lang="fr-FR" dirty="0"/>
          </a:p>
          <a:p>
            <a:r>
              <a:rPr lang="fr-FR" dirty="0"/>
              <a:t>Le nom d’un paquet RPM répond à une nomenclature précise :</a:t>
            </a:r>
          </a:p>
        </p:txBody>
      </p:sp>
      <p:pic>
        <p:nvPicPr>
          <p:cNvPr id="1026" name="Picture 2" descr="Nomenclature RPM">
            <a:extLst>
              <a:ext uri="{FF2B5EF4-FFF2-40B4-BE49-F238E27FC236}">
                <a16:creationId xmlns:a16="http://schemas.microsoft.com/office/drawing/2014/main" id="{D6BB759D-70FA-43E4-E1DF-33FE36EC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03" y="4087779"/>
            <a:ext cx="4745107" cy="241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11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85C808C-E29B-8AD9-D730-0B6EB9B1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903" y="356189"/>
            <a:ext cx="8698192" cy="651845"/>
          </a:xfrm>
        </p:spPr>
        <p:txBody>
          <a:bodyPr/>
          <a:lstStyle/>
          <a:p>
            <a:r>
              <a:rPr lang="fr-FR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Commande </a:t>
            </a:r>
            <a:r>
              <a:rPr lang="fr-FR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rpm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A2AAC8-13F6-9799-9F74-3B8A8B136956}"/>
              </a:ext>
            </a:extLst>
          </p:cNvPr>
          <p:cNvSpPr txBox="1"/>
          <p:nvPr/>
        </p:nvSpPr>
        <p:spPr>
          <a:xfrm>
            <a:off x="693255" y="190255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commande </a:t>
            </a:r>
            <a:r>
              <a:rPr lang="fr-FR" dirty="0" err="1"/>
              <a:t>rpm</a:t>
            </a:r>
            <a:r>
              <a:rPr lang="fr-FR" dirty="0"/>
              <a:t> permet d’installer un paquet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AFEBE1E-CB81-06B8-D416-A5FA804F1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76" y="2434504"/>
            <a:ext cx="7102455" cy="198899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FC21DAB-4A74-AD51-DEA8-EF942B218BD4}"/>
              </a:ext>
            </a:extLst>
          </p:cNvPr>
          <p:cNvSpPr txBox="1"/>
          <p:nvPr/>
        </p:nvSpPr>
        <p:spPr>
          <a:xfrm>
            <a:off x="693255" y="4911358"/>
            <a:ext cx="51410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commande </a:t>
            </a:r>
            <a:r>
              <a:rPr lang="fr-FR" dirty="0" err="1"/>
              <a:t>rpm</a:t>
            </a:r>
            <a:r>
              <a:rPr lang="fr-FR" dirty="0"/>
              <a:t> permet aussi d’interroger la base de données des paquets du système en ajoutant l’option -q.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013D236-5154-D791-4A9B-8CDB0D869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661" y="4586116"/>
            <a:ext cx="5372566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6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85C808C-E29B-8AD9-D730-0B6EB9B1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903" y="356189"/>
            <a:ext cx="8698192" cy="651845"/>
          </a:xfrm>
        </p:spPr>
        <p:txBody>
          <a:bodyPr/>
          <a:lstStyle/>
          <a:p>
            <a:r>
              <a:rPr lang="fr-FR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Commande </a:t>
            </a:r>
            <a:r>
              <a:rPr lang="fr-FR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rpm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2F9BBF-E11C-23FD-2D64-44DFC4EE2DD3}"/>
              </a:ext>
            </a:extLst>
          </p:cNvPr>
          <p:cNvSpPr txBox="1"/>
          <p:nvPr/>
        </p:nvSpPr>
        <p:spPr>
          <a:xfrm>
            <a:off x="852280" y="1893261"/>
            <a:ext cx="8401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Il est possible de lister tous les paquets installés et de filtrer avec la commande </a:t>
            </a:r>
            <a:r>
              <a:rPr lang="fr-FR" dirty="0" err="1"/>
              <a:t>grep</a:t>
            </a:r>
            <a:r>
              <a:rPr lang="fr-FR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08ED55F-B64D-B7EC-1B0E-932E718E1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96" y="2654435"/>
            <a:ext cx="7696867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4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85C808C-E29B-8AD9-D730-0B6EB9B1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903" y="356189"/>
            <a:ext cx="8698192" cy="651845"/>
          </a:xfrm>
        </p:spPr>
        <p:txBody>
          <a:bodyPr/>
          <a:lstStyle/>
          <a:p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YUM : Yellow dog Updater Modified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9CB19FE-E445-798A-DA47-46568DC45ABE}"/>
              </a:ext>
            </a:extLst>
          </p:cNvPr>
          <p:cNvSpPr txBox="1"/>
          <p:nvPr/>
        </p:nvSpPr>
        <p:spPr>
          <a:xfrm>
            <a:off x="802584" y="2009724"/>
            <a:ext cx="106771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YUM</a:t>
            </a:r>
            <a:r>
              <a:rPr lang="fr-FR" dirty="0"/>
              <a:t> est un gestionnaire de paquets logiciels. Il fonctionne avec des paquets RPM regroupés dans un dépôt (un répertoire de stockage des paquets) local ou distant.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commande </a:t>
            </a:r>
            <a:r>
              <a:rPr lang="fr-FR" b="1" dirty="0" err="1"/>
              <a:t>yum</a:t>
            </a:r>
            <a:r>
              <a:rPr lang="fr-FR" dirty="0"/>
              <a:t> permet la gestion des paquets en comparant ceux installés sur le système à ceux présents dans les dépôts définis sur le serveur.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Elle permet aussi d’installer automatiquement les dépendances, si elles sont également présentes dans les dépôts.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YUM</a:t>
            </a:r>
            <a:r>
              <a:rPr lang="fr-FR" dirty="0"/>
              <a:t> est le gestionnaire utilisé par de nombreuses distributions à base </a:t>
            </a:r>
            <a:r>
              <a:rPr lang="fr-FR" dirty="0" err="1"/>
              <a:t>RedHat</a:t>
            </a:r>
            <a:r>
              <a:rPr lang="fr-FR" dirty="0"/>
              <a:t> (</a:t>
            </a:r>
            <a:r>
              <a:rPr lang="fr-FR" dirty="0" err="1"/>
              <a:t>Fedora</a:t>
            </a:r>
            <a:r>
              <a:rPr lang="fr-FR" dirty="0"/>
              <a:t>, CentOS, …​).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Son équivalent dans le monde Debian est </a:t>
            </a:r>
            <a:r>
              <a:rPr lang="fr-FR" b="1" dirty="0"/>
              <a:t>APT</a:t>
            </a:r>
            <a:r>
              <a:rPr lang="fr-FR" dirty="0"/>
              <a:t> (Advanced Packaging Tool).</a:t>
            </a:r>
          </a:p>
        </p:txBody>
      </p:sp>
    </p:spTree>
    <p:extLst>
      <p:ext uri="{BB962C8B-B14F-4D97-AF65-F5344CB8AC3E}">
        <p14:creationId xmlns:p14="http://schemas.microsoft.com/office/powerpoint/2010/main" val="126254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85C808C-E29B-8AD9-D730-0B6EB9B1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903" y="356189"/>
            <a:ext cx="8698192" cy="651845"/>
          </a:xfrm>
        </p:spPr>
        <p:txBody>
          <a:bodyPr/>
          <a:lstStyle/>
          <a:p>
            <a:r>
              <a:rPr lang="fr-FR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Commande </a:t>
            </a:r>
            <a:r>
              <a:rPr lang="fr-FR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yum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44B67E-9EC1-ADF2-93EE-F8198026D07D}"/>
              </a:ext>
            </a:extLst>
          </p:cNvPr>
          <p:cNvSpPr txBox="1"/>
          <p:nvPr/>
        </p:nvSpPr>
        <p:spPr>
          <a:xfrm>
            <a:off x="693253" y="1843566"/>
            <a:ext cx="8351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La commande </a:t>
            </a:r>
            <a:r>
              <a:rPr lang="fr-FR" dirty="0" err="1"/>
              <a:t>yum</a:t>
            </a:r>
            <a:r>
              <a:rPr lang="fr-FR" dirty="0"/>
              <a:t> permet d’installer un paquet en ne spécifiant que le nom court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CF069F-7B5C-991E-3AC1-DFB92090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33" y="2728345"/>
            <a:ext cx="6896698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85C808C-E29B-8AD9-D730-0B6EB9B1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903" y="356189"/>
            <a:ext cx="8698192" cy="651845"/>
          </a:xfrm>
        </p:spPr>
        <p:txBody>
          <a:bodyPr/>
          <a:lstStyle/>
          <a:p>
            <a:r>
              <a:rPr lang="fr-FR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Commande </a:t>
            </a:r>
            <a:r>
              <a:rPr lang="fr-FR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yum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44B67E-9EC1-ADF2-93EE-F8198026D07D}"/>
              </a:ext>
            </a:extLst>
          </p:cNvPr>
          <p:cNvSpPr txBox="1"/>
          <p:nvPr/>
        </p:nvSpPr>
        <p:spPr>
          <a:xfrm>
            <a:off x="693253" y="1843566"/>
            <a:ext cx="8351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La commande </a:t>
            </a:r>
            <a:r>
              <a:rPr lang="fr-FR" dirty="0" err="1"/>
              <a:t>yum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liste tous les paquets installés sur le système et présents dans le dépôt. Elle accepte plusieurs paramètres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B7199B-2C9A-74E3-01B9-C469C5B67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53" y="2736569"/>
            <a:ext cx="6904318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9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85C808C-E29B-8AD9-D730-0B6EB9B1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903" y="356189"/>
            <a:ext cx="8698192" cy="651845"/>
          </a:xfrm>
        </p:spPr>
        <p:txBody>
          <a:bodyPr/>
          <a:lstStyle/>
          <a:p>
            <a:r>
              <a:rPr lang="fr-FR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Fonctionnement de YUM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ABE846B-4D24-64F7-9FB1-3F50F19B0664}"/>
              </a:ext>
            </a:extLst>
          </p:cNvPr>
          <p:cNvSpPr txBox="1"/>
          <p:nvPr/>
        </p:nvSpPr>
        <p:spPr>
          <a:xfrm>
            <a:off x="613740" y="1866037"/>
            <a:ext cx="1086595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gestionnaire YUM s’appuie sur un ou plusieurs fichiers de configuration afin de cibler les dépôts contenant les paquets RPM.</a:t>
            </a:r>
          </a:p>
          <a:p>
            <a:endParaRPr lang="fr-FR" dirty="0"/>
          </a:p>
          <a:p>
            <a:r>
              <a:rPr lang="fr-FR" dirty="0"/>
              <a:t>Ces fichiers sont situés dans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yum.repos.d</a:t>
            </a:r>
            <a:r>
              <a:rPr lang="fr-FR" dirty="0"/>
              <a:t>/ et se terminent obligatoirement par .repo afin d’être exploités par YUM.</a:t>
            </a:r>
          </a:p>
          <a:p>
            <a:endParaRPr lang="fr-FR" dirty="0"/>
          </a:p>
          <a:p>
            <a:r>
              <a:rPr lang="fr-FR" dirty="0"/>
              <a:t>Exemple</a:t>
            </a:r>
          </a:p>
          <a:p>
            <a:endParaRPr lang="fr-FR" dirty="0"/>
          </a:p>
          <a:p>
            <a:r>
              <a:rPr lang="fr-FR" b="0" i="0" dirty="0">
                <a:solidFill>
                  <a:srgbClr val="333333"/>
                </a:solidFill>
                <a:effectLst/>
                <a:latin typeface="Roboto Mono" panose="020F0502020204030204" pitchFamily="49" charset="0"/>
              </a:rPr>
              <a:t>/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Roboto Mono" panose="020F0502020204030204" pitchFamily="49" charset="0"/>
              </a:rPr>
              <a:t>etc</a:t>
            </a:r>
            <a:r>
              <a:rPr lang="fr-FR" b="0" i="0" dirty="0">
                <a:solidFill>
                  <a:srgbClr val="333333"/>
                </a:solidFill>
                <a:effectLst/>
                <a:latin typeface="Roboto Mono" panose="020F0502020204030204" pitchFamily="49" charset="0"/>
              </a:rPr>
              <a:t>/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Roboto Mono" panose="020F0502020204030204" pitchFamily="49" charset="0"/>
              </a:rPr>
              <a:t>yum.repos.d</a:t>
            </a:r>
            <a:r>
              <a:rPr lang="fr-FR" b="0" i="0" dirty="0">
                <a:solidFill>
                  <a:srgbClr val="333333"/>
                </a:solidFill>
                <a:effectLst/>
                <a:latin typeface="Roboto Mono" panose="020F0502020204030204" pitchFamily="49" charset="0"/>
              </a:rPr>
              <a:t>/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Roboto Mono" panose="020F0502020204030204" pitchFamily="49" charset="0"/>
              </a:rPr>
              <a:t>MonDepotLocal.repo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1A03E86-6366-9D2A-B023-5A53EC7F04B0}"/>
              </a:ext>
            </a:extLst>
          </p:cNvPr>
          <p:cNvSpPr txBox="1"/>
          <p:nvPr/>
        </p:nvSpPr>
        <p:spPr>
          <a:xfrm>
            <a:off x="613740" y="4717841"/>
            <a:ext cx="10359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Chaque fichier .repo se constitue au minimum des informations suivantes, une directive par ligne. Exemple:</a:t>
            </a:r>
          </a:p>
        </p:txBody>
      </p:sp>
    </p:spTree>
    <p:extLst>
      <p:ext uri="{BB962C8B-B14F-4D97-AF65-F5344CB8AC3E}">
        <p14:creationId xmlns:p14="http://schemas.microsoft.com/office/powerpoint/2010/main" val="221093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1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1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A519248694DF4E8D541E497425EEDE" ma:contentTypeVersion="4" ma:contentTypeDescription="Create a new document." ma:contentTypeScope="" ma:versionID="4cc21746ef63200ceaf20c6415fab819">
  <xsd:schema xmlns:xsd="http://www.w3.org/2001/XMLSchema" xmlns:xs="http://www.w3.org/2001/XMLSchema" xmlns:p="http://schemas.microsoft.com/office/2006/metadata/properties" xmlns:ns2="7f3a1bc9-7364-4c1f-af44-393d99ef5f37" targetNamespace="http://schemas.microsoft.com/office/2006/metadata/properties" ma:root="true" ma:fieldsID="53fa41cac15d9799e826210e0ee92767" ns2:_="">
    <xsd:import namespace="7f3a1bc9-7364-4c1f-af44-393d99ef5f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3a1bc9-7364-4c1f-af44-393d99ef5f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CEDE0E-EA6C-4797-B8A2-3FEA7A503F00}"/>
</file>

<file path=customXml/itemProps2.xml><?xml version="1.0" encoding="utf-8"?>
<ds:datastoreItem xmlns:ds="http://schemas.openxmlformats.org/officeDocument/2006/customXml" ds:itemID="{1BB7A7B7-731B-441D-A527-7D93D9C83E57}"/>
</file>

<file path=customXml/itemProps3.xml><?xml version="1.0" encoding="utf-8"?>
<ds:datastoreItem xmlns:ds="http://schemas.openxmlformats.org/officeDocument/2006/customXml" ds:itemID="{85B182FA-C63F-4C10-8585-6BBADDD49821}"/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789</Words>
  <Application>Microsoft Office PowerPoint</Application>
  <PresentationFormat>Grand écran</PresentationFormat>
  <Paragraphs>74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Microsoft Sans Serif</vt:lpstr>
      <vt:lpstr>Roboto</vt:lpstr>
      <vt:lpstr>Roboto Mono</vt:lpstr>
      <vt:lpstr>Office Theme</vt:lpstr>
      <vt:lpstr>1_Office Theme</vt:lpstr>
      <vt:lpstr>Linux  Gestion des logiciels</vt:lpstr>
      <vt:lpstr>Généralités</vt:lpstr>
      <vt:lpstr>RPM : RedHat Package Manager</vt:lpstr>
      <vt:lpstr>Commande rpm</vt:lpstr>
      <vt:lpstr>Commande rpm</vt:lpstr>
      <vt:lpstr>YUM : Yellow dog Updater Modified</vt:lpstr>
      <vt:lpstr>Commande yum</vt:lpstr>
      <vt:lpstr>Commande yum</vt:lpstr>
      <vt:lpstr>Fonctionnement de YUM</vt:lpstr>
      <vt:lpstr>Fonctionnement de YUM</vt:lpstr>
      <vt:lpstr>Gérer son dépôt</vt:lpstr>
      <vt:lpstr>Le dépôt EPEL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Fares Braiek</dc:creator>
  <cp:lastModifiedBy>Fares Braiek</cp:lastModifiedBy>
  <cp:revision>63</cp:revision>
  <dcterms:created xsi:type="dcterms:W3CDTF">2023-12-03T11:01:14Z</dcterms:created>
  <dcterms:modified xsi:type="dcterms:W3CDTF">2024-03-20T20:09:48Z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0x0101003AA519248694DF4E8D541E497425EEDE</vt:lpwstr>
  </property>
</Properties>
</file>