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70"/>
  </p:notesMasterIdLst>
  <p:sldIdLst>
    <p:sldId id="471" r:id="rId3"/>
    <p:sldId id="300" r:id="rId4"/>
    <p:sldId id="301" r:id="rId5"/>
    <p:sldId id="302" r:id="rId6"/>
    <p:sldId id="303" r:id="rId7"/>
    <p:sldId id="304" r:id="rId8"/>
    <p:sldId id="308" r:id="rId9"/>
    <p:sldId id="309" r:id="rId10"/>
    <p:sldId id="310" r:id="rId11"/>
    <p:sldId id="473" r:id="rId12"/>
    <p:sldId id="311" r:id="rId13"/>
    <p:sldId id="474" r:id="rId14"/>
    <p:sldId id="427" r:id="rId15"/>
    <p:sldId id="428" r:id="rId16"/>
    <p:sldId id="429" r:id="rId17"/>
    <p:sldId id="430" r:id="rId18"/>
    <p:sldId id="431" r:id="rId19"/>
    <p:sldId id="433" r:id="rId20"/>
    <p:sldId id="432" r:id="rId21"/>
    <p:sldId id="434" r:id="rId22"/>
    <p:sldId id="435" r:id="rId23"/>
    <p:sldId id="436" r:id="rId24"/>
    <p:sldId id="437" r:id="rId25"/>
    <p:sldId id="438" r:id="rId26"/>
    <p:sldId id="439" r:id="rId27"/>
    <p:sldId id="440" r:id="rId28"/>
    <p:sldId id="312" r:id="rId29"/>
    <p:sldId id="313" r:id="rId30"/>
    <p:sldId id="457" r:id="rId31"/>
    <p:sldId id="458" r:id="rId32"/>
    <p:sldId id="314" r:id="rId33"/>
    <p:sldId id="315" r:id="rId34"/>
    <p:sldId id="316" r:id="rId35"/>
    <p:sldId id="317" r:id="rId36"/>
    <p:sldId id="318" r:id="rId37"/>
    <p:sldId id="320" r:id="rId38"/>
    <p:sldId id="321" r:id="rId39"/>
    <p:sldId id="322" r:id="rId40"/>
    <p:sldId id="459" r:id="rId41"/>
    <p:sldId id="460" r:id="rId42"/>
    <p:sldId id="461" r:id="rId43"/>
    <p:sldId id="462" r:id="rId44"/>
    <p:sldId id="475" r:id="rId45"/>
    <p:sldId id="476" r:id="rId46"/>
    <p:sldId id="477" r:id="rId47"/>
    <p:sldId id="323" r:id="rId48"/>
    <p:sldId id="463" r:id="rId49"/>
    <p:sldId id="482" r:id="rId50"/>
    <p:sldId id="324" r:id="rId51"/>
    <p:sldId id="478" r:id="rId52"/>
    <p:sldId id="479" r:id="rId53"/>
    <p:sldId id="480" r:id="rId54"/>
    <p:sldId id="481" r:id="rId55"/>
    <p:sldId id="441" r:id="rId56"/>
    <p:sldId id="442" r:id="rId57"/>
    <p:sldId id="443" r:id="rId58"/>
    <p:sldId id="472" r:id="rId59"/>
    <p:sldId id="444" r:id="rId60"/>
    <p:sldId id="445" r:id="rId61"/>
    <p:sldId id="446" r:id="rId62"/>
    <p:sldId id="450" r:id="rId63"/>
    <p:sldId id="451" r:id="rId64"/>
    <p:sldId id="452" r:id="rId65"/>
    <p:sldId id="453" r:id="rId66"/>
    <p:sldId id="454" r:id="rId67"/>
    <p:sldId id="455" r:id="rId68"/>
    <p:sldId id="456" r:id="rId6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464" autoAdjust="0"/>
  </p:normalViewPr>
  <p:slideViewPr>
    <p:cSldViewPr snapToGrid="0">
      <p:cViewPr varScale="1">
        <p:scale>
          <a:sx n="77" d="100"/>
          <a:sy n="77" d="100"/>
        </p:scale>
        <p:origin x="13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customXml" Target="../customXml/item2.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ECFBF-F371-4E71-86B9-875A81A710A5}" type="datetimeFigureOut">
              <a:rPr lang="fr-FR" smtClean="0"/>
              <a:t>19/03/2024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F65E3-5277-4DFA-9EB7-5C36EAE61438}" type="slidenum">
              <a:rPr lang="fr-FR" smtClean="0"/>
              <a:t>‹N°›</a:t>
            </a:fld>
            <a:endParaRPr lang="fr-FR"/>
          </a:p>
        </p:txBody>
      </p:sp>
    </p:spTree>
    <p:extLst>
      <p:ext uri="{BB962C8B-B14F-4D97-AF65-F5344CB8AC3E}">
        <p14:creationId xmlns:p14="http://schemas.microsoft.com/office/powerpoint/2010/main" val="110257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0" y="1523552"/>
            <a:ext cx="12192000" cy="1143000"/>
          </a:xfrm>
          <a:custGeom>
            <a:avLst/>
            <a:gdLst/>
            <a:ahLst/>
            <a:cxnLst/>
            <a:rect l="l" t="t" r="r" b="b"/>
            <a:pathLst>
              <a:path w="10058400" h="1295400">
                <a:moveTo>
                  <a:pt x="10058400" y="0"/>
                </a:moveTo>
                <a:lnTo>
                  <a:pt x="0" y="0"/>
                </a:lnTo>
                <a:lnTo>
                  <a:pt x="0" y="1295400"/>
                </a:lnTo>
                <a:lnTo>
                  <a:pt x="10058400" y="1295400"/>
                </a:lnTo>
                <a:lnTo>
                  <a:pt x="10058400" y="0"/>
                </a:lnTo>
                <a:close/>
              </a:path>
            </a:pathLst>
          </a:custGeom>
          <a:solidFill>
            <a:srgbClr val="FFFFFF"/>
          </a:solidFill>
        </p:spPr>
        <p:txBody>
          <a:bodyPr wrap="square" lIns="0" tIns="0" rIns="0" bIns="0" rtlCol="0"/>
          <a:lstStyle/>
          <a:p>
            <a:endParaRPr sz="1588"/>
          </a:p>
        </p:txBody>
      </p:sp>
      <p:sp>
        <p:nvSpPr>
          <p:cNvPr id="2" name="Holder 2"/>
          <p:cNvSpPr>
            <a:spLocks noGrp="1"/>
          </p:cNvSpPr>
          <p:nvPr>
            <p:ph type="ctrTitle"/>
          </p:nvPr>
        </p:nvSpPr>
        <p:spPr>
          <a:xfrm>
            <a:off x="0" y="1600200"/>
            <a:ext cx="12192000" cy="73866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426159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95604" y="344170"/>
            <a:ext cx="10400792" cy="492895"/>
          </a:xfrm>
        </p:spPr>
        <p:txBody>
          <a:bodyPr lIns="0" tIns="0" rIns="0" bIns="0"/>
          <a:lstStyle>
            <a:lvl1pPr>
              <a:defRPr sz="3203" b="0" i="0">
                <a:solidFill>
                  <a:srgbClr val="775F54"/>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59681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91594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746903" y="356189"/>
            <a:ext cx="8698192" cy="651845"/>
          </a:xfrm>
        </p:spPr>
        <p:txBody>
          <a:bodyPr lIns="0" tIns="0" rIns="0" bIns="0"/>
          <a:lstStyle>
            <a:lvl1pPr>
              <a:defRPr sz="4236" b="0" i="0">
                <a:solidFill>
                  <a:srgbClr val="775F54"/>
                </a:solidFill>
                <a:latin typeface="Microsoft Sans Serif"/>
                <a:cs typeface="Microsoft Sans Serif"/>
              </a:defRPr>
            </a:lvl1pPr>
          </a:lstStyle>
          <a:p>
            <a:endParaRPr/>
          </a:p>
        </p:txBody>
      </p:sp>
      <p:sp>
        <p:nvSpPr>
          <p:cNvPr id="3" name="Holder 3"/>
          <p:cNvSpPr>
            <a:spLocks noGrp="1"/>
          </p:cNvSpPr>
          <p:nvPr>
            <p:ph type="body" idx="1"/>
          </p:nvPr>
        </p:nvSpPr>
        <p:spPr>
          <a:xfrm>
            <a:off x="254676" y="1158221"/>
            <a:ext cx="11171382" cy="190052"/>
          </a:xfrm>
        </p:spPr>
        <p:txBody>
          <a:bodyPr lIns="0" tIns="0" rIns="0" bIns="0"/>
          <a:lstStyle>
            <a:lvl1pPr>
              <a:defRPr sz="1235"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268466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746903" y="356189"/>
            <a:ext cx="8698192" cy="651845"/>
          </a:xfrm>
        </p:spPr>
        <p:txBody>
          <a:bodyPr lIns="0" tIns="0" rIns="0" bIns="0"/>
          <a:lstStyle>
            <a:lvl1pPr>
              <a:defRPr sz="4236" b="0" i="0">
                <a:solidFill>
                  <a:srgbClr val="775F54"/>
                </a:solidFill>
                <a:latin typeface="Microsoft Sans Serif"/>
                <a:cs typeface="Microsoft Sans Serif"/>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273471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746903" y="356189"/>
            <a:ext cx="8698192" cy="651845"/>
          </a:xfrm>
        </p:spPr>
        <p:txBody>
          <a:bodyPr lIns="0" tIns="0" rIns="0" bIns="0"/>
          <a:lstStyle>
            <a:lvl1pPr>
              <a:defRPr sz="4236" b="0" i="0">
                <a:solidFill>
                  <a:srgbClr val="775F54"/>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55626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408470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637EA-4DB9-3630-44CC-800878565D9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462503F-3ACA-3E47-6CA5-825D8B706D7B}"/>
              </a:ext>
            </a:extLst>
          </p:cNvPr>
          <p:cNvSpPr>
            <a:spLocks noGrp="1"/>
          </p:cNvSpPr>
          <p:nvPr>
            <p:ph type="dt" sz="half" idx="10"/>
          </p:nvPr>
        </p:nvSpPr>
        <p:spPr>
          <a:xfrm>
            <a:off x="609600" y="6377940"/>
            <a:ext cx="2804160" cy="276999"/>
          </a:xfrm>
        </p:spPr>
        <p:txBody>
          <a:bodyPr/>
          <a:lstStyle/>
          <a:p>
            <a:fld id="{3E29136A-B082-4A56-9515-0944439AA4BD}" type="datetimeFigureOut">
              <a:rPr lang="fr-FR" smtClean="0"/>
              <a:t>19/03/2024</a:t>
            </a:fld>
            <a:endParaRPr lang="fr-FR"/>
          </a:p>
        </p:txBody>
      </p:sp>
      <p:sp>
        <p:nvSpPr>
          <p:cNvPr id="4" name="Espace réservé du pied de page 3">
            <a:extLst>
              <a:ext uri="{FF2B5EF4-FFF2-40B4-BE49-F238E27FC236}">
                <a16:creationId xmlns:a16="http://schemas.microsoft.com/office/drawing/2014/main" id="{734A7E04-07BE-93DA-9AB4-B8E04D719A03}"/>
              </a:ext>
            </a:extLst>
          </p:cNvPr>
          <p:cNvSpPr>
            <a:spLocks noGrp="1"/>
          </p:cNvSpPr>
          <p:nvPr>
            <p:ph type="ftr" sz="quarter" idx="11"/>
          </p:nvPr>
        </p:nvSpPr>
        <p:spPr>
          <a:xfrm>
            <a:off x="4145280" y="6377940"/>
            <a:ext cx="3901440" cy="276999"/>
          </a:xfrm>
        </p:spPr>
        <p:txBody>
          <a:bodyPr/>
          <a:lstStyle/>
          <a:p>
            <a:endParaRPr lang="fr-FR"/>
          </a:p>
        </p:txBody>
      </p:sp>
      <p:sp>
        <p:nvSpPr>
          <p:cNvPr id="5" name="Espace réservé du numéro de diapositive 4">
            <a:extLst>
              <a:ext uri="{FF2B5EF4-FFF2-40B4-BE49-F238E27FC236}">
                <a16:creationId xmlns:a16="http://schemas.microsoft.com/office/drawing/2014/main" id="{873FC2EA-5829-1895-039F-98CD2A4E13D7}"/>
              </a:ext>
            </a:extLst>
          </p:cNvPr>
          <p:cNvSpPr>
            <a:spLocks noGrp="1"/>
          </p:cNvSpPr>
          <p:nvPr>
            <p:ph type="sldNum" sz="quarter" idx="12"/>
          </p:nvPr>
        </p:nvSpPr>
        <p:spPr>
          <a:xfrm>
            <a:off x="8778240" y="6377940"/>
            <a:ext cx="2804160" cy="276999"/>
          </a:xfrm>
        </p:spPr>
        <p:txBody>
          <a:bodyPr/>
          <a:lstStyle/>
          <a:p>
            <a:fld id="{8E67D1B9-ADCD-44ED-937F-D109D8F4662C}" type="slidenum">
              <a:rPr lang="fr-FR" smtClean="0"/>
              <a:t>‹N°›</a:t>
            </a:fld>
            <a:endParaRPr lang="fr-FR"/>
          </a:p>
        </p:txBody>
      </p:sp>
    </p:spTree>
    <p:extLst>
      <p:ext uri="{BB962C8B-B14F-4D97-AF65-F5344CB8AC3E}">
        <p14:creationId xmlns:p14="http://schemas.microsoft.com/office/powerpoint/2010/main" val="196118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0" y="1524000"/>
            <a:ext cx="12192000" cy="1143000"/>
          </a:xfrm>
          <a:custGeom>
            <a:avLst/>
            <a:gdLst/>
            <a:ahLst/>
            <a:cxnLst/>
            <a:rect l="l" t="t" r="r" b="b"/>
            <a:pathLst>
              <a:path w="12192000" h="1143000">
                <a:moveTo>
                  <a:pt x="12192000" y="0"/>
                </a:moveTo>
                <a:lnTo>
                  <a:pt x="0" y="0"/>
                </a:lnTo>
                <a:lnTo>
                  <a:pt x="0" y="1143000"/>
                </a:lnTo>
                <a:lnTo>
                  <a:pt x="12192000" y="1143000"/>
                </a:lnTo>
                <a:lnTo>
                  <a:pt x="12192000" y="0"/>
                </a:lnTo>
                <a:close/>
              </a:path>
            </a:pathLst>
          </a:custGeom>
          <a:solidFill>
            <a:srgbClr val="FFFFFF"/>
          </a:solidFill>
        </p:spPr>
        <p:txBody>
          <a:bodyPr wrap="square" lIns="0" tIns="0" rIns="0" bIns="0" rtlCol="0"/>
          <a:lstStyle/>
          <a:p>
            <a:endParaRPr sz="1310"/>
          </a:p>
        </p:txBody>
      </p:sp>
      <p:sp>
        <p:nvSpPr>
          <p:cNvPr id="2" name="Holder 2"/>
          <p:cNvSpPr>
            <a:spLocks noGrp="1"/>
          </p:cNvSpPr>
          <p:nvPr>
            <p:ph type="ctrTitle"/>
          </p:nvPr>
        </p:nvSpPr>
        <p:spPr>
          <a:xfrm>
            <a:off x="0" y="1600200"/>
            <a:ext cx="12192000"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06409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95604" y="344170"/>
            <a:ext cx="10400792" cy="492895"/>
          </a:xfrm>
        </p:spPr>
        <p:txBody>
          <a:bodyPr lIns="0" tIns="0" rIns="0" bIns="0"/>
          <a:lstStyle>
            <a:lvl1pPr>
              <a:defRPr sz="3203" b="0" i="0">
                <a:solidFill>
                  <a:srgbClr val="775F54"/>
                </a:solidFill>
                <a:latin typeface="Microsoft Sans Serif"/>
                <a:cs typeface="Microsoft Sans Serif"/>
              </a:defRPr>
            </a:lvl1pPr>
          </a:lstStyle>
          <a:p>
            <a:endParaRPr/>
          </a:p>
        </p:txBody>
      </p:sp>
      <p:sp>
        <p:nvSpPr>
          <p:cNvPr id="3" name="Holder 3"/>
          <p:cNvSpPr>
            <a:spLocks noGrp="1"/>
          </p:cNvSpPr>
          <p:nvPr>
            <p:ph type="body" idx="1"/>
          </p:nvPr>
        </p:nvSpPr>
        <p:spPr>
          <a:xfrm>
            <a:off x="851712" y="1624077"/>
            <a:ext cx="10838181" cy="268852"/>
          </a:xfrm>
        </p:spPr>
        <p:txBody>
          <a:bodyPr lIns="0" tIns="0" rIns="0" bIns="0"/>
          <a:lstStyle>
            <a:lvl1pPr>
              <a:defRPr sz="1747"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259518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95604" y="344170"/>
            <a:ext cx="10400792" cy="492895"/>
          </a:xfrm>
        </p:spPr>
        <p:txBody>
          <a:bodyPr lIns="0" tIns="0" rIns="0" bIns="0"/>
          <a:lstStyle>
            <a:lvl1pPr>
              <a:defRPr sz="3203" b="0" i="0">
                <a:solidFill>
                  <a:srgbClr val="775F54"/>
                </a:solidFill>
                <a:latin typeface="Microsoft Sans Serif"/>
                <a:cs typeface="Microsoft Sans Serif"/>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2221876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711200" cy="228599"/>
          </a:xfrm>
          <a:custGeom>
            <a:avLst/>
            <a:gdLst/>
            <a:ahLst/>
            <a:cxnLst/>
            <a:rect l="l" t="t" r="r" b="b"/>
            <a:pathLst>
              <a:path w="586740" h="259080">
                <a:moveTo>
                  <a:pt x="586740" y="0"/>
                </a:moveTo>
                <a:lnTo>
                  <a:pt x="0" y="0"/>
                </a:lnTo>
                <a:lnTo>
                  <a:pt x="0" y="259079"/>
                </a:lnTo>
                <a:lnTo>
                  <a:pt x="586740" y="259079"/>
                </a:lnTo>
                <a:lnTo>
                  <a:pt x="586740" y="0"/>
                </a:lnTo>
                <a:close/>
              </a:path>
            </a:pathLst>
          </a:custGeom>
          <a:solidFill>
            <a:srgbClr val="DD8046"/>
          </a:solidFill>
        </p:spPr>
        <p:txBody>
          <a:bodyPr wrap="square" lIns="0" tIns="0" rIns="0" bIns="0" rtlCol="0"/>
          <a:lstStyle/>
          <a:p>
            <a:endParaRPr sz="1588"/>
          </a:p>
        </p:txBody>
      </p:sp>
      <p:sp>
        <p:nvSpPr>
          <p:cNvPr id="17" name="bg object 17"/>
          <p:cNvSpPr/>
          <p:nvPr/>
        </p:nvSpPr>
        <p:spPr>
          <a:xfrm>
            <a:off x="786937" y="1280160"/>
            <a:ext cx="11405370" cy="228599"/>
          </a:xfrm>
          <a:custGeom>
            <a:avLst/>
            <a:gdLst/>
            <a:ahLst/>
            <a:cxnLst/>
            <a:rect l="l" t="t" r="r" b="b"/>
            <a:pathLst>
              <a:path w="9409430" h="259080">
                <a:moveTo>
                  <a:pt x="9409176" y="0"/>
                </a:moveTo>
                <a:lnTo>
                  <a:pt x="0" y="0"/>
                </a:lnTo>
                <a:lnTo>
                  <a:pt x="0" y="259079"/>
                </a:lnTo>
                <a:lnTo>
                  <a:pt x="9409176" y="259079"/>
                </a:lnTo>
                <a:lnTo>
                  <a:pt x="9409176" y="0"/>
                </a:lnTo>
                <a:close/>
              </a:path>
            </a:pathLst>
          </a:custGeom>
          <a:solidFill>
            <a:srgbClr val="93B6D2"/>
          </a:solidFill>
        </p:spPr>
        <p:txBody>
          <a:bodyPr wrap="square" lIns="0" tIns="0" rIns="0" bIns="0" rtlCol="0"/>
          <a:lstStyle/>
          <a:p>
            <a:endParaRPr sz="1588"/>
          </a:p>
        </p:txBody>
      </p:sp>
      <p:sp>
        <p:nvSpPr>
          <p:cNvPr id="2" name="Holder 2"/>
          <p:cNvSpPr>
            <a:spLocks noGrp="1"/>
          </p:cNvSpPr>
          <p:nvPr>
            <p:ph type="title"/>
          </p:nvPr>
        </p:nvSpPr>
        <p:spPr>
          <a:xfrm>
            <a:off x="1746903" y="356189"/>
            <a:ext cx="8698192" cy="738664"/>
          </a:xfrm>
          <a:prstGeom prst="rect">
            <a:avLst/>
          </a:prstGeom>
        </p:spPr>
        <p:txBody>
          <a:bodyPr wrap="square" lIns="0" tIns="0" rIns="0" bIns="0">
            <a:spAutoFit/>
          </a:bodyPr>
          <a:lstStyle>
            <a:lvl1pPr>
              <a:defRPr sz="4800" b="0" i="0">
                <a:solidFill>
                  <a:srgbClr val="775F54"/>
                </a:solidFill>
                <a:latin typeface="Microsoft Sans Serif"/>
                <a:cs typeface="Microsoft Sans Serif"/>
              </a:defRPr>
            </a:lvl1pPr>
          </a:lstStyle>
          <a:p>
            <a:endParaRPr/>
          </a:p>
        </p:txBody>
      </p:sp>
      <p:sp>
        <p:nvSpPr>
          <p:cNvPr id="3" name="Holder 3"/>
          <p:cNvSpPr>
            <a:spLocks noGrp="1"/>
          </p:cNvSpPr>
          <p:nvPr>
            <p:ph type="body" idx="1"/>
          </p:nvPr>
        </p:nvSpPr>
        <p:spPr>
          <a:xfrm>
            <a:off x="254676" y="1158221"/>
            <a:ext cx="11171382" cy="215444"/>
          </a:xfrm>
          <a:prstGeom prst="rect">
            <a:avLst/>
          </a:prstGeom>
        </p:spPr>
        <p:txBody>
          <a:bodyPr wrap="square" lIns="0" tIns="0" rIns="0" bIns="0">
            <a:spAutoFit/>
          </a:bodyPr>
          <a:lstStyle>
            <a:lvl1pPr>
              <a:defRPr sz="14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2358770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711835" cy="228600"/>
          </a:xfrm>
          <a:custGeom>
            <a:avLst/>
            <a:gdLst/>
            <a:ahLst/>
            <a:cxnLst/>
            <a:rect l="l" t="t" r="r" b="b"/>
            <a:pathLst>
              <a:path w="711835" h="228600">
                <a:moveTo>
                  <a:pt x="711708" y="0"/>
                </a:moveTo>
                <a:lnTo>
                  <a:pt x="0" y="0"/>
                </a:lnTo>
                <a:lnTo>
                  <a:pt x="0" y="228600"/>
                </a:lnTo>
                <a:lnTo>
                  <a:pt x="711708" y="228600"/>
                </a:lnTo>
                <a:lnTo>
                  <a:pt x="711708" y="0"/>
                </a:lnTo>
                <a:close/>
              </a:path>
            </a:pathLst>
          </a:custGeom>
          <a:solidFill>
            <a:srgbClr val="DD8046"/>
          </a:solidFill>
        </p:spPr>
        <p:txBody>
          <a:bodyPr wrap="square" lIns="0" tIns="0" rIns="0" bIns="0" rtlCol="0"/>
          <a:lstStyle/>
          <a:p>
            <a:endParaRPr sz="1310"/>
          </a:p>
        </p:txBody>
      </p:sp>
      <p:sp>
        <p:nvSpPr>
          <p:cNvPr id="17" name="bg object 17"/>
          <p:cNvSpPr/>
          <p:nvPr/>
        </p:nvSpPr>
        <p:spPr>
          <a:xfrm>
            <a:off x="787908" y="1280160"/>
            <a:ext cx="11404600" cy="228600"/>
          </a:xfrm>
          <a:custGeom>
            <a:avLst/>
            <a:gdLst/>
            <a:ahLst/>
            <a:cxnLst/>
            <a:rect l="l" t="t" r="r" b="b"/>
            <a:pathLst>
              <a:path w="11404600" h="228600">
                <a:moveTo>
                  <a:pt x="11404092" y="0"/>
                </a:moveTo>
                <a:lnTo>
                  <a:pt x="0" y="0"/>
                </a:lnTo>
                <a:lnTo>
                  <a:pt x="0" y="228600"/>
                </a:lnTo>
                <a:lnTo>
                  <a:pt x="11404092" y="228600"/>
                </a:lnTo>
                <a:lnTo>
                  <a:pt x="11404092" y="0"/>
                </a:lnTo>
                <a:close/>
              </a:path>
            </a:pathLst>
          </a:custGeom>
          <a:solidFill>
            <a:srgbClr val="93B6D2"/>
          </a:solidFill>
        </p:spPr>
        <p:txBody>
          <a:bodyPr wrap="square" lIns="0" tIns="0" rIns="0" bIns="0" rtlCol="0"/>
          <a:lstStyle/>
          <a:p>
            <a:endParaRPr sz="1310"/>
          </a:p>
        </p:txBody>
      </p:sp>
      <p:sp>
        <p:nvSpPr>
          <p:cNvPr id="2" name="Holder 2"/>
          <p:cNvSpPr>
            <a:spLocks noGrp="1"/>
          </p:cNvSpPr>
          <p:nvPr>
            <p:ph type="title"/>
          </p:nvPr>
        </p:nvSpPr>
        <p:spPr>
          <a:xfrm>
            <a:off x="895604" y="344170"/>
            <a:ext cx="10400792" cy="677108"/>
          </a:xfrm>
          <a:prstGeom prst="rect">
            <a:avLst/>
          </a:prstGeom>
        </p:spPr>
        <p:txBody>
          <a:bodyPr wrap="square" lIns="0" tIns="0" rIns="0" bIns="0">
            <a:spAutoFit/>
          </a:bodyPr>
          <a:lstStyle>
            <a:lvl1pPr>
              <a:defRPr sz="4400" b="0" i="0">
                <a:solidFill>
                  <a:srgbClr val="775F54"/>
                </a:solidFill>
                <a:latin typeface="Microsoft Sans Serif"/>
                <a:cs typeface="Microsoft Sans Serif"/>
              </a:defRPr>
            </a:lvl1pPr>
          </a:lstStyle>
          <a:p>
            <a:endParaRPr/>
          </a:p>
        </p:txBody>
      </p:sp>
      <p:sp>
        <p:nvSpPr>
          <p:cNvPr id="3" name="Holder 3"/>
          <p:cNvSpPr>
            <a:spLocks noGrp="1"/>
          </p:cNvSpPr>
          <p:nvPr>
            <p:ph type="body" idx="1"/>
          </p:nvPr>
        </p:nvSpPr>
        <p:spPr>
          <a:xfrm>
            <a:off x="851712" y="1624077"/>
            <a:ext cx="10838181" cy="369332"/>
          </a:xfrm>
          <a:prstGeom prst="rect">
            <a:avLst/>
          </a:prstGeom>
        </p:spPr>
        <p:txBody>
          <a:bodyPr wrap="square" lIns="0" tIns="0" rIns="0" bIns="0">
            <a:spAutoFit/>
          </a:bodyPr>
          <a:lstStyle>
            <a:lvl1pPr>
              <a:defRPr sz="24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87570761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Lst>
  <p:txStyles>
    <p:titleStyle>
      <a:lvl1pPr>
        <a:defRPr>
          <a:latin typeface="+mj-lt"/>
          <a:ea typeface="+mj-ea"/>
          <a:cs typeface="+mj-cs"/>
        </a:defRPr>
      </a:lvl1pPr>
    </p:titleStyle>
    <p:bodyStyle>
      <a:lvl1pPr marL="0">
        <a:defRPr>
          <a:latin typeface="+mn-lt"/>
          <a:ea typeface="+mn-ea"/>
          <a:cs typeface="+mn-cs"/>
        </a:defRPr>
      </a:lvl1pPr>
      <a:lvl2pPr marL="332832">
        <a:defRPr>
          <a:latin typeface="+mn-lt"/>
          <a:ea typeface="+mn-ea"/>
          <a:cs typeface="+mn-cs"/>
        </a:defRPr>
      </a:lvl2pPr>
      <a:lvl3pPr marL="665665">
        <a:defRPr>
          <a:latin typeface="+mn-lt"/>
          <a:ea typeface="+mn-ea"/>
          <a:cs typeface="+mn-cs"/>
        </a:defRPr>
      </a:lvl3pPr>
      <a:lvl4pPr marL="998497">
        <a:defRPr>
          <a:latin typeface="+mn-lt"/>
          <a:ea typeface="+mn-ea"/>
          <a:cs typeface="+mn-cs"/>
        </a:defRPr>
      </a:lvl4pPr>
      <a:lvl5pPr marL="1331330">
        <a:defRPr>
          <a:latin typeface="+mn-lt"/>
          <a:ea typeface="+mn-ea"/>
          <a:cs typeface="+mn-cs"/>
        </a:defRPr>
      </a:lvl5pPr>
      <a:lvl6pPr marL="1664162">
        <a:defRPr>
          <a:latin typeface="+mn-lt"/>
          <a:ea typeface="+mn-ea"/>
          <a:cs typeface="+mn-cs"/>
        </a:defRPr>
      </a:lvl6pPr>
      <a:lvl7pPr marL="1996995">
        <a:defRPr>
          <a:latin typeface="+mn-lt"/>
          <a:ea typeface="+mn-ea"/>
          <a:cs typeface="+mn-cs"/>
        </a:defRPr>
      </a:lvl7pPr>
      <a:lvl8pPr marL="2329827">
        <a:defRPr>
          <a:latin typeface="+mn-lt"/>
          <a:ea typeface="+mn-ea"/>
          <a:cs typeface="+mn-cs"/>
        </a:defRPr>
      </a:lvl8pPr>
      <a:lvl9pPr marL="2662660">
        <a:defRPr>
          <a:latin typeface="+mn-lt"/>
          <a:ea typeface="+mn-ea"/>
          <a:cs typeface="+mn-cs"/>
        </a:defRPr>
      </a:lvl9pPr>
    </p:bodyStyle>
    <p:otherStyle>
      <a:lvl1pPr marL="0">
        <a:defRPr>
          <a:latin typeface="+mn-lt"/>
          <a:ea typeface="+mn-ea"/>
          <a:cs typeface="+mn-cs"/>
        </a:defRPr>
      </a:lvl1pPr>
      <a:lvl2pPr marL="332832">
        <a:defRPr>
          <a:latin typeface="+mn-lt"/>
          <a:ea typeface="+mn-ea"/>
          <a:cs typeface="+mn-cs"/>
        </a:defRPr>
      </a:lvl2pPr>
      <a:lvl3pPr marL="665665">
        <a:defRPr>
          <a:latin typeface="+mn-lt"/>
          <a:ea typeface="+mn-ea"/>
          <a:cs typeface="+mn-cs"/>
        </a:defRPr>
      </a:lvl3pPr>
      <a:lvl4pPr marL="998497">
        <a:defRPr>
          <a:latin typeface="+mn-lt"/>
          <a:ea typeface="+mn-ea"/>
          <a:cs typeface="+mn-cs"/>
        </a:defRPr>
      </a:lvl4pPr>
      <a:lvl5pPr marL="1331330">
        <a:defRPr>
          <a:latin typeface="+mn-lt"/>
          <a:ea typeface="+mn-ea"/>
          <a:cs typeface="+mn-cs"/>
        </a:defRPr>
      </a:lvl5pPr>
      <a:lvl6pPr marL="1664162">
        <a:defRPr>
          <a:latin typeface="+mn-lt"/>
          <a:ea typeface="+mn-ea"/>
          <a:cs typeface="+mn-cs"/>
        </a:defRPr>
      </a:lvl6pPr>
      <a:lvl7pPr marL="1996995">
        <a:defRPr>
          <a:latin typeface="+mn-lt"/>
          <a:ea typeface="+mn-ea"/>
          <a:cs typeface="+mn-cs"/>
        </a:defRPr>
      </a:lvl7pPr>
      <a:lvl8pPr marL="2329827">
        <a:defRPr>
          <a:latin typeface="+mn-lt"/>
          <a:ea typeface="+mn-ea"/>
          <a:cs typeface="+mn-cs"/>
        </a:defRPr>
      </a:lvl8pPr>
      <a:lvl9pPr marL="266266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8323" y="88489"/>
            <a:ext cx="12093677" cy="5683045"/>
          </a:xfrm>
          <a:custGeom>
            <a:avLst/>
            <a:gdLst/>
            <a:ahLst/>
            <a:cxnLst/>
            <a:rect l="l" t="t" r="r" b="b"/>
            <a:pathLst>
              <a:path w="12192000" h="5971540">
                <a:moveTo>
                  <a:pt x="0" y="5971032"/>
                </a:moveTo>
                <a:lnTo>
                  <a:pt x="12192000" y="5971032"/>
                </a:lnTo>
                <a:lnTo>
                  <a:pt x="12192000" y="0"/>
                </a:lnTo>
                <a:lnTo>
                  <a:pt x="0" y="0"/>
                </a:lnTo>
                <a:lnTo>
                  <a:pt x="0" y="5971032"/>
                </a:lnTo>
                <a:close/>
              </a:path>
            </a:pathLst>
          </a:custGeom>
          <a:solidFill>
            <a:srgbClr val="775F54"/>
          </a:solidFill>
        </p:spPr>
        <p:txBody>
          <a:bodyPr wrap="square" lIns="0" tIns="0" rIns="0" bIns="0" rtlCol="0"/>
          <a:lstStyle/>
          <a:p>
            <a:pPr marL="0" marR="0" lvl="0" indent="0" algn="l" defTabSz="665665" rtl="0" eaLnBrk="1" fontAlgn="auto" latinLnBrk="0" hangingPunct="1">
              <a:lnSpc>
                <a:spcPct val="100000"/>
              </a:lnSpc>
              <a:spcBef>
                <a:spcPts val="0"/>
              </a:spcBef>
              <a:spcAft>
                <a:spcPts val="0"/>
              </a:spcAft>
              <a:buClrTx/>
              <a:buSzTx/>
              <a:buFontTx/>
              <a:buNone/>
              <a:tabLst/>
              <a:defRPr/>
            </a:pPr>
            <a:endParaRPr kumimoji="0" sz="131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object 3"/>
          <p:cNvGrpSpPr/>
          <p:nvPr/>
        </p:nvGrpSpPr>
        <p:grpSpPr>
          <a:xfrm>
            <a:off x="206477" y="5771534"/>
            <a:ext cx="11887200" cy="927149"/>
            <a:chOff x="0" y="5971031"/>
            <a:chExt cx="12192000" cy="887094"/>
          </a:xfrm>
        </p:grpSpPr>
        <p:sp>
          <p:nvSpPr>
            <p:cNvPr id="4" name="object 4"/>
            <p:cNvSpPr/>
            <p:nvPr/>
          </p:nvSpPr>
          <p:spPr>
            <a:xfrm>
              <a:off x="0" y="5971031"/>
              <a:ext cx="12192000" cy="887094"/>
            </a:xfrm>
            <a:custGeom>
              <a:avLst/>
              <a:gdLst/>
              <a:ahLst/>
              <a:cxnLst/>
              <a:rect l="l" t="t" r="r" b="b"/>
              <a:pathLst>
                <a:path w="12192000" h="887095">
                  <a:moveTo>
                    <a:pt x="12192000" y="0"/>
                  </a:moveTo>
                  <a:lnTo>
                    <a:pt x="0" y="0"/>
                  </a:lnTo>
                  <a:lnTo>
                    <a:pt x="0" y="886968"/>
                  </a:lnTo>
                  <a:lnTo>
                    <a:pt x="12192000" y="886968"/>
                  </a:lnTo>
                  <a:lnTo>
                    <a:pt x="12192000" y="0"/>
                  </a:lnTo>
                  <a:close/>
                </a:path>
              </a:pathLst>
            </a:custGeom>
            <a:solidFill>
              <a:srgbClr val="FFFFFF"/>
            </a:solidFill>
          </p:spPr>
          <p:txBody>
            <a:bodyPr wrap="square" lIns="0" tIns="0" rIns="0" bIns="0" rtlCol="0"/>
            <a:lstStyle/>
            <a:p>
              <a:pPr marL="0" marR="0" lvl="0" indent="0" algn="l" defTabSz="665665" rtl="0" eaLnBrk="1" fontAlgn="auto" latinLnBrk="0" hangingPunct="1">
                <a:lnSpc>
                  <a:spcPct val="100000"/>
                </a:lnSpc>
                <a:spcBef>
                  <a:spcPts val="0"/>
                </a:spcBef>
                <a:spcAft>
                  <a:spcPts val="0"/>
                </a:spcAft>
                <a:buClrTx/>
                <a:buSzTx/>
                <a:buFontTx/>
                <a:buNone/>
                <a:tabLst/>
                <a:defRPr/>
              </a:pPr>
              <a:endParaRPr kumimoji="0" sz="131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0" y="6053328"/>
              <a:ext cx="2987040" cy="713740"/>
            </a:xfrm>
            <a:custGeom>
              <a:avLst/>
              <a:gdLst/>
              <a:ahLst/>
              <a:cxnLst/>
              <a:rect l="l" t="t" r="r" b="b"/>
              <a:pathLst>
                <a:path w="2987040" h="713740">
                  <a:moveTo>
                    <a:pt x="2987040" y="0"/>
                  </a:moveTo>
                  <a:lnTo>
                    <a:pt x="0" y="0"/>
                  </a:lnTo>
                  <a:lnTo>
                    <a:pt x="0" y="713232"/>
                  </a:lnTo>
                  <a:lnTo>
                    <a:pt x="2987040" y="713232"/>
                  </a:lnTo>
                  <a:lnTo>
                    <a:pt x="2987040" y="0"/>
                  </a:lnTo>
                  <a:close/>
                </a:path>
              </a:pathLst>
            </a:custGeom>
            <a:solidFill>
              <a:srgbClr val="DD8046"/>
            </a:solidFill>
          </p:spPr>
          <p:txBody>
            <a:bodyPr wrap="square" lIns="0" tIns="0" rIns="0" bIns="0" rtlCol="0"/>
            <a:lstStyle/>
            <a:p>
              <a:pPr marL="0" marR="0" lvl="0" indent="0" algn="l" defTabSz="665665" rtl="0" eaLnBrk="1" fontAlgn="auto" latinLnBrk="0" hangingPunct="1">
                <a:lnSpc>
                  <a:spcPct val="100000"/>
                </a:lnSpc>
                <a:spcBef>
                  <a:spcPts val="0"/>
                </a:spcBef>
                <a:spcAft>
                  <a:spcPts val="0"/>
                </a:spcAft>
                <a:buClrTx/>
                <a:buSzTx/>
                <a:buFontTx/>
                <a:buNone/>
                <a:tabLst/>
                <a:defRPr/>
              </a:pPr>
              <a:endParaRPr kumimoji="0" sz="131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3145535" y="6044184"/>
              <a:ext cx="9046845" cy="713740"/>
            </a:xfrm>
            <a:custGeom>
              <a:avLst/>
              <a:gdLst/>
              <a:ahLst/>
              <a:cxnLst/>
              <a:rect l="l" t="t" r="r" b="b"/>
              <a:pathLst>
                <a:path w="9046845" h="713740">
                  <a:moveTo>
                    <a:pt x="9046464" y="0"/>
                  </a:moveTo>
                  <a:lnTo>
                    <a:pt x="0" y="0"/>
                  </a:lnTo>
                  <a:lnTo>
                    <a:pt x="0" y="713231"/>
                  </a:lnTo>
                  <a:lnTo>
                    <a:pt x="9046464" y="713231"/>
                  </a:lnTo>
                  <a:lnTo>
                    <a:pt x="9046464" y="0"/>
                  </a:lnTo>
                  <a:close/>
                </a:path>
              </a:pathLst>
            </a:custGeom>
            <a:solidFill>
              <a:srgbClr val="93B6D2"/>
            </a:solidFill>
          </p:spPr>
          <p:txBody>
            <a:bodyPr wrap="square" lIns="0" tIns="0" rIns="0" bIns="0" rtlCol="0"/>
            <a:lstStyle/>
            <a:p>
              <a:pPr marL="0" marR="0" lvl="0" indent="0" algn="l" defTabSz="665665" rtl="0" eaLnBrk="1" fontAlgn="auto" latinLnBrk="0" hangingPunct="1">
                <a:lnSpc>
                  <a:spcPct val="100000"/>
                </a:lnSpc>
                <a:spcBef>
                  <a:spcPts val="0"/>
                </a:spcBef>
                <a:spcAft>
                  <a:spcPts val="0"/>
                </a:spcAft>
                <a:buClrTx/>
                <a:buSzTx/>
                <a:buFontTx/>
                <a:buNone/>
                <a:tabLst/>
                <a:defRPr/>
              </a:pPr>
              <a:endParaRPr kumimoji="0" sz="131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7" name="object 7"/>
          <p:cNvSpPr txBox="1">
            <a:spLocks noGrp="1"/>
          </p:cNvSpPr>
          <p:nvPr>
            <p:ph type="title"/>
          </p:nvPr>
        </p:nvSpPr>
        <p:spPr>
          <a:xfrm>
            <a:off x="3448185" y="2549930"/>
            <a:ext cx="5393952" cy="1486663"/>
          </a:xfrm>
          <a:prstGeom prst="rect">
            <a:avLst/>
          </a:prstGeom>
        </p:spPr>
        <p:txBody>
          <a:bodyPr vert="horz" wrap="square" lIns="0" tIns="9245" rIns="0" bIns="0" rtlCol="0">
            <a:spAutoFit/>
          </a:bodyPr>
          <a:lstStyle/>
          <a:p>
            <a:pPr marL="9246" marR="3698" algn="ctr">
              <a:spcBef>
                <a:spcPts val="73"/>
              </a:spcBef>
            </a:pPr>
            <a:r>
              <a:rPr lang="fr-FR" sz="4800" spc="-229" dirty="0">
                <a:solidFill>
                  <a:srgbClr val="EBDDC3"/>
                </a:solidFill>
              </a:rPr>
              <a:t>Linux </a:t>
            </a:r>
            <a:br>
              <a:rPr lang="fr-FR" sz="4800" spc="-229" dirty="0">
                <a:solidFill>
                  <a:srgbClr val="EBDDC3"/>
                </a:solidFill>
              </a:rPr>
            </a:br>
            <a:r>
              <a:rPr lang="fr-FR" sz="4800" spc="-229" dirty="0">
                <a:solidFill>
                  <a:srgbClr val="EBDDC3"/>
                </a:solidFill>
              </a:rPr>
              <a:t>Shell &amp; Administration </a:t>
            </a:r>
            <a:endParaRPr sz="4800" dirty="0"/>
          </a:p>
        </p:txBody>
      </p:sp>
      <p:sp>
        <p:nvSpPr>
          <p:cNvPr id="8" name="object 8"/>
          <p:cNvSpPr txBox="1"/>
          <p:nvPr/>
        </p:nvSpPr>
        <p:spPr>
          <a:xfrm>
            <a:off x="3615592" y="6076328"/>
            <a:ext cx="4643505" cy="378201"/>
          </a:xfrm>
          <a:prstGeom prst="rect">
            <a:avLst/>
          </a:prstGeom>
        </p:spPr>
        <p:txBody>
          <a:bodyPr vert="horz" wrap="square" lIns="0" tIns="8783" rIns="0" bIns="0" rtlCol="0">
            <a:spAutoFit/>
          </a:bodyPr>
          <a:lstStyle/>
          <a:p>
            <a:pPr marL="9246" marR="0" lvl="0" indent="0" algn="l" defTabSz="665665" rtl="0" eaLnBrk="1" fontAlgn="auto" latinLnBrk="0" hangingPunct="1">
              <a:lnSpc>
                <a:spcPct val="100000"/>
              </a:lnSpc>
              <a:spcBef>
                <a:spcPts val="69"/>
              </a:spcBef>
              <a:spcAft>
                <a:spcPts val="0"/>
              </a:spcAft>
              <a:buClrTx/>
              <a:buSzTx/>
              <a:buFontTx/>
              <a:buNone/>
              <a:tabLst/>
              <a:defRPr/>
            </a:pPr>
            <a:r>
              <a:rPr kumimoji="0" sz="2400" b="0" i="0" u="none" strike="noStrike" kern="1200" cap="none" spc="-266" normalizeH="0" baseline="0" noProof="0" dirty="0">
                <a:ln>
                  <a:noFill/>
                </a:ln>
                <a:solidFill>
                  <a:srgbClr val="FFFFFF"/>
                </a:solidFill>
                <a:effectLst/>
                <a:uLnTx/>
                <a:uFillTx/>
                <a:latin typeface="Microsoft Sans Serif"/>
                <a:ea typeface="+mn-ea"/>
                <a:cs typeface="Microsoft Sans Serif"/>
              </a:rPr>
              <a:t>F</a:t>
            </a:r>
            <a:r>
              <a:rPr kumimoji="0" sz="2400" b="0" i="0" u="none" strike="noStrike" kern="1200" cap="none" spc="-51" normalizeH="0" baseline="0" noProof="0" dirty="0">
                <a:ln>
                  <a:noFill/>
                </a:ln>
                <a:solidFill>
                  <a:srgbClr val="FFFFFF"/>
                </a:solidFill>
                <a:effectLst/>
                <a:uLnTx/>
                <a:uFillTx/>
                <a:latin typeface="Microsoft Sans Serif"/>
                <a:ea typeface="+mn-ea"/>
                <a:cs typeface="Microsoft Sans Serif"/>
              </a:rPr>
              <a:t>o</a:t>
            </a:r>
            <a:r>
              <a:rPr kumimoji="0" sz="2400" b="0" i="0" u="none" strike="noStrike" kern="1200" cap="none" spc="-7" normalizeH="0" baseline="0" noProof="0" dirty="0">
                <a:ln>
                  <a:noFill/>
                </a:ln>
                <a:solidFill>
                  <a:srgbClr val="FFFFFF"/>
                </a:solidFill>
                <a:effectLst/>
                <a:uLnTx/>
                <a:uFillTx/>
                <a:latin typeface="Microsoft Sans Serif"/>
                <a:ea typeface="+mn-ea"/>
                <a:cs typeface="Microsoft Sans Serif"/>
              </a:rPr>
              <a:t>r</a:t>
            </a:r>
            <a:r>
              <a:rPr kumimoji="0" sz="2400" b="0" i="0" u="none" strike="noStrike" kern="1200" cap="none" spc="-146" normalizeH="0" baseline="0" noProof="0" dirty="0">
                <a:ln>
                  <a:noFill/>
                </a:ln>
                <a:solidFill>
                  <a:srgbClr val="FFFFFF"/>
                </a:solidFill>
                <a:effectLst/>
                <a:uLnTx/>
                <a:uFillTx/>
                <a:latin typeface="Microsoft Sans Serif"/>
                <a:ea typeface="+mn-ea"/>
                <a:cs typeface="Microsoft Sans Serif"/>
              </a:rPr>
              <a:t>m</a:t>
            </a:r>
            <a:r>
              <a:rPr kumimoji="0" sz="2400" b="0" i="0" u="none" strike="noStrike" kern="1200" cap="none" spc="-106" normalizeH="0" baseline="0" noProof="0" dirty="0">
                <a:ln>
                  <a:noFill/>
                </a:ln>
                <a:solidFill>
                  <a:srgbClr val="FFFFFF"/>
                </a:solidFill>
                <a:effectLst/>
                <a:uLnTx/>
                <a:uFillTx/>
                <a:latin typeface="Microsoft Sans Serif"/>
                <a:ea typeface="+mn-ea"/>
                <a:cs typeface="Microsoft Sans Serif"/>
              </a:rPr>
              <a:t>a</a:t>
            </a:r>
            <a:r>
              <a:rPr kumimoji="0" sz="2400" b="0" i="0" u="none" strike="noStrike" kern="1200" cap="none" spc="-65" normalizeH="0" baseline="0" noProof="0" dirty="0">
                <a:ln>
                  <a:noFill/>
                </a:ln>
                <a:solidFill>
                  <a:srgbClr val="FFFFFF"/>
                </a:solidFill>
                <a:effectLst/>
                <a:uLnTx/>
                <a:uFillTx/>
                <a:latin typeface="Microsoft Sans Serif"/>
                <a:ea typeface="+mn-ea"/>
                <a:cs typeface="Microsoft Sans Serif"/>
              </a:rPr>
              <a:t>teur</a:t>
            </a:r>
            <a:r>
              <a:rPr kumimoji="0" sz="2400" b="0" i="0" u="none" strike="noStrike" kern="1200" cap="none" spc="11" normalizeH="0" baseline="0" noProof="0" dirty="0">
                <a:ln>
                  <a:noFill/>
                </a:ln>
                <a:solidFill>
                  <a:srgbClr val="FFFFFF"/>
                </a:solidFill>
                <a:effectLst/>
                <a:uLnTx/>
                <a:uFillTx/>
                <a:latin typeface="Microsoft Sans Serif"/>
                <a:ea typeface="+mn-ea"/>
                <a:cs typeface="Microsoft Sans Serif"/>
              </a:rPr>
              <a:t> </a:t>
            </a:r>
            <a:r>
              <a:rPr kumimoji="0" sz="2400" b="0" i="0" u="none" strike="noStrike" kern="1200" cap="none" spc="-83" normalizeH="0" baseline="0" noProof="0" dirty="0">
                <a:ln>
                  <a:noFill/>
                </a:ln>
                <a:solidFill>
                  <a:srgbClr val="FFFFFF"/>
                </a:solidFill>
                <a:effectLst/>
                <a:uLnTx/>
                <a:uFillTx/>
                <a:latin typeface="Microsoft Sans Serif"/>
                <a:ea typeface="+mn-ea"/>
                <a:cs typeface="Microsoft Sans Serif"/>
              </a:rPr>
              <a:t>:</a:t>
            </a:r>
            <a:r>
              <a:rPr kumimoji="0" sz="2400" b="0" i="0" u="none" strike="noStrike" kern="1200" cap="none" spc="11" normalizeH="0" baseline="0" noProof="0" dirty="0">
                <a:ln>
                  <a:noFill/>
                </a:ln>
                <a:solidFill>
                  <a:srgbClr val="FFFFFF"/>
                </a:solidFill>
                <a:effectLst/>
                <a:uLnTx/>
                <a:uFillTx/>
                <a:latin typeface="Microsoft Sans Serif"/>
                <a:ea typeface="+mn-ea"/>
                <a:cs typeface="Microsoft Sans Serif"/>
              </a:rPr>
              <a:t> </a:t>
            </a:r>
            <a:r>
              <a:rPr kumimoji="0" lang="en-US" sz="2400" b="0" i="0" u="none" strike="noStrike" kern="1200" cap="none" spc="-102" normalizeH="0" baseline="0" noProof="0" dirty="0">
                <a:ln>
                  <a:noFill/>
                </a:ln>
                <a:solidFill>
                  <a:srgbClr val="FFFFFF"/>
                </a:solidFill>
                <a:effectLst/>
                <a:uLnTx/>
                <a:uFillTx/>
                <a:latin typeface="Microsoft Sans Serif"/>
                <a:ea typeface="+mn-ea"/>
                <a:cs typeface="Microsoft Sans Serif"/>
              </a:rPr>
              <a:t>Braiek Fares</a:t>
            </a:r>
            <a:endParaRPr kumimoji="0" sz="24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Remplacement par motif</a:t>
            </a:r>
          </a:p>
        </p:txBody>
      </p:sp>
      <p:pic>
        <p:nvPicPr>
          <p:cNvPr id="3" name="Image 2"/>
          <p:cNvPicPr>
            <a:picLocks noChangeAspect="1"/>
          </p:cNvPicPr>
          <p:nvPr/>
        </p:nvPicPr>
        <p:blipFill>
          <a:blip r:embed="rId2"/>
          <a:stretch>
            <a:fillRect/>
          </a:stretch>
        </p:blipFill>
        <p:spPr>
          <a:xfrm>
            <a:off x="1095021" y="1872329"/>
            <a:ext cx="4275569" cy="3678726"/>
          </a:xfrm>
          <a:prstGeom prst="rect">
            <a:avLst/>
          </a:prstGeom>
        </p:spPr>
      </p:pic>
      <p:pic>
        <p:nvPicPr>
          <p:cNvPr id="4" name="Image 3"/>
          <p:cNvPicPr>
            <a:picLocks noChangeAspect="1"/>
          </p:cNvPicPr>
          <p:nvPr/>
        </p:nvPicPr>
        <p:blipFill>
          <a:blip r:embed="rId3"/>
          <a:stretch>
            <a:fillRect/>
          </a:stretch>
        </p:blipFill>
        <p:spPr>
          <a:xfrm>
            <a:off x="6571613" y="1872329"/>
            <a:ext cx="3873482" cy="3678726"/>
          </a:xfrm>
          <a:prstGeom prst="rect">
            <a:avLst/>
          </a:prstGeom>
        </p:spPr>
      </p:pic>
      <p:pic>
        <p:nvPicPr>
          <p:cNvPr id="5" name="Image 4"/>
          <p:cNvPicPr>
            <a:picLocks noChangeAspect="1"/>
          </p:cNvPicPr>
          <p:nvPr/>
        </p:nvPicPr>
        <p:blipFill>
          <a:blip r:embed="rId4"/>
          <a:stretch>
            <a:fillRect/>
          </a:stretch>
        </p:blipFill>
        <p:spPr>
          <a:xfrm>
            <a:off x="6571613" y="5551054"/>
            <a:ext cx="3873482" cy="1232471"/>
          </a:xfrm>
          <a:prstGeom prst="rect">
            <a:avLst/>
          </a:prstGeom>
        </p:spPr>
      </p:pic>
    </p:spTree>
    <p:extLst>
      <p:ext uri="{BB962C8B-B14F-4D97-AF65-F5344CB8AC3E}">
        <p14:creationId xmlns:p14="http://schemas.microsoft.com/office/powerpoint/2010/main" val="357690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6" y="418046"/>
            <a:ext cx="7087160" cy="553976"/>
          </a:xfrm>
          <a:prstGeom prst="rect">
            <a:avLst/>
          </a:prstGeom>
        </p:spPr>
        <p:txBody>
          <a:bodyPr vert="horz" wrap="square" lIns="0" tIns="10646" rIns="0" bIns="0" rtlCol="0">
            <a:spAutoFit/>
          </a:bodyPr>
          <a:lstStyle/>
          <a:p>
            <a:pPr marL="11206">
              <a:spcBef>
                <a:spcPts val="84"/>
              </a:spcBef>
            </a:pPr>
            <a:r>
              <a:rPr lang="fr-FR" sz="3530" spc="-180" dirty="0"/>
              <a:t>Remplacement par motif</a:t>
            </a:r>
            <a:endParaRPr sz="3530" dirty="0"/>
          </a:p>
        </p:txBody>
      </p:sp>
      <p:sp>
        <p:nvSpPr>
          <p:cNvPr id="3" name="object 3"/>
          <p:cNvSpPr txBox="1"/>
          <p:nvPr/>
        </p:nvSpPr>
        <p:spPr>
          <a:xfrm>
            <a:off x="2322575" y="1537783"/>
            <a:ext cx="7776882" cy="2426773"/>
          </a:xfrm>
          <a:prstGeom prst="rect">
            <a:avLst/>
          </a:prstGeom>
        </p:spPr>
        <p:txBody>
          <a:bodyPr vert="horz" wrap="square" lIns="0" tIns="87966" rIns="0" bIns="0" rtlCol="0">
            <a:spAutoFit/>
          </a:bodyPr>
          <a:lstStyle/>
          <a:p>
            <a:pPr marL="11206" defTabSz="806867">
              <a:spcBef>
                <a:spcPts val="693"/>
              </a:spcBef>
            </a:pPr>
            <a:r>
              <a:rPr sz="2118" b="1" spc="-357" dirty="0">
                <a:solidFill>
                  <a:prstClr val="black"/>
                </a:solidFill>
                <a:latin typeface="Arial"/>
                <a:cs typeface="Arial"/>
              </a:rPr>
              <a:t>R</a:t>
            </a:r>
            <a:r>
              <a:rPr sz="2118" b="1" spc="-168" dirty="0">
                <a:solidFill>
                  <a:prstClr val="black"/>
                </a:solidFill>
                <a:latin typeface="Arial"/>
                <a:cs typeface="Arial"/>
              </a:rPr>
              <a:t>emplacement</a:t>
            </a:r>
            <a:r>
              <a:rPr sz="2118" b="1" spc="-22" dirty="0">
                <a:solidFill>
                  <a:prstClr val="black"/>
                </a:solidFill>
                <a:latin typeface="Arial"/>
                <a:cs typeface="Arial"/>
              </a:rPr>
              <a:t> </a:t>
            </a:r>
            <a:r>
              <a:rPr sz="2118" b="1" spc="-180" dirty="0">
                <a:solidFill>
                  <a:prstClr val="black"/>
                </a:solidFill>
                <a:latin typeface="Arial"/>
                <a:cs typeface="Arial"/>
              </a:rPr>
              <a:t>d</a:t>
            </a:r>
            <a:r>
              <a:rPr sz="2118" b="1" spc="-159" dirty="0">
                <a:solidFill>
                  <a:prstClr val="black"/>
                </a:solidFill>
                <a:latin typeface="Arial"/>
                <a:cs typeface="Arial"/>
              </a:rPr>
              <a:t>e</a:t>
            </a:r>
            <a:r>
              <a:rPr sz="2118" b="1" spc="-26" dirty="0">
                <a:solidFill>
                  <a:prstClr val="black"/>
                </a:solidFill>
                <a:latin typeface="Arial"/>
                <a:cs typeface="Arial"/>
              </a:rPr>
              <a:t> </a:t>
            </a:r>
            <a:r>
              <a:rPr sz="2118" b="1" spc="-212" dirty="0">
                <a:solidFill>
                  <a:prstClr val="black"/>
                </a:solidFill>
                <a:latin typeface="Arial"/>
                <a:cs typeface="Arial"/>
              </a:rPr>
              <a:t>s</a:t>
            </a:r>
            <a:r>
              <a:rPr sz="2118" b="1" spc="-243" dirty="0">
                <a:solidFill>
                  <a:prstClr val="black"/>
                </a:solidFill>
                <a:latin typeface="Arial"/>
                <a:cs typeface="Arial"/>
              </a:rPr>
              <a:t>o</a:t>
            </a:r>
            <a:r>
              <a:rPr sz="2118" b="1" spc="-234" dirty="0">
                <a:solidFill>
                  <a:prstClr val="black"/>
                </a:solidFill>
                <a:latin typeface="Arial"/>
                <a:cs typeface="Arial"/>
              </a:rPr>
              <a:t>u</a:t>
            </a:r>
            <a:r>
              <a:rPr sz="2118" b="1" spc="-221" dirty="0">
                <a:solidFill>
                  <a:prstClr val="black"/>
                </a:solidFill>
                <a:latin typeface="Arial"/>
                <a:cs typeface="Arial"/>
              </a:rPr>
              <a:t>s</a:t>
            </a:r>
            <a:r>
              <a:rPr sz="2118" b="1" spc="-44" dirty="0">
                <a:solidFill>
                  <a:prstClr val="black"/>
                </a:solidFill>
                <a:latin typeface="Arial"/>
                <a:cs typeface="Arial"/>
              </a:rPr>
              <a:t>-</a:t>
            </a:r>
            <a:r>
              <a:rPr sz="2118" b="1" spc="-154" dirty="0">
                <a:solidFill>
                  <a:prstClr val="black"/>
                </a:solidFill>
                <a:latin typeface="Arial"/>
                <a:cs typeface="Arial"/>
              </a:rPr>
              <a:t>chaîne</a:t>
            </a:r>
            <a:endParaRPr sz="2118">
              <a:solidFill>
                <a:prstClr val="black"/>
              </a:solidFill>
              <a:latin typeface="Arial"/>
              <a:cs typeface="Arial"/>
            </a:endParaRPr>
          </a:p>
          <a:p>
            <a:pPr marL="320505" marR="4483" indent="-309859" defTabSz="806867">
              <a:spcBef>
                <a:spcPts val="604"/>
              </a:spcBef>
              <a:buClr>
                <a:srgbClr val="DD8046"/>
              </a:buClr>
              <a:buSzPct val="60416"/>
              <a:buFont typeface="Wingdings"/>
              <a:buChar char=""/>
              <a:tabLst>
                <a:tab pos="320505" algn="l"/>
                <a:tab pos="321066" algn="l"/>
                <a:tab pos="6091843" algn="l"/>
                <a:tab pos="7554848" algn="l"/>
              </a:tabLst>
            </a:pPr>
            <a:r>
              <a:rPr sz="2118" dirty="0">
                <a:solidFill>
                  <a:prstClr val="black"/>
                </a:solidFill>
                <a:latin typeface="Courier New"/>
                <a:cs typeface="Courier New"/>
              </a:rPr>
              <a:t>$</a:t>
            </a:r>
            <a:r>
              <a:rPr sz="2118" spc="-4" dirty="0">
                <a:solidFill>
                  <a:prstClr val="black"/>
                </a:solidFill>
                <a:latin typeface="Courier New"/>
                <a:cs typeface="Courier New"/>
              </a:rPr>
              <a:t>{chai</a:t>
            </a:r>
            <a:r>
              <a:rPr sz="2118" spc="-13" dirty="0">
                <a:solidFill>
                  <a:prstClr val="black"/>
                </a:solidFill>
                <a:latin typeface="Courier New"/>
                <a:cs typeface="Courier New"/>
              </a:rPr>
              <a:t>ne</a:t>
            </a:r>
            <a:r>
              <a:rPr sz="2118" spc="-4" dirty="0">
                <a:solidFill>
                  <a:prstClr val="black"/>
                </a:solidFill>
                <a:latin typeface="Courier New"/>
                <a:cs typeface="Courier New"/>
              </a:rPr>
              <a:t>/sou</a:t>
            </a:r>
            <a:r>
              <a:rPr sz="2118" spc="4" dirty="0">
                <a:solidFill>
                  <a:prstClr val="black"/>
                </a:solidFill>
                <a:latin typeface="Courier New"/>
                <a:cs typeface="Courier New"/>
              </a:rPr>
              <a:t>s</a:t>
            </a:r>
            <a:r>
              <a:rPr sz="2118" spc="-4" dirty="0">
                <a:solidFill>
                  <a:prstClr val="black"/>
                </a:solidFill>
                <a:latin typeface="Courier New"/>
                <a:cs typeface="Courier New"/>
              </a:rPr>
              <a:t>c</a:t>
            </a:r>
            <a:r>
              <a:rPr sz="2118" spc="-9" dirty="0">
                <a:solidFill>
                  <a:prstClr val="black"/>
                </a:solidFill>
                <a:latin typeface="Courier New"/>
                <a:cs typeface="Courier New"/>
              </a:rPr>
              <a:t>ha</a:t>
            </a:r>
            <a:r>
              <a:rPr sz="2118" spc="-4" dirty="0">
                <a:solidFill>
                  <a:prstClr val="black"/>
                </a:solidFill>
                <a:latin typeface="Courier New"/>
                <a:cs typeface="Courier New"/>
              </a:rPr>
              <a:t>in</a:t>
            </a:r>
            <a:r>
              <a:rPr sz="2118" spc="-13" dirty="0">
                <a:solidFill>
                  <a:prstClr val="black"/>
                </a:solidFill>
                <a:latin typeface="Courier New"/>
                <a:cs typeface="Courier New"/>
              </a:rPr>
              <a:t>e</a:t>
            </a:r>
            <a:r>
              <a:rPr sz="2118" spc="-4" dirty="0">
                <a:solidFill>
                  <a:prstClr val="black"/>
                </a:solidFill>
                <a:latin typeface="Courier New"/>
                <a:cs typeface="Courier New"/>
              </a:rPr>
              <a:t>/re</a:t>
            </a:r>
            <a:r>
              <a:rPr sz="2118" spc="-13" dirty="0">
                <a:solidFill>
                  <a:prstClr val="black"/>
                </a:solidFill>
                <a:latin typeface="Courier New"/>
                <a:cs typeface="Courier New"/>
              </a:rPr>
              <a:t>mp</a:t>
            </a:r>
            <a:r>
              <a:rPr sz="2118" spc="-4" dirty="0">
                <a:solidFill>
                  <a:prstClr val="black"/>
                </a:solidFill>
                <a:latin typeface="Courier New"/>
                <a:cs typeface="Courier New"/>
              </a:rPr>
              <a:t>laceme</a:t>
            </a:r>
            <a:r>
              <a:rPr sz="2118" spc="-13" dirty="0">
                <a:solidFill>
                  <a:prstClr val="black"/>
                </a:solidFill>
                <a:latin typeface="Courier New"/>
                <a:cs typeface="Courier New"/>
              </a:rPr>
              <a:t>nt</a:t>
            </a:r>
            <a:r>
              <a:rPr sz="2118" dirty="0">
                <a:solidFill>
                  <a:prstClr val="black"/>
                </a:solidFill>
                <a:latin typeface="Courier New"/>
                <a:cs typeface="Courier New"/>
              </a:rPr>
              <a:t>}	</a:t>
            </a:r>
            <a:r>
              <a:rPr sz="2118" spc="-538" dirty="0">
                <a:solidFill>
                  <a:prstClr val="black"/>
                </a:solidFill>
                <a:latin typeface="Microsoft Sans Serif"/>
                <a:cs typeface="Microsoft Sans Serif"/>
              </a:rPr>
              <a:t>R</a:t>
            </a:r>
            <a:r>
              <a:rPr sz="2118" spc="-172" dirty="0">
                <a:solidFill>
                  <a:prstClr val="black"/>
                </a:solidFill>
                <a:latin typeface="Microsoft Sans Serif"/>
                <a:cs typeface="Microsoft Sans Serif"/>
              </a:rPr>
              <a:t>em</a:t>
            </a:r>
            <a:r>
              <a:rPr sz="2118" spc="-150" dirty="0">
                <a:solidFill>
                  <a:prstClr val="black"/>
                </a:solidFill>
                <a:latin typeface="Microsoft Sans Serif"/>
                <a:cs typeface="Microsoft Sans Serif"/>
              </a:rPr>
              <a:t>p</a:t>
            </a:r>
            <a:r>
              <a:rPr sz="2118" spc="-97" dirty="0">
                <a:solidFill>
                  <a:prstClr val="black"/>
                </a:solidFill>
                <a:latin typeface="Microsoft Sans Serif"/>
                <a:cs typeface="Microsoft Sans Serif"/>
              </a:rPr>
              <a:t>lac</a:t>
            </a:r>
            <a:r>
              <a:rPr sz="2118" spc="-119" dirty="0">
                <a:solidFill>
                  <a:prstClr val="black"/>
                </a:solidFill>
                <a:latin typeface="Microsoft Sans Serif"/>
                <a:cs typeface="Microsoft Sans Serif"/>
              </a:rPr>
              <a:t>e</a:t>
            </a:r>
            <a:r>
              <a:rPr sz="2118" dirty="0">
                <a:solidFill>
                  <a:prstClr val="black"/>
                </a:solidFill>
                <a:latin typeface="Microsoft Sans Serif"/>
                <a:cs typeface="Microsoft Sans Serif"/>
              </a:rPr>
              <a:t>	</a:t>
            </a:r>
            <a:r>
              <a:rPr sz="2118" spc="-4" dirty="0">
                <a:solidFill>
                  <a:prstClr val="black"/>
                </a:solidFill>
                <a:latin typeface="Microsoft Sans Serif"/>
                <a:cs typeface="Microsoft Sans Serif"/>
              </a:rPr>
              <a:t>la  </a:t>
            </a:r>
            <a:r>
              <a:rPr sz="2118" spc="-93" dirty="0">
                <a:solidFill>
                  <a:prstClr val="black"/>
                </a:solidFill>
                <a:latin typeface="Microsoft Sans Serif"/>
                <a:cs typeface="Microsoft Sans Serif"/>
              </a:rPr>
              <a:t>première</a:t>
            </a:r>
            <a:r>
              <a:rPr sz="2118" spc="18" dirty="0">
                <a:solidFill>
                  <a:prstClr val="black"/>
                </a:solidFill>
                <a:latin typeface="Microsoft Sans Serif"/>
                <a:cs typeface="Microsoft Sans Serif"/>
              </a:rPr>
              <a:t> </a:t>
            </a:r>
            <a:r>
              <a:rPr sz="2118" spc="-132" dirty="0">
                <a:solidFill>
                  <a:prstClr val="black"/>
                </a:solidFill>
                <a:latin typeface="Microsoft Sans Serif"/>
                <a:cs typeface="Microsoft Sans Serif"/>
              </a:rPr>
              <a:t>correspondance</a:t>
            </a:r>
            <a:r>
              <a:rPr sz="2118" spc="26" dirty="0">
                <a:solidFill>
                  <a:prstClr val="black"/>
                </a:solidFill>
                <a:latin typeface="Microsoft Sans Serif"/>
                <a:cs typeface="Microsoft Sans Serif"/>
              </a:rPr>
              <a:t> </a:t>
            </a:r>
            <a:r>
              <a:rPr sz="2118" spc="-71" dirty="0">
                <a:solidFill>
                  <a:prstClr val="black"/>
                </a:solidFill>
                <a:latin typeface="Microsoft Sans Serif"/>
                <a:cs typeface="Microsoft Sans Serif"/>
              </a:rPr>
              <a:t>de</a:t>
            </a:r>
            <a:r>
              <a:rPr sz="2118" spc="22" dirty="0">
                <a:solidFill>
                  <a:prstClr val="black"/>
                </a:solidFill>
                <a:latin typeface="Microsoft Sans Serif"/>
                <a:cs typeface="Microsoft Sans Serif"/>
              </a:rPr>
              <a:t> </a:t>
            </a:r>
            <a:r>
              <a:rPr sz="2118" spc="-9" dirty="0">
                <a:solidFill>
                  <a:prstClr val="black"/>
                </a:solidFill>
                <a:latin typeface="Microsoft Sans Serif"/>
                <a:cs typeface="Microsoft Sans Serif"/>
              </a:rPr>
              <a:t>$</a:t>
            </a:r>
            <a:r>
              <a:rPr sz="2118" spc="-9" dirty="0">
                <a:solidFill>
                  <a:prstClr val="black"/>
                </a:solidFill>
                <a:latin typeface="Courier New"/>
                <a:cs typeface="Courier New"/>
              </a:rPr>
              <a:t>souschaine</a:t>
            </a:r>
            <a:r>
              <a:rPr sz="2118" spc="-702" dirty="0">
                <a:solidFill>
                  <a:prstClr val="black"/>
                </a:solidFill>
                <a:latin typeface="Courier New"/>
                <a:cs typeface="Courier New"/>
              </a:rPr>
              <a:t> </a:t>
            </a:r>
            <a:r>
              <a:rPr sz="2118" spc="-13" dirty="0">
                <a:solidFill>
                  <a:prstClr val="black"/>
                </a:solidFill>
                <a:latin typeface="Microsoft Sans Serif"/>
                <a:cs typeface="Microsoft Sans Serif"/>
              </a:rPr>
              <a:t>par</a:t>
            </a:r>
            <a:r>
              <a:rPr sz="2118" spc="35" dirty="0">
                <a:solidFill>
                  <a:prstClr val="black"/>
                </a:solidFill>
                <a:latin typeface="Microsoft Sans Serif"/>
                <a:cs typeface="Microsoft Sans Serif"/>
              </a:rPr>
              <a:t> </a:t>
            </a:r>
            <a:r>
              <a:rPr sz="2118" spc="-128" dirty="0">
                <a:solidFill>
                  <a:prstClr val="black"/>
                </a:solidFill>
                <a:latin typeface="Microsoft Sans Serif"/>
                <a:cs typeface="Microsoft Sans Serif"/>
              </a:rPr>
              <a:t>$remplacement.</a:t>
            </a:r>
            <a:endParaRPr sz="2118">
              <a:solidFill>
                <a:prstClr val="black"/>
              </a:solidFill>
              <a:latin typeface="Microsoft Sans Serif"/>
              <a:cs typeface="Microsoft Sans Serif"/>
            </a:endParaRPr>
          </a:p>
          <a:p>
            <a:pPr defTabSz="806867">
              <a:spcBef>
                <a:spcPts val="9"/>
              </a:spcBef>
              <a:buClr>
                <a:srgbClr val="DD8046"/>
              </a:buClr>
              <a:buFont typeface="Wingdings"/>
              <a:buChar char=""/>
            </a:pPr>
            <a:endParaRPr sz="1985">
              <a:solidFill>
                <a:prstClr val="black"/>
              </a:solidFill>
              <a:latin typeface="Microsoft Sans Serif"/>
              <a:cs typeface="Microsoft Sans Serif"/>
            </a:endParaRPr>
          </a:p>
          <a:p>
            <a:pPr marL="320505" marR="7284" indent="-309859" defTabSz="806867">
              <a:buClr>
                <a:srgbClr val="DD8046"/>
              </a:buClr>
              <a:buSzPct val="60416"/>
              <a:buFont typeface="Wingdings"/>
              <a:buChar char=""/>
              <a:tabLst>
                <a:tab pos="320505" algn="l"/>
                <a:tab pos="321066" algn="l"/>
                <a:tab pos="7139648" algn="l"/>
              </a:tabLst>
            </a:pPr>
            <a:r>
              <a:rPr sz="2118" dirty="0">
                <a:solidFill>
                  <a:prstClr val="black"/>
                </a:solidFill>
                <a:latin typeface="Courier New"/>
                <a:cs typeface="Courier New"/>
              </a:rPr>
              <a:t>$</a:t>
            </a:r>
            <a:r>
              <a:rPr sz="2118" spc="-4" dirty="0">
                <a:solidFill>
                  <a:prstClr val="black"/>
                </a:solidFill>
                <a:latin typeface="Courier New"/>
                <a:cs typeface="Courier New"/>
              </a:rPr>
              <a:t>{chai</a:t>
            </a:r>
            <a:r>
              <a:rPr sz="2118" spc="-13" dirty="0">
                <a:solidFill>
                  <a:prstClr val="black"/>
                </a:solidFill>
                <a:latin typeface="Courier New"/>
                <a:cs typeface="Courier New"/>
              </a:rPr>
              <a:t>ne</a:t>
            </a:r>
            <a:r>
              <a:rPr sz="2118" spc="-4" dirty="0">
                <a:solidFill>
                  <a:prstClr val="black"/>
                </a:solidFill>
                <a:latin typeface="Courier New"/>
                <a:cs typeface="Courier New"/>
              </a:rPr>
              <a:t>/</a:t>
            </a:r>
            <a:r>
              <a:rPr sz="2118" dirty="0">
                <a:solidFill>
                  <a:prstClr val="black"/>
                </a:solidFill>
                <a:latin typeface="Courier New"/>
                <a:cs typeface="Courier New"/>
              </a:rPr>
              <a:t>/</a:t>
            </a:r>
            <a:r>
              <a:rPr sz="2118" spc="-4" dirty="0">
                <a:solidFill>
                  <a:prstClr val="black"/>
                </a:solidFill>
                <a:latin typeface="Courier New"/>
                <a:cs typeface="Courier New"/>
              </a:rPr>
              <a:t>sous</a:t>
            </a:r>
            <a:r>
              <a:rPr sz="2118" spc="-13" dirty="0">
                <a:solidFill>
                  <a:prstClr val="black"/>
                </a:solidFill>
                <a:latin typeface="Courier New"/>
                <a:cs typeface="Courier New"/>
              </a:rPr>
              <a:t>ch</a:t>
            </a:r>
            <a:r>
              <a:rPr sz="2118" spc="-4" dirty="0">
                <a:solidFill>
                  <a:prstClr val="black"/>
                </a:solidFill>
                <a:latin typeface="Courier New"/>
                <a:cs typeface="Courier New"/>
              </a:rPr>
              <a:t>aine/re</a:t>
            </a:r>
            <a:r>
              <a:rPr sz="2118" spc="-13" dirty="0">
                <a:solidFill>
                  <a:prstClr val="black"/>
                </a:solidFill>
                <a:latin typeface="Courier New"/>
                <a:cs typeface="Courier New"/>
              </a:rPr>
              <a:t>m</a:t>
            </a:r>
            <a:r>
              <a:rPr sz="2118" spc="-4" dirty="0">
                <a:solidFill>
                  <a:prstClr val="black"/>
                </a:solidFill>
                <a:latin typeface="Courier New"/>
                <a:cs typeface="Courier New"/>
              </a:rPr>
              <a:t>pla</a:t>
            </a:r>
            <a:r>
              <a:rPr sz="2118" spc="4" dirty="0">
                <a:solidFill>
                  <a:prstClr val="black"/>
                </a:solidFill>
                <a:latin typeface="Courier New"/>
                <a:cs typeface="Courier New"/>
              </a:rPr>
              <a:t>c</a:t>
            </a:r>
            <a:r>
              <a:rPr sz="2118" spc="-4" dirty="0">
                <a:solidFill>
                  <a:prstClr val="black"/>
                </a:solidFill>
                <a:latin typeface="Courier New"/>
                <a:cs typeface="Courier New"/>
              </a:rPr>
              <a:t>eme</a:t>
            </a:r>
            <a:r>
              <a:rPr sz="2118" spc="-13" dirty="0">
                <a:solidFill>
                  <a:prstClr val="black"/>
                </a:solidFill>
                <a:latin typeface="Courier New"/>
                <a:cs typeface="Courier New"/>
              </a:rPr>
              <a:t>n</a:t>
            </a:r>
            <a:r>
              <a:rPr sz="2118" spc="-22" dirty="0">
                <a:solidFill>
                  <a:prstClr val="black"/>
                </a:solidFill>
                <a:latin typeface="Courier New"/>
                <a:cs typeface="Courier New"/>
              </a:rPr>
              <a:t>t</a:t>
            </a:r>
            <a:r>
              <a:rPr sz="2118" dirty="0">
                <a:solidFill>
                  <a:prstClr val="black"/>
                </a:solidFill>
                <a:latin typeface="Courier New"/>
                <a:cs typeface="Courier New"/>
              </a:rPr>
              <a:t>}</a:t>
            </a:r>
            <a:r>
              <a:rPr sz="2118" spc="49" dirty="0">
                <a:solidFill>
                  <a:prstClr val="black"/>
                </a:solidFill>
                <a:latin typeface="Courier New"/>
                <a:cs typeface="Courier New"/>
              </a:rPr>
              <a:t> </a:t>
            </a:r>
            <a:r>
              <a:rPr sz="2118" spc="-538" dirty="0">
                <a:solidFill>
                  <a:prstClr val="black"/>
                </a:solidFill>
                <a:latin typeface="Microsoft Sans Serif"/>
                <a:cs typeface="Microsoft Sans Serif"/>
              </a:rPr>
              <a:t>R</a:t>
            </a:r>
            <a:r>
              <a:rPr sz="2118" spc="-172" dirty="0">
                <a:solidFill>
                  <a:prstClr val="black"/>
                </a:solidFill>
                <a:latin typeface="Microsoft Sans Serif"/>
                <a:cs typeface="Microsoft Sans Serif"/>
              </a:rPr>
              <a:t>em</a:t>
            </a:r>
            <a:r>
              <a:rPr sz="2118" spc="-150" dirty="0">
                <a:solidFill>
                  <a:prstClr val="black"/>
                </a:solidFill>
                <a:latin typeface="Microsoft Sans Serif"/>
                <a:cs typeface="Microsoft Sans Serif"/>
              </a:rPr>
              <a:t>p</a:t>
            </a:r>
            <a:r>
              <a:rPr sz="2118" spc="-97" dirty="0">
                <a:solidFill>
                  <a:prstClr val="black"/>
                </a:solidFill>
                <a:latin typeface="Microsoft Sans Serif"/>
                <a:cs typeface="Microsoft Sans Serif"/>
              </a:rPr>
              <a:t>lac</a:t>
            </a:r>
            <a:r>
              <a:rPr sz="2118" spc="-119" dirty="0">
                <a:solidFill>
                  <a:prstClr val="black"/>
                </a:solidFill>
                <a:latin typeface="Microsoft Sans Serif"/>
                <a:cs typeface="Microsoft Sans Serif"/>
              </a:rPr>
              <a:t>e</a:t>
            </a:r>
            <a:r>
              <a:rPr sz="2118" dirty="0">
                <a:solidFill>
                  <a:prstClr val="black"/>
                </a:solidFill>
                <a:latin typeface="Microsoft Sans Serif"/>
                <a:cs typeface="Microsoft Sans Serif"/>
              </a:rPr>
              <a:t>	</a:t>
            </a:r>
            <a:r>
              <a:rPr sz="2118" spc="-97" dirty="0">
                <a:solidFill>
                  <a:prstClr val="black"/>
                </a:solidFill>
                <a:latin typeface="Microsoft Sans Serif"/>
                <a:cs typeface="Microsoft Sans Serif"/>
              </a:rPr>
              <a:t>tout</a:t>
            </a:r>
            <a:r>
              <a:rPr sz="2118" spc="-128" dirty="0">
                <a:solidFill>
                  <a:prstClr val="black"/>
                </a:solidFill>
                <a:latin typeface="Microsoft Sans Serif"/>
                <a:cs typeface="Microsoft Sans Serif"/>
              </a:rPr>
              <a:t>e</a:t>
            </a:r>
            <a:r>
              <a:rPr sz="2118" spc="-247" dirty="0">
                <a:solidFill>
                  <a:prstClr val="black"/>
                </a:solidFill>
                <a:latin typeface="Microsoft Sans Serif"/>
                <a:cs typeface="Microsoft Sans Serif"/>
              </a:rPr>
              <a:t>s  </a:t>
            </a:r>
            <a:r>
              <a:rPr sz="2118" spc="-168" dirty="0">
                <a:solidFill>
                  <a:prstClr val="black"/>
                </a:solidFill>
                <a:latin typeface="Microsoft Sans Serif"/>
                <a:cs typeface="Microsoft Sans Serif"/>
              </a:rPr>
              <a:t>les</a:t>
            </a:r>
            <a:r>
              <a:rPr sz="2118" spc="22" dirty="0">
                <a:solidFill>
                  <a:prstClr val="black"/>
                </a:solidFill>
                <a:latin typeface="Microsoft Sans Serif"/>
                <a:cs typeface="Microsoft Sans Serif"/>
              </a:rPr>
              <a:t> </a:t>
            </a:r>
            <a:r>
              <a:rPr sz="2118" spc="-150" dirty="0">
                <a:solidFill>
                  <a:prstClr val="black"/>
                </a:solidFill>
                <a:latin typeface="Microsoft Sans Serif"/>
                <a:cs typeface="Microsoft Sans Serif"/>
              </a:rPr>
              <a:t>correspondances</a:t>
            </a:r>
            <a:r>
              <a:rPr sz="2118" spc="18" dirty="0">
                <a:solidFill>
                  <a:prstClr val="black"/>
                </a:solidFill>
                <a:latin typeface="Microsoft Sans Serif"/>
                <a:cs typeface="Microsoft Sans Serif"/>
              </a:rPr>
              <a:t> </a:t>
            </a:r>
            <a:r>
              <a:rPr sz="2118" spc="-71" dirty="0">
                <a:solidFill>
                  <a:prstClr val="black"/>
                </a:solidFill>
                <a:latin typeface="Microsoft Sans Serif"/>
                <a:cs typeface="Microsoft Sans Serif"/>
              </a:rPr>
              <a:t>de</a:t>
            </a:r>
            <a:r>
              <a:rPr sz="2118" spc="26" dirty="0">
                <a:solidFill>
                  <a:prstClr val="black"/>
                </a:solidFill>
                <a:latin typeface="Microsoft Sans Serif"/>
                <a:cs typeface="Microsoft Sans Serif"/>
              </a:rPr>
              <a:t> </a:t>
            </a:r>
            <a:r>
              <a:rPr sz="2118" spc="-4" dirty="0">
                <a:solidFill>
                  <a:prstClr val="black"/>
                </a:solidFill>
                <a:latin typeface="Courier New"/>
                <a:cs typeface="Courier New"/>
              </a:rPr>
              <a:t>$souschaine</a:t>
            </a:r>
            <a:r>
              <a:rPr sz="2118" spc="-26" dirty="0">
                <a:solidFill>
                  <a:prstClr val="black"/>
                </a:solidFill>
                <a:latin typeface="Courier New"/>
                <a:cs typeface="Courier New"/>
              </a:rPr>
              <a:t> </a:t>
            </a:r>
            <a:r>
              <a:rPr sz="2118" spc="-137" dirty="0">
                <a:solidFill>
                  <a:prstClr val="black"/>
                </a:solidFill>
                <a:latin typeface="Microsoft Sans Serif"/>
                <a:cs typeface="Microsoft Sans Serif"/>
              </a:rPr>
              <a:t>avec</a:t>
            </a:r>
            <a:r>
              <a:rPr sz="2118" spc="22" dirty="0">
                <a:solidFill>
                  <a:prstClr val="black"/>
                </a:solidFill>
                <a:latin typeface="Microsoft Sans Serif"/>
                <a:cs typeface="Microsoft Sans Serif"/>
              </a:rPr>
              <a:t> </a:t>
            </a:r>
            <a:r>
              <a:rPr sz="2118" spc="-13" dirty="0">
                <a:solidFill>
                  <a:prstClr val="black"/>
                </a:solidFill>
                <a:latin typeface="Courier New"/>
                <a:cs typeface="Courier New"/>
              </a:rPr>
              <a:t>$remplacement</a:t>
            </a:r>
            <a:r>
              <a:rPr sz="2118" spc="-13" dirty="0">
                <a:solidFill>
                  <a:prstClr val="black"/>
                </a:solidFill>
                <a:latin typeface="Microsoft Sans Serif"/>
                <a:cs typeface="Microsoft Sans Serif"/>
              </a:rPr>
              <a:t>.</a:t>
            </a:r>
            <a:endParaRPr sz="2118">
              <a:solidFill>
                <a:prstClr val="black"/>
              </a:solidFill>
              <a:latin typeface="Microsoft Sans Serif"/>
              <a:cs typeface="Microsoft Sans Serif"/>
            </a:endParaRPr>
          </a:p>
        </p:txBody>
      </p:sp>
      <p:sp>
        <p:nvSpPr>
          <p:cNvPr id="4" name="object 4"/>
          <p:cNvSpPr txBox="1"/>
          <p:nvPr/>
        </p:nvSpPr>
        <p:spPr>
          <a:xfrm>
            <a:off x="2322575" y="3879812"/>
            <a:ext cx="6673103" cy="663161"/>
          </a:xfrm>
          <a:prstGeom prst="rect">
            <a:avLst/>
          </a:prstGeom>
        </p:spPr>
        <p:txBody>
          <a:bodyPr vert="horz" wrap="square" lIns="0" tIns="11206" rIns="0" bIns="0" rtlCol="0">
            <a:spAutoFit/>
          </a:bodyPr>
          <a:lstStyle/>
          <a:p>
            <a:pPr marL="320505" indent="-309859" defTabSz="806867">
              <a:spcBef>
                <a:spcPts val="88"/>
              </a:spcBef>
              <a:buClr>
                <a:srgbClr val="DD8046"/>
              </a:buClr>
              <a:buSzPct val="60416"/>
              <a:buFont typeface="Wingdings"/>
              <a:buChar char=""/>
              <a:tabLst>
                <a:tab pos="320505" algn="l"/>
                <a:tab pos="321066" algn="l"/>
              </a:tabLst>
            </a:pPr>
            <a:r>
              <a:rPr sz="2118" spc="-9" dirty="0">
                <a:solidFill>
                  <a:prstClr val="black"/>
                </a:solidFill>
                <a:latin typeface="Courier New"/>
                <a:cs typeface="Courier New"/>
              </a:rPr>
              <a:t>${chaine/#souschaine/remplacement}</a:t>
            </a:r>
            <a:endParaRPr sz="2118" dirty="0">
              <a:solidFill>
                <a:prstClr val="black"/>
              </a:solidFill>
              <a:latin typeface="Courier New"/>
              <a:cs typeface="Courier New"/>
            </a:endParaRPr>
          </a:p>
          <a:p>
            <a:pPr marL="320505" defTabSz="806867">
              <a:tabLst>
                <a:tab pos="3707104" algn="l"/>
                <a:tab pos="4172733" algn="l"/>
                <a:tab pos="4993047" algn="l"/>
                <a:tab pos="5474365" algn="l"/>
              </a:tabLst>
            </a:pPr>
            <a:endParaRPr sz="2118" dirty="0">
              <a:solidFill>
                <a:prstClr val="black"/>
              </a:solidFill>
              <a:latin typeface="Microsoft Sans Serif"/>
              <a:cs typeface="Microsoft Sans Serif"/>
            </a:endParaRPr>
          </a:p>
        </p:txBody>
      </p:sp>
      <p:sp>
        <p:nvSpPr>
          <p:cNvPr id="6" name="object 6"/>
          <p:cNvSpPr txBox="1"/>
          <p:nvPr/>
        </p:nvSpPr>
        <p:spPr>
          <a:xfrm>
            <a:off x="2208400" y="4229045"/>
            <a:ext cx="7775201" cy="337238"/>
          </a:xfrm>
          <a:prstGeom prst="rect">
            <a:avLst/>
          </a:prstGeom>
        </p:spPr>
        <p:txBody>
          <a:bodyPr vert="horz" wrap="square" lIns="0" tIns="11206" rIns="0" bIns="0" rtlCol="0">
            <a:spAutoFit/>
          </a:bodyPr>
          <a:lstStyle/>
          <a:p>
            <a:pPr marL="320505" marR="4483" indent="-309859" defTabSz="806867">
              <a:spcBef>
                <a:spcPts val="88"/>
              </a:spcBef>
              <a:buClr>
                <a:srgbClr val="DD8046"/>
              </a:buClr>
              <a:buSzPct val="60416"/>
              <a:buFont typeface="Wingdings"/>
              <a:buChar char=""/>
              <a:tabLst>
                <a:tab pos="320505" algn="l"/>
                <a:tab pos="321066" algn="l"/>
                <a:tab pos="1638386" algn="l"/>
                <a:tab pos="1912946" algn="l"/>
                <a:tab pos="2246339" algn="l"/>
                <a:tab pos="2640247" algn="l"/>
                <a:tab pos="3050404" algn="l"/>
                <a:tab pos="4364924" algn="l"/>
                <a:tab pos="5395360" algn="l"/>
                <a:tab pos="5980338" algn="l"/>
                <a:tab pos="6491354" algn="l"/>
              </a:tabLst>
            </a:pPr>
            <a:r>
              <a:rPr sz="2118" dirty="0">
                <a:solidFill>
                  <a:prstClr val="black"/>
                </a:solidFill>
                <a:latin typeface="Courier New"/>
                <a:cs typeface="Courier New"/>
              </a:rPr>
              <a:t>$</a:t>
            </a:r>
            <a:r>
              <a:rPr sz="2118" spc="-4" dirty="0">
                <a:solidFill>
                  <a:prstClr val="black"/>
                </a:solidFill>
                <a:latin typeface="Courier New"/>
                <a:cs typeface="Courier New"/>
              </a:rPr>
              <a:t>{chai</a:t>
            </a:r>
            <a:r>
              <a:rPr sz="2118" spc="-13" dirty="0">
                <a:solidFill>
                  <a:prstClr val="black"/>
                </a:solidFill>
                <a:latin typeface="Courier New"/>
                <a:cs typeface="Courier New"/>
              </a:rPr>
              <a:t>ne</a:t>
            </a:r>
            <a:r>
              <a:rPr sz="2118" spc="-4" dirty="0">
                <a:solidFill>
                  <a:prstClr val="black"/>
                </a:solidFill>
                <a:latin typeface="Courier New"/>
                <a:cs typeface="Courier New"/>
              </a:rPr>
              <a:t>/</a:t>
            </a:r>
            <a:r>
              <a:rPr sz="2118" dirty="0">
                <a:solidFill>
                  <a:prstClr val="black"/>
                </a:solidFill>
                <a:latin typeface="Courier New"/>
                <a:cs typeface="Courier New"/>
              </a:rPr>
              <a:t>%</a:t>
            </a:r>
            <a:r>
              <a:rPr sz="2118" spc="-4" dirty="0">
                <a:solidFill>
                  <a:prstClr val="black"/>
                </a:solidFill>
                <a:latin typeface="Courier New"/>
                <a:cs typeface="Courier New"/>
              </a:rPr>
              <a:t>souc</a:t>
            </a:r>
            <a:r>
              <a:rPr sz="2118" spc="-13" dirty="0">
                <a:solidFill>
                  <a:prstClr val="black"/>
                </a:solidFill>
                <a:latin typeface="Courier New"/>
                <a:cs typeface="Courier New"/>
              </a:rPr>
              <a:t>ha</a:t>
            </a:r>
            <a:r>
              <a:rPr sz="2118" spc="-4" dirty="0">
                <a:solidFill>
                  <a:prstClr val="black"/>
                </a:solidFill>
                <a:latin typeface="Courier New"/>
                <a:cs typeface="Courier New"/>
              </a:rPr>
              <a:t>ine/re</a:t>
            </a:r>
            <a:r>
              <a:rPr sz="2118" spc="-13" dirty="0">
                <a:solidFill>
                  <a:prstClr val="black"/>
                </a:solidFill>
                <a:latin typeface="Courier New"/>
                <a:cs typeface="Courier New"/>
              </a:rPr>
              <a:t>mp</a:t>
            </a:r>
            <a:r>
              <a:rPr sz="2118" spc="-4" dirty="0">
                <a:solidFill>
                  <a:prstClr val="black"/>
                </a:solidFill>
                <a:latin typeface="Courier New"/>
                <a:cs typeface="Courier New"/>
              </a:rPr>
              <a:t>laceme</a:t>
            </a:r>
            <a:r>
              <a:rPr sz="2118" spc="-13" dirty="0">
                <a:solidFill>
                  <a:prstClr val="black"/>
                </a:solidFill>
                <a:latin typeface="Courier New"/>
                <a:cs typeface="Courier New"/>
              </a:rPr>
              <a:t>n</a:t>
            </a:r>
            <a:r>
              <a:rPr sz="2118" spc="-9" dirty="0">
                <a:solidFill>
                  <a:prstClr val="black"/>
                </a:solidFill>
                <a:latin typeface="Courier New"/>
                <a:cs typeface="Courier New"/>
              </a:rPr>
              <a:t>t</a:t>
            </a:r>
            <a:r>
              <a:rPr sz="2118" dirty="0">
                <a:solidFill>
                  <a:prstClr val="black"/>
                </a:solidFill>
                <a:latin typeface="Courier New"/>
                <a:cs typeface="Courier New"/>
              </a:rPr>
              <a:t>}	</a:t>
            </a:r>
            <a:endParaRPr sz="1765" dirty="0">
              <a:solidFill>
                <a:prstClr val="black"/>
              </a:solidFill>
              <a:latin typeface="Microsoft Sans Serif"/>
              <a:cs typeface="Microsoft Sans Serif"/>
            </a:endParaRPr>
          </a:p>
        </p:txBody>
      </p:sp>
      <p:sp>
        <p:nvSpPr>
          <p:cNvPr id="7" name="object 7"/>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56</a:t>
            </a:r>
            <a:endParaRPr sz="1235">
              <a:solidFill>
                <a:prstClr val="black"/>
              </a:solidFill>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Rempalcement</a:t>
            </a:r>
            <a:r>
              <a:rPr lang="fr-FR" dirty="0"/>
              <a:t> par motif</a:t>
            </a:r>
          </a:p>
        </p:txBody>
      </p:sp>
      <p:pic>
        <p:nvPicPr>
          <p:cNvPr id="3" name="Image 2"/>
          <p:cNvPicPr>
            <a:picLocks noChangeAspect="1"/>
          </p:cNvPicPr>
          <p:nvPr/>
        </p:nvPicPr>
        <p:blipFill>
          <a:blip r:embed="rId2"/>
          <a:stretch>
            <a:fillRect/>
          </a:stretch>
        </p:blipFill>
        <p:spPr>
          <a:xfrm>
            <a:off x="844756" y="2114503"/>
            <a:ext cx="5899251" cy="3381133"/>
          </a:xfrm>
          <a:prstGeom prst="rect">
            <a:avLst/>
          </a:prstGeom>
        </p:spPr>
      </p:pic>
    </p:spTree>
    <p:extLst>
      <p:ext uri="{BB962C8B-B14F-4D97-AF65-F5344CB8AC3E}">
        <p14:creationId xmlns:p14="http://schemas.microsoft.com/office/powerpoint/2010/main" val="195659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WC </a:t>
            </a:r>
          </a:p>
        </p:txBody>
      </p:sp>
      <p:sp>
        <p:nvSpPr>
          <p:cNvPr id="4" name="ZoneTexte 3">
            <a:extLst>
              <a:ext uri="{FF2B5EF4-FFF2-40B4-BE49-F238E27FC236}">
                <a16:creationId xmlns:a16="http://schemas.microsoft.com/office/drawing/2014/main" id="{0E514F9A-3883-DC15-3FD9-3F29C60D1C8D}"/>
              </a:ext>
            </a:extLst>
          </p:cNvPr>
          <p:cNvSpPr txBox="1"/>
          <p:nvPr/>
        </p:nvSpPr>
        <p:spPr>
          <a:xfrm>
            <a:off x="2465294" y="2622177"/>
            <a:ext cx="4472827" cy="336695"/>
          </a:xfrm>
          <a:prstGeom prst="rect">
            <a:avLst/>
          </a:prstGeom>
          <a:noFill/>
        </p:spPr>
        <p:txBody>
          <a:bodyPr wrap="square">
            <a:spAutoFit/>
          </a:bodyPr>
          <a:lstStyle/>
          <a:p>
            <a:pPr defTabSz="806867"/>
            <a:r>
              <a:rPr lang="fr-FR" sz="1588" b="1" dirty="0" err="1">
                <a:solidFill>
                  <a:prstClr val="black"/>
                </a:solidFill>
                <a:latin typeface="Calibri"/>
              </a:rPr>
              <a:t>wc</a:t>
            </a:r>
            <a:r>
              <a:rPr lang="fr-FR" sz="1588" b="1" dirty="0">
                <a:solidFill>
                  <a:prstClr val="black"/>
                </a:solidFill>
                <a:latin typeface="Calibri"/>
              </a:rPr>
              <a:t> [options]  fichier</a:t>
            </a:r>
          </a:p>
        </p:txBody>
      </p:sp>
      <p:sp>
        <p:nvSpPr>
          <p:cNvPr id="6" name="ZoneTexte 5">
            <a:extLst>
              <a:ext uri="{FF2B5EF4-FFF2-40B4-BE49-F238E27FC236}">
                <a16:creationId xmlns:a16="http://schemas.microsoft.com/office/drawing/2014/main" id="{1C5442BC-9338-BE3B-1532-DBCBBB29F7B1}"/>
              </a:ext>
            </a:extLst>
          </p:cNvPr>
          <p:cNvSpPr txBox="1"/>
          <p:nvPr/>
        </p:nvSpPr>
        <p:spPr>
          <a:xfrm>
            <a:off x="1829921" y="1654382"/>
            <a:ext cx="7866529" cy="825419"/>
          </a:xfrm>
          <a:prstGeom prst="rect">
            <a:avLst/>
          </a:prstGeom>
          <a:noFill/>
        </p:spPr>
        <p:txBody>
          <a:bodyPr wrap="square">
            <a:spAutoFit/>
          </a:bodyPr>
          <a:lstStyle/>
          <a:p>
            <a:pPr marL="252146" indent="-252146" defTabSz="806867">
              <a:buFont typeface="Arial" panose="020B0604020202020204" pitchFamily="34" charset="0"/>
              <a:buChar char="•"/>
            </a:pPr>
            <a:r>
              <a:rPr lang="fr-FR" sz="1588" dirty="0">
                <a:solidFill>
                  <a:srgbClr val="404040"/>
                </a:solidFill>
                <a:latin typeface="Lato" panose="020F0502020204030203" pitchFamily="34" charset="0"/>
              </a:rPr>
              <a:t>La commande </a:t>
            </a:r>
            <a:r>
              <a:rPr lang="fr-FR" sz="1588" dirty="0" err="1">
                <a:solidFill>
                  <a:srgbClr val="404040"/>
                </a:solidFill>
                <a:latin typeface="Lato" panose="020F0502020204030203" pitchFamily="34" charset="0"/>
              </a:rPr>
              <a:t>wc</a:t>
            </a:r>
            <a:r>
              <a:rPr lang="fr-FR" sz="1588" dirty="0">
                <a:solidFill>
                  <a:srgbClr val="404040"/>
                </a:solidFill>
                <a:latin typeface="Lato" panose="020F0502020204030203" pitchFamily="34" charset="0"/>
              </a:rPr>
              <a:t> de Linux vous permet de compter le nombre de lignes, de mots, de caractères et d’octets de chaque fichier donné ou d’entrée standard et d’imprimer le résultat</a:t>
            </a:r>
          </a:p>
        </p:txBody>
      </p:sp>
      <p:pic>
        <p:nvPicPr>
          <p:cNvPr id="19" name="Image 18">
            <a:extLst>
              <a:ext uri="{FF2B5EF4-FFF2-40B4-BE49-F238E27FC236}">
                <a16:creationId xmlns:a16="http://schemas.microsoft.com/office/drawing/2014/main" id="{62745785-A06A-B906-930A-7461B3324AFE}"/>
              </a:ext>
            </a:extLst>
          </p:cNvPr>
          <p:cNvPicPr>
            <a:picLocks noChangeAspect="1"/>
          </p:cNvPicPr>
          <p:nvPr/>
        </p:nvPicPr>
        <p:blipFill>
          <a:blip r:embed="rId2"/>
          <a:stretch>
            <a:fillRect/>
          </a:stretch>
        </p:blipFill>
        <p:spPr>
          <a:xfrm>
            <a:off x="1834369" y="3429000"/>
            <a:ext cx="8523263" cy="2042557"/>
          </a:xfrm>
          <a:prstGeom prst="rect">
            <a:avLst/>
          </a:prstGeom>
        </p:spPr>
      </p:pic>
    </p:spTree>
    <p:extLst>
      <p:ext uri="{BB962C8B-B14F-4D97-AF65-F5344CB8AC3E}">
        <p14:creationId xmlns:p14="http://schemas.microsoft.com/office/powerpoint/2010/main" val="246554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WC </a:t>
            </a:r>
          </a:p>
        </p:txBody>
      </p:sp>
      <p:sp>
        <p:nvSpPr>
          <p:cNvPr id="9" name="ZoneTexte 8">
            <a:extLst>
              <a:ext uri="{FF2B5EF4-FFF2-40B4-BE49-F238E27FC236}">
                <a16:creationId xmlns:a16="http://schemas.microsoft.com/office/drawing/2014/main" id="{CBEFDE74-D12B-1E70-7B75-59C1F14A8809}"/>
              </a:ext>
            </a:extLst>
          </p:cNvPr>
          <p:cNvSpPr txBox="1"/>
          <p:nvPr/>
        </p:nvSpPr>
        <p:spPr>
          <a:xfrm>
            <a:off x="2196353" y="2245082"/>
            <a:ext cx="4457700" cy="1069780"/>
          </a:xfrm>
          <a:prstGeom prst="rect">
            <a:avLst/>
          </a:prstGeom>
          <a:noFill/>
        </p:spPr>
        <p:txBody>
          <a:bodyPr wrap="square">
            <a:spAutoFit/>
          </a:bodyPr>
          <a:lstStyle/>
          <a:p>
            <a:pPr defTabSz="806867"/>
            <a:r>
              <a:rPr lang="fr-FR" sz="1588" dirty="0">
                <a:solidFill>
                  <a:srgbClr val="0070C0"/>
                </a:solidFill>
                <a:latin typeface="Calibri"/>
              </a:rPr>
              <a:t>#wc rose-tatoo.txt Ubuntu.txt</a:t>
            </a:r>
          </a:p>
          <a:p>
            <a:pPr defTabSz="806867"/>
            <a:r>
              <a:rPr lang="fr-FR" sz="1588" dirty="0">
                <a:solidFill>
                  <a:prstClr val="black"/>
                </a:solidFill>
                <a:latin typeface="Calibri"/>
              </a:rPr>
              <a:t> 15 109 503 rose-tatoo.txt</a:t>
            </a:r>
          </a:p>
          <a:p>
            <a:pPr defTabSz="806867"/>
            <a:r>
              <a:rPr lang="fr-FR" sz="1588" dirty="0">
                <a:solidFill>
                  <a:prstClr val="black"/>
                </a:solidFill>
                <a:latin typeface="Calibri"/>
              </a:rPr>
              <a:t>  3  41 266 Ubuntu.txt</a:t>
            </a:r>
          </a:p>
          <a:p>
            <a:pPr defTabSz="806867"/>
            <a:r>
              <a:rPr lang="fr-FR" sz="1588" dirty="0">
                <a:solidFill>
                  <a:prstClr val="black"/>
                </a:solidFill>
                <a:latin typeface="Calibri"/>
              </a:rPr>
              <a:t> 18 150 769 total</a:t>
            </a:r>
          </a:p>
        </p:txBody>
      </p:sp>
      <p:sp>
        <p:nvSpPr>
          <p:cNvPr id="11" name="ZoneTexte 10">
            <a:extLst>
              <a:ext uri="{FF2B5EF4-FFF2-40B4-BE49-F238E27FC236}">
                <a16:creationId xmlns:a16="http://schemas.microsoft.com/office/drawing/2014/main" id="{99568366-2673-32CA-4BFF-D26D1853B876}"/>
              </a:ext>
            </a:extLst>
          </p:cNvPr>
          <p:cNvSpPr txBox="1"/>
          <p:nvPr/>
        </p:nvSpPr>
        <p:spPr>
          <a:xfrm>
            <a:off x="6297706" y="2489493"/>
            <a:ext cx="3160059" cy="8254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806867">
              <a:buFont typeface="Arial" panose="020B0604020202020204" pitchFamily="34" charset="0"/>
              <a:buChar char="•"/>
            </a:pPr>
            <a:r>
              <a:rPr lang="fr-FR" sz="1588" dirty="0">
                <a:solidFill>
                  <a:srgbClr val="686868"/>
                </a:solidFill>
                <a:latin typeface="-apple-system"/>
              </a:rPr>
              <a:t>15 est le nombre de lignes</a:t>
            </a:r>
          </a:p>
          <a:p>
            <a:pPr defTabSz="806867">
              <a:buFont typeface="Arial" panose="020B0604020202020204" pitchFamily="34" charset="0"/>
              <a:buChar char="•"/>
            </a:pPr>
            <a:r>
              <a:rPr lang="fr-FR" sz="1588" dirty="0">
                <a:solidFill>
                  <a:srgbClr val="686868"/>
                </a:solidFill>
                <a:latin typeface="-apple-system"/>
              </a:rPr>
              <a:t>109 est le nombre de mots</a:t>
            </a:r>
          </a:p>
          <a:p>
            <a:pPr defTabSz="806867">
              <a:buFont typeface="Arial" panose="020B0604020202020204" pitchFamily="34" charset="0"/>
              <a:buChar char="•"/>
            </a:pPr>
            <a:r>
              <a:rPr lang="fr-FR" sz="1588" dirty="0">
                <a:solidFill>
                  <a:srgbClr val="686868"/>
                </a:solidFill>
                <a:latin typeface="-apple-system"/>
              </a:rPr>
              <a:t>503 est le nombre de caractères</a:t>
            </a:r>
          </a:p>
        </p:txBody>
      </p:sp>
      <p:sp>
        <p:nvSpPr>
          <p:cNvPr id="13" name="ZoneTexte 12">
            <a:extLst>
              <a:ext uri="{FF2B5EF4-FFF2-40B4-BE49-F238E27FC236}">
                <a16:creationId xmlns:a16="http://schemas.microsoft.com/office/drawing/2014/main" id="{FBA576D6-1B32-E4B1-BFA1-9C175763A2B1}"/>
              </a:ext>
            </a:extLst>
          </p:cNvPr>
          <p:cNvSpPr txBox="1"/>
          <p:nvPr/>
        </p:nvSpPr>
        <p:spPr>
          <a:xfrm>
            <a:off x="2061882" y="1815353"/>
            <a:ext cx="4457700" cy="336695"/>
          </a:xfrm>
          <a:prstGeom prst="rect">
            <a:avLst/>
          </a:prstGeom>
          <a:noFill/>
        </p:spPr>
        <p:txBody>
          <a:bodyPr wrap="square">
            <a:spAutoFit/>
          </a:bodyPr>
          <a:lstStyle/>
          <a:p>
            <a:pPr defTabSz="806867"/>
            <a:r>
              <a:rPr lang="fr-FR" sz="1588" b="1" dirty="0">
                <a:solidFill>
                  <a:srgbClr val="2B2B2B"/>
                </a:solidFill>
                <a:latin typeface="-apple-system"/>
              </a:rPr>
              <a:t>Exemples d’utilisation de la commande </a:t>
            </a:r>
            <a:r>
              <a:rPr lang="fr-FR" sz="1588" b="1" dirty="0" err="1">
                <a:solidFill>
                  <a:srgbClr val="2B2B2B"/>
                </a:solidFill>
                <a:latin typeface="-apple-system"/>
              </a:rPr>
              <a:t>wc</a:t>
            </a:r>
            <a:endParaRPr lang="fr-FR" sz="1588" b="1" dirty="0">
              <a:solidFill>
                <a:srgbClr val="2B2B2B"/>
              </a:solidFill>
              <a:latin typeface="-apple-system"/>
            </a:endParaRPr>
          </a:p>
        </p:txBody>
      </p:sp>
      <p:sp>
        <p:nvSpPr>
          <p:cNvPr id="15" name="ZoneTexte 14">
            <a:extLst>
              <a:ext uri="{FF2B5EF4-FFF2-40B4-BE49-F238E27FC236}">
                <a16:creationId xmlns:a16="http://schemas.microsoft.com/office/drawing/2014/main" id="{7A5CC033-3E55-5A9E-12D9-EA65B17E4934}"/>
              </a:ext>
            </a:extLst>
          </p:cNvPr>
          <p:cNvSpPr txBox="1"/>
          <p:nvPr/>
        </p:nvSpPr>
        <p:spPr>
          <a:xfrm>
            <a:off x="2330824" y="3805729"/>
            <a:ext cx="4457700" cy="581057"/>
          </a:xfrm>
          <a:prstGeom prst="rect">
            <a:avLst/>
          </a:prstGeom>
          <a:noFill/>
        </p:spPr>
        <p:txBody>
          <a:bodyPr wrap="square">
            <a:spAutoFit/>
          </a:bodyPr>
          <a:lstStyle/>
          <a:p>
            <a:pPr defTabSz="806867"/>
            <a:r>
              <a:rPr lang="fr-FR" sz="1588" dirty="0">
                <a:solidFill>
                  <a:srgbClr val="0070C0"/>
                </a:solidFill>
                <a:latin typeface="Calibri"/>
              </a:rPr>
              <a:t>#wc -l /</a:t>
            </a:r>
            <a:r>
              <a:rPr lang="fr-FR" sz="1588" dirty="0" err="1">
                <a:solidFill>
                  <a:srgbClr val="0070C0"/>
                </a:solidFill>
                <a:latin typeface="Calibri"/>
              </a:rPr>
              <a:t>etc</a:t>
            </a:r>
            <a:r>
              <a:rPr lang="fr-FR" sz="1588" dirty="0">
                <a:solidFill>
                  <a:srgbClr val="0070C0"/>
                </a:solidFill>
                <a:latin typeface="Calibri"/>
              </a:rPr>
              <a:t>/</a:t>
            </a:r>
            <a:r>
              <a:rPr lang="fr-FR" sz="1588" dirty="0" err="1">
                <a:solidFill>
                  <a:srgbClr val="0070C0"/>
                </a:solidFill>
                <a:latin typeface="Calibri"/>
              </a:rPr>
              <a:t>passwd</a:t>
            </a:r>
            <a:endParaRPr lang="fr-FR" sz="1588" dirty="0">
              <a:solidFill>
                <a:srgbClr val="0070C0"/>
              </a:solidFill>
              <a:latin typeface="Calibri"/>
            </a:endParaRPr>
          </a:p>
          <a:p>
            <a:pPr defTabSz="806867"/>
            <a:r>
              <a:rPr lang="fr-FR" sz="1588" dirty="0">
                <a:solidFill>
                  <a:prstClr val="black"/>
                </a:solidFill>
                <a:latin typeface="Calibri"/>
              </a:rPr>
              <a:t>33 /</a:t>
            </a:r>
            <a:r>
              <a:rPr lang="fr-FR" sz="1588" dirty="0" err="1">
                <a:solidFill>
                  <a:prstClr val="black"/>
                </a:solidFill>
                <a:latin typeface="Calibri"/>
              </a:rPr>
              <a:t>etc</a:t>
            </a:r>
            <a:r>
              <a:rPr lang="fr-FR" sz="1588" dirty="0">
                <a:solidFill>
                  <a:prstClr val="black"/>
                </a:solidFill>
                <a:latin typeface="Calibri"/>
              </a:rPr>
              <a:t>/</a:t>
            </a:r>
            <a:r>
              <a:rPr lang="fr-FR" sz="1588" dirty="0" err="1">
                <a:solidFill>
                  <a:prstClr val="black"/>
                </a:solidFill>
                <a:latin typeface="Calibri"/>
              </a:rPr>
              <a:t>passwd</a:t>
            </a:r>
            <a:endParaRPr lang="fr-FR" sz="1588" dirty="0">
              <a:solidFill>
                <a:prstClr val="black"/>
              </a:solidFill>
              <a:latin typeface="Calibri"/>
            </a:endParaRPr>
          </a:p>
        </p:txBody>
      </p:sp>
      <p:sp>
        <p:nvSpPr>
          <p:cNvPr id="7" name="ZoneTexte 6">
            <a:extLst>
              <a:ext uri="{FF2B5EF4-FFF2-40B4-BE49-F238E27FC236}">
                <a16:creationId xmlns:a16="http://schemas.microsoft.com/office/drawing/2014/main" id="{3FD5575F-2AF9-2781-33BD-EB442B4897A7}"/>
              </a:ext>
            </a:extLst>
          </p:cNvPr>
          <p:cNvSpPr txBox="1"/>
          <p:nvPr/>
        </p:nvSpPr>
        <p:spPr>
          <a:xfrm>
            <a:off x="2314014" y="4863713"/>
            <a:ext cx="7950574" cy="1069780"/>
          </a:xfrm>
          <a:prstGeom prst="rect">
            <a:avLst/>
          </a:prstGeom>
          <a:noFill/>
        </p:spPr>
        <p:txBody>
          <a:bodyPr wrap="square">
            <a:spAutoFit/>
          </a:bodyPr>
          <a:lstStyle/>
          <a:p>
            <a:pPr defTabSz="806867"/>
            <a:r>
              <a:rPr lang="fr-FR" sz="1588" dirty="0">
                <a:solidFill>
                  <a:prstClr val="black"/>
                </a:solidFill>
                <a:latin typeface="Calibri"/>
              </a:rPr>
              <a:t>Pour compter le nombre de fichiers dans un répertoire, on peut utiliser ls avec </a:t>
            </a:r>
            <a:r>
              <a:rPr lang="fr-FR" sz="1588" dirty="0" err="1">
                <a:solidFill>
                  <a:prstClr val="black"/>
                </a:solidFill>
                <a:latin typeface="Calibri"/>
              </a:rPr>
              <a:t>wc</a:t>
            </a:r>
            <a:r>
              <a:rPr lang="fr-FR" sz="1588" dirty="0">
                <a:solidFill>
                  <a:prstClr val="black"/>
                </a:solidFill>
                <a:latin typeface="Calibri"/>
              </a:rPr>
              <a:t> comme ceci</a:t>
            </a:r>
          </a:p>
          <a:p>
            <a:pPr defTabSz="806867"/>
            <a:endParaRPr lang="fr-FR" sz="1588" dirty="0">
              <a:solidFill>
                <a:prstClr val="black"/>
              </a:solidFill>
              <a:latin typeface="Calibri"/>
            </a:endParaRPr>
          </a:p>
          <a:p>
            <a:pPr defTabSz="806867"/>
            <a:r>
              <a:rPr lang="fr-FR" sz="1588" dirty="0" err="1">
                <a:solidFill>
                  <a:srgbClr val="0070C0"/>
                </a:solidFill>
                <a:latin typeface="Calibri"/>
              </a:rPr>
              <a:t>debian@linux</a:t>
            </a:r>
            <a:r>
              <a:rPr lang="fr-FR" sz="1588" dirty="0">
                <a:solidFill>
                  <a:srgbClr val="0070C0"/>
                </a:solidFill>
                <a:latin typeface="Calibri"/>
              </a:rPr>
              <a:t>:/</a:t>
            </a:r>
            <a:r>
              <a:rPr lang="fr-FR" sz="1588" dirty="0" err="1">
                <a:solidFill>
                  <a:srgbClr val="0070C0"/>
                </a:solidFill>
                <a:latin typeface="Calibri"/>
              </a:rPr>
              <a:t>etc</a:t>
            </a:r>
            <a:r>
              <a:rPr lang="fr-FR" sz="1588" dirty="0">
                <a:solidFill>
                  <a:srgbClr val="0070C0"/>
                </a:solidFill>
                <a:latin typeface="Calibri"/>
              </a:rPr>
              <a:t>$ ls | </a:t>
            </a:r>
            <a:r>
              <a:rPr lang="fr-FR" sz="1588" dirty="0" err="1">
                <a:solidFill>
                  <a:srgbClr val="0070C0"/>
                </a:solidFill>
                <a:latin typeface="Calibri"/>
              </a:rPr>
              <a:t>wc</a:t>
            </a:r>
            <a:r>
              <a:rPr lang="fr-FR" sz="1588" dirty="0">
                <a:solidFill>
                  <a:srgbClr val="0070C0"/>
                </a:solidFill>
                <a:latin typeface="Calibri"/>
              </a:rPr>
              <a:t> -l</a:t>
            </a:r>
          </a:p>
          <a:p>
            <a:pPr defTabSz="806867"/>
            <a:r>
              <a:rPr lang="fr-FR" sz="1588" dirty="0">
                <a:solidFill>
                  <a:prstClr val="black"/>
                </a:solidFill>
                <a:latin typeface="Calibri"/>
              </a:rPr>
              <a:t>170</a:t>
            </a:r>
          </a:p>
        </p:txBody>
      </p:sp>
    </p:spTree>
    <p:extLst>
      <p:ext uri="{BB962C8B-B14F-4D97-AF65-F5344CB8AC3E}">
        <p14:creationId xmlns:p14="http://schemas.microsoft.com/office/powerpoint/2010/main" val="55220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sort </a:t>
            </a:r>
          </a:p>
        </p:txBody>
      </p:sp>
      <p:sp>
        <p:nvSpPr>
          <p:cNvPr id="4" name="ZoneTexte 3">
            <a:extLst>
              <a:ext uri="{FF2B5EF4-FFF2-40B4-BE49-F238E27FC236}">
                <a16:creationId xmlns:a16="http://schemas.microsoft.com/office/drawing/2014/main" id="{95721DE6-E454-7F5A-03BE-022C09C9EDEA}"/>
              </a:ext>
            </a:extLst>
          </p:cNvPr>
          <p:cNvSpPr txBox="1"/>
          <p:nvPr/>
        </p:nvSpPr>
        <p:spPr>
          <a:xfrm>
            <a:off x="2061882" y="1882589"/>
            <a:ext cx="7597588" cy="825419"/>
          </a:xfrm>
          <a:prstGeom prst="rect">
            <a:avLst/>
          </a:prstGeom>
          <a:noFill/>
        </p:spPr>
        <p:txBody>
          <a:bodyPr wrap="square">
            <a:spAutoFit/>
          </a:bodyPr>
          <a:lstStyle/>
          <a:p>
            <a:pPr marL="252146" indent="-252146" defTabSz="806867">
              <a:buFont typeface="Arial" panose="020B0604020202020204" pitchFamily="34" charset="0"/>
              <a:buChar char="•"/>
            </a:pPr>
            <a:r>
              <a:rPr lang="fr-FR" sz="1588" dirty="0">
                <a:solidFill>
                  <a:prstClr val="black"/>
                </a:solidFill>
                <a:latin typeface="-apple-system"/>
              </a:rPr>
              <a:t>la commande sort trie le contenu d’un fichier texte, ligne par ligne.</a:t>
            </a:r>
          </a:p>
          <a:p>
            <a:pPr marL="252146" indent="-252146" defTabSz="806867">
              <a:buFont typeface="Arial" panose="020B0604020202020204" pitchFamily="34" charset="0"/>
              <a:buChar char="•"/>
            </a:pPr>
            <a:r>
              <a:rPr lang="fr-FR" sz="1588" dirty="0">
                <a:solidFill>
                  <a:prstClr val="black"/>
                </a:solidFill>
                <a:latin typeface="-apple-system"/>
              </a:rPr>
              <a:t>C’est une commande très utile qui réorganise les lignes d’un fichier texte afin qu’elles soient triées, numériquement et alphabétiquement.</a:t>
            </a:r>
            <a:endParaRPr lang="fr-FR" sz="1588" dirty="0">
              <a:solidFill>
                <a:prstClr val="black"/>
              </a:solidFill>
              <a:latin typeface="Calibri"/>
            </a:endParaRPr>
          </a:p>
        </p:txBody>
      </p:sp>
      <p:sp>
        <p:nvSpPr>
          <p:cNvPr id="6" name="ZoneTexte 5">
            <a:extLst>
              <a:ext uri="{FF2B5EF4-FFF2-40B4-BE49-F238E27FC236}">
                <a16:creationId xmlns:a16="http://schemas.microsoft.com/office/drawing/2014/main" id="{8A9F99F3-D695-27CE-AE5C-3D9873D30D2D}"/>
              </a:ext>
            </a:extLst>
          </p:cNvPr>
          <p:cNvSpPr txBox="1"/>
          <p:nvPr/>
        </p:nvSpPr>
        <p:spPr>
          <a:xfrm>
            <a:off x="2734235" y="2891118"/>
            <a:ext cx="4457700" cy="336695"/>
          </a:xfrm>
          <a:prstGeom prst="rect">
            <a:avLst/>
          </a:prstGeom>
          <a:noFill/>
        </p:spPr>
        <p:txBody>
          <a:bodyPr wrap="square">
            <a:spAutoFit/>
          </a:bodyPr>
          <a:lstStyle/>
          <a:p>
            <a:pPr defTabSz="806867"/>
            <a:r>
              <a:rPr lang="fr-FR" sz="1588" dirty="0">
                <a:solidFill>
                  <a:prstClr val="black"/>
                </a:solidFill>
                <a:latin typeface="Calibri"/>
              </a:rPr>
              <a:t>sort [OPTION] [FICHIER]</a:t>
            </a:r>
          </a:p>
        </p:txBody>
      </p:sp>
      <p:sp>
        <p:nvSpPr>
          <p:cNvPr id="12" name="ZoneTexte 11">
            <a:extLst>
              <a:ext uri="{FF2B5EF4-FFF2-40B4-BE49-F238E27FC236}">
                <a16:creationId xmlns:a16="http://schemas.microsoft.com/office/drawing/2014/main" id="{E1CBEE4B-85A4-C5F8-7E9F-16517FF4CAED}"/>
              </a:ext>
            </a:extLst>
          </p:cNvPr>
          <p:cNvSpPr txBox="1"/>
          <p:nvPr/>
        </p:nvSpPr>
        <p:spPr>
          <a:xfrm>
            <a:off x="2196353" y="3386742"/>
            <a:ext cx="7597588" cy="3513398"/>
          </a:xfrm>
          <a:prstGeom prst="rect">
            <a:avLst/>
          </a:prstGeom>
          <a:noFill/>
        </p:spPr>
        <p:txBody>
          <a:bodyPr wrap="square">
            <a:spAutoFit/>
          </a:bodyPr>
          <a:lstStyle/>
          <a:p>
            <a:pPr defTabSz="806867"/>
            <a:r>
              <a:rPr lang="fr-FR" sz="1588" dirty="0">
                <a:solidFill>
                  <a:prstClr val="black"/>
                </a:solidFill>
                <a:latin typeface="Calibri"/>
              </a:rPr>
              <a:t>Tri par ordre alphabétique :</a:t>
            </a:r>
          </a:p>
          <a:p>
            <a:pPr defTabSz="806867"/>
            <a:endParaRPr lang="fr-FR" sz="1588" dirty="0">
              <a:solidFill>
                <a:prstClr val="black"/>
              </a:solidFill>
              <a:latin typeface="Calibri"/>
            </a:endParaRPr>
          </a:p>
          <a:p>
            <a:pPr defTabSz="806867"/>
            <a:r>
              <a:rPr lang="fr-FR" sz="1588" dirty="0">
                <a:solidFill>
                  <a:prstClr val="black"/>
                </a:solidFill>
                <a:latin typeface="Calibri"/>
              </a:rPr>
              <a:t>-f : Ignore la casse lors du tri.</a:t>
            </a:r>
          </a:p>
          <a:p>
            <a:pPr defTabSz="806867"/>
            <a:r>
              <a:rPr lang="fr-FR" sz="1588" dirty="0">
                <a:solidFill>
                  <a:prstClr val="black"/>
                </a:solidFill>
                <a:latin typeface="Calibri"/>
              </a:rPr>
              <a:t>-n : Trie numériquement plutôt qu'</a:t>
            </a:r>
            <a:r>
              <a:rPr lang="fr-FR" sz="1588" dirty="0" err="1">
                <a:solidFill>
                  <a:prstClr val="black"/>
                </a:solidFill>
                <a:latin typeface="Calibri"/>
              </a:rPr>
              <a:t>alphanumériquement</a:t>
            </a:r>
            <a:r>
              <a:rPr lang="fr-FR" sz="1588" dirty="0">
                <a:solidFill>
                  <a:prstClr val="black"/>
                </a:solidFill>
                <a:latin typeface="Calibri"/>
              </a:rPr>
              <a:t>.</a:t>
            </a:r>
          </a:p>
          <a:p>
            <a:pPr defTabSz="806867"/>
            <a:r>
              <a:rPr lang="fr-FR" sz="1588" dirty="0">
                <a:solidFill>
                  <a:prstClr val="black"/>
                </a:solidFill>
                <a:latin typeface="Calibri"/>
              </a:rPr>
              <a:t>-r : Trie en ordre inverse.</a:t>
            </a:r>
          </a:p>
          <a:p>
            <a:pPr defTabSz="806867"/>
            <a:endParaRPr lang="fr-FR" sz="1588" dirty="0">
              <a:solidFill>
                <a:prstClr val="black"/>
              </a:solidFill>
              <a:latin typeface="Calibri"/>
            </a:endParaRPr>
          </a:p>
          <a:p>
            <a:pPr defTabSz="806867"/>
            <a:r>
              <a:rPr lang="fr-FR" sz="1588" dirty="0">
                <a:solidFill>
                  <a:prstClr val="black"/>
                </a:solidFill>
                <a:latin typeface="Calibri"/>
              </a:rPr>
              <a:t>Tri par colonne :</a:t>
            </a:r>
          </a:p>
          <a:p>
            <a:pPr defTabSz="806867"/>
            <a:endParaRPr lang="fr-FR" sz="1588" dirty="0">
              <a:solidFill>
                <a:prstClr val="black"/>
              </a:solidFill>
              <a:latin typeface="Calibri"/>
            </a:endParaRPr>
          </a:p>
          <a:p>
            <a:pPr defTabSz="806867"/>
            <a:r>
              <a:rPr lang="fr-FR" sz="1588" dirty="0">
                <a:solidFill>
                  <a:prstClr val="black"/>
                </a:solidFill>
                <a:latin typeface="Calibri"/>
              </a:rPr>
              <a:t>-k &lt;</a:t>
            </a:r>
            <a:r>
              <a:rPr lang="fr-FR" sz="1588" dirty="0" err="1">
                <a:solidFill>
                  <a:prstClr val="black"/>
                </a:solidFill>
                <a:latin typeface="Calibri"/>
              </a:rPr>
              <a:t>num</a:t>
            </a:r>
            <a:r>
              <a:rPr lang="fr-FR" sz="1588" dirty="0">
                <a:solidFill>
                  <a:prstClr val="black"/>
                </a:solidFill>
                <a:latin typeface="Calibri"/>
              </a:rPr>
              <a:t>&gt; : Trie en utilisant une clé spécifique, où &lt;</a:t>
            </a:r>
            <a:r>
              <a:rPr lang="fr-FR" sz="1588" dirty="0" err="1">
                <a:solidFill>
                  <a:prstClr val="black"/>
                </a:solidFill>
                <a:latin typeface="Calibri"/>
              </a:rPr>
              <a:t>num</a:t>
            </a:r>
            <a:r>
              <a:rPr lang="fr-FR" sz="1588" dirty="0">
                <a:solidFill>
                  <a:prstClr val="black"/>
                </a:solidFill>
                <a:latin typeface="Calibri"/>
              </a:rPr>
              <a:t>&gt; est le numéro de colonne </a:t>
            </a:r>
          </a:p>
          <a:p>
            <a:pPr defTabSz="806867"/>
            <a:endParaRPr lang="fr-FR" sz="1588" dirty="0">
              <a:solidFill>
                <a:prstClr val="black"/>
              </a:solidFill>
              <a:latin typeface="Calibri"/>
            </a:endParaRPr>
          </a:p>
          <a:p>
            <a:pPr defTabSz="806867"/>
            <a:r>
              <a:rPr lang="fr-FR" sz="1588" dirty="0">
                <a:solidFill>
                  <a:prstClr val="black"/>
                </a:solidFill>
                <a:latin typeface="Calibri"/>
              </a:rPr>
              <a:t>Caractère de séparation de champ :</a:t>
            </a:r>
          </a:p>
          <a:p>
            <a:pPr defTabSz="806867"/>
            <a:endParaRPr lang="fr-FR" sz="1588" dirty="0">
              <a:solidFill>
                <a:prstClr val="black"/>
              </a:solidFill>
              <a:latin typeface="Calibri"/>
            </a:endParaRPr>
          </a:p>
          <a:p>
            <a:pPr defTabSz="806867"/>
            <a:r>
              <a:rPr lang="fr-FR" sz="1588" dirty="0">
                <a:solidFill>
                  <a:prstClr val="black"/>
                </a:solidFill>
                <a:latin typeface="Calibri"/>
              </a:rPr>
              <a:t>-t &lt;caractère&gt; : Spécifie le caractère utilisé comme séparateur de champ.</a:t>
            </a:r>
          </a:p>
          <a:p>
            <a:pPr defTabSz="806867"/>
            <a:endParaRPr lang="fr-FR" sz="1588" dirty="0">
              <a:solidFill>
                <a:prstClr val="black"/>
              </a:solidFill>
              <a:latin typeface="Calibri"/>
            </a:endParaRPr>
          </a:p>
        </p:txBody>
      </p:sp>
    </p:spTree>
    <p:extLst>
      <p:ext uri="{BB962C8B-B14F-4D97-AF65-F5344CB8AC3E}">
        <p14:creationId xmlns:p14="http://schemas.microsoft.com/office/powerpoint/2010/main" val="339597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sort </a:t>
            </a:r>
          </a:p>
        </p:txBody>
      </p:sp>
      <p:sp>
        <p:nvSpPr>
          <p:cNvPr id="4" name="ZoneTexte 3">
            <a:extLst>
              <a:ext uri="{FF2B5EF4-FFF2-40B4-BE49-F238E27FC236}">
                <a16:creationId xmlns:a16="http://schemas.microsoft.com/office/drawing/2014/main" id="{192D569A-D09A-DAD4-7B6C-C6074183FB99}"/>
              </a:ext>
            </a:extLst>
          </p:cNvPr>
          <p:cNvSpPr txBox="1"/>
          <p:nvPr/>
        </p:nvSpPr>
        <p:spPr>
          <a:xfrm>
            <a:off x="2196353" y="2017059"/>
            <a:ext cx="8068235" cy="3024674"/>
          </a:xfrm>
          <a:prstGeom prst="rect">
            <a:avLst/>
          </a:prstGeom>
          <a:noFill/>
        </p:spPr>
        <p:txBody>
          <a:bodyPr wrap="square">
            <a:spAutoFit/>
          </a:bodyPr>
          <a:lstStyle/>
          <a:p>
            <a:pPr defTabSz="806867"/>
            <a:r>
              <a:rPr lang="fr-FR" sz="1588" dirty="0">
                <a:solidFill>
                  <a:prstClr val="black"/>
                </a:solidFill>
                <a:latin typeface="Calibri"/>
              </a:rPr>
              <a:t>Suppression des doublons :</a:t>
            </a:r>
          </a:p>
          <a:p>
            <a:pPr defTabSz="806867"/>
            <a:endParaRPr lang="fr-FR" sz="1588" dirty="0">
              <a:solidFill>
                <a:prstClr val="black"/>
              </a:solidFill>
              <a:latin typeface="Calibri"/>
            </a:endParaRPr>
          </a:p>
          <a:p>
            <a:pPr defTabSz="806867"/>
            <a:r>
              <a:rPr lang="fr-FR" sz="1588" dirty="0">
                <a:solidFill>
                  <a:prstClr val="black"/>
                </a:solidFill>
                <a:latin typeface="Calibri"/>
              </a:rPr>
              <a:t>-u : Supprime les lignes en double, ne montrant que la première occurrence.</a:t>
            </a:r>
          </a:p>
          <a:p>
            <a:pPr defTabSz="806867"/>
            <a:endParaRPr lang="fr-FR" sz="1588" dirty="0">
              <a:solidFill>
                <a:prstClr val="black"/>
              </a:solidFill>
              <a:latin typeface="Calibri"/>
            </a:endParaRPr>
          </a:p>
          <a:p>
            <a:pPr defTabSz="806867"/>
            <a:r>
              <a:rPr lang="fr-FR" sz="1588" dirty="0">
                <a:solidFill>
                  <a:prstClr val="black"/>
                </a:solidFill>
                <a:latin typeface="Calibri"/>
              </a:rPr>
              <a:t>Fusion des fichiers triés :</a:t>
            </a:r>
          </a:p>
          <a:p>
            <a:pPr defTabSz="806867"/>
            <a:endParaRPr lang="fr-FR" sz="1588" dirty="0">
              <a:solidFill>
                <a:prstClr val="black"/>
              </a:solidFill>
              <a:latin typeface="Calibri"/>
            </a:endParaRPr>
          </a:p>
          <a:p>
            <a:pPr defTabSz="806867"/>
            <a:r>
              <a:rPr lang="fr-FR" sz="1588" dirty="0">
                <a:solidFill>
                  <a:prstClr val="black"/>
                </a:solidFill>
                <a:latin typeface="Calibri"/>
              </a:rPr>
              <a:t>-m : Fusionne plusieurs fichiers triés en une seule sortie triée.</a:t>
            </a:r>
          </a:p>
          <a:p>
            <a:pPr defTabSz="806867"/>
            <a:r>
              <a:rPr lang="fr-FR" sz="1588" dirty="0">
                <a:solidFill>
                  <a:prstClr val="black"/>
                </a:solidFill>
                <a:latin typeface="Calibri"/>
              </a:rPr>
              <a:t>Stabilité du tri :</a:t>
            </a:r>
          </a:p>
          <a:p>
            <a:pPr defTabSz="806867"/>
            <a:endParaRPr lang="fr-FR" sz="1588" dirty="0">
              <a:solidFill>
                <a:prstClr val="black"/>
              </a:solidFill>
              <a:latin typeface="Calibri"/>
            </a:endParaRPr>
          </a:p>
          <a:p>
            <a:pPr defTabSz="806867"/>
            <a:r>
              <a:rPr lang="fr-FR" sz="1588" dirty="0">
                <a:solidFill>
                  <a:prstClr val="black"/>
                </a:solidFill>
                <a:latin typeface="Calibri"/>
              </a:rPr>
              <a:t>Ignorer les espaces blancs :</a:t>
            </a:r>
          </a:p>
          <a:p>
            <a:pPr defTabSz="806867"/>
            <a:endParaRPr lang="fr-FR" sz="1588" dirty="0">
              <a:solidFill>
                <a:prstClr val="black"/>
              </a:solidFill>
              <a:latin typeface="Calibri"/>
            </a:endParaRPr>
          </a:p>
          <a:p>
            <a:pPr defTabSz="806867"/>
            <a:r>
              <a:rPr lang="fr-FR" sz="1588" dirty="0">
                <a:solidFill>
                  <a:prstClr val="black"/>
                </a:solidFill>
                <a:latin typeface="Calibri"/>
              </a:rPr>
              <a:t>-b : Ignore les espaces blancs en début de ligne.</a:t>
            </a:r>
          </a:p>
        </p:txBody>
      </p:sp>
    </p:spTree>
    <p:extLst>
      <p:ext uri="{BB962C8B-B14F-4D97-AF65-F5344CB8AC3E}">
        <p14:creationId xmlns:p14="http://schemas.microsoft.com/office/powerpoint/2010/main" val="190834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sort </a:t>
            </a:r>
          </a:p>
        </p:txBody>
      </p:sp>
      <p:sp>
        <p:nvSpPr>
          <p:cNvPr id="4" name="ZoneTexte 3">
            <a:extLst>
              <a:ext uri="{FF2B5EF4-FFF2-40B4-BE49-F238E27FC236}">
                <a16:creationId xmlns:a16="http://schemas.microsoft.com/office/drawing/2014/main" id="{5C771E82-E537-CAD6-5DB3-78F222C48243}"/>
              </a:ext>
            </a:extLst>
          </p:cNvPr>
          <p:cNvSpPr txBox="1"/>
          <p:nvPr/>
        </p:nvSpPr>
        <p:spPr>
          <a:xfrm>
            <a:off x="1927412" y="1815353"/>
            <a:ext cx="4457700" cy="363946"/>
          </a:xfrm>
          <a:prstGeom prst="rect">
            <a:avLst/>
          </a:prstGeom>
          <a:noFill/>
        </p:spPr>
        <p:txBody>
          <a:bodyPr wrap="square">
            <a:spAutoFit/>
          </a:bodyPr>
          <a:lstStyle/>
          <a:p>
            <a:pPr defTabSz="806867"/>
            <a:r>
              <a:rPr lang="fr-FR" sz="1765" dirty="0">
                <a:solidFill>
                  <a:prstClr val="black"/>
                </a:solidFill>
                <a:latin typeface="Calibri"/>
              </a:rPr>
              <a:t> Exemples d’utilisation</a:t>
            </a:r>
          </a:p>
        </p:txBody>
      </p:sp>
      <p:sp>
        <p:nvSpPr>
          <p:cNvPr id="6" name="ZoneTexte 5">
            <a:extLst>
              <a:ext uri="{FF2B5EF4-FFF2-40B4-BE49-F238E27FC236}">
                <a16:creationId xmlns:a16="http://schemas.microsoft.com/office/drawing/2014/main" id="{17E74186-4B74-A5FF-9E78-3C8943067C6E}"/>
              </a:ext>
            </a:extLst>
          </p:cNvPr>
          <p:cNvSpPr txBox="1"/>
          <p:nvPr/>
        </p:nvSpPr>
        <p:spPr>
          <a:xfrm>
            <a:off x="2263588" y="2168392"/>
            <a:ext cx="4457700" cy="336695"/>
          </a:xfrm>
          <a:prstGeom prst="rect">
            <a:avLst/>
          </a:prstGeom>
          <a:noFill/>
        </p:spPr>
        <p:txBody>
          <a:bodyPr wrap="square">
            <a:spAutoFit/>
          </a:bodyPr>
          <a:lstStyle/>
          <a:p>
            <a:pPr defTabSz="806867"/>
            <a:r>
              <a:rPr lang="fr-FR" sz="1588" b="1" dirty="0">
                <a:solidFill>
                  <a:srgbClr val="686868"/>
                </a:solidFill>
                <a:latin typeface="-apple-system"/>
              </a:rPr>
              <a:t>fruits.txt</a:t>
            </a:r>
            <a:endParaRPr lang="fr-FR" sz="1588" dirty="0">
              <a:solidFill>
                <a:prstClr val="black"/>
              </a:solidFill>
              <a:latin typeface="Calibri"/>
            </a:endParaRPr>
          </a:p>
        </p:txBody>
      </p:sp>
      <p:sp>
        <p:nvSpPr>
          <p:cNvPr id="8" name="ZoneTexte 7">
            <a:extLst>
              <a:ext uri="{FF2B5EF4-FFF2-40B4-BE49-F238E27FC236}">
                <a16:creationId xmlns:a16="http://schemas.microsoft.com/office/drawing/2014/main" id="{6B81557A-4681-B966-39C8-5260461953BD}"/>
              </a:ext>
            </a:extLst>
          </p:cNvPr>
          <p:cNvSpPr txBox="1"/>
          <p:nvPr/>
        </p:nvSpPr>
        <p:spPr>
          <a:xfrm>
            <a:off x="2280397" y="2521429"/>
            <a:ext cx="4457700" cy="1314142"/>
          </a:xfrm>
          <a:prstGeom prst="rect">
            <a:avLst/>
          </a:prstGeom>
          <a:noFill/>
        </p:spPr>
        <p:txBody>
          <a:bodyPr wrap="square">
            <a:spAutoFit/>
          </a:bodyPr>
          <a:lstStyle/>
          <a:p>
            <a:pPr defTabSz="806867"/>
            <a:r>
              <a:rPr lang="fr-FR" sz="1588" dirty="0" err="1">
                <a:solidFill>
                  <a:prstClr val="black"/>
                </a:solidFill>
                <a:latin typeface="Calibri"/>
              </a:rPr>
              <a:t>apples</a:t>
            </a:r>
            <a:endParaRPr lang="fr-FR" sz="1588" dirty="0">
              <a:solidFill>
                <a:prstClr val="black"/>
              </a:solidFill>
              <a:latin typeface="Calibri"/>
            </a:endParaRPr>
          </a:p>
          <a:p>
            <a:pPr defTabSz="806867"/>
            <a:r>
              <a:rPr lang="fr-FR" sz="1588" dirty="0">
                <a:solidFill>
                  <a:prstClr val="black"/>
                </a:solidFill>
                <a:latin typeface="Calibri"/>
              </a:rPr>
              <a:t>oranges</a:t>
            </a:r>
          </a:p>
          <a:p>
            <a:pPr defTabSz="806867"/>
            <a:r>
              <a:rPr lang="fr-FR" sz="1588" dirty="0" err="1">
                <a:solidFill>
                  <a:prstClr val="black"/>
                </a:solidFill>
                <a:latin typeface="Calibri"/>
              </a:rPr>
              <a:t>pears</a:t>
            </a:r>
            <a:endParaRPr lang="fr-FR" sz="1588" dirty="0">
              <a:solidFill>
                <a:prstClr val="black"/>
              </a:solidFill>
              <a:latin typeface="Calibri"/>
            </a:endParaRPr>
          </a:p>
          <a:p>
            <a:pPr defTabSz="806867"/>
            <a:r>
              <a:rPr lang="fr-FR" sz="1588" dirty="0">
                <a:solidFill>
                  <a:prstClr val="black"/>
                </a:solidFill>
                <a:latin typeface="Calibri"/>
              </a:rPr>
              <a:t>kiwis</a:t>
            </a:r>
          </a:p>
          <a:p>
            <a:pPr defTabSz="806867"/>
            <a:r>
              <a:rPr lang="fr-FR" sz="1588" dirty="0">
                <a:solidFill>
                  <a:prstClr val="black"/>
                </a:solidFill>
                <a:latin typeface="Calibri"/>
              </a:rPr>
              <a:t>bananas</a:t>
            </a:r>
          </a:p>
        </p:txBody>
      </p:sp>
      <p:sp>
        <p:nvSpPr>
          <p:cNvPr id="10" name="ZoneTexte 9">
            <a:extLst>
              <a:ext uri="{FF2B5EF4-FFF2-40B4-BE49-F238E27FC236}">
                <a16:creationId xmlns:a16="http://schemas.microsoft.com/office/drawing/2014/main" id="{AAAFC4C9-E07E-4E3F-1B8D-725E3A3D9DD9}"/>
              </a:ext>
            </a:extLst>
          </p:cNvPr>
          <p:cNvSpPr txBox="1"/>
          <p:nvPr/>
        </p:nvSpPr>
        <p:spPr>
          <a:xfrm>
            <a:off x="2243418" y="4190704"/>
            <a:ext cx="4457700" cy="336695"/>
          </a:xfrm>
          <a:prstGeom prst="rect">
            <a:avLst/>
          </a:prstGeom>
          <a:noFill/>
        </p:spPr>
        <p:txBody>
          <a:bodyPr wrap="square">
            <a:spAutoFit/>
          </a:bodyPr>
          <a:lstStyle/>
          <a:p>
            <a:pPr defTabSz="806867"/>
            <a:r>
              <a:rPr lang="fr-FR" sz="1588" dirty="0">
                <a:solidFill>
                  <a:srgbClr val="0070C0"/>
                </a:solidFill>
                <a:latin typeface="Calibri"/>
              </a:rPr>
              <a:t>#sort fruits.txt</a:t>
            </a:r>
          </a:p>
        </p:txBody>
      </p:sp>
      <p:sp>
        <p:nvSpPr>
          <p:cNvPr id="12" name="ZoneTexte 11">
            <a:extLst>
              <a:ext uri="{FF2B5EF4-FFF2-40B4-BE49-F238E27FC236}">
                <a16:creationId xmlns:a16="http://schemas.microsoft.com/office/drawing/2014/main" id="{5F669422-5907-B775-0078-1AE360085D68}"/>
              </a:ext>
            </a:extLst>
          </p:cNvPr>
          <p:cNvSpPr txBox="1"/>
          <p:nvPr/>
        </p:nvSpPr>
        <p:spPr>
          <a:xfrm>
            <a:off x="2314015" y="4563912"/>
            <a:ext cx="4457700" cy="1314142"/>
          </a:xfrm>
          <a:prstGeom prst="rect">
            <a:avLst/>
          </a:prstGeom>
          <a:noFill/>
        </p:spPr>
        <p:txBody>
          <a:bodyPr wrap="square">
            <a:spAutoFit/>
          </a:bodyPr>
          <a:lstStyle/>
          <a:p>
            <a:pPr defTabSz="806867"/>
            <a:r>
              <a:rPr lang="fr-FR" sz="1588" dirty="0">
                <a:solidFill>
                  <a:prstClr val="black"/>
                </a:solidFill>
                <a:latin typeface="Calibri"/>
              </a:rPr>
              <a:t>bananes</a:t>
            </a:r>
          </a:p>
          <a:p>
            <a:pPr defTabSz="806867"/>
            <a:r>
              <a:rPr lang="fr-FR" sz="1588" dirty="0">
                <a:solidFill>
                  <a:prstClr val="black"/>
                </a:solidFill>
                <a:latin typeface="Calibri"/>
              </a:rPr>
              <a:t>des oranges</a:t>
            </a:r>
          </a:p>
          <a:p>
            <a:pPr defTabSz="806867"/>
            <a:r>
              <a:rPr lang="fr-FR" sz="1588" dirty="0">
                <a:solidFill>
                  <a:prstClr val="black"/>
                </a:solidFill>
                <a:latin typeface="Calibri"/>
              </a:rPr>
              <a:t>des poires</a:t>
            </a:r>
          </a:p>
          <a:p>
            <a:pPr defTabSz="806867"/>
            <a:r>
              <a:rPr lang="fr-FR" sz="1588" dirty="0">
                <a:solidFill>
                  <a:prstClr val="black"/>
                </a:solidFill>
                <a:latin typeface="Calibri"/>
              </a:rPr>
              <a:t>Kiwis</a:t>
            </a:r>
          </a:p>
          <a:p>
            <a:pPr defTabSz="806867"/>
            <a:r>
              <a:rPr lang="fr-FR" sz="1588" dirty="0">
                <a:solidFill>
                  <a:prstClr val="black"/>
                </a:solidFill>
                <a:latin typeface="Calibri"/>
              </a:rPr>
              <a:t>pommes</a:t>
            </a:r>
          </a:p>
        </p:txBody>
      </p:sp>
      <p:sp>
        <p:nvSpPr>
          <p:cNvPr id="14" name="ZoneTexte 13">
            <a:extLst>
              <a:ext uri="{FF2B5EF4-FFF2-40B4-BE49-F238E27FC236}">
                <a16:creationId xmlns:a16="http://schemas.microsoft.com/office/drawing/2014/main" id="{5D987904-2ECC-160C-5766-C49A62CB0A51}"/>
              </a:ext>
            </a:extLst>
          </p:cNvPr>
          <p:cNvSpPr txBox="1"/>
          <p:nvPr/>
        </p:nvSpPr>
        <p:spPr>
          <a:xfrm>
            <a:off x="2314015" y="6036104"/>
            <a:ext cx="7614397" cy="581057"/>
          </a:xfrm>
          <a:prstGeom prst="rect">
            <a:avLst/>
          </a:prstGeom>
          <a:noFill/>
        </p:spPr>
        <p:txBody>
          <a:bodyPr wrap="square">
            <a:spAutoFit/>
          </a:bodyPr>
          <a:lstStyle/>
          <a:p>
            <a:pPr defTabSz="806867"/>
            <a:r>
              <a:rPr lang="fr-FR" sz="1588" dirty="0">
                <a:solidFill>
                  <a:srgbClr val="FF0000"/>
                </a:solidFill>
                <a:latin typeface="-apple-system"/>
              </a:rPr>
              <a:t>Le fichier fruits.txt n’est pas modifiée, simplement la commande sort affiche le tri en sortie du terminal</a:t>
            </a:r>
            <a:endParaRPr lang="fr-FR" sz="1588" dirty="0">
              <a:solidFill>
                <a:srgbClr val="FF0000"/>
              </a:solidFill>
              <a:latin typeface="Calibri"/>
            </a:endParaRPr>
          </a:p>
        </p:txBody>
      </p:sp>
    </p:spTree>
    <p:extLst>
      <p:ext uri="{BB962C8B-B14F-4D97-AF65-F5344CB8AC3E}">
        <p14:creationId xmlns:p14="http://schemas.microsoft.com/office/powerpoint/2010/main" val="222268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sort </a:t>
            </a:r>
          </a:p>
        </p:txBody>
      </p:sp>
      <p:sp>
        <p:nvSpPr>
          <p:cNvPr id="4" name="ZoneTexte 3">
            <a:extLst>
              <a:ext uri="{FF2B5EF4-FFF2-40B4-BE49-F238E27FC236}">
                <a16:creationId xmlns:a16="http://schemas.microsoft.com/office/drawing/2014/main" id="{5C771E82-E537-CAD6-5DB3-78F222C48243}"/>
              </a:ext>
            </a:extLst>
          </p:cNvPr>
          <p:cNvSpPr txBox="1"/>
          <p:nvPr/>
        </p:nvSpPr>
        <p:spPr>
          <a:xfrm>
            <a:off x="1927412" y="1815353"/>
            <a:ext cx="4457700" cy="363946"/>
          </a:xfrm>
          <a:prstGeom prst="rect">
            <a:avLst/>
          </a:prstGeom>
          <a:noFill/>
        </p:spPr>
        <p:txBody>
          <a:bodyPr wrap="square">
            <a:spAutoFit/>
          </a:bodyPr>
          <a:lstStyle/>
          <a:p>
            <a:pPr defTabSz="806867"/>
            <a:r>
              <a:rPr lang="fr-FR" sz="1765" dirty="0">
                <a:solidFill>
                  <a:prstClr val="black"/>
                </a:solidFill>
                <a:latin typeface="Calibri"/>
              </a:rPr>
              <a:t> Exemples d’utilisation</a:t>
            </a:r>
          </a:p>
        </p:txBody>
      </p:sp>
      <p:sp>
        <p:nvSpPr>
          <p:cNvPr id="5" name="ZoneTexte 4">
            <a:extLst>
              <a:ext uri="{FF2B5EF4-FFF2-40B4-BE49-F238E27FC236}">
                <a16:creationId xmlns:a16="http://schemas.microsoft.com/office/drawing/2014/main" id="{214FEC57-A8A9-35A8-C4DB-6AFE6E44523E}"/>
              </a:ext>
            </a:extLst>
          </p:cNvPr>
          <p:cNvSpPr txBox="1"/>
          <p:nvPr/>
        </p:nvSpPr>
        <p:spPr>
          <a:xfrm>
            <a:off x="2129118" y="2420471"/>
            <a:ext cx="7126941" cy="336695"/>
          </a:xfrm>
          <a:prstGeom prst="rect">
            <a:avLst/>
          </a:prstGeom>
          <a:noFill/>
        </p:spPr>
        <p:txBody>
          <a:bodyPr wrap="square">
            <a:spAutoFit/>
          </a:bodyPr>
          <a:lstStyle/>
          <a:p>
            <a:pPr defTabSz="806867"/>
            <a:r>
              <a:rPr lang="fr-FR" sz="1588" dirty="0">
                <a:solidFill>
                  <a:prstClr val="black"/>
                </a:solidFill>
                <a:latin typeface="Calibri"/>
              </a:rPr>
              <a:t>sort fruits.txt &gt; fruits-tries.txt    =  sort -o fruits-tries.txt fruits.txt </a:t>
            </a:r>
          </a:p>
        </p:txBody>
      </p:sp>
      <p:pic>
        <p:nvPicPr>
          <p:cNvPr id="7" name="Image 6">
            <a:extLst>
              <a:ext uri="{FF2B5EF4-FFF2-40B4-BE49-F238E27FC236}">
                <a16:creationId xmlns:a16="http://schemas.microsoft.com/office/drawing/2014/main" id="{5EFB0C84-877A-5FDF-4AEA-CF2D091F2ADD}"/>
              </a:ext>
            </a:extLst>
          </p:cNvPr>
          <p:cNvPicPr>
            <a:picLocks noChangeAspect="1"/>
          </p:cNvPicPr>
          <p:nvPr/>
        </p:nvPicPr>
        <p:blipFill>
          <a:blip r:embed="rId2"/>
          <a:stretch>
            <a:fillRect/>
          </a:stretch>
        </p:blipFill>
        <p:spPr>
          <a:xfrm>
            <a:off x="2729193" y="3415553"/>
            <a:ext cx="2983566" cy="2941544"/>
          </a:xfrm>
          <a:prstGeom prst="rect">
            <a:avLst/>
          </a:prstGeom>
        </p:spPr>
      </p:pic>
      <p:pic>
        <p:nvPicPr>
          <p:cNvPr id="9" name="Image 8">
            <a:extLst>
              <a:ext uri="{FF2B5EF4-FFF2-40B4-BE49-F238E27FC236}">
                <a16:creationId xmlns:a16="http://schemas.microsoft.com/office/drawing/2014/main" id="{4B726D01-675B-B989-9336-A30227A39A7A}"/>
              </a:ext>
            </a:extLst>
          </p:cNvPr>
          <p:cNvPicPr>
            <a:picLocks noChangeAspect="1"/>
          </p:cNvPicPr>
          <p:nvPr/>
        </p:nvPicPr>
        <p:blipFill>
          <a:blip r:embed="rId3"/>
          <a:stretch>
            <a:fillRect/>
          </a:stretch>
        </p:blipFill>
        <p:spPr>
          <a:xfrm>
            <a:off x="5961529" y="3532637"/>
            <a:ext cx="4020759" cy="885930"/>
          </a:xfrm>
          <a:prstGeom prst="rect">
            <a:avLst/>
          </a:prstGeom>
        </p:spPr>
      </p:pic>
    </p:spTree>
    <p:extLst>
      <p:ext uri="{BB962C8B-B14F-4D97-AF65-F5344CB8AC3E}">
        <p14:creationId xmlns:p14="http://schemas.microsoft.com/office/powerpoint/2010/main" val="85797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a:t>
            </a:r>
            <a:r>
              <a:rPr lang="fr-FR" sz="3177" dirty="0" err="1"/>
              <a:t>cut</a:t>
            </a:r>
            <a:r>
              <a:rPr lang="fr-FR" sz="3177" dirty="0"/>
              <a:t> </a:t>
            </a:r>
          </a:p>
        </p:txBody>
      </p:sp>
      <p:sp>
        <p:nvSpPr>
          <p:cNvPr id="6" name="ZoneTexte 5">
            <a:extLst>
              <a:ext uri="{FF2B5EF4-FFF2-40B4-BE49-F238E27FC236}">
                <a16:creationId xmlns:a16="http://schemas.microsoft.com/office/drawing/2014/main" id="{A344B89B-D193-ECC8-15E4-5547CF476226}"/>
              </a:ext>
            </a:extLst>
          </p:cNvPr>
          <p:cNvSpPr txBox="1"/>
          <p:nvPr/>
        </p:nvSpPr>
        <p:spPr>
          <a:xfrm>
            <a:off x="2061883" y="1748118"/>
            <a:ext cx="7866529" cy="1558504"/>
          </a:xfrm>
          <a:prstGeom prst="rect">
            <a:avLst/>
          </a:prstGeom>
          <a:noFill/>
        </p:spPr>
        <p:txBody>
          <a:bodyPr wrap="square">
            <a:spAutoFit/>
          </a:bodyPr>
          <a:lstStyle/>
          <a:p>
            <a:pPr marL="252146" indent="-252146" defTabSz="806867">
              <a:buFont typeface="Arial" panose="020B0604020202020204" pitchFamily="34" charset="0"/>
              <a:buChar char="•"/>
            </a:pPr>
            <a:r>
              <a:rPr lang="fr-FR" sz="1588" b="1" dirty="0" err="1">
                <a:solidFill>
                  <a:prstClr val="black"/>
                </a:solidFill>
                <a:latin typeface="-apple-system"/>
              </a:rPr>
              <a:t>cut</a:t>
            </a:r>
            <a:r>
              <a:rPr lang="fr-FR" sz="1588" dirty="0">
                <a:solidFill>
                  <a:prstClr val="black"/>
                </a:solidFill>
                <a:latin typeface="-apple-system"/>
              </a:rPr>
              <a:t> est l’un des outils de </a:t>
            </a:r>
            <a:r>
              <a:rPr lang="fr-FR" sz="1588" b="1" dirty="0">
                <a:solidFill>
                  <a:prstClr val="black"/>
                </a:solidFill>
                <a:latin typeface="-apple-system"/>
              </a:rPr>
              <a:t>filtrage de texte</a:t>
            </a:r>
            <a:r>
              <a:rPr lang="fr-FR" sz="1588" dirty="0">
                <a:solidFill>
                  <a:prstClr val="black"/>
                </a:solidFill>
                <a:latin typeface="-apple-system"/>
              </a:rPr>
              <a:t> présents dans Linux et UNIX.</a:t>
            </a:r>
            <a:br>
              <a:rPr lang="fr-FR" sz="1588" dirty="0">
                <a:solidFill>
                  <a:prstClr val="black"/>
                </a:solidFill>
                <a:latin typeface="Calibri"/>
              </a:rPr>
            </a:br>
            <a:r>
              <a:rPr lang="fr-FR" sz="1588" dirty="0">
                <a:solidFill>
                  <a:prstClr val="black"/>
                </a:solidFill>
                <a:latin typeface="-apple-system"/>
              </a:rPr>
              <a:t>Elle s’utilise pour </a:t>
            </a:r>
            <a:r>
              <a:rPr lang="fr-FR" sz="1588" b="1" dirty="0">
                <a:solidFill>
                  <a:prstClr val="black"/>
                </a:solidFill>
                <a:latin typeface="-apple-system"/>
              </a:rPr>
              <a:t>extraire des colonnes</a:t>
            </a:r>
            <a:r>
              <a:rPr lang="fr-FR" sz="1588" dirty="0">
                <a:solidFill>
                  <a:prstClr val="black"/>
                </a:solidFill>
                <a:latin typeface="-apple-system"/>
              </a:rPr>
              <a:t> spécifiques des lignes de texte. </a:t>
            </a:r>
          </a:p>
          <a:p>
            <a:pPr marL="252146" indent="-252146" defTabSz="806867">
              <a:buFont typeface="Arial" panose="020B0604020202020204" pitchFamily="34" charset="0"/>
              <a:buChar char="•"/>
            </a:pPr>
            <a:r>
              <a:rPr lang="fr-FR" sz="1588" dirty="0">
                <a:solidFill>
                  <a:prstClr val="black"/>
                </a:solidFill>
                <a:latin typeface="-apple-system"/>
              </a:rPr>
              <a:t>Vous passez du texte à l’aide de fichiers ou la sortie d’une autre commande à la commande </a:t>
            </a:r>
            <a:r>
              <a:rPr lang="fr-FR" sz="1588" dirty="0" err="1">
                <a:solidFill>
                  <a:prstClr val="black"/>
                </a:solidFill>
                <a:latin typeface="-apple-system"/>
              </a:rPr>
              <a:t>cut</a:t>
            </a:r>
            <a:r>
              <a:rPr lang="fr-FR" sz="1588" dirty="0">
                <a:solidFill>
                  <a:prstClr val="black"/>
                </a:solidFill>
                <a:latin typeface="-apple-system"/>
              </a:rPr>
              <a:t>.</a:t>
            </a:r>
          </a:p>
          <a:p>
            <a:pPr marL="252146" indent="-252146" defTabSz="806867">
              <a:buFont typeface="Arial" panose="020B0604020202020204" pitchFamily="34" charset="0"/>
              <a:buChar char="•"/>
            </a:pPr>
            <a:r>
              <a:rPr lang="fr-FR" sz="1588" dirty="0">
                <a:solidFill>
                  <a:prstClr val="black"/>
                </a:solidFill>
                <a:latin typeface="-apple-system"/>
              </a:rPr>
              <a:t>Ensuite elle imprime les données à la sortie standard du </a:t>
            </a:r>
            <a:r>
              <a:rPr lang="fr-FR" sz="1588" dirty="0" err="1">
                <a:solidFill>
                  <a:prstClr val="black"/>
                </a:solidFill>
                <a:latin typeface="-apple-system"/>
              </a:rPr>
              <a:t>terminal.Ainsi</a:t>
            </a:r>
            <a:r>
              <a:rPr lang="fr-FR" sz="1588" dirty="0">
                <a:solidFill>
                  <a:prstClr val="black"/>
                </a:solidFill>
                <a:latin typeface="-apple-system"/>
              </a:rPr>
              <a:t>, vous coupez une ligne par délimiteur, caractère et octet.</a:t>
            </a:r>
            <a:endParaRPr lang="fr-FR" sz="1588" dirty="0">
              <a:solidFill>
                <a:prstClr val="black"/>
              </a:solidFill>
              <a:latin typeface="Calibri"/>
            </a:endParaRPr>
          </a:p>
        </p:txBody>
      </p:sp>
      <p:pic>
        <p:nvPicPr>
          <p:cNvPr id="8" name="Image 7">
            <a:extLst>
              <a:ext uri="{FF2B5EF4-FFF2-40B4-BE49-F238E27FC236}">
                <a16:creationId xmlns:a16="http://schemas.microsoft.com/office/drawing/2014/main" id="{A0EC6B39-4E9B-23FD-7027-5FF5131C0220}"/>
              </a:ext>
            </a:extLst>
          </p:cNvPr>
          <p:cNvPicPr>
            <a:picLocks noChangeAspect="1"/>
          </p:cNvPicPr>
          <p:nvPr/>
        </p:nvPicPr>
        <p:blipFill>
          <a:blip r:embed="rId2"/>
          <a:stretch>
            <a:fillRect/>
          </a:stretch>
        </p:blipFill>
        <p:spPr>
          <a:xfrm>
            <a:off x="1746124" y="3866260"/>
            <a:ext cx="8498046" cy="2748626"/>
          </a:xfrm>
          <a:prstGeom prst="rect">
            <a:avLst/>
          </a:prstGeom>
        </p:spPr>
      </p:pic>
      <p:sp>
        <p:nvSpPr>
          <p:cNvPr id="11" name="ZoneTexte 10">
            <a:extLst>
              <a:ext uri="{FF2B5EF4-FFF2-40B4-BE49-F238E27FC236}">
                <a16:creationId xmlns:a16="http://schemas.microsoft.com/office/drawing/2014/main" id="{44F8449B-AE44-8AEE-7BC0-9735ECE14041}"/>
              </a:ext>
            </a:extLst>
          </p:cNvPr>
          <p:cNvSpPr txBox="1"/>
          <p:nvPr/>
        </p:nvSpPr>
        <p:spPr>
          <a:xfrm>
            <a:off x="3766297" y="3377481"/>
            <a:ext cx="4457700" cy="418256"/>
          </a:xfrm>
          <a:prstGeom prst="rect">
            <a:avLst/>
          </a:prstGeom>
          <a:noFill/>
        </p:spPr>
        <p:txBody>
          <a:bodyPr wrap="square">
            <a:spAutoFit/>
          </a:bodyPr>
          <a:lstStyle/>
          <a:p>
            <a:pPr defTabSz="806867"/>
            <a:r>
              <a:rPr lang="fr-FR" sz="2118" dirty="0" err="1">
                <a:solidFill>
                  <a:prstClr val="black"/>
                </a:solidFill>
                <a:latin typeface="Calibri"/>
              </a:rPr>
              <a:t>cut</a:t>
            </a:r>
            <a:r>
              <a:rPr lang="fr-FR" sz="2118" dirty="0">
                <a:solidFill>
                  <a:prstClr val="black"/>
                </a:solidFill>
                <a:latin typeface="Calibri"/>
              </a:rPr>
              <a:t> options [fichier]</a:t>
            </a:r>
          </a:p>
        </p:txBody>
      </p:sp>
    </p:spTree>
    <p:extLst>
      <p:ext uri="{BB962C8B-B14F-4D97-AF65-F5344CB8AC3E}">
        <p14:creationId xmlns:p14="http://schemas.microsoft.com/office/powerpoint/2010/main" val="128579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6" y="356189"/>
            <a:ext cx="6456269" cy="667121"/>
          </a:xfrm>
          <a:prstGeom prst="rect">
            <a:avLst/>
          </a:prstGeom>
        </p:spPr>
        <p:txBody>
          <a:bodyPr vert="horz" wrap="square" lIns="0" tIns="15128" rIns="0" bIns="0" rtlCol="0">
            <a:spAutoFit/>
          </a:bodyPr>
          <a:lstStyle/>
          <a:p>
            <a:pPr marL="11206">
              <a:spcBef>
                <a:spcPts val="119"/>
              </a:spcBef>
              <a:tabLst>
                <a:tab pos="3574307" algn="l"/>
              </a:tabLst>
            </a:pPr>
            <a:r>
              <a:rPr spc="-547" dirty="0"/>
              <a:t>Les</a:t>
            </a:r>
            <a:r>
              <a:rPr spc="71" dirty="0"/>
              <a:t> </a:t>
            </a:r>
            <a:r>
              <a:rPr spc="-309" dirty="0"/>
              <a:t>expressions	</a:t>
            </a:r>
            <a:r>
              <a:rPr spc="-224" dirty="0"/>
              <a:t>arithmétiques</a:t>
            </a:r>
          </a:p>
        </p:txBody>
      </p:sp>
      <p:sp>
        <p:nvSpPr>
          <p:cNvPr id="3" name="object 3"/>
          <p:cNvSpPr txBox="1"/>
          <p:nvPr/>
        </p:nvSpPr>
        <p:spPr>
          <a:xfrm>
            <a:off x="2322576" y="1611809"/>
            <a:ext cx="7831231" cy="3435855"/>
          </a:xfrm>
          <a:prstGeom prst="rect">
            <a:avLst/>
          </a:prstGeom>
        </p:spPr>
        <p:txBody>
          <a:bodyPr vert="horz" wrap="square" lIns="0" tIns="10646" rIns="0" bIns="0" rtlCol="0">
            <a:spAutoFit/>
          </a:bodyPr>
          <a:lstStyle/>
          <a:p>
            <a:pPr marL="320505" marR="414079" indent="-309859" defTabSz="806867">
              <a:spcBef>
                <a:spcPts val="84"/>
              </a:spcBef>
              <a:buClr>
                <a:srgbClr val="DD8046"/>
              </a:buClr>
              <a:buSzPct val="58928"/>
              <a:buFont typeface="Wingdings"/>
              <a:buChar char=""/>
              <a:tabLst>
                <a:tab pos="320505" algn="l"/>
                <a:tab pos="321066" algn="l"/>
              </a:tabLst>
            </a:pPr>
            <a:r>
              <a:rPr sz="2471" spc="-110" dirty="0">
                <a:solidFill>
                  <a:prstClr val="black"/>
                </a:solidFill>
                <a:latin typeface="Microsoft Sans Serif"/>
                <a:cs typeface="Microsoft Sans Serif"/>
              </a:rPr>
              <a:t>Différentes</a:t>
            </a:r>
            <a:r>
              <a:rPr sz="2471" spc="31" dirty="0">
                <a:solidFill>
                  <a:prstClr val="black"/>
                </a:solidFill>
                <a:latin typeface="Microsoft Sans Serif"/>
                <a:cs typeface="Microsoft Sans Serif"/>
              </a:rPr>
              <a:t> </a:t>
            </a:r>
            <a:r>
              <a:rPr sz="2471" spc="-199" dirty="0">
                <a:solidFill>
                  <a:prstClr val="black"/>
                </a:solidFill>
                <a:latin typeface="Microsoft Sans Serif"/>
                <a:cs typeface="Microsoft Sans Serif"/>
              </a:rPr>
              <a:t>méthodes</a:t>
            </a:r>
            <a:r>
              <a:rPr sz="2471" spc="35" dirty="0">
                <a:solidFill>
                  <a:prstClr val="black"/>
                </a:solidFill>
                <a:latin typeface="Microsoft Sans Serif"/>
                <a:cs typeface="Microsoft Sans Serif"/>
              </a:rPr>
              <a:t> </a:t>
            </a:r>
            <a:r>
              <a:rPr sz="2471" spc="-115" dirty="0">
                <a:solidFill>
                  <a:prstClr val="black"/>
                </a:solidFill>
                <a:latin typeface="Microsoft Sans Serif"/>
                <a:cs typeface="Microsoft Sans Serif"/>
              </a:rPr>
              <a:t>permettent</a:t>
            </a:r>
            <a:r>
              <a:rPr sz="2471" spc="40" dirty="0">
                <a:solidFill>
                  <a:prstClr val="black"/>
                </a:solidFill>
                <a:latin typeface="Microsoft Sans Serif"/>
                <a:cs typeface="Microsoft Sans Serif"/>
              </a:rPr>
              <a:t> </a:t>
            </a:r>
            <a:r>
              <a:rPr sz="2471" spc="-71" dirty="0">
                <a:solidFill>
                  <a:prstClr val="black"/>
                </a:solidFill>
                <a:latin typeface="Microsoft Sans Serif"/>
                <a:cs typeface="Microsoft Sans Serif"/>
              </a:rPr>
              <a:t>d'effectuer</a:t>
            </a:r>
            <a:r>
              <a:rPr sz="2471" spc="40" dirty="0">
                <a:solidFill>
                  <a:prstClr val="black"/>
                </a:solidFill>
                <a:latin typeface="Microsoft Sans Serif"/>
                <a:cs typeface="Microsoft Sans Serif"/>
              </a:rPr>
              <a:t> </a:t>
            </a:r>
            <a:r>
              <a:rPr sz="2471" spc="-190" dirty="0">
                <a:solidFill>
                  <a:prstClr val="black"/>
                </a:solidFill>
                <a:latin typeface="Microsoft Sans Serif"/>
                <a:cs typeface="Microsoft Sans Serif"/>
              </a:rPr>
              <a:t>des</a:t>
            </a:r>
            <a:r>
              <a:rPr sz="2471" spc="35" dirty="0">
                <a:solidFill>
                  <a:prstClr val="black"/>
                </a:solidFill>
                <a:latin typeface="Microsoft Sans Serif"/>
                <a:cs typeface="Microsoft Sans Serif"/>
              </a:rPr>
              <a:t> </a:t>
            </a:r>
            <a:r>
              <a:rPr sz="2471" spc="-194" dirty="0">
                <a:solidFill>
                  <a:prstClr val="black"/>
                </a:solidFill>
                <a:latin typeface="Microsoft Sans Serif"/>
                <a:cs typeface="Microsoft Sans Serif"/>
              </a:rPr>
              <a:t>calculs</a:t>
            </a:r>
            <a:r>
              <a:rPr sz="2471" spc="31" dirty="0">
                <a:solidFill>
                  <a:prstClr val="black"/>
                </a:solidFill>
                <a:latin typeface="Microsoft Sans Serif"/>
                <a:cs typeface="Microsoft Sans Serif"/>
              </a:rPr>
              <a:t> </a:t>
            </a:r>
            <a:r>
              <a:rPr sz="2471" spc="-146" dirty="0">
                <a:solidFill>
                  <a:prstClr val="black"/>
                </a:solidFill>
                <a:latin typeface="Microsoft Sans Serif"/>
                <a:cs typeface="Microsoft Sans Serif"/>
              </a:rPr>
              <a:t>: </a:t>
            </a:r>
            <a:r>
              <a:rPr sz="2471" spc="-644" dirty="0">
                <a:solidFill>
                  <a:prstClr val="black"/>
                </a:solidFill>
                <a:latin typeface="Microsoft Sans Serif"/>
                <a:cs typeface="Microsoft Sans Serif"/>
              </a:rPr>
              <a:t> </a:t>
            </a:r>
            <a:r>
              <a:rPr sz="2471" spc="-154" dirty="0">
                <a:solidFill>
                  <a:prstClr val="black"/>
                </a:solidFill>
                <a:latin typeface="Microsoft Sans Serif"/>
                <a:cs typeface="Microsoft Sans Serif"/>
              </a:rPr>
              <a:t>Cal</a:t>
            </a:r>
            <a:r>
              <a:rPr sz="2471" spc="-150" dirty="0">
                <a:solidFill>
                  <a:prstClr val="black"/>
                </a:solidFill>
                <a:latin typeface="Microsoft Sans Serif"/>
                <a:cs typeface="Microsoft Sans Serif"/>
              </a:rPr>
              <a:t>c</a:t>
            </a:r>
            <a:r>
              <a:rPr sz="2471" spc="-159" dirty="0">
                <a:solidFill>
                  <a:prstClr val="black"/>
                </a:solidFill>
                <a:latin typeface="Microsoft Sans Serif"/>
                <a:cs typeface="Microsoft Sans Serif"/>
              </a:rPr>
              <a:t>ul</a:t>
            </a:r>
            <a:r>
              <a:rPr sz="2471" spc="22" dirty="0">
                <a:solidFill>
                  <a:prstClr val="black"/>
                </a:solidFill>
                <a:latin typeface="Microsoft Sans Serif"/>
                <a:cs typeface="Microsoft Sans Serif"/>
              </a:rPr>
              <a:t> </a:t>
            </a:r>
            <a:r>
              <a:rPr sz="2471" spc="-172" dirty="0">
                <a:solidFill>
                  <a:prstClr val="black"/>
                </a:solidFill>
                <a:latin typeface="Microsoft Sans Serif"/>
                <a:cs typeface="Microsoft Sans Serif"/>
              </a:rPr>
              <a:t>simple</a:t>
            </a:r>
            <a:r>
              <a:rPr sz="2471" spc="31" dirty="0">
                <a:solidFill>
                  <a:prstClr val="black"/>
                </a:solidFill>
                <a:latin typeface="Microsoft Sans Serif"/>
                <a:cs typeface="Microsoft Sans Serif"/>
              </a:rPr>
              <a:t> </a:t>
            </a:r>
            <a:r>
              <a:rPr sz="2471" spc="-238" dirty="0">
                <a:solidFill>
                  <a:prstClr val="black"/>
                </a:solidFill>
                <a:latin typeface="Microsoft Sans Serif"/>
                <a:cs typeface="Microsoft Sans Serif"/>
              </a:rPr>
              <a:t>sur</a:t>
            </a:r>
            <a:r>
              <a:rPr sz="2471" spc="26" dirty="0">
                <a:solidFill>
                  <a:prstClr val="black"/>
                </a:solidFill>
                <a:latin typeface="Microsoft Sans Serif"/>
                <a:cs typeface="Microsoft Sans Serif"/>
              </a:rPr>
              <a:t> </a:t>
            </a:r>
            <a:r>
              <a:rPr sz="2471" spc="-53" dirty="0">
                <a:solidFill>
                  <a:prstClr val="black"/>
                </a:solidFill>
                <a:latin typeface="Microsoft Sans Serif"/>
                <a:cs typeface="Microsoft Sans Serif"/>
              </a:rPr>
              <a:t>l</a:t>
            </a:r>
            <a:r>
              <a:rPr sz="2471" spc="-110" dirty="0">
                <a:solidFill>
                  <a:prstClr val="black"/>
                </a:solidFill>
                <a:latin typeface="Microsoft Sans Serif"/>
                <a:cs typeface="Microsoft Sans Serif"/>
              </a:rPr>
              <a:t>e</a:t>
            </a:r>
            <a:r>
              <a:rPr sz="2471" spc="-415" dirty="0">
                <a:solidFill>
                  <a:prstClr val="black"/>
                </a:solidFill>
                <a:latin typeface="Microsoft Sans Serif"/>
                <a:cs typeface="Microsoft Sans Serif"/>
              </a:rPr>
              <a:t>s</a:t>
            </a:r>
            <a:r>
              <a:rPr sz="2471" spc="22" dirty="0">
                <a:solidFill>
                  <a:prstClr val="black"/>
                </a:solidFill>
                <a:latin typeface="Microsoft Sans Serif"/>
                <a:cs typeface="Microsoft Sans Serif"/>
              </a:rPr>
              <a:t> </a:t>
            </a:r>
            <a:r>
              <a:rPr sz="2471" spc="-115" dirty="0">
                <a:solidFill>
                  <a:prstClr val="black"/>
                </a:solidFill>
                <a:latin typeface="Microsoft Sans Serif"/>
                <a:cs typeface="Microsoft Sans Serif"/>
              </a:rPr>
              <a:t>enti</a:t>
            </a:r>
            <a:r>
              <a:rPr sz="2471" spc="-154" dirty="0">
                <a:solidFill>
                  <a:prstClr val="black"/>
                </a:solidFill>
                <a:latin typeface="Microsoft Sans Serif"/>
                <a:cs typeface="Microsoft Sans Serif"/>
              </a:rPr>
              <a:t>e</a:t>
            </a:r>
            <a:r>
              <a:rPr sz="2471" spc="-168" dirty="0">
                <a:solidFill>
                  <a:prstClr val="black"/>
                </a:solidFill>
                <a:latin typeface="Microsoft Sans Serif"/>
                <a:cs typeface="Microsoft Sans Serif"/>
              </a:rPr>
              <a:t>r</a:t>
            </a:r>
            <a:r>
              <a:rPr sz="2471" spc="-247" dirty="0">
                <a:solidFill>
                  <a:prstClr val="black"/>
                </a:solidFill>
                <a:latin typeface="Microsoft Sans Serif"/>
                <a:cs typeface="Microsoft Sans Serif"/>
              </a:rPr>
              <a:t>s</a:t>
            </a:r>
            <a:r>
              <a:rPr sz="2471" spc="-146" dirty="0">
                <a:solidFill>
                  <a:prstClr val="black"/>
                </a:solidFill>
                <a:latin typeface="Microsoft Sans Serif"/>
                <a:cs typeface="Microsoft Sans Serif"/>
              </a:rPr>
              <a:t>:</a:t>
            </a:r>
            <a:endParaRPr sz="2471">
              <a:solidFill>
                <a:prstClr val="black"/>
              </a:solidFill>
              <a:latin typeface="Microsoft Sans Serif"/>
              <a:cs typeface="Microsoft Sans Serif"/>
            </a:endParaRPr>
          </a:p>
          <a:p>
            <a:pPr marL="367572" defTabSz="806867">
              <a:spcBef>
                <a:spcPts val="472"/>
              </a:spcBef>
            </a:pPr>
            <a:r>
              <a:rPr sz="1500" spc="-146" dirty="0">
                <a:solidFill>
                  <a:srgbClr val="93B6D2"/>
                </a:solidFill>
                <a:latin typeface="Microsoft Sans Serif"/>
                <a:cs typeface="Microsoft Sans Serif"/>
              </a:rPr>
              <a:t>🞑 </a:t>
            </a:r>
            <a:r>
              <a:rPr sz="1500" spc="-71" dirty="0">
                <a:solidFill>
                  <a:srgbClr val="93B6D2"/>
                </a:solidFill>
                <a:latin typeface="Microsoft Sans Serif"/>
                <a:cs typeface="Microsoft Sans Serif"/>
              </a:rPr>
              <a:t> </a:t>
            </a:r>
            <a:r>
              <a:rPr sz="2162" spc="-180" dirty="0">
                <a:solidFill>
                  <a:prstClr val="black"/>
                </a:solidFill>
                <a:latin typeface="Microsoft Sans Serif"/>
                <a:cs typeface="Microsoft Sans Serif"/>
              </a:rPr>
              <a:t>La</a:t>
            </a:r>
            <a:r>
              <a:rPr sz="2162" spc="26" dirty="0">
                <a:solidFill>
                  <a:prstClr val="black"/>
                </a:solidFill>
                <a:latin typeface="Microsoft Sans Serif"/>
                <a:cs typeface="Microsoft Sans Serif"/>
              </a:rPr>
              <a:t> </a:t>
            </a:r>
            <a:r>
              <a:rPr sz="2162" spc="-243" dirty="0">
                <a:solidFill>
                  <a:prstClr val="black"/>
                </a:solidFill>
                <a:latin typeface="Microsoft Sans Serif"/>
                <a:cs typeface="Microsoft Sans Serif"/>
              </a:rPr>
              <a:t>com</a:t>
            </a:r>
            <a:r>
              <a:rPr sz="2162" spc="-335" dirty="0">
                <a:solidFill>
                  <a:prstClr val="black"/>
                </a:solidFill>
                <a:latin typeface="Microsoft Sans Serif"/>
                <a:cs typeface="Microsoft Sans Serif"/>
              </a:rPr>
              <a:t>m</a:t>
            </a:r>
            <a:r>
              <a:rPr sz="2162" spc="-93" dirty="0">
                <a:solidFill>
                  <a:prstClr val="black"/>
                </a:solidFill>
                <a:latin typeface="Microsoft Sans Serif"/>
                <a:cs typeface="Microsoft Sans Serif"/>
              </a:rPr>
              <a:t>ande</a:t>
            </a:r>
            <a:r>
              <a:rPr sz="2162" spc="40" dirty="0">
                <a:solidFill>
                  <a:prstClr val="black"/>
                </a:solidFill>
                <a:latin typeface="Microsoft Sans Serif"/>
                <a:cs typeface="Microsoft Sans Serif"/>
              </a:rPr>
              <a:t> </a:t>
            </a:r>
            <a:r>
              <a:rPr sz="2162" b="1" spc="9" dirty="0">
                <a:solidFill>
                  <a:srgbClr val="FF0000"/>
                </a:solidFill>
                <a:latin typeface="Courier New"/>
                <a:cs typeface="Courier New"/>
              </a:rPr>
              <a:t>let</a:t>
            </a:r>
            <a:endParaRPr sz="2162">
              <a:solidFill>
                <a:prstClr val="black"/>
              </a:solidFill>
              <a:latin typeface="Courier New"/>
              <a:cs typeface="Courier New"/>
            </a:endParaRPr>
          </a:p>
          <a:p>
            <a:pPr marL="367572" defTabSz="806867">
              <a:spcBef>
                <a:spcPts val="552"/>
              </a:spcBef>
              <a:tabLst>
                <a:tab pos="3238673" algn="l"/>
              </a:tabLst>
            </a:pPr>
            <a:r>
              <a:rPr sz="1500" spc="-146" dirty="0">
                <a:solidFill>
                  <a:srgbClr val="93B6D2"/>
                </a:solidFill>
                <a:latin typeface="Microsoft Sans Serif"/>
                <a:cs typeface="Microsoft Sans Serif"/>
              </a:rPr>
              <a:t>🞑 </a:t>
            </a:r>
            <a:r>
              <a:rPr sz="1500" spc="-71" dirty="0">
                <a:solidFill>
                  <a:srgbClr val="93B6D2"/>
                </a:solidFill>
                <a:latin typeface="Microsoft Sans Serif"/>
                <a:cs typeface="Microsoft Sans Serif"/>
              </a:rPr>
              <a:t> </a:t>
            </a:r>
            <a:r>
              <a:rPr sz="2162" spc="-278" dirty="0">
                <a:solidFill>
                  <a:prstClr val="black"/>
                </a:solidFill>
                <a:latin typeface="Microsoft Sans Serif"/>
                <a:cs typeface="Microsoft Sans Serif"/>
              </a:rPr>
              <a:t>Les</a:t>
            </a:r>
            <a:r>
              <a:rPr sz="2162" spc="26" dirty="0">
                <a:solidFill>
                  <a:prstClr val="black"/>
                </a:solidFill>
                <a:latin typeface="Microsoft Sans Serif"/>
                <a:cs typeface="Microsoft Sans Serif"/>
              </a:rPr>
              <a:t> </a:t>
            </a:r>
            <a:r>
              <a:rPr sz="2162" dirty="0">
                <a:solidFill>
                  <a:prstClr val="black"/>
                </a:solidFill>
                <a:latin typeface="Microsoft Sans Serif"/>
                <a:cs typeface="Microsoft Sans Serif"/>
              </a:rPr>
              <a:t>p</a:t>
            </a:r>
            <a:r>
              <a:rPr sz="2162" spc="4" dirty="0">
                <a:solidFill>
                  <a:prstClr val="black"/>
                </a:solidFill>
                <a:latin typeface="Microsoft Sans Serif"/>
                <a:cs typeface="Microsoft Sans Serif"/>
              </a:rPr>
              <a:t>a</a:t>
            </a:r>
            <a:r>
              <a:rPr sz="2162" spc="-172" dirty="0">
                <a:solidFill>
                  <a:prstClr val="black"/>
                </a:solidFill>
                <a:latin typeface="Microsoft Sans Serif"/>
                <a:cs typeface="Microsoft Sans Serif"/>
              </a:rPr>
              <a:t>renthèses</a:t>
            </a:r>
            <a:r>
              <a:rPr sz="2162" spc="44" dirty="0">
                <a:solidFill>
                  <a:prstClr val="black"/>
                </a:solidFill>
                <a:latin typeface="Microsoft Sans Serif"/>
                <a:cs typeface="Microsoft Sans Serif"/>
              </a:rPr>
              <a:t> </a:t>
            </a:r>
            <a:r>
              <a:rPr sz="2162" spc="-124" dirty="0">
                <a:solidFill>
                  <a:prstClr val="black"/>
                </a:solidFill>
                <a:latin typeface="Microsoft Sans Serif"/>
                <a:cs typeface="Microsoft Sans Serif"/>
              </a:rPr>
              <a:t>:</a:t>
            </a:r>
            <a:r>
              <a:rPr sz="2162" dirty="0">
                <a:solidFill>
                  <a:prstClr val="black"/>
                </a:solidFill>
                <a:latin typeface="Microsoft Sans Serif"/>
                <a:cs typeface="Microsoft Sans Serif"/>
              </a:rPr>
              <a:t>	</a:t>
            </a:r>
            <a:r>
              <a:rPr sz="2162" spc="-180" dirty="0">
                <a:solidFill>
                  <a:prstClr val="black"/>
                </a:solidFill>
                <a:latin typeface="Microsoft Sans Serif"/>
                <a:cs typeface="Microsoft Sans Serif"/>
              </a:rPr>
              <a:t>La</a:t>
            </a:r>
            <a:r>
              <a:rPr sz="2162" spc="26" dirty="0">
                <a:solidFill>
                  <a:prstClr val="black"/>
                </a:solidFill>
                <a:latin typeface="Microsoft Sans Serif"/>
                <a:cs typeface="Microsoft Sans Serif"/>
              </a:rPr>
              <a:t> </a:t>
            </a:r>
            <a:r>
              <a:rPr sz="2162" spc="-119" dirty="0">
                <a:solidFill>
                  <a:prstClr val="black"/>
                </a:solidFill>
                <a:latin typeface="Microsoft Sans Serif"/>
                <a:cs typeface="Microsoft Sans Serif"/>
              </a:rPr>
              <a:t>synt</a:t>
            </a:r>
            <a:r>
              <a:rPr sz="2162" spc="-137" dirty="0">
                <a:solidFill>
                  <a:prstClr val="black"/>
                </a:solidFill>
                <a:latin typeface="Microsoft Sans Serif"/>
                <a:cs typeface="Microsoft Sans Serif"/>
              </a:rPr>
              <a:t>a</a:t>
            </a:r>
            <a:r>
              <a:rPr sz="2162" spc="-35" dirty="0">
                <a:solidFill>
                  <a:prstClr val="black"/>
                </a:solidFill>
                <a:latin typeface="Microsoft Sans Serif"/>
                <a:cs typeface="Microsoft Sans Serif"/>
              </a:rPr>
              <a:t>x</a:t>
            </a:r>
            <a:r>
              <a:rPr sz="2162" spc="-115" dirty="0">
                <a:solidFill>
                  <a:prstClr val="black"/>
                </a:solidFill>
                <a:latin typeface="Microsoft Sans Serif"/>
                <a:cs typeface="Microsoft Sans Serif"/>
              </a:rPr>
              <a:t>e</a:t>
            </a:r>
            <a:r>
              <a:rPr sz="2162" spc="35" dirty="0">
                <a:solidFill>
                  <a:prstClr val="black"/>
                </a:solidFill>
                <a:latin typeface="Microsoft Sans Serif"/>
                <a:cs typeface="Microsoft Sans Serif"/>
              </a:rPr>
              <a:t> </a:t>
            </a:r>
            <a:r>
              <a:rPr sz="2162" spc="-180" dirty="0">
                <a:solidFill>
                  <a:prstClr val="black"/>
                </a:solidFill>
                <a:latin typeface="Microsoft Sans Serif"/>
                <a:cs typeface="Microsoft Sans Serif"/>
              </a:rPr>
              <a:t>sp</a:t>
            </a:r>
            <a:r>
              <a:rPr sz="2162" spc="-84" dirty="0">
                <a:solidFill>
                  <a:prstClr val="black"/>
                </a:solidFill>
                <a:latin typeface="Microsoft Sans Serif"/>
                <a:cs typeface="Microsoft Sans Serif"/>
              </a:rPr>
              <a:t>éciale</a:t>
            </a:r>
            <a:r>
              <a:rPr sz="2162" spc="22" dirty="0">
                <a:solidFill>
                  <a:prstClr val="black"/>
                </a:solidFill>
                <a:latin typeface="Microsoft Sans Serif"/>
                <a:cs typeface="Microsoft Sans Serif"/>
              </a:rPr>
              <a:t> </a:t>
            </a:r>
            <a:r>
              <a:rPr sz="2162" spc="9" dirty="0">
                <a:solidFill>
                  <a:srgbClr val="FF0000"/>
                </a:solidFill>
                <a:latin typeface="Courier New"/>
                <a:cs typeface="Courier New"/>
              </a:rPr>
              <a:t>$((operatio</a:t>
            </a:r>
            <a:r>
              <a:rPr sz="2162" spc="13" dirty="0">
                <a:solidFill>
                  <a:srgbClr val="FF0000"/>
                </a:solidFill>
                <a:latin typeface="Courier New"/>
                <a:cs typeface="Courier New"/>
              </a:rPr>
              <a:t>n</a:t>
            </a:r>
            <a:r>
              <a:rPr sz="2162" spc="9" dirty="0">
                <a:solidFill>
                  <a:srgbClr val="FF0000"/>
                </a:solidFill>
                <a:latin typeface="Courier New"/>
                <a:cs typeface="Courier New"/>
              </a:rPr>
              <a:t>))</a:t>
            </a:r>
            <a:endParaRPr sz="2162">
              <a:solidFill>
                <a:prstClr val="black"/>
              </a:solidFill>
              <a:latin typeface="Courier New"/>
              <a:cs typeface="Courier New"/>
            </a:endParaRPr>
          </a:p>
          <a:p>
            <a:pPr marL="367572" defTabSz="806867">
              <a:spcBef>
                <a:spcPts val="552"/>
              </a:spcBef>
            </a:pPr>
            <a:r>
              <a:rPr sz="1500" spc="-141" dirty="0">
                <a:solidFill>
                  <a:srgbClr val="93B6D2"/>
                </a:solidFill>
                <a:latin typeface="Microsoft Sans Serif"/>
                <a:cs typeface="Microsoft Sans Serif"/>
              </a:rPr>
              <a:t>🞑 </a:t>
            </a:r>
            <a:r>
              <a:rPr sz="1500" spc="-75" dirty="0">
                <a:solidFill>
                  <a:srgbClr val="93B6D2"/>
                </a:solidFill>
                <a:latin typeface="Microsoft Sans Serif"/>
                <a:cs typeface="Microsoft Sans Serif"/>
              </a:rPr>
              <a:t> </a:t>
            </a:r>
            <a:r>
              <a:rPr sz="2162" spc="-180" dirty="0">
                <a:solidFill>
                  <a:prstClr val="black"/>
                </a:solidFill>
                <a:latin typeface="Microsoft Sans Serif"/>
                <a:cs typeface="Microsoft Sans Serif"/>
              </a:rPr>
              <a:t>La</a:t>
            </a:r>
            <a:r>
              <a:rPr sz="2162" spc="26" dirty="0">
                <a:solidFill>
                  <a:prstClr val="black"/>
                </a:solidFill>
                <a:latin typeface="Microsoft Sans Serif"/>
                <a:cs typeface="Microsoft Sans Serif"/>
              </a:rPr>
              <a:t> </a:t>
            </a:r>
            <a:r>
              <a:rPr sz="2162" spc="-199" dirty="0">
                <a:solidFill>
                  <a:prstClr val="black"/>
                </a:solidFill>
                <a:latin typeface="Microsoft Sans Serif"/>
                <a:cs typeface="Microsoft Sans Serif"/>
              </a:rPr>
              <a:t>co</a:t>
            </a:r>
            <a:r>
              <a:rPr sz="2162" spc="-322" dirty="0">
                <a:solidFill>
                  <a:prstClr val="black"/>
                </a:solidFill>
                <a:latin typeface="Microsoft Sans Serif"/>
                <a:cs typeface="Microsoft Sans Serif"/>
              </a:rPr>
              <a:t>m</a:t>
            </a:r>
            <a:r>
              <a:rPr sz="2162" spc="-212" dirty="0">
                <a:solidFill>
                  <a:prstClr val="black"/>
                </a:solidFill>
                <a:latin typeface="Microsoft Sans Serif"/>
                <a:cs typeface="Microsoft Sans Serif"/>
              </a:rPr>
              <a:t>ma</a:t>
            </a:r>
            <a:r>
              <a:rPr sz="2162" spc="-180" dirty="0">
                <a:solidFill>
                  <a:prstClr val="black"/>
                </a:solidFill>
                <a:latin typeface="Microsoft Sans Serif"/>
                <a:cs typeface="Microsoft Sans Serif"/>
              </a:rPr>
              <a:t>n</a:t>
            </a:r>
            <a:r>
              <a:rPr sz="2162" spc="-57" dirty="0">
                <a:solidFill>
                  <a:prstClr val="black"/>
                </a:solidFill>
                <a:latin typeface="Microsoft Sans Serif"/>
                <a:cs typeface="Microsoft Sans Serif"/>
              </a:rPr>
              <a:t>de</a:t>
            </a:r>
            <a:r>
              <a:rPr sz="2162" spc="40" dirty="0">
                <a:solidFill>
                  <a:prstClr val="black"/>
                </a:solidFill>
                <a:latin typeface="Microsoft Sans Serif"/>
                <a:cs typeface="Microsoft Sans Serif"/>
              </a:rPr>
              <a:t> </a:t>
            </a:r>
            <a:r>
              <a:rPr sz="2162" spc="9" dirty="0">
                <a:solidFill>
                  <a:srgbClr val="FF0000"/>
                </a:solidFill>
                <a:latin typeface="Courier New"/>
                <a:cs typeface="Courier New"/>
              </a:rPr>
              <a:t>expr</a:t>
            </a:r>
            <a:endParaRPr sz="2162">
              <a:solidFill>
                <a:prstClr val="black"/>
              </a:solidFill>
              <a:latin typeface="Courier New"/>
              <a:cs typeface="Courier New"/>
            </a:endParaRPr>
          </a:p>
          <a:p>
            <a:pPr defTabSz="806867"/>
            <a:endParaRPr sz="2471">
              <a:solidFill>
                <a:prstClr val="black"/>
              </a:solidFill>
              <a:latin typeface="Courier New"/>
              <a:cs typeface="Courier New"/>
            </a:endParaRPr>
          </a:p>
          <a:p>
            <a:pPr marL="320505" indent="-309859" defTabSz="806867">
              <a:spcBef>
                <a:spcPts val="1659"/>
              </a:spcBef>
              <a:buClr>
                <a:srgbClr val="DD8046"/>
              </a:buClr>
              <a:buSzPct val="58928"/>
              <a:buFont typeface="Wingdings"/>
              <a:buChar char=""/>
              <a:tabLst>
                <a:tab pos="320505" algn="l"/>
                <a:tab pos="321066" algn="l"/>
              </a:tabLst>
            </a:pPr>
            <a:r>
              <a:rPr sz="2471" spc="-159" dirty="0">
                <a:solidFill>
                  <a:prstClr val="black"/>
                </a:solidFill>
                <a:latin typeface="Microsoft Sans Serif"/>
                <a:cs typeface="Microsoft Sans Serif"/>
              </a:rPr>
              <a:t>Calcul</a:t>
            </a:r>
            <a:r>
              <a:rPr sz="2471" spc="22" dirty="0">
                <a:solidFill>
                  <a:prstClr val="black"/>
                </a:solidFill>
                <a:latin typeface="Microsoft Sans Serif"/>
                <a:cs typeface="Microsoft Sans Serif"/>
              </a:rPr>
              <a:t> </a:t>
            </a:r>
            <a:r>
              <a:rPr sz="2471" spc="-163" dirty="0">
                <a:solidFill>
                  <a:prstClr val="black"/>
                </a:solidFill>
                <a:latin typeface="Microsoft Sans Serif"/>
                <a:cs typeface="Microsoft Sans Serif"/>
              </a:rPr>
              <a:t>avancé</a:t>
            </a:r>
            <a:r>
              <a:rPr sz="2471" spc="44" dirty="0">
                <a:solidFill>
                  <a:prstClr val="black"/>
                </a:solidFill>
                <a:latin typeface="Microsoft Sans Serif"/>
                <a:cs typeface="Microsoft Sans Serif"/>
              </a:rPr>
              <a:t> </a:t>
            </a:r>
            <a:r>
              <a:rPr sz="2471" spc="-4" dirty="0">
                <a:solidFill>
                  <a:prstClr val="black"/>
                </a:solidFill>
                <a:latin typeface="Microsoft Sans Serif"/>
                <a:cs typeface="Microsoft Sans Serif"/>
              </a:rPr>
              <a:t>-</a:t>
            </a:r>
            <a:r>
              <a:rPr sz="2471" spc="35" dirty="0">
                <a:solidFill>
                  <a:prstClr val="black"/>
                </a:solidFill>
                <a:latin typeface="Microsoft Sans Serif"/>
                <a:cs typeface="Microsoft Sans Serif"/>
              </a:rPr>
              <a:t> </a:t>
            </a:r>
            <a:r>
              <a:rPr sz="2471" spc="-180" dirty="0">
                <a:solidFill>
                  <a:prstClr val="black"/>
                </a:solidFill>
                <a:latin typeface="Microsoft Sans Serif"/>
                <a:cs typeface="Microsoft Sans Serif"/>
              </a:rPr>
              <a:t>Nombres</a:t>
            </a:r>
            <a:r>
              <a:rPr sz="2471" spc="22" dirty="0">
                <a:solidFill>
                  <a:prstClr val="black"/>
                </a:solidFill>
                <a:latin typeface="Microsoft Sans Serif"/>
                <a:cs typeface="Microsoft Sans Serif"/>
              </a:rPr>
              <a:t> </a:t>
            </a:r>
            <a:r>
              <a:rPr sz="2471" spc="-97" dirty="0">
                <a:solidFill>
                  <a:prstClr val="black"/>
                </a:solidFill>
                <a:latin typeface="Microsoft Sans Serif"/>
                <a:cs typeface="Microsoft Sans Serif"/>
              </a:rPr>
              <a:t>flottants:</a:t>
            </a:r>
            <a:endParaRPr sz="2471">
              <a:solidFill>
                <a:prstClr val="black"/>
              </a:solidFill>
              <a:latin typeface="Microsoft Sans Serif"/>
              <a:cs typeface="Microsoft Sans Serif"/>
            </a:endParaRPr>
          </a:p>
          <a:p>
            <a:pPr marL="320505" indent="-309859" defTabSz="806867">
              <a:spcBef>
                <a:spcPts val="706"/>
              </a:spcBef>
              <a:buClr>
                <a:srgbClr val="DD8046"/>
              </a:buClr>
              <a:buSzPct val="58928"/>
              <a:buFont typeface="Wingdings"/>
              <a:buChar char=""/>
              <a:tabLst>
                <a:tab pos="320505" algn="l"/>
                <a:tab pos="321066" algn="l"/>
              </a:tabLst>
            </a:pPr>
            <a:r>
              <a:rPr sz="2471" spc="-154" dirty="0">
                <a:solidFill>
                  <a:prstClr val="black"/>
                </a:solidFill>
                <a:latin typeface="Microsoft Sans Serif"/>
                <a:cs typeface="Microsoft Sans Serif"/>
              </a:rPr>
              <a:t>L’outil</a:t>
            </a:r>
            <a:r>
              <a:rPr sz="2471" spc="35" dirty="0">
                <a:solidFill>
                  <a:prstClr val="black"/>
                </a:solidFill>
                <a:latin typeface="Microsoft Sans Serif"/>
                <a:cs typeface="Microsoft Sans Serif"/>
              </a:rPr>
              <a:t> </a:t>
            </a:r>
            <a:r>
              <a:rPr sz="2471" spc="-150" dirty="0">
                <a:solidFill>
                  <a:srgbClr val="FF0000"/>
                </a:solidFill>
                <a:latin typeface="Microsoft Sans Serif"/>
                <a:cs typeface="Microsoft Sans Serif"/>
              </a:rPr>
              <a:t>bc</a:t>
            </a:r>
            <a:r>
              <a:rPr sz="2471" spc="26" dirty="0">
                <a:solidFill>
                  <a:srgbClr val="FF0000"/>
                </a:solidFill>
                <a:latin typeface="Microsoft Sans Serif"/>
                <a:cs typeface="Microsoft Sans Serif"/>
              </a:rPr>
              <a:t> </a:t>
            </a:r>
            <a:r>
              <a:rPr sz="2471" spc="-146" dirty="0">
                <a:solidFill>
                  <a:prstClr val="black"/>
                </a:solidFill>
                <a:latin typeface="Microsoft Sans Serif"/>
                <a:cs typeface="Microsoft Sans Serif"/>
              </a:rPr>
              <a:t>:</a:t>
            </a:r>
            <a:r>
              <a:rPr sz="2471" spc="22" dirty="0">
                <a:solidFill>
                  <a:prstClr val="black"/>
                </a:solidFill>
                <a:latin typeface="Microsoft Sans Serif"/>
                <a:cs typeface="Microsoft Sans Serif"/>
              </a:rPr>
              <a:t> </a:t>
            </a:r>
            <a:r>
              <a:rPr sz="2471" spc="-124" dirty="0">
                <a:solidFill>
                  <a:prstClr val="black"/>
                </a:solidFill>
                <a:latin typeface="Microsoft Sans Serif"/>
                <a:cs typeface="Microsoft Sans Serif"/>
              </a:rPr>
              <a:t>supporte</a:t>
            </a:r>
            <a:r>
              <a:rPr sz="2471" spc="35" dirty="0">
                <a:solidFill>
                  <a:prstClr val="black"/>
                </a:solidFill>
                <a:latin typeface="Microsoft Sans Serif"/>
                <a:cs typeface="Microsoft Sans Serif"/>
              </a:rPr>
              <a:t> </a:t>
            </a:r>
            <a:r>
              <a:rPr sz="2471" spc="-190" dirty="0">
                <a:solidFill>
                  <a:prstClr val="black"/>
                </a:solidFill>
                <a:latin typeface="Microsoft Sans Serif"/>
                <a:cs typeface="Microsoft Sans Serif"/>
              </a:rPr>
              <a:t>des</a:t>
            </a:r>
            <a:r>
              <a:rPr sz="2471" spc="31" dirty="0">
                <a:solidFill>
                  <a:prstClr val="black"/>
                </a:solidFill>
                <a:latin typeface="Microsoft Sans Serif"/>
                <a:cs typeface="Microsoft Sans Serif"/>
              </a:rPr>
              <a:t> </a:t>
            </a:r>
            <a:r>
              <a:rPr sz="2471" spc="-202" dirty="0">
                <a:solidFill>
                  <a:prstClr val="black"/>
                </a:solidFill>
                <a:latin typeface="Microsoft Sans Serif"/>
                <a:cs typeface="Microsoft Sans Serif"/>
              </a:rPr>
              <a:t>nombres</a:t>
            </a:r>
            <a:r>
              <a:rPr sz="2471" spc="31" dirty="0">
                <a:solidFill>
                  <a:prstClr val="black"/>
                </a:solidFill>
                <a:latin typeface="Microsoft Sans Serif"/>
                <a:cs typeface="Microsoft Sans Serif"/>
              </a:rPr>
              <a:t> </a:t>
            </a:r>
            <a:r>
              <a:rPr sz="2471" spc="-75" dirty="0">
                <a:solidFill>
                  <a:prstClr val="black"/>
                </a:solidFill>
                <a:latin typeface="Microsoft Sans Serif"/>
                <a:cs typeface="Microsoft Sans Serif"/>
              </a:rPr>
              <a:t>de</a:t>
            </a:r>
            <a:r>
              <a:rPr sz="2471" spc="22" dirty="0">
                <a:solidFill>
                  <a:prstClr val="black"/>
                </a:solidFill>
                <a:latin typeface="Microsoft Sans Serif"/>
                <a:cs typeface="Microsoft Sans Serif"/>
              </a:rPr>
              <a:t> </a:t>
            </a:r>
            <a:r>
              <a:rPr sz="2471" spc="-150" dirty="0">
                <a:solidFill>
                  <a:prstClr val="black"/>
                </a:solidFill>
                <a:latin typeface="Microsoft Sans Serif"/>
                <a:cs typeface="Microsoft Sans Serif"/>
              </a:rPr>
              <a:t>précision</a:t>
            </a:r>
            <a:r>
              <a:rPr sz="2471" spc="26" dirty="0">
                <a:solidFill>
                  <a:prstClr val="black"/>
                </a:solidFill>
                <a:latin typeface="Microsoft Sans Serif"/>
                <a:cs typeface="Microsoft Sans Serif"/>
              </a:rPr>
              <a:t> </a:t>
            </a:r>
            <a:r>
              <a:rPr sz="2471" spc="-62" dirty="0">
                <a:solidFill>
                  <a:prstClr val="black"/>
                </a:solidFill>
                <a:latin typeface="Microsoft Sans Serif"/>
                <a:cs typeface="Microsoft Sans Serif"/>
              </a:rPr>
              <a:t>arbitraires</a:t>
            </a:r>
            <a:endParaRPr sz="2471">
              <a:solidFill>
                <a:prstClr val="black"/>
              </a:solidFill>
              <a:latin typeface="Microsoft Sans Serif"/>
              <a:cs typeface="Microsoft Sans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a:t>
            </a:r>
            <a:r>
              <a:rPr lang="fr-FR" sz="3177" dirty="0" err="1"/>
              <a:t>cut</a:t>
            </a:r>
            <a:r>
              <a:rPr lang="fr-FR" sz="3177" dirty="0"/>
              <a:t> </a:t>
            </a:r>
          </a:p>
        </p:txBody>
      </p:sp>
      <p:sp>
        <p:nvSpPr>
          <p:cNvPr id="3" name="ZoneTexte 2">
            <a:extLst>
              <a:ext uri="{FF2B5EF4-FFF2-40B4-BE49-F238E27FC236}">
                <a16:creationId xmlns:a16="http://schemas.microsoft.com/office/drawing/2014/main" id="{1D8266C2-8F21-2904-A4E2-91EDE6AE6739}"/>
              </a:ext>
            </a:extLst>
          </p:cNvPr>
          <p:cNvSpPr txBox="1"/>
          <p:nvPr/>
        </p:nvSpPr>
        <p:spPr>
          <a:xfrm>
            <a:off x="1927412" y="1815353"/>
            <a:ext cx="4457700" cy="363946"/>
          </a:xfrm>
          <a:prstGeom prst="rect">
            <a:avLst/>
          </a:prstGeom>
          <a:noFill/>
        </p:spPr>
        <p:txBody>
          <a:bodyPr wrap="square">
            <a:spAutoFit/>
          </a:bodyPr>
          <a:lstStyle/>
          <a:p>
            <a:pPr defTabSz="806867"/>
            <a:r>
              <a:rPr lang="fr-FR" sz="1765" dirty="0">
                <a:solidFill>
                  <a:prstClr val="black"/>
                </a:solidFill>
                <a:latin typeface="Calibri"/>
              </a:rPr>
              <a:t> Exemples d’utilisation</a:t>
            </a:r>
          </a:p>
        </p:txBody>
      </p:sp>
      <p:sp>
        <p:nvSpPr>
          <p:cNvPr id="5" name="ZoneTexte 4">
            <a:extLst>
              <a:ext uri="{FF2B5EF4-FFF2-40B4-BE49-F238E27FC236}">
                <a16:creationId xmlns:a16="http://schemas.microsoft.com/office/drawing/2014/main" id="{2EF15321-0A53-F8B9-1859-7C55D8B68B14}"/>
              </a:ext>
            </a:extLst>
          </p:cNvPr>
          <p:cNvSpPr txBox="1"/>
          <p:nvPr/>
        </p:nvSpPr>
        <p:spPr>
          <a:xfrm>
            <a:off x="2263588" y="2286000"/>
            <a:ext cx="4457700" cy="336695"/>
          </a:xfrm>
          <a:prstGeom prst="rect">
            <a:avLst/>
          </a:prstGeom>
          <a:noFill/>
        </p:spPr>
        <p:txBody>
          <a:bodyPr wrap="square">
            <a:spAutoFit/>
          </a:bodyPr>
          <a:lstStyle/>
          <a:p>
            <a:pPr defTabSz="806867"/>
            <a:r>
              <a:rPr lang="fr-FR" sz="1588" dirty="0">
                <a:solidFill>
                  <a:prstClr val="black"/>
                </a:solidFill>
                <a:latin typeface="Calibri"/>
              </a:rPr>
              <a:t>employes.txt</a:t>
            </a:r>
          </a:p>
        </p:txBody>
      </p:sp>
      <p:pic>
        <p:nvPicPr>
          <p:cNvPr id="9" name="Image 8">
            <a:extLst>
              <a:ext uri="{FF2B5EF4-FFF2-40B4-BE49-F238E27FC236}">
                <a16:creationId xmlns:a16="http://schemas.microsoft.com/office/drawing/2014/main" id="{D25FB4BE-2277-3178-9561-FE79543710A9}"/>
              </a:ext>
            </a:extLst>
          </p:cNvPr>
          <p:cNvPicPr>
            <a:picLocks noChangeAspect="1"/>
          </p:cNvPicPr>
          <p:nvPr/>
        </p:nvPicPr>
        <p:blipFill>
          <a:blip r:embed="rId2"/>
          <a:stretch>
            <a:fillRect/>
          </a:stretch>
        </p:blipFill>
        <p:spPr>
          <a:xfrm>
            <a:off x="2532530" y="2949882"/>
            <a:ext cx="5791448" cy="958237"/>
          </a:xfrm>
          <a:prstGeom prst="rect">
            <a:avLst/>
          </a:prstGeom>
        </p:spPr>
      </p:pic>
      <p:sp>
        <p:nvSpPr>
          <p:cNvPr id="12" name="ZoneTexte 11">
            <a:extLst>
              <a:ext uri="{FF2B5EF4-FFF2-40B4-BE49-F238E27FC236}">
                <a16:creationId xmlns:a16="http://schemas.microsoft.com/office/drawing/2014/main" id="{C8329FEC-173D-5818-5522-0C76E2D90231}"/>
              </a:ext>
            </a:extLst>
          </p:cNvPr>
          <p:cNvSpPr txBox="1"/>
          <p:nvPr/>
        </p:nvSpPr>
        <p:spPr>
          <a:xfrm>
            <a:off x="2061882" y="4246119"/>
            <a:ext cx="3697941" cy="825419"/>
          </a:xfrm>
          <a:prstGeom prst="rect">
            <a:avLst/>
          </a:prstGeom>
          <a:noFill/>
        </p:spPr>
        <p:txBody>
          <a:bodyPr wrap="square">
            <a:spAutoFit/>
          </a:bodyPr>
          <a:lstStyle/>
          <a:p>
            <a:pPr defTabSz="806867"/>
            <a:r>
              <a:rPr lang="fr-FR" sz="1588" dirty="0">
                <a:solidFill>
                  <a:prstClr val="black"/>
                </a:solidFill>
                <a:latin typeface="Calibri"/>
              </a:rPr>
              <a:t>En utilisant l’option -f, vous pouvez spécifier les champs que vous souhaitez extraire.</a:t>
            </a:r>
          </a:p>
        </p:txBody>
      </p:sp>
      <p:sp>
        <p:nvSpPr>
          <p:cNvPr id="14" name="ZoneTexte 13">
            <a:extLst>
              <a:ext uri="{FF2B5EF4-FFF2-40B4-BE49-F238E27FC236}">
                <a16:creationId xmlns:a16="http://schemas.microsoft.com/office/drawing/2014/main" id="{88973334-01A3-C9CE-CA0C-EFA8A463E8FB}"/>
              </a:ext>
            </a:extLst>
          </p:cNvPr>
          <p:cNvSpPr txBox="1"/>
          <p:nvPr/>
        </p:nvSpPr>
        <p:spPr>
          <a:xfrm>
            <a:off x="2263589" y="5109882"/>
            <a:ext cx="3428999" cy="1314142"/>
          </a:xfrm>
          <a:prstGeom prst="rect">
            <a:avLst/>
          </a:prstGeom>
          <a:noFill/>
        </p:spPr>
        <p:txBody>
          <a:bodyPr wrap="square">
            <a:spAutoFit/>
          </a:bodyPr>
          <a:lstStyle/>
          <a:p>
            <a:pPr defTabSz="806867"/>
            <a:r>
              <a:rPr lang="en-US" sz="1588" dirty="0">
                <a:solidFill>
                  <a:srgbClr val="FF0000"/>
                </a:solidFill>
                <a:latin typeface="Calibri"/>
              </a:rPr>
              <a:t>cut -f 2 employes.txt</a:t>
            </a:r>
          </a:p>
          <a:p>
            <a:pPr defTabSz="806867"/>
            <a:r>
              <a:rPr lang="en-US" sz="1588" dirty="0">
                <a:solidFill>
                  <a:prstClr val="black"/>
                </a:solidFill>
                <a:latin typeface="Calibri"/>
              </a:rPr>
              <a:t>1919-05-22</a:t>
            </a:r>
          </a:p>
          <a:p>
            <a:pPr defTabSz="806867"/>
            <a:r>
              <a:rPr lang="en-US" sz="1588" dirty="0">
                <a:solidFill>
                  <a:prstClr val="black"/>
                </a:solidFill>
                <a:latin typeface="Calibri"/>
              </a:rPr>
              <a:t>1987-09-09</a:t>
            </a:r>
          </a:p>
          <a:p>
            <a:pPr defTabSz="806867"/>
            <a:r>
              <a:rPr lang="en-US" sz="1588" dirty="0">
                <a:solidFill>
                  <a:prstClr val="black"/>
                </a:solidFill>
                <a:latin typeface="Calibri"/>
              </a:rPr>
              <a:t>1991-01-30</a:t>
            </a:r>
          </a:p>
          <a:p>
            <a:pPr defTabSz="806867"/>
            <a:r>
              <a:rPr lang="en-US" sz="1588" dirty="0">
                <a:solidFill>
                  <a:prstClr val="black"/>
                </a:solidFill>
                <a:latin typeface="Calibri"/>
              </a:rPr>
              <a:t>1962-02-02</a:t>
            </a:r>
            <a:endParaRPr lang="fr-FR" sz="1588" dirty="0">
              <a:solidFill>
                <a:prstClr val="black"/>
              </a:solidFill>
              <a:latin typeface="Calibri"/>
            </a:endParaRPr>
          </a:p>
        </p:txBody>
      </p:sp>
      <p:sp>
        <p:nvSpPr>
          <p:cNvPr id="16" name="ZoneTexte 15">
            <a:extLst>
              <a:ext uri="{FF2B5EF4-FFF2-40B4-BE49-F238E27FC236}">
                <a16:creationId xmlns:a16="http://schemas.microsoft.com/office/drawing/2014/main" id="{C8D057FA-22FA-C1D1-1C89-8D1C8BF97432}"/>
              </a:ext>
            </a:extLst>
          </p:cNvPr>
          <p:cNvSpPr txBox="1"/>
          <p:nvPr/>
        </p:nvSpPr>
        <p:spPr>
          <a:xfrm>
            <a:off x="6721288" y="4246119"/>
            <a:ext cx="3408829" cy="336695"/>
          </a:xfrm>
          <a:prstGeom prst="rect">
            <a:avLst/>
          </a:prstGeom>
          <a:noFill/>
        </p:spPr>
        <p:txBody>
          <a:bodyPr wrap="square">
            <a:spAutoFit/>
          </a:bodyPr>
          <a:lstStyle/>
          <a:p>
            <a:pPr defTabSz="806867"/>
            <a:r>
              <a:rPr lang="fr-FR" sz="1588" dirty="0">
                <a:solidFill>
                  <a:prstClr val="black"/>
                </a:solidFill>
                <a:latin typeface="Calibri"/>
              </a:rPr>
              <a:t>Pour afficher les champs 1 à 3</a:t>
            </a:r>
          </a:p>
        </p:txBody>
      </p:sp>
      <p:cxnSp>
        <p:nvCxnSpPr>
          <p:cNvPr id="18" name="Connecteur droit 17">
            <a:extLst>
              <a:ext uri="{FF2B5EF4-FFF2-40B4-BE49-F238E27FC236}">
                <a16:creationId xmlns:a16="http://schemas.microsoft.com/office/drawing/2014/main" id="{6746A0C4-18CA-7FB7-BDD3-99AE287237E4}"/>
              </a:ext>
            </a:extLst>
          </p:cNvPr>
          <p:cNvCxnSpPr/>
          <p:nvPr/>
        </p:nvCxnSpPr>
        <p:spPr>
          <a:xfrm>
            <a:off x="6096000" y="4246119"/>
            <a:ext cx="0" cy="24101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3B6C9A91-90BF-DEF2-CFED-ECD8A0CED0A1}"/>
              </a:ext>
            </a:extLst>
          </p:cNvPr>
          <p:cNvSpPr txBox="1"/>
          <p:nvPr/>
        </p:nvSpPr>
        <p:spPr>
          <a:xfrm>
            <a:off x="6385112" y="5037289"/>
            <a:ext cx="3946711" cy="1314142"/>
          </a:xfrm>
          <a:prstGeom prst="rect">
            <a:avLst/>
          </a:prstGeom>
          <a:noFill/>
        </p:spPr>
        <p:txBody>
          <a:bodyPr wrap="square">
            <a:spAutoFit/>
          </a:bodyPr>
          <a:lstStyle/>
          <a:p>
            <a:pPr defTabSz="806867"/>
            <a:r>
              <a:rPr lang="fr-FR" sz="1588" dirty="0" err="1">
                <a:solidFill>
                  <a:srgbClr val="FF0000"/>
                </a:solidFill>
                <a:latin typeface="Calibri"/>
              </a:rPr>
              <a:t>cut</a:t>
            </a:r>
            <a:r>
              <a:rPr lang="fr-FR" sz="1588" dirty="0">
                <a:solidFill>
                  <a:srgbClr val="FF0000"/>
                </a:solidFill>
                <a:latin typeface="Calibri"/>
              </a:rPr>
              <a:t> -f 1-3 employes.txt ou –f -3 </a:t>
            </a:r>
          </a:p>
          <a:p>
            <a:pPr defTabSz="806867"/>
            <a:r>
              <a:rPr lang="fr-FR" sz="1588" dirty="0" err="1">
                <a:solidFill>
                  <a:prstClr val="black"/>
                </a:solidFill>
                <a:latin typeface="Calibri"/>
              </a:rPr>
              <a:t>Riveau</a:t>
            </a:r>
            <a:r>
              <a:rPr lang="fr-FR" sz="1588" dirty="0">
                <a:solidFill>
                  <a:prstClr val="black"/>
                </a:solidFill>
                <a:latin typeface="Calibri"/>
              </a:rPr>
              <a:t> Alain    1919-05-22      2020-02-01</a:t>
            </a:r>
          </a:p>
          <a:p>
            <a:pPr defTabSz="806867"/>
            <a:r>
              <a:rPr lang="fr-FR" sz="1588" dirty="0">
                <a:solidFill>
                  <a:prstClr val="black"/>
                </a:solidFill>
                <a:latin typeface="Calibri"/>
              </a:rPr>
              <a:t>Cavalier Bart   1987-09-09      2020-09-01</a:t>
            </a:r>
          </a:p>
          <a:p>
            <a:pPr defTabSz="806867"/>
            <a:r>
              <a:rPr lang="fr-FR" sz="1588" dirty="0">
                <a:solidFill>
                  <a:prstClr val="black"/>
                </a:solidFill>
                <a:latin typeface="Calibri"/>
              </a:rPr>
              <a:t>Stone Emma      1991-01-30      2021-01-02</a:t>
            </a:r>
          </a:p>
          <a:p>
            <a:pPr defTabSz="806867"/>
            <a:r>
              <a:rPr lang="fr-FR" sz="1588" dirty="0" err="1">
                <a:solidFill>
                  <a:prstClr val="black"/>
                </a:solidFill>
                <a:latin typeface="Calibri"/>
              </a:rPr>
              <a:t>Trembblay</a:t>
            </a:r>
            <a:r>
              <a:rPr lang="fr-FR" sz="1588" dirty="0">
                <a:solidFill>
                  <a:prstClr val="black"/>
                </a:solidFill>
                <a:latin typeface="Calibri"/>
              </a:rPr>
              <a:t> Guy   1962-02-02      2020-08-01</a:t>
            </a:r>
          </a:p>
        </p:txBody>
      </p:sp>
    </p:spTree>
    <p:extLst>
      <p:ext uri="{BB962C8B-B14F-4D97-AF65-F5344CB8AC3E}">
        <p14:creationId xmlns:p14="http://schemas.microsoft.com/office/powerpoint/2010/main" val="2119812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a:t>
            </a:r>
            <a:r>
              <a:rPr lang="fr-FR" sz="3177" dirty="0" err="1"/>
              <a:t>cut</a:t>
            </a:r>
            <a:r>
              <a:rPr lang="fr-FR" sz="3177" dirty="0"/>
              <a:t> </a:t>
            </a:r>
          </a:p>
        </p:txBody>
      </p:sp>
      <p:pic>
        <p:nvPicPr>
          <p:cNvPr id="20482" name="Picture 2" descr="Exemples d'utilisation de la commande cut">
            <a:extLst>
              <a:ext uri="{FF2B5EF4-FFF2-40B4-BE49-F238E27FC236}">
                <a16:creationId xmlns:a16="http://schemas.microsoft.com/office/drawing/2014/main" id="{E319EFAA-7422-40BC-5940-91ED8D97A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235" y="1748117"/>
            <a:ext cx="5983941" cy="4504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555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a:t>
            </a:r>
            <a:r>
              <a:rPr lang="fr-FR" sz="3177" dirty="0" err="1"/>
              <a:t>cut</a:t>
            </a:r>
            <a:r>
              <a:rPr lang="fr-FR" sz="3177" dirty="0"/>
              <a:t> </a:t>
            </a:r>
          </a:p>
        </p:txBody>
      </p:sp>
      <p:sp>
        <p:nvSpPr>
          <p:cNvPr id="4" name="ZoneTexte 3">
            <a:extLst>
              <a:ext uri="{FF2B5EF4-FFF2-40B4-BE49-F238E27FC236}">
                <a16:creationId xmlns:a16="http://schemas.microsoft.com/office/drawing/2014/main" id="{5B447FAE-4EE0-B3A1-0BD3-8E7D4B2E714A}"/>
              </a:ext>
            </a:extLst>
          </p:cNvPr>
          <p:cNvSpPr txBox="1"/>
          <p:nvPr/>
        </p:nvSpPr>
        <p:spPr>
          <a:xfrm>
            <a:off x="1994647" y="2017059"/>
            <a:ext cx="7732059" cy="581057"/>
          </a:xfrm>
          <a:prstGeom prst="rect">
            <a:avLst/>
          </a:prstGeom>
          <a:noFill/>
        </p:spPr>
        <p:txBody>
          <a:bodyPr wrap="square">
            <a:spAutoFit/>
          </a:bodyPr>
          <a:lstStyle/>
          <a:p>
            <a:pPr defTabSz="806867"/>
            <a:r>
              <a:rPr lang="fr-FR" sz="1588" dirty="0">
                <a:solidFill>
                  <a:prstClr val="black"/>
                </a:solidFill>
                <a:latin typeface="Calibri"/>
              </a:rPr>
              <a:t>Pour indiquer le séparateur de sorite, utilisez l’option –output-délimiter ( utile pour les fichiers CSV par exemple) </a:t>
            </a:r>
          </a:p>
        </p:txBody>
      </p:sp>
      <p:sp>
        <p:nvSpPr>
          <p:cNvPr id="6" name="ZoneTexte 5">
            <a:extLst>
              <a:ext uri="{FF2B5EF4-FFF2-40B4-BE49-F238E27FC236}">
                <a16:creationId xmlns:a16="http://schemas.microsoft.com/office/drawing/2014/main" id="{4966184D-9382-A93C-0B7C-55D5EA4134B3}"/>
              </a:ext>
            </a:extLst>
          </p:cNvPr>
          <p:cNvSpPr txBox="1"/>
          <p:nvPr/>
        </p:nvSpPr>
        <p:spPr>
          <a:xfrm>
            <a:off x="2734235" y="3005444"/>
            <a:ext cx="4457700" cy="1558504"/>
          </a:xfrm>
          <a:prstGeom prst="rect">
            <a:avLst/>
          </a:prstGeom>
          <a:noFill/>
        </p:spPr>
        <p:txBody>
          <a:bodyPr wrap="square">
            <a:spAutoFit/>
          </a:bodyPr>
          <a:lstStyle/>
          <a:p>
            <a:pPr defTabSz="806867"/>
            <a:r>
              <a:rPr lang="fr-FR" sz="1588" dirty="0" err="1">
                <a:solidFill>
                  <a:srgbClr val="FF0000"/>
                </a:solidFill>
                <a:latin typeface="Calibri"/>
              </a:rPr>
              <a:t>cut</a:t>
            </a:r>
            <a:r>
              <a:rPr lang="fr-FR" sz="1588" dirty="0">
                <a:solidFill>
                  <a:srgbClr val="FF0000"/>
                </a:solidFill>
                <a:latin typeface="Calibri"/>
              </a:rPr>
              <a:t> -f 1,2,4 --output-</a:t>
            </a:r>
            <a:r>
              <a:rPr lang="fr-FR" sz="1588" dirty="0" err="1">
                <a:solidFill>
                  <a:srgbClr val="FF0000"/>
                </a:solidFill>
                <a:latin typeface="Calibri"/>
              </a:rPr>
              <a:t>delimiter</a:t>
            </a:r>
            <a:r>
              <a:rPr lang="fr-FR" sz="1588" dirty="0">
                <a:solidFill>
                  <a:srgbClr val="FF0000"/>
                </a:solidFill>
                <a:latin typeface="Calibri"/>
              </a:rPr>
              <a:t>=',' employes.txt</a:t>
            </a:r>
          </a:p>
          <a:p>
            <a:pPr defTabSz="806867"/>
            <a:r>
              <a:rPr lang="fr-FR" sz="1588" dirty="0" err="1">
                <a:solidFill>
                  <a:prstClr val="black"/>
                </a:solidFill>
                <a:latin typeface="Calibri"/>
              </a:rPr>
              <a:t>Riveau</a:t>
            </a:r>
            <a:r>
              <a:rPr lang="fr-FR" sz="1588" dirty="0">
                <a:solidFill>
                  <a:prstClr val="black"/>
                </a:solidFill>
                <a:latin typeface="Calibri"/>
              </a:rPr>
              <a:t> Alain,1919-05-22,Directeur des </a:t>
            </a:r>
            <a:r>
              <a:rPr lang="fr-FR" sz="1588" dirty="0" err="1">
                <a:solidFill>
                  <a:prstClr val="black"/>
                </a:solidFill>
                <a:latin typeface="Calibri"/>
              </a:rPr>
              <a:t>operations</a:t>
            </a:r>
            <a:endParaRPr lang="fr-FR" sz="1588" dirty="0">
              <a:solidFill>
                <a:prstClr val="black"/>
              </a:solidFill>
              <a:latin typeface="Calibri"/>
            </a:endParaRPr>
          </a:p>
          <a:p>
            <a:pPr defTabSz="806867"/>
            <a:r>
              <a:rPr lang="fr-FR" sz="1588" dirty="0">
                <a:solidFill>
                  <a:prstClr val="black"/>
                </a:solidFill>
                <a:latin typeface="Calibri"/>
              </a:rPr>
              <a:t>Cavalier Bart,1987-09-09,Directeur des ventes</a:t>
            </a:r>
          </a:p>
          <a:p>
            <a:pPr defTabSz="806867"/>
            <a:r>
              <a:rPr lang="fr-FR" sz="1588" dirty="0">
                <a:solidFill>
                  <a:prstClr val="black"/>
                </a:solidFill>
                <a:latin typeface="Calibri"/>
              </a:rPr>
              <a:t>Stone Emma,1991-01-30,Directrice des communication</a:t>
            </a:r>
          </a:p>
          <a:p>
            <a:pPr defTabSz="806867"/>
            <a:r>
              <a:rPr lang="fr-FR" sz="1588" dirty="0" err="1">
                <a:solidFill>
                  <a:prstClr val="black"/>
                </a:solidFill>
                <a:latin typeface="Calibri"/>
              </a:rPr>
              <a:t>Trembblay</a:t>
            </a:r>
            <a:r>
              <a:rPr lang="fr-FR" sz="1588" dirty="0">
                <a:solidFill>
                  <a:prstClr val="black"/>
                </a:solidFill>
                <a:latin typeface="Calibri"/>
              </a:rPr>
              <a:t> Guy,1962-02-02,Vendeur</a:t>
            </a:r>
          </a:p>
        </p:txBody>
      </p:sp>
      <p:sp>
        <p:nvSpPr>
          <p:cNvPr id="8" name="ZoneTexte 7">
            <a:extLst>
              <a:ext uri="{FF2B5EF4-FFF2-40B4-BE49-F238E27FC236}">
                <a16:creationId xmlns:a16="http://schemas.microsoft.com/office/drawing/2014/main" id="{645E6BBA-3A07-8647-DF97-ACB8ED5CCD3E}"/>
              </a:ext>
            </a:extLst>
          </p:cNvPr>
          <p:cNvSpPr txBox="1"/>
          <p:nvPr/>
        </p:nvSpPr>
        <p:spPr>
          <a:xfrm>
            <a:off x="2129117" y="4706471"/>
            <a:ext cx="8135471" cy="825419"/>
          </a:xfrm>
          <a:prstGeom prst="rect">
            <a:avLst/>
          </a:prstGeom>
          <a:noFill/>
        </p:spPr>
        <p:txBody>
          <a:bodyPr wrap="square">
            <a:spAutoFit/>
          </a:bodyPr>
          <a:lstStyle/>
          <a:p>
            <a:pPr defTabSz="806867"/>
            <a:r>
              <a:rPr lang="fr-FR" sz="1588" dirty="0">
                <a:solidFill>
                  <a:prstClr val="black"/>
                </a:solidFill>
                <a:latin typeface="Calibri"/>
              </a:rPr>
              <a:t>Par défaut, le délimiteur est la tabulation mais les fichiers peuvent utiliser d’autres séparateurs de colonnes (espace, virgule, apostrophes, …).la commande vous permet de spécifier un délimiteur grâce à l’option -d</a:t>
            </a:r>
          </a:p>
        </p:txBody>
      </p:sp>
      <p:sp>
        <p:nvSpPr>
          <p:cNvPr id="10" name="ZoneTexte 9">
            <a:extLst>
              <a:ext uri="{FF2B5EF4-FFF2-40B4-BE49-F238E27FC236}">
                <a16:creationId xmlns:a16="http://schemas.microsoft.com/office/drawing/2014/main" id="{E6E416F7-CAFE-9E31-AE2E-7FEB0D63D008}"/>
              </a:ext>
            </a:extLst>
          </p:cNvPr>
          <p:cNvSpPr txBox="1"/>
          <p:nvPr/>
        </p:nvSpPr>
        <p:spPr>
          <a:xfrm>
            <a:off x="2935941" y="5684351"/>
            <a:ext cx="4457700" cy="336695"/>
          </a:xfrm>
          <a:prstGeom prst="rect">
            <a:avLst/>
          </a:prstGeom>
          <a:noFill/>
        </p:spPr>
        <p:txBody>
          <a:bodyPr wrap="square">
            <a:spAutoFit/>
          </a:bodyPr>
          <a:lstStyle/>
          <a:p>
            <a:pPr defTabSz="806867"/>
            <a:r>
              <a:rPr lang="en-US" sz="1588" dirty="0">
                <a:solidFill>
                  <a:srgbClr val="FF0000"/>
                </a:solidFill>
                <a:latin typeface="Calibri"/>
              </a:rPr>
              <a:t>cut -d ',' -f 2 etudiant.txt</a:t>
            </a:r>
            <a:endParaRPr lang="fr-FR" sz="1588" dirty="0">
              <a:solidFill>
                <a:srgbClr val="FF0000"/>
              </a:solidFill>
              <a:latin typeface="Calibri"/>
            </a:endParaRPr>
          </a:p>
        </p:txBody>
      </p:sp>
    </p:spTree>
    <p:extLst>
      <p:ext uri="{BB962C8B-B14F-4D97-AF65-F5344CB8AC3E}">
        <p14:creationId xmlns:p14="http://schemas.microsoft.com/office/powerpoint/2010/main" val="382605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7"/>
            <a:ext cx="8673353" cy="488916"/>
          </a:xfrm>
        </p:spPr>
        <p:txBody>
          <a:bodyPr/>
          <a:lstStyle/>
          <a:p>
            <a:r>
              <a:rPr lang="fr-FR" sz="3177" dirty="0"/>
              <a:t>Manipulation des chaînes de caractères : </a:t>
            </a:r>
            <a:r>
              <a:rPr lang="fr-FR" sz="3177" dirty="0" err="1"/>
              <a:t>egrep</a:t>
            </a:r>
            <a:r>
              <a:rPr lang="fr-FR" sz="3177" dirty="0"/>
              <a:t> </a:t>
            </a:r>
          </a:p>
        </p:txBody>
      </p:sp>
      <p:sp>
        <p:nvSpPr>
          <p:cNvPr id="5" name="ZoneTexte 4">
            <a:extLst>
              <a:ext uri="{FF2B5EF4-FFF2-40B4-BE49-F238E27FC236}">
                <a16:creationId xmlns:a16="http://schemas.microsoft.com/office/drawing/2014/main" id="{5743747C-4DB9-C702-383A-94D4F78C39E1}"/>
              </a:ext>
            </a:extLst>
          </p:cNvPr>
          <p:cNvSpPr txBox="1"/>
          <p:nvPr/>
        </p:nvSpPr>
        <p:spPr>
          <a:xfrm>
            <a:off x="2061882" y="1748118"/>
            <a:ext cx="7597588" cy="825419"/>
          </a:xfrm>
          <a:prstGeom prst="rect">
            <a:avLst/>
          </a:prstGeom>
          <a:noFill/>
        </p:spPr>
        <p:txBody>
          <a:bodyPr wrap="square">
            <a:spAutoFit/>
          </a:bodyPr>
          <a:lstStyle/>
          <a:p>
            <a:pPr marL="252146" indent="-252146" defTabSz="806867">
              <a:buFont typeface="Arial" panose="020B0604020202020204" pitchFamily="34" charset="0"/>
              <a:buChar char="•"/>
            </a:pPr>
            <a:r>
              <a:rPr lang="fr-FR" sz="1588" dirty="0">
                <a:solidFill>
                  <a:prstClr val="black"/>
                </a:solidFill>
                <a:latin typeface="Calibri"/>
              </a:rPr>
              <a:t>Une version étendue de la commande </a:t>
            </a:r>
            <a:r>
              <a:rPr lang="fr-FR" sz="1588" dirty="0" err="1">
                <a:solidFill>
                  <a:prstClr val="black"/>
                </a:solidFill>
                <a:latin typeface="Calibri"/>
              </a:rPr>
              <a:t>grep</a:t>
            </a:r>
            <a:r>
              <a:rPr lang="fr-FR" sz="1588" dirty="0">
                <a:solidFill>
                  <a:prstClr val="black"/>
                </a:solidFill>
                <a:latin typeface="Calibri"/>
              </a:rPr>
              <a:t> sur les systèmes Unix/Linux. </a:t>
            </a:r>
          </a:p>
          <a:p>
            <a:pPr marL="252146" indent="-252146" defTabSz="806867">
              <a:buFont typeface="Arial" panose="020B0604020202020204" pitchFamily="34" charset="0"/>
              <a:buChar char="•"/>
            </a:pPr>
            <a:r>
              <a:rPr lang="fr-FR" sz="1588" dirty="0" err="1">
                <a:solidFill>
                  <a:prstClr val="black"/>
                </a:solidFill>
                <a:latin typeface="Calibri"/>
              </a:rPr>
              <a:t>egrep</a:t>
            </a:r>
            <a:r>
              <a:rPr lang="fr-FR" sz="1588" dirty="0">
                <a:solidFill>
                  <a:prstClr val="black"/>
                </a:solidFill>
                <a:latin typeface="Calibri"/>
              </a:rPr>
              <a:t> est maintenant obsolète, mais vous pouvez obtenir le même comportement en utilisant la commande </a:t>
            </a:r>
            <a:r>
              <a:rPr lang="fr-FR" sz="1588" dirty="0" err="1">
                <a:solidFill>
                  <a:prstClr val="black"/>
                </a:solidFill>
                <a:latin typeface="Calibri"/>
              </a:rPr>
              <a:t>grep</a:t>
            </a:r>
            <a:r>
              <a:rPr lang="fr-FR" sz="1588" dirty="0">
                <a:solidFill>
                  <a:prstClr val="black"/>
                </a:solidFill>
                <a:latin typeface="Calibri"/>
              </a:rPr>
              <a:t> avec l'option -E</a:t>
            </a:r>
          </a:p>
        </p:txBody>
      </p:sp>
      <p:sp>
        <p:nvSpPr>
          <p:cNvPr id="11" name="ZoneTexte 10">
            <a:extLst>
              <a:ext uri="{FF2B5EF4-FFF2-40B4-BE49-F238E27FC236}">
                <a16:creationId xmlns:a16="http://schemas.microsoft.com/office/drawing/2014/main" id="{C10D1A94-BCEC-CCFA-65C3-1F05DE2B7431}"/>
              </a:ext>
            </a:extLst>
          </p:cNvPr>
          <p:cNvSpPr txBox="1"/>
          <p:nvPr/>
        </p:nvSpPr>
        <p:spPr>
          <a:xfrm>
            <a:off x="2465294" y="3630706"/>
            <a:ext cx="6656294" cy="2535951"/>
          </a:xfrm>
          <a:prstGeom prst="rect">
            <a:avLst/>
          </a:prstGeom>
          <a:noFill/>
        </p:spPr>
        <p:txBody>
          <a:bodyPr wrap="square">
            <a:spAutoFit/>
          </a:bodyPr>
          <a:lstStyle/>
          <a:p>
            <a:pPr defTabSz="806867"/>
            <a:r>
              <a:rPr lang="fr-FR" sz="1588" dirty="0">
                <a:solidFill>
                  <a:prstClr val="black"/>
                </a:solidFill>
                <a:latin typeface="Calibri"/>
              </a:rPr>
              <a:t>-i : Ignore la casse (insensible à la casse).</a:t>
            </a:r>
          </a:p>
          <a:p>
            <a:pPr defTabSz="806867"/>
            <a:r>
              <a:rPr lang="fr-FR" sz="1588" dirty="0">
                <a:solidFill>
                  <a:prstClr val="black"/>
                </a:solidFill>
                <a:latin typeface="Calibri"/>
              </a:rPr>
              <a:t>-v : Inverse la sélection, montrant les lignes qui ne correspondent pas au motif.</a:t>
            </a:r>
          </a:p>
          <a:p>
            <a:pPr defTabSz="806867"/>
            <a:r>
              <a:rPr lang="fr-FR" sz="1588" dirty="0">
                <a:solidFill>
                  <a:prstClr val="black"/>
                </a:solidFill>
                <a:latin typeface="Calibri"/>
              </a:rPr>
              <a:t>-n : Affiche le numéro de ligne avec chaque ligne correspondante.</a:t>
            </a:r>
          </a:p>
          <a:p>
            <a:pPr defTabSz="806867"/>
            <a:r>
              <a:rPr lang="fr-FR" sz="1588" dirty="0">
                <a:solidFill>
                  <a:prstClr val="black"/>
                </a:solidFill>
                <a:latin typeface="Calibri"/>
              </a:rPr>
              <a:t>-r : Recherche récursive dans les répertoires.</a:t>
            </a:r>
          </a:p>
          <a:p>
            <a:pPr defTabSz="806867"/>
            <a:r>
              <a:rPr lang="fr-FR" sz="1588" dirty="0">
                <a:solidFill>
                  <a:prstClr val="black"/>
                </a:solidFill>
                <a:latin typeface="Calibri"/>
              </a:rPr>
              <a:t>-w : Correspond uniquement aux mots entiers.</a:t>
            </a:r>
          </a:p>
          <a:p>
            <a:pPr defTabSz="806867"/>
            <a:r>
              <a:rPr lang="fr-FR" sz="1588" dirty="0">
                <a:solidFill>
                  <a:prstClr val="black"/>
                </a:solidFill>
                <a:latin typeface="Calibri"/>
              </a:rPr>
              <a:t>-c : Affiche le nombre total de lignes correspondantes.</a:t>
            </a:r>
          </a:p>
          <a:p>
            <a:pPr defTabSz="806867"/>
            <a:r>
              <a:rPr lang="fr-FR" sz="1588" dirty="0">
                <a:solidFill>
                  <a:prstClr val="black"/>
                </a:solidFill>
                <a:latin typeface="Calibri"/>
              </a:rPr>
              <a:t>-l : Affiche les noms des fichiers contenant des lignes correspondantes.</a:t>
            </a:r>
          </a:p>
          <a:p>
            <a:pPr defTabSz="806867"/>
            <a:r>
              <a:rPr lang="fr-FR" sz="1588" dirty="0">
                <a:solidFill>
                  <a:prstClr val="black"/>
                </a:solidFill>
                <a:latin typeface="Calibri"/>
              </a:rPr>
              <a:t>-A n : Affiche n lignes après chaque ligne correspondante.</a:t>
            </a:r>
          </a:p>
          <a:p>
            <a:pPr defTabSz="806867"/>
            <a:r>
              <a:rPr lang="fr-FR" sz="1588" dirty="0">
                <a:solidFill>
                  <a:prstClr val="black"/>
                </a:solidFill>
                <a:latin typeface="Calibri"/>
              </a:rPr>
              <a:t>-B n : Affiche n lignes avant chaque ligne correspondante.</a:t>
            </a:r>
          </a:p>
          <a:p>
            <a:pPr defTabSz="806867"/>
            <a:r>
              <a:rPr lang="fr-FR" sz="1588" dirty="0">
                <a:solidFill>
                  <a:prstClr val="black"/>
                </a:solidFill>
                <a:latin typeface="Calibri"/>
              </a:rPr>
              <a:t>-C n : Affiche n lignes avant et après chaque ligne correspondante</a:t>
            </a:r>
          </a:p>
        </p:txBody>
      </p:sp>
      <p:sp>
        <p:nvSpPr>
          <p:cNvPr id="13" name="ZoneTexte 12">
            <a:extLst>
              <a:ext uri="{FF2B5EF4-FFF2-40B4-BE49-F238E27FC236}">
                <a16:creationId xmlns:a16="http://schemas.microsoft.com/office/drawing/2014/main" id="{F7242F10-3AD0-CF9E-9C8C-A63B6F911F5D}"/>
              </a:ext>
            </a:extLst>
          </p:cNvPr>
          <p:cNvSpPr txBox="1"/>
          <p:nvPr/>
        </p:nvSpPr>
        <p:spPr>
          <a:xfrm>
            <a:off x="3473824" y="2770882"/>
            <a:ext cx="4472827" cy="363946"/>
          </a:xfrm>
          <a:prstGeom prst="rect">
            <a:avLst/>
          </a:prstGeom>
          <a:noFill/>
        </p:spPr>
        <p:txBody>
          <a:bodyPr wrap="square">
            <a:spAutoFit/>
          </a:bodyPr>
          <a:lstStyle/>
          <a:p>
            <a:pPr defTabSz="806867"/>
            <a:r>
              <a:rPr lang="fr-FR" sz="1765" dirty="0" err="1">
                <a:solidFill>
                  <a:prstClr val="black"/>
                </a:solidFill>
                <a:latin typeface="Calibri"/>
              </a:rPr>
              <a:t>egrep</a:t>
            </a:r>
            <a:r>
              <a:rPr lang="fr-FR" sz="1765" dirty="0">
                <a:solidFill>
                  <a:prstClr val="black"/>
                </a:solidFill>
                <a:latin typeface="Calibri"/>
              </a:rPr>
              <a:t> [OPTIONS] &lt;regex&gt;</a:t>
            </a:r>
          </a:p>
        </p:txBody>
      </p:sp>
    </p:spTree>
    <p:extLst>
      <p:ext uri="{BB962C8B-B14F-4D97-AF65-F5344CB8AC3E}">
        <p14:creationId xmlns:p14="http://schemas.microsoft.com/office/powerpoint/2010/main" val="74481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6"/>
            <a:ext cx="8673353" cy="977832"/>
          </a:xfrm>
        </p:spPr>
        <p:txBody>
          <a:bodyPr/>
          <a:lstStyle/>
          <a:p>
            <a:r>
              <a:rPr lang="fr-FR" sz="3177" dirty="0"/>
              <a:t>Manipulation des chaînes de caractères : Expressions régulières</a:t>
            </a:r>
          </a:p>
        </p:txBody>
      </p:sp>
      <p:sp>
        <p:nvSpPr>
          <p:cNvPr id="4" name="ZoneTexte 3">
            <a:extLst>
              <a:ext uri="{FF2B5EF4-FFF2-40B4-BE49-F238E27FC236}">
                <a16:creationId xmlns:a16="http://schemas.microsoft.com/office/drawing/2014/main" id="{D1FFADD7-9013-71D5-F214-5270C21FFCB2}"/>
              </a:ext>
            </a:extLst>
          </p:cNvPr>
          <p:cNvSpPr txBox="1"/>
          <p:nvPr/>
        </p:nvSpPr>
        <p:spPr>
          <a:xfrm>
            <a:off x="2196353" y="1949824"/>
            <a:ext cx="7395882" cy="581057"/>
          </a:xfrm>
          <a:prstGeom prst="rect">
            <a:avLst/>
          </a:prstGeom>
          <a:noFill/>
        </p:spPr>
        <p:txBody>
          <a:bodyPr wrap="square">
            <a:spAutoFit/>
          </a:bodyPr>
          <a:lstStyle/>
          <a:p>
            <a:pPr defTabSz="806867"/>
            <a:r>
              <a:rPr lang="fr-FR" sz="1588" dirty="0">
                <a:solidFill>
                  <a:srgbClr val="404040"/>
                </a:solidFill>
                <a:latin typeface="Lato" panose="020F0502020204030203" pitchFamily="34" charset="0"/>
              </a:rPr>
              <a:t>Une expression régulière (ou </a:t>
            </a:r>
            <a:r>
              <a:rPr lang="fr-FR" sz="1588" i="1" dirty="0">
                <a:solidFill>
                  <a:srgbClr val="404040"/>
                </a:solidFill>
                <a:latin typeface="Lato" panose="020F0502020204030203" pitchFamily="34" charset="0"/>
              </a:rPr>
              <a:t>regex</a:t>
            </a:r>
            <a:r>
              <a:rPr lang="fr-FR" sz="1588" dirty="0">
                <a:solidFill>
                  <a:srgbClr val="404040"/>
                </a:solidFill>
                <a:latin typeface="Lato" panose="020F0502020204030203" pitchFamily="34" charset="0"/>
              </a:rPr>
              <a:t>) décrit dans une syntaxe spécialisée </a:t>
            </a:r>
            <a:r>
              <a:rPr lang="fr-FR" sz="1588" i="1" dirty="0">
                <a:solidFill>
                  <a:srgbClr val="404040"/>
                </a:solidFill>
                <a:latin typeface="Lato" panose="020F0502020204030203" pitchFamily="34" charset="0"/>
              </a:rPr>
              <a:t>une famille de chaînes de caractères</a:t>
            </a:r>
            <a:r>
              <a:rPr lang="fr-FR" sz="1588" dirty="0">
                <a:solidFill>
                  <a:srgbClr val="404040"/>
                </a:solidFill>
                <a:latin typeface="Lato" panose="020F0502020204030203" pitchFamily="34" charset="0"/>
              </a:rPr>
              <a:t>.</a:t>
            </a:r>
            <a:endParaRPr lang="fr-FR" sz="1588" dirty="0">
              <a:solidFill>
                <a:prstClr val="black"/>
              </a:solidFill>
              <a:latin typeface="Calibri"/>
            </a:endParaRPr>
          </a:p>
        </p:txBody>
      </p:sp>
      <p:sp>
        <p:nvSpPr>
          <p:cNvPr id="6" name="Rectangle 1">
            <a:extLst>
              <a:ext uri="{FF2B5EF4-FFF2-40B4-BE49-F238E27FC236}">
                <a16:creationId xmlns:a16="http://schemas.microsoft.com/office/drawing/2014/main" id="{38C90079-0D0D-4317-B39A-076E452D428D}"/>
              </a:ext>
            </a:extLst>
          </p:cNvPr>
          <p:cNvSpPr>
            <a:spLocks noChangeArrowheads="1"/>
          </p:cNvSpPr>
          <p:nvPr/>
        </p:nvSpPr>
        <p:spPr bwMode="auto">
          <a:xfrm>
            <a:off x="2196353" y="2823794"/>
            <a:ext cx="6666379" cy="19873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632" numCol="1" anchor="ctr" anchorCtr="0" compatLnSpc="1">
            <a:prstTxWarp prst="textNoShape">
              <a:avLst/>
            </a:prstTxWarp>
            <a:spAutoFit/>
          </a:bodyPr>
          <a:lstStyle/>
          <a:p>
            <a:pPr defTabSz="806867" eaLnBrk="0" fontAlgn="base" hangingPunct="0">
              <a:spcBef>
                <a:spcPct val="0"/>
              </a:spcBef>
              <a:spcAft>
                <a:spcPct val="0"/>
              </a:spcAft>
            </a:pPr>
            <a:r>
              <a:rPr lang="fr-FR" altLang="fr-FR" sz="1588" dirty="0">
                <a:solidFill>
                  <a:srgbClr val="404040"/>
                </a:solidFill>
                <a:latin typeface="Lato" panose="020F0502020204030203" pitchFamily="34" charset="0"/>
              </a:rPr>
              <a:t>Par exemple :</a:t>
            </a:r>
          </a:p>
          <a:p>
            <a:pPr defTabSz="806867" eaLnBrk="0" fontAlgn="base" hangingPunct="0">
              <a:spcBef>
                <a:spcPct val="0"/>
              </a:spcBef>
              <a:spcAft>
                <a:spcPct val="0"/>
              </a:spcAft>
            </a:pPr>
            <a:endParaRPr lang="fr-FR" altLang="fr-FR" sz="794" dirty="0">
              <a:solidFill>
                <a:prstClr val="black"/>
              </a:solidFill>
              <a:latin typeface="Calibri"/>
            </a:endParaRPr>
          </a:p>
          <a:p>
            <a:pPr defTabSz="806867" eaLnBrk="0" fontAlgn="base" hangingPunct="0">
              <a:spcBef>
                <a:spcPct val="0"/>
              </a:spcBef>
              <a:spcAft>
                <a:spcPct val="0"/>
              </a:spcAft>
              <a:buFontTx/>
              <a:buChar char="•"/>
            </a:pPr>
            <a:r>
              <a:rPr lang="fr-FR" altLang="fr-FR" sz="1059" dirty="0">
                <a:solidFill>
                  <a:srgbClr val="E74C3C"/>
                </a:solidFill>
                <a:latin typeface="SFMono-Regular"/>
              </a:rPr>
              <a:t>a.*z</a:t>
            </a:r>
            <a:r>
              <a:rPr lang="fr-FR" altLang="fr-FR" sz="1765" dirty="0">
                <a:solidFill>
                  <a:srgbClr val="404040"/>
                </a:solidFill>
                <a:latin typeface="Lato" panose="020F0502020204030203" pitchFamily="34" charset="0"/>
              </a:rPr>
              <a:t> : tout chaîne qui commence par </a:t>
            </a:r>
            <a:r>
              <a:rPr lang="fr-FR" altLang="fr-FR" sz="1059" dirty="0">
                <a:solidFill>
                  <a:srgbClr val="E74C3C"/>
                </a:solidFill>
                <a:latin typeface="SFMono-Regular"/>
              </a:rPr>
              <a:t>a</a:t>
            </a:r>
            <a:r>
              <a:rPr lang="fr-FR" altLang="fr-FR" sz="1765" dirty="0">
                <a:solidFill>
                  <a:srgbClr val="404040"/>
                </a:solidFill>
                <a:latin typeface="Lato" panose="020F0502020204030203" pitchFamily="34" charset="0"/>
              </a:rPr>
              <a:t> et se termine par </a:t>
            </a:r>
            <a:r>
              <a:rPr lang="fr-FR" altLang="fr-FR" sz="1059" dirty="0">
                <a:solidFill>
                  <a:srgbClr val="E74C3C"/>
                </a:solidFill>
                <a:latin typeface="SFMono-Regular"/>
              </a:rPr>
              <a:t>z</a:t>
            </a:r>
            <a:endParaRPr lang="fr-FR" altLang="fr-FR" sz="1765" dirty="0">
              <a:solidFill>
                <a:srgbClr val="404040"/>
              </a:solidFill>
              <a:latin typeface="Lato" panose="020F0502020204030203" pitchFamily="34" charset="0"/>
            </a:endParaRPr>
          </a:p>
          <a:p>
            <a:pPr defTabSz="806867" eaLnBrk="0" fontAlgn="base" hangingPunct="0">
              <a:spcBef>
                <a:spcPct val="0"/>
              </a:spcBef>
              <a:spcAft>
                <a:spcPct val="0"/>
              </a:spcAft>
              <a:buFontTx/>
              <a:buChar char="•"/>
            </a:pPr>
            <a:r>
              <a:rPr lang="fr-FR" altLang="fr-FR" sz="1059" dirty="0">
                <a:solidFill>
                  <a:srgbClr val="E74C3C"/>
                </a:solidFill>
                <a:latin typeface="SFMono-Regular"/>
              </a:rPr>
              <a:t>[a-z]{1,5}</a:t>
            </a:r>
            <a:r>
              <a:rPr lang="fr-FR" altLang="fr-FR" sz="1765" dirty="0">
                <a:solidFill>
                  <a:srgbClr val="404040"/>
                </a:solidFill>
                <a:latin typeface="Lato" panose="020F0502020204030203" pitchFamily="34" charset="0"/>
              </a:rPr>
              <a:t> : tous les mots de 1 à 5 lettres minuscules</a:t>
            </a:r>
          </a:p>
          <a:p>
            <a:pPr defTabSz="806867" eaLnBrk="0" fontAlgn="base" hangingPunct="0">
              <a:spcBef>
                <a:spcPct val="0"/>
              </a:spcBef>
              <a:spcAft>
                <a:spcPct val="0"/>
              </a:spcAft>
              <a:buFontTx/>
              <a:buChar char="•"/>
            </a:pPr>
            <a:r>
              <a:rPr lang="fr-FR" altLang="fr-FR" sz="1059" dirty="0">
                <a:solidFill>
                  <a:srgbClr val="E74C3C"/>
                </a:solidFill>
                <a:latin typeface="SFMono-Regular"/>
              </a:rPr>
              <a:t>\d{2}/\d{2}/\d{4}</a:t>
            </a:r>
            <a:r>
              <a:rPr lang="fr-FR" altLang="fr-FR" sz="1765" dirty="0">
                <a:solidFill>
                  <a:srgbClr val="404040"/>
                </a:solidFill>
                <a:latin typeface="Lato" panose="020F0502020204030203" pitchFamily="34" charset="0"/>
              </a:rPr>
              <a:t> : toutes les dates au format jj/mm/</a:t>
            </a:r>
            <a:r>
              <a:rPr lang="fr-FR" altLang="fr-FR" sz="1765" dirty="0" err="1">
                <a:solidFill>
                  <a:srgbClr val="404040"/>
                </a:solidFill>
                <a:latin typeface="Lato" panose="020F0502020204030203" pitchFamily="34" charset="0"/>
              </a:rPr>
              <a:t>aaaa</a:t>
            </a:r>
            <a:r>
              <a:rPr lang="fr-FR" altLang="fr-FR" sz="1765" dirty="0">
                <a:solidFill>
                  <a:srgbClr val="404040"/>
                </a:solidFill>
                <a:latin typeface="Lato" panose="020F0502020204030203" pitchFamily="34" charset="0"/>
              </a:rPr>
              <a:t> (un peu plus)</a:t>
            </a:r>
          </a:p>
          <a:p>
            <a:pPr defTabSz="806867" eaLnBrk="0" fontAlgn="base" hangingPunct="0">
              <a:spcBef>
                <a:spcPct val="0"/>
              </a:spcBef>
              <a:spcAft>
                <a:spcPct val="0"/>
              </a:spcAft>
              <a:buFontTx/>
              <a:buChar char="•"/>
            </a:pPr>
            <a:r>
              <a:rPr lang="fr-FR" altLang="fr-FR" sz="1059" dirty="0">
                <a:solidFill>
                  <a:srgbClr val="E74C3C"/>
                </a:solidFill>
                <a:latin typeface="SFMono-Regular"/>
              </a:rPr>
              <a:t>[a-z0-9.-]+@[a-z0-9.-]+(\.[a-z]+)*</a:t>
            </a:r>
            <a:r>
              <a:rPr lang="fr-FR" altLang="fr-FR" sz="1765" dirty="0">
                <a:solidFill>
                  <a:srgbClr val="404040"/>
                </a:solidFill>
                <a:latin typeface="Lato" panose="020F0502020204030203" pitchFamily="34" charset="0"/>
              </a:rPr>
              <a:t> : toutes les adresses e-mail (un peu moins)</a:t>
            </a:r>
          </a:p>
          <a:p>
            <a:pPr defTabSz="806867" eaLnBrk="0" fontAlgn="base" hangingPunct="0">
              <a:spcBef>
                <a:spcPct val="0"/>
              </a:spcBef>
              <a:spcAft>
                <a:spcPct val="0"/>
              </a:spcAft>
            </a:pPr>
            <a:endParaRPr lang="fr-FR" altLang="fr-FR" sz="2471" dirty="0">
              <a:solidFill>
                <a:prstClr val="black"/>
              </a:solidFill>
              <a:latin typeface="Arial" panose="020B0604020202020204" pitchFamily="34" charset="0"/>
            </a:endParaRPr>
          </a:p>
        </p:txBody>
      </p:sp>
    </p:spTree>
    <p:extLst>
      <p:ext uri="{BB962C8B-B14F-4D97-AF65-F5344CB8AC3E}">
        <p14:creationId xmlns:p14="http://schemas.microsoft.com/office/powerpoint/2010/main" val="2250557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6"/>
            <a:ext cx="8673353" cy="977832"/>
          </a:xfrm>
        </p:spPr>
        <p:txBody>
          <a:bodyPr/>
          <a:lstStyle/>
          <a:p>
            <a:r>
              <a:rPr lang="fr-FR" sz="3177" dirty="0"/>
              <a:t>Manipulation des chaînes de caractères : Expressions régulières</a:t>
            </a:r>
          </a:p>
        </p:txBody>
      </p:sp>
      <p:sp>
        <p:nvSpPr>
          <p:cNvPr id="5" name="ZoneTexte 4">
            <a:extLst>
              <a:ext uri="{FF2B5EF4-FFF2-40B4-BE49-F238E27FC236}">
                <a16:creationId xmlns:a16="http://schemas.microsoft.com/office/drawing/2014/main" id="{31E48D16-2262-03A5-5796-4548BC85F19E}"/>
              </a:ext>
            </a:extLst>
          </p:cNvPr>
          <p:cNvSpPr txBox="1"/>
          <p:nvPr/>
        </p:nvSpPr>
        <p:spPr>
          <a:xfrm>
            <a:off x="2196353" y="2084294"/>
            <a:ext cx="4457700" cy="336695"/>
          </a:xfrm>
          <a:prstGeom prst="rect">
            <a:avLst/>
          </a:prstGeom>
          <a:noFill/>
        </p:spPr>
        <p:txBody>
          <a:bodyPr wrap="square">
            <a:spAutoFit/>
          </a:bodyPr>
          <a:lstStyle/>
          <a:p>
            <a:pPr defTabSz="806867"/>
            <a:r>
              <a:rPr lang="fr-FR" sz="1588" b="1" dirty="0">
                <a:solidFill>
                  <a:srgbClr val="404040"/>
                </a:solidFill>
                <a:latin typeface="Roboto Slab" pitchFamily="2" charset="0"/>
              </a:rPr>
              <a:t>Caractères spéciaux</a:t>
            </a:r>
          </a:p>
        </p:txBody>
      </p:sp>
      <p:sp>
        <p:nvSpPr>
          <p:cNvPr id="8" name="ZoneTexte 7">
            <a:extLst>
              <a:ext uri="{FF2B5EF4-FFF2-40B4-BE49-F238E27FC236}">
                <a16:creationId xmlns:a16="http://schemas.microsoft.com/office/drawing/2014/main" id="{B1A7CE25-FB5D-7579-0EB8-A6D4E7EAD813}"/>
              </a:ext>
            </a:extLst>
          </p:cNvPr>
          <p:cNvSpPr txBox="1"/>
          <p:nvPr/>
        </p:nvSpPr>
        <p:spPr>
          <a:xfrm>
            <a:off x="2465294" y="2437069"/>
            <a:ext cx="7261412" cy="3757760"/>
          </a:xfrm>
          <a:prstGeom prst="rect">
            <a:avLst/>
          </a:prstGeom>
          <a:noFill/>
        </p:spPr>
        <p:txBody>
          <a:bodyPr wrap="square">
            <a:spAutoFit/>
          </a:bodyPr>
          <a:lstStyle/>
          <a:p>
            <a:pPr defTabSz="806867"/>
            <a:r>
              <a:rPr lang="fr-FR" sz="1588" dirty="0">
                <a:solidFill>
                  <a:srgbClr val="FF0000"/>
                </a:solidFill>
                <a:latin typeface="Calibri"/>
              </a:rPr>
              <a:t>.</a:t>
            </a:r>
            <a:r>
              <a:rPr lang="fr-FR" sz="1588" dirty="0">
                <a:solidFill>
                  <a:prstClr val="black"/>
                </a:solidFill>
                <a:latin typeface="Calibri"/>
              </a:rPr>
              <a:t> : n'importe quel caractère</a:t>
            </a:r>
          </a:p>
          <a:p>
            <a:pPr defTabSz="806867"/>
            <a:endParaRPr lang="fr-FR" sz="1588" dirty="0">
              <a:solidFill>
                <a:prstClr val="black"/>
              </a:solidFill>
              <a:latin typeface="Calibri"/>
            </a:endParaRPr>
          </a:p>
          <a:p>
            <a:pPr defTabSz="806867"/>
            <a:r>
              <a:rPr lang="fr-FR" sz="1588" dirty="0">
                <a:solidFill>
                  <a:srgbClr val="FF0000"/>
                </a:solidFill>
                <a:latin typeface="Calibri"/>
              </a:rPr>
              <a:t>[...]</a:t>
            </a:r>
            <a:r>
              <a:rPr lang="fr-FR" sz="1588" dirty="0">
                <a:solidFill>
                  <a:prstClr val="black"/>
                </a:solidFill>
                <a:latin typeface="Calibri"/>
              </a:rPr>
              <a:t> : un caractère appartenant à la séquence décrite, exemples :</a:t>
            </a:r>
          </a:p>
          <a:p>
            <a:pPr defTabSz="806867"/>
            <a:endParaRPr lang="fr-FR" sz="1588" dirty="0">
              <a:solidFill>
                <a:prstClr val="black"/>
              </a:solidFill>
              <a:latin typeface="Calibri"/>
            </a:endParaRPr>
          </a:p>
          <a:p>
            <a:pPr defTabSz="806867"/>
            <a:r>
              <a:rPr lang="fr-FR" sz="1588" dirty="0">
                <a:solidFill>
                  <a:srgbClr val="FF0000"/>
                </a:solidFill>
                <a:latin typeface="Calibri"/>
              </a:rPr>
              <a:t>[</a:t>
            </a:r>
            <a:r>
              <a:rPr lang="fr-FR" sz="1588" dirty="0" err="1">
                <a:solidFill>
                  <a:srgbClr val="FF0000"/>
                </a:solidFill>
                <a:latin typeface="Calibri"/>
              </a:rPr>
              <a:t>xyz</a:t>
            </a:r>
            <a:r>
              <a:rPr lang="fr-FR" sz="1588" dirty="0">
                <a:solidFill>
                  <a:srgbClr val="FF0000"/>
                </a:solidFill>
                <a:latin typeface="Calibri"/>
              </a:rPr>
              <a:t>] </a:t>
            </a:r>
            <a:r>
              <a:rPr lang="fr-FR" sz="1588" dirty="0">
                <a:solidFill>
                  <a:prstClr val="black"/>
                </a:solidFill>
                <a:latin typeface="Calibri"/>
              </a:rPr>
              <a:t>: un des caractères x, y ou z</a:t>
            </a:r>
          </a:p>
          <a:p>
            <a:pPr defTabSz="806867"/>
            <a:endParaRPr lang="fr-FR" sz="1588" dirty="0">
              <a:solidFill>
                <a:prstClr val="black"/>
              </a:solidFill>
              <a:latin typeface="Calibri"/>
            </a:endParaRPr>
          </a:p>
          <a:p>
            <a:pPr defTabSz="806867"/>
            <a:r>
              <a:rPr lang="fr-FR" sz="1588" dirty="0">
                <a:solidFill>
                  <a:srgbClr val="FF0000"/>
                </a:solidFill>
                <a:latin typeface="Calibri"/>
              </a:rPr>
              <a:t>[^</a:t>
            </a:r>
            <a:r>
              <a:rPr lang="fr-FR" sz="1588" dirty="0" err="1">
                <a:solidFill>
                  <a:srgbClr val="FF0000"/>
                </a:solidFill>
                <a:latin typeface="Calibri"/>
              </a:rPr>
              <a:t>xyz</a:t>
            </a:r>
            <a:r>
              <a:rPr lang="fr-FR" sz="1588" dirty="0">
                <a:solidFill>
                  <a:srgbClr val="FF0000"/>
                </a:solidFill>
                <a:latin typeface="Calibri"/>
              </a:rPr>
              <a:t>] </a:t>
            </a:r>
            <a:r>
              <a:rPr lang="fr-FR" sz="1588" dirty="0">
                <a:solidFill>
                  <a:prstClr val="black"/>
                </a:solidFill>
                <a:latin typeface="Calibri"/>
              </a:rPr>
              <a:t>: n'importe quel caractère autre que x, y ou z</a:t>
            </a:r>
          </a:p>
          <a:p>
            <a:pPr defTabSz="806867"/>
            <a:endParaRPr lang="fr-FR" sz="1588" dirty="0">
              <a:solidFill>
                <a:prstClr val="black"/>
              </a:solidFill>
              <a:latin typeface="Calibri"/>
            </a:endParaRPr>
          </a:p>
          <a:p>
            <a:pPr defTabSz="806867"/>
            <a:r>
              <a:rPr lang="fr-FR" sz="1588" dirty="0">
                <a:solidFill>
                  <a:srgbClr val="FF0000"/>
                </a:solidFill>
                <a:latin typeface="Calibri"/>
              </a:rPr>
              <a:t>[0-9] </a:t>
            </a:r>
            <a:r>
              <a:rPr lang="fr-FR" sz="1588" dirty="0">
                <a:solidFill>
                  <a:prstClr val="black"/>
                </a:solidFill>
                <a:latin typeface="Calibri"/>
              </a:rPr>
              <a:t>: n'importe quel chiffre décimal</a:t>
            </a:r>
          </a:p>
          <a:p>
            <a:pPr defTabSz="806867"/>
            <a:endParaRPr lang="fr-FR" sz="1588" dirty="0">
              <a:solidFill>
                <a:prstClr val="black"/>
              </a:solidFill>
              <a:latin typeface="Calibri"/>
            </a:endParaRPr>
          </a:p>
          <a:p>
            <a:pPr defTabSz="806867"/>
            <a:r>
              <a:rPr lang="fr-FR" sz="1588" dirty="0">
                <a:solidFill>
                  <a:srgbClr val="FF0000"/>
                </a:solidFill>
                <a:latin typeface="Calibri"/>
              </a:rPr>
              <a:t>[a-</a:t>
            </a:r>
            <a:r>
              <a:rPr lang="fr-FR" sz="1588" dirty="0" err="1">
                <a:solidFill>
                  <a:srgbClr val="FF0000"/>
                </a:solidFill>
                <a:latin typeface="Calibri"/>
              </a:rPr>
              <a:t>zA</a:t>
            </a:r>
            <a:r>
              <a:rPr lang="fr-FR" sz="1588" dirty="0">
                <a:solidFill>
                  <a:srgbClr val="FF0000"/>
                </a:solidFill>
                <a:latin typeface="Calibri"/>
              </a:rPr>
              <a:t>-Z_] </a:t>
            </a:r>
            <a:r>
              <a:rPr lang="fr-FR" sz="1588" dirty="0">
                <a:solidFill>
                  <a:prstClr val="black"/>
                </a:solidFill>
                <a:latin typeface="Calibri"/>
              </a:rPr>
              <a:t>: n'importe quelle lettre minuscule ou majuscule, ou l'</a:t>
            </a:r>
            <a:r>
              <a:rPr lang="fr-FR" sz="1588" dirty="0" err="1">
                <a:solidFill>
                  <a:prstClr val="black"/>
                </a:solidFill>
                <a:latin typeface="Calibri"/>
              </a:rPr>
              <a:t>underscore</a:t>
            </a:r>
            <a:r>
              <a:rPr lang="fr-FR" sz="1588" dirty="0">
                <a:solidFill>
                  <a:prstClr val="black"/>
                </a:solidFill>
                <a:latin typeface="Calibri"/>
              </a:rPr>
              <a:t>.</a:t>
            </a:r>
          </a:p>
          <a:p>
            <a:pPr defTabSz="806867"/>
            <a:endParaRPr lang="fr-FR" sz="1588" dirty="0">
              <a:solidFill>
                <a:prstClr val="black"/>
              </a:solidFill>
              <a:latin typeface="Calibri"/>
            </a:endParaRPr>
          </a:p>
          <a:p>
            <a:pPr defTabSz="806867"/>
            <a:r>
              <a:rPr lang="fr-FR" sz="1588" dirty="0">
                <a:solidFill>
                  <a:srgbClr val="FF0000"/>
                </a:solidFill>
                <a:latin typeface="Calibri"/>
              </a:rPr>
              <a:t>^</a:t>
            </a:r>
            <a:r>
              <a:rPr lang="fr-FR" sz="1588" dirty="0">
                <a:solidFill>
                  <a:prstClr val="black"/>
                </a:solidFill>
                <a:latin typeface="Calibri"/>
              </a:rPr>
              <a:t> : le début de la ligne</a:t>
            </a:r>
          </a:p>
          <a:p>
            <a:pPr defTabSz="806867"/>
            <a:endParaRPr lang="fr-FR" sz="1588" dirty="0">
              <a:solidFill>
                <a:prstClr val="black"/>
              </a:solidFill>
              <a:latin typeface="Calibri"/>
            </a:endParaRPr>
          </a:p>
          <a:p>
            <a:pPr defTabSz="806867"/>
            <a:r>
              <a:rPr lang="fr-FR" sz="1588" dirty="0">
                <a:solidFill>
                  <a:srgbClr val="FF0000"/>
                </a:solidFill>
                <a:latin typeface="Calibri"/>
              </a:rPr>
              <a:t>$</a:t>
            </a:r>
            <a:r>
              <a:rPr lang="fr-FR" sz="1588" dirty="0">
                <a:solidFill>
                  <a:prstClr val="black"/>
                </a:solidFill>
                <a:latin typeface="Calibri"/>
              </a:rPr>
              <a:t> : la fin de la ligne</a:t>
            </a:r>
          </a:p>
        </p:txBody>
      </p:sp>
    </p:spTree>
    <p:extLst>
      <p:ext uri="{BB962C8B-B14F-4D97-AF65-F5344CB8AC3E}">
        <p14:creationId xmlns:p14="http://schemas.microsoft.com/office/powerpoint/2010/main" val="3186686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FFFD8-417C-2571-5AED-5F724AB85D1A}"/>
              </a:ext>
            </a:extLst>
          </p:cNvPr>
          <p:cNvSpPr>
            <a:spLocks noGrp="1"/>
          </p:cNvSpPr>
          <p:nvPr>
            <p:ph type="title"/>
          </p:nvPr>
        </p:nvSpPr>
        <p:spPr>
          <a:xfrm>
            <a:off x="1860176" y="336176"/>
            <a:ext cx="8673353" cy="977832"/>
          </a:xfrm>
        </p:spPr>
        <p:txBody>
          <a:bodyPr/>
          <a:lstStyle/>
          <a:p>
            <a:r>
              <a:rPr lang="fr-FR" sz="3177" dirty="0"/>
              <a:t>Manipulation des chaînes de caractères : Expressions régulières</a:t>
            </a:r>
          </a:p>
        </p:txBody>
      </p:sp>
      <p:sp>
        <p:nvSpPr>
          <p:cNvPr id="4" name="ZoneTexte 3">
            <a:extLst>
              <a:ext uri="{FF2B5EF4-FFF2-40B4-BE49-F238E27FC236}">
                <a16:creationId xmlns:a16="http://schemas.microsoft.com/office/drawing/2014/main" id="{2E3483F5-BC72-E651-CABB-E62890869776}"/>
              </a:ext>
            </a:extLst>
          </p:cNvPr>
          <p:cNvSpPr txBox="1"/>
          <p:nvPr/>
        </p:nvSpPr>
        <p:spPr>
          <a:xfrm>
            <a:off x="2196353" y="1799594"/>
            <a:ext cx="7126941" cy="3269036"/>
          </a:xfrm>
          <a:prstGeom prst="rect">
            <a:avLst/>
          </a:prstGeom>
          <a:noFill/>
        </p:spPr>
        <p:txBody>
          <a:bodyPr wrap="square">
            <a:spAutoFit/>
          </a:bodyPr>
          <a:lstStyle/>
          <a:p>
            <a:pPr defTabSz="806867"/>
            <a:r>
              <a:rPr lang="fr-FR" sz="1588" b="1" dirty="0">
                <a:solidFill>
                  <a:prstClr val="black"/>
                </a:solidFill>
                <a:latin typeface="Calibri"/>
              </a:rPr>
              <a:t>Modificateurs</a:t>
            </a:r>
          </a:p>
          <a:p>
            <a:pPr defTabSz="806867"/>
            <a:endParaRPr lang="fr-FR" sz="1588" dirty="0">
              <a:solidFill>
                <a:prstClr val="black"/>
              </a:solidFill>
              <a:latin typeface="Calibri"/>
            </a:endParaRPr>
          </a:p>
          <a:p>
            <a:pPr defTabSz="806867"/>
            <a:r>
              <a:rPr lang="fr-FR" sz="1588" dirty="0">
                <a:solidFill>
                  <a:prstClr val="black"/>
                </a:solidFill>
                <a:latin typeface="Calibri"/>
              </a:rPr>
              <a:t>Si on suppose que a et b sont des expressions régulières quelconques :</a:t>
            </a:r>
          </a:p>
          <a:p>
            <a:pPr defTabSz="806867"/>
            <a:endParaRPr lang="fr-FR" sz="1588" dirty="0">
              <a:solidFill>
                <a:prstClr val="black"/>
              </a:solidFill>
              <a:latin typeface="Calibri"/>
            </a:endParaRPr>
          </a:p>
          <a:p>
            <a:pPr defTabSz="806867"/>
            <a:r>
              <a:rPr lang="fr-FR" sz="1588" dirty="0">
                <a:solidFill>
                  <a:srgbClr val="FF0000"/>
                </a:solidFill>
                <a:latin typeface="Calibri"/>
              </a:rPr>
              <a:t>(a)* </a:t>
            </a:r>
            <a:r>
              <a:rPr lang="fr-FR" sz="1588" dirty="0">
                <a:solidFill>
                  <a:prstClr val="black"/>
                </a:solidFill>
                <a:latin typeface="Calibri"/>
              </a:rPr>
              <a:t>: un texte qui satisfait a zéro fois ou plus</a:t>
            </a:r>
          </a:p>
          <a:p>
            <a:pPr defTabSz="806867"/>
            <a:endParaRPr lang="fr-FR" sz="1588" dirty="0">
              <a:solidFill>
                <a:prstClr val="black"/>
              </a:solidFill>
              <a:latin typeface="Calibri"/>
            </a:endParaRPr>
          </a:p>
          <a:p>
            <a:pPr defTabSz="806867"/>
            <a:r>
              <a:rPr lang="fr-FR" sz="1588" dirty="0">
                <a:solidFill>
                  <a:srgbClr val="FF0000"/>
                </a:solidFill>
                <a:latin typeface="Calibri"/>
              </a:rPr>
              <a:t>(a)+ </a:t>
            </a:r>
            <a:r>
              <a:rPr lang="fr-FR" sz="1588" dirty="0">
                <a:solidFill>
                  <a:prstClr val="black"/>
                </a:solidFill>
                <a:latin typeface="Calibri"/>
              </a:rPr>
              <a:t>: un texte qui satisfait a une fois ou plus</a:t>
            </a:r>
          </a:p>
          <a:p>
            <a:pPr defTabSz="806867"/>
            <a:endParaRPr lang="fr-FR" sz="1588" dirty="0">
              <a:solidFill>
                <a:prstClr val="black"/>
              </a:solidFill>
              <a:latin typeface="Calibri"/>
            </a:endParaRPr>
          </a:p>
          <a:p>
            <a:pPr defTabSz="806867"/>
            <a:r>
              <a:rPr lang="fr-FR" sz="1588" dirty="0">
                <a:solidFill>
                  <a:srgbClr val="FF0000"/>
                </a:solidFill>
                <a:latin typeface="Calibri"/>
              </a:rPr>
              <a:t>(a)? </a:t>
            </a:r>
            <a:r>
              <a:rPr lang="fr-FR" sz="1588" dirty="0">
                <a:solidFill>
                  <a:prstClr val="black"/>
                </a:solidFill>
                <a:latin typeface="Calibri"/>
              </a:rPr>
              <a:t>: un texte qui satisfait a zéro ou une fois</a:t>
            </a:r>
          </a:p>
          <a:p>
            <a:pPr defTabSz="806867"/>
            <a:endParaRPr lang="fr-FR" sz="1588" dirty="0">
              <a:solidFill>
                <a:prstClr val="black"/>
              </a:solidFill>
              <a:latin typeface="Calibri"/>
            </a:endParaRPr>
          </a:p>
          <a:p>
            <a:pPr defTabSz="806867"/>
            <a:r>
              <a:rPr lang="fr-FR" sz="1588" dirty="0">
                <a:solidFill>
                  <a:srgbClr val="FF0000"/>
                </a:solidFill>
                <a:latin typeface="Calibri"/>
              </a:rPr>
              <a:t>(a){</a:t>
            </a:r>
            <a:r>
              <a:rPr lang="fr-FR" sz="1588" dirty="0" err="1">
                <a:solidFill>
                  <a:srgbClr val="FF0000"/>
                </a:solidFill>
                <a:latin typeface="Calibri"/>
              </a:rPr>
              <a:t>i,j</a:t>
            </a:r>
            <a:r>
              <a:rPr lang="fr-FR" sz="1588" dirty="0">
                <a:solidFill>
                  <a:srgbClr val="FF0000"/>
                </a:solidFill>
                <a:latin typeface="Calibri"/>
              </a:rPr>
              <a:t>} </a:t>
            </a:r>
            <a:r>
              <a:rPr lang="fr-FR" sz="1588" dirty="0">
                <a:solidFill>
                  <a:prstClr val="black"/>
                </a:solidFill>
                <a:latin typeface="Calibri"/>
              </a:rPr>
              <a:t>: un texte qui satisfait a entre i et j fois</a:t>
            </a:r>
          </a:p>
          <a:p>
            <a:pPr defTabSz="806867"/>
            <a:endParaRPr lang="fr-FR" sz="1588" dirty="0">
              <a:solidFill>
                <a:prstClr val="black"/>
              </a:solidFill>
              <a:latin typeface="Calibri"/>
            </a:endParaRPr>
          </a:p>
          <a:p>
            <a:pPr defTabSz="806867"/>
            <a:r>
              <a:rPr lang="fr-FR" sz="1588" dirty="0">
                <a:solidFill>
                  <a:srgbClr val="FF0000"/>
                </a:solidFill>
                <a:latin typeface="Calibri"/>
              </a:rPr>
              <a:t>(a)|(b) </a:t>
            </a:r>
            <a:r>
              <a:rPr lang="fr-FR" sz="1588" dirty="0">
                <a:solidFill>
                  <a:prstClr val="black"/>
                </a:solidFill>
                <a:latin typeface="Calibri"/>
              </a:rPr>
              <a:t>: un texte qui satisfait a ou b</a:t>
            </a:r>
          </a:p>
        </p:txBody>
      </p:sp>
      <p:sp>
        <p:nvSpPr>
          <p:cNvPr id="7" name="ZoneTexte 6">
            <a:extLst>
              <a:ext uri="{FF2B5EF4-FFF2-40B4-BE49-F238E27FC236}">
                <a16:creationId xmlns:a16="http://schemas.microsoft.com/office/drawing/2014/main" id="{5934320A-E766-A426-CF13-C700A7C27923}"/>
              </a:ext>
            </a:extLst>
          </p:cNvPr>
          <p:cNvSpPr txBox="1"/>
          <p:nvPr/>
        </p:nvSpPr>
        <p:spPr>
          <a:xfrm>
            <a:off x="2330824" y="5381239"/>
            <a:ext cx="4457700" cy="336695"/>
          </a:xfrm>
          <a:prstGeom prst="rect">
            <a:avLst/>
          </a:prstGeom>
          <a:noFill/>
        </p:spPr>
        <p:txBody>
          <a:bodyPr wrap="square">
            <a:spAutoFit/>
          </a:bodyPr>
          <a:lstStyle/>
          <a:p>
            <a:pPr defTabSz="806867"/>
            <a:r>
              <a:rPr lang="fr-FR" sz="1588" b="1" dirty="0">
                <a:solidFill>
                  <a:srgbClr val="404040"/>
                </a:solidFill>
                <a:latin typeface="Roboto Slab" pitchFamily="2" charset="0"/>
              </a:rPr>
              <a:t>Échappements</a:t>
            </a:r>
          </a:p>
        </p:txBody>
      </p:sp>
      <p:sp>
        <p:nvSpPr>
          <p:cNvPr id="10" name="ZoneTexte 9">
            <a:extLst>
              <a:ext uri="{FF2B5EF4-FFF2-40B4-BE49-F238E27FC236}">
                <a16:creationId xmlns:a16="http://schemas.microsoft.com/office/drawing/2014/main" id="{F92FE825-2B21-A4CC-7DCB-515250B735A5}"/>
              </a:ext>
            </a:extLst>
          </p:cNvPr>
          <p:cNvSpPr txBox="1"/>
          <p:nvPr/>
        </p:nvSpPr>
        <p:spPr>
          <a:xfrm>
            <a:off x="2206438" y="5849471"/>
            <a:ext cx="8192621" cy="581057"/>
          </a:xfrm>
          <a:prstGeom prst="rect">
            <a:avLst/>
          </a:prstGeom>
          <a:noFill/>
        </p:spPr>
        <p:txBody>
          <a:bodyPr wrap="square">
            <a:spAutoFit/>
          </a:bodyPr>
          <a:lstStyle/>
          <a:p>
            <a:pPr defTabSz="806867"/>
            <a:r>
              <a:rPr lang="fr-FR" sz="1588" dirty="0">
                <a:solidFill>
                  <a:prstClr val="black"/>
                </a:solidFill>
                <a:latin typeface="Calibri"/>
              </a:rPr>
              <a:t>Pour éviter que </a:t>
            </a:r>
            <a:r>
              <a:rPr lang="fr-FR" sz="1588" dirty="0" err="1">
                <a:solidFill>
                  <a:prstClr val="black"/>
                </a:solidFill>
                <a:latin typeface="Calibri"/>
              </a:rPr>
              <a:t>egrep</a:t>
            </a:r>
            <a:r>
              <a:rPr lang="fr-FR" sz="1588" dirty="0">
                <a:solidFill>
                  <a:prstClr val="black"/>
                </a:solidFill>
                <a:latin typeface="Calibri"/>
              </a:rPr>
              <a:t> ou </a:t>
            </a:r>
            <a:r>
              <a:rPr lang="fr-FR" sz="1588" dirty="0" err="1">
                <a:solidFill>
                  <a:prstClr val="black"/>
                </a:solidFill>
                <a:latin typeface="Calibri"/>
              </a:rPr>
              <a:t>sed</a:t>
            </a:r>
            <a:r>
              <a:rPr lang="fr-FR" sz="1588" dirty="0">
                <a:solidFill>
                  <a:prstClr val="black"/>
                </a:solidFill>
                <a:latin typeface="Calibri"/>
              </a:rPr>
              <a:t> n'interprète un caractère spécial on le fera précéder d'un antislash (\).</a:t>
            </a:r>
          </a:p>
        </p:txBody>
      </p:sp>
      <p:sp>
        <p:nvSpPr>
          <p:cNvPr id="11" name="Rectangle 1">
            <a:extLst>
              <a:ext uri="{FF2B5EF4-FFF2-40B4-BE49-F238E27FC236}">
                <a16:creationId xmlns:a16="http://schemas.microsoft.com/office/drawing/2014/main" id="{BB6FE4A8-9771-94E2-D342-58C7DC4D8CA7}"/>
              </a:ext>
            </a:extLst>
          </p:cNvPr>
          <p:cNvSpPr>
            <a:spLocks noChangeArrowheads="1"/>
          </p:cNvSpPr>
          <p:nvPr/>
        </p:nvSpPr>
        <p:spPr bwMode="auto">
          <a:xfrm>
            <a:off x="3272118" y="6324209"/>
            <a:ext cx="484094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806867" eaLnBrk="0" fontAlgn="base" hangingPunct="0">
              <a:spcBef>
                <a:spcPct val="0"/>
              </a:spcBef>
              <a:spcAft>
                <a:spcPct val="0"/>
              </a:spcAft>
            </a:pPr>
            <a:r>
              <a:rPr lang="fr-FR" altLang="fr-FR" sz="1235" i="1" dirty="0">
                <a:solidFill>
                  <a:srgbClr val="408080"/>
                </a:solidFill>
                <a:latin typeface="SFMono-Regular"/>
              </a:rPr>
              <a:t># affiche toutes les lignes de src qui contiennent un a suivi d'une étoile</a:t>
            </a:r>
          </a:p>
          <a:p>
            <a:pPr defTabSz="806867" eaLnBrk="0" fontAlgn="base" hangingPunct="0">
              <a:spcBef>
                <a:spcPct val="0"/>
              </a:spcBef>
              <a:spcAft>
                <a:spcPct val="0"/>
              </a:spcAft>
            </a:pPr>
            <a:r>
              <a:rPr lang="fr-FR" altLang="fr-FR" sz="1235" dirty="0">
                <a:solidFill>
                  <a:srgbClr val="404040"/>
                </a:solidFill>
                <a:latin typeface="SFMono-Regular"/>
              </a:rPr>
              <a:t> </a:t>
            </a:r>
            <a:r>
              <a:rPr lang="fr-FR" altLang="fr-FR" sz="1235" dirty="0" err="1">
                <a:solidFill>
                  <a:srgbClr val="404040"/>
                </a:solidFill>
                <a:latin typeface="SFMono-Regular"/>
              </a:rPr>
              <a:t>egrep</a:t>
            </a:r>
            <a:r>
              <a:rPr lang="fr-FR" altLang="fr-FR" sz="1235" dirty="0">
                <a:solidFill>
                  <a:srgbClr val="404040"/>
                </a:solidFill>
                <a:latin typeface="SFMono-Regular"/>
              </a:rPr>
              <a:t> </a:t>
            </a:r>
            <a:r>
              <a:rPr lang="fr-FR" altLang="fr-FR" sz="1235" dirty="0">
                <a:solidFill>
                  <a:srgbClr val="BA2121"/>
                </a:solidFill>
                <a:latin typeface="SFMono-Regular"/>
              </a:rPr>
              <a:t>"a\*"</a:t>
            </a:r>
            <a:r>
              <a:rPr lang="fr-FR" altLang="fr-FR" sz="1235" dirty="0">
                <a:solidFill>
                  <a:srgbClr val="404040"/>
                </a:solidFill>
                <a:latin typeface="SFMono-Regular"/>
              </a:rPr>
              <a:t> &lt;src</a:t>
            </a:r>
            <a:r>
              <a:rPr lang="fr-FR" altLang="fr-FR" sz="927" dirty="0">
                <a:solidFill>
                  <a:prstClr val="black"/>
                </a:solidFill>
                <a:latin typeface="Calibri"/>
              </a:rPr>
              <a:t> </a:t>
            </a:r>
            <a:endParaRPr lang="fr-FR" altLang="fr-FR" sz="3177" dirty="0">
              <a:solidFill>
                <a:prstClr val="black"/>
              </a:solidFill>
              <a:latin typeface="Arial" panose="020B0604020202020204" pitchFamily="34" charset="0"/>
            </a:endParaRPr>
          </a:p>
        </p:txBody>
      </p:sp>
    </p:spTree>
    <p:extLst>
      <p:ext uri="{BB962C8B-B14F-4D97-AF65-F5344CB8AC3E}">
        <p14:creationId xmlns:p14="http://schemas.microsoft.com/office/powerpoint/2010/main" val="1235064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5" y="356189"/>
            <a:ext cx="6819900" cy="630829"/>
          </a:xfrm>
          <a:prstGeom prst="rect">
            <a:avLst/>
          </a:prstGeom>
        </p:spPr>
        <p:txBody>
          <a:bodyPr vert="horz" wrap="square" lIns="0" tIns="15128" rIns="0" bIns="0" rtlCol="0">
            <a:spAutoFit/>
          </a:bodyPr>
          <a:lstStyle/>
          <a:p>
            <a:pPr marL="11206">
              <a:spcBef>
                <a:spcPts val="119"/>
              </a:spcBef>
            </a:pPr>
            <a:r>
              <a:rPr lang="fr-FR" sz="4000" spc="-357" dirty="0"/>
              <a:t>Les conditions : </a:t>
            </a:r>
            <a:r>
              <a:rPr sz="4000" spc="-357" dirty="0"/>
              <a:t>La</a:t>
            </a:r>
            <a:r>
              <a:rPr sz="4000" spc="53" dirty="0"/>
              <a:t> </a:t>
            </a:r>
            <a:r>
              <a:rPr sz="4000" spc="-331" dirty="0"/>
              <a:t>c</a:t>
            </a:r>
            <a:r>
              <a:rPr sz="4000" spc="-357" dirty="0"/>
              <a:t>o</a:t>
            </a:r>
            <a:r>
              <a:rPr sz="4000" spc="-349" dirty="0"/>
              <a:t>mmande</a:t>
            </a:r>
            <a:r>
              <a:rPr sz="4000" spc="75" dirty="0"/>
              <a:t> </a:t>
            </a:r>
            <a:r>
              <a:rPr sz="4000" spc="-243" dirty="0"/>
              <a:t>test</a:t>
            </a:r>
            <a:r>
              <a:rPr sz="4000" spc="66" dirty="0"/>
              <a:t> </a:t>
            </a:r>
            <a:endParaRPr sz="4000" spc="-459" dirty="0"/>
          </a:p>
        </p:txBody>
      </p:sp>
      <p:sp>
        <p:nvSpPr>
          <p:cNvPr id="3" name="object 3"/>
          <p:cNvSpPr txBox="1"/>
          <p:nvPr/>
        </p:nvSpPr>
        <p:spPr>
          <a:xfrm>
            <a:off x="1843860" y="1262007"/>
            <a:ext cx="8138272" cy="3842545"/>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57</a:t>
            </a:r>
            <a:endParaRPr sz="1235" dirty="0">
              <a:solidFill>
                <a:prstClr val="black"/>
              </a:solidFill>
              <a:latin typeface="Arial"/>
              <a:cs typeface="Arial"/>
            </a:endParaRPr>
          </a:p>
          <a:p>
            <a:pPr defTabSz="806867">
              <a:spcBef>
                <a:spcPts val="35"/>
              </a:spcBef>
            </a:pPr>
            <a:endParaRPr sz="1103" dirty="0">
              <a:solidFill>
                <a:prstClr val="black"/>
              </a:solidFill>
              <a:latin typeface="Arial"/>
              <a:cs typeface="Arial"/>
            </a:endParaRPr>
          </a:p>
          <a:p>
            <a:pPr marL="799022" indent="-309859" defTabSz="806867">
              <a:buClr>
                <a:srgbClr val="DD8046"/>
              </a:buClr>
              <a:buSzPct val="60000"/>
              <a:buFont typeface="Wingdings"/>
              <a:buChar char=""/>
              <a:tabLst>
                <a:tab pos="799022" algn="l"/>
                <a:tab pos="799581" algn="l"/>
              </a:tabLst>
            </a:pPr>
            <a:r>
              <a:rPr sz="1765" spc="-216" dirty="0">
                <a:solidFill>
                  <a:prstClr val="black"/>
                </a:solidFill>
                <a:latin typeface="Microsoft Sans Serif"/>
                <a:cs typeface="Microsoft Sans Serif"/>
              </a:rPr>
              <a:t>S</a:t>
            </a:r>
            <a:r>
              <a:rPr sz="1765" spc="-172" dirty="0">
                <a:solidFill>
                  <a:prstClr val="black"/>
                </a:solidFill>
                <a:latin typeface="Microsoft Sans Serif"/>
                <a:cs typeface="Microsoft Sans Serif"/>
              </a:rPr>
              <a:t>e</a:t>
            </a:r>
            <a:r>
              <a:rPr sz="1765" spc="31" dirty="0">
                <a:solidFill>
                  <a:prstClr val="black"/>
                </a:solidFill>
                <a:latin typeface="Microsoft Sans Serif"/>
                <a:cs typeface="Microsoft Sans Serif"/>
              </a:rPr>
              <a:t>r</a:t>
            </a:r>
            <a:r>
              <a:rPr sz="1765" spc="-13" dirty="0">
                <a:solidFill>
                  <a:prstClr val="black"/>
                </a:solidFill>
                <a:latin typeface="Microsoft Sans Serif"/>
                <a:cs typeface="Microsoft Sans Serif"/>
              </a:rPr>
              <a:t>t</a:t>
            </a:r>
            <a:r>
              <a:rPr sz="1765" spc="-9" dirty="0">
                <a:solidFill>
                  <a:prstClr val="black"/>
                </a:solidFill>
                <a:latin typeface="Microsoft Sans Serif"/>
                <a:cs typeface="Microsoft Sans Serif"/>
              </a:rPr>
              <a:t> à</a:t>
            </a:r>
            <a:r>
              <a:rPr sz="1765" spc="4" dirty="0">
                <a:solidFill>
                  <a:prstClr val="black"/>
                </a:solidFill>
                <a:latin typeface="Microsoft Sans Serif"/>
                <a:cs typeface="Microsoft Sans Serif"/>
              </a:rPr>
              <a:t> </a:t>
            </a:r>
            <a:r>
              <a:rPr sz="1765" spc="-79" dirty="0">
                <a:solidFill>
                  <a:prstClr val="black"/>
                </a:solidFill>
                <a:latin typeface="Microsoft Sans Serif"/>
                <a:cs typeface="Microsoft Sans Serif"/>
              </a:rPr>
              <a:t>vé</a:t>
            </a:r>
            <a:r>
              <a:rPr sz="1765" spc="-49" dirty="0">
                <a:solidFill>
                  <a:prstClr val="black"/>
                </a:solidFill>
                <a:latin typeface="Microsoft Sans Serif"/>
                <a:cs typeface="Microsoft Sans Serif"/>
              </a:rPr>
              <a:t>r</a:t>
            </a:r>
            <a:r>
              <a:rPr sz="1765" spc="31" dirty="0">
                <a:solidFill>
                  <a:prstClr val="black"/>
                </a:solidFill>
                <a:latin typeface="Microsoft Sans Serif"/>
                <a:cs typeface="Microsoft Sans Serif"/>
              </a:rPr>
              <a:t>i</a:t>
            </a:r>
            <a:r>
              <a:rPr sz="1765" spc="49" dirty="0">
                <a:solidFill>
                  <a:prstClr val="black"/>
                </a:solidFill>
                <a:latin typeface="Microsoft Sans Serif"/>
                <a:cs typeface="Microsoft Sans Serif"/>
              </a:rPr>
              <a:t>f</a:t>
            </a:r>
            <a:r>
              <a:rPr sz="1765" spc="-44" dirty="0">
                <a:solidFill>
                  <a:prstClr val="black"/>
                </a:solidFill>
                <a:latin typeface="Microsoft Sans Serif"/>
                <a:cs typeface="Microsoft Sans Serif"/>
              </a:rPr>
              <a:t>ie</a:t>
            </a:r>
            <a:r>
              <a:rPr sz="1765" spc="-35" dirty="0">
                <a:solidFill>
                  <a:prstClr val="black"/>
                </a:solidFill>
                <a:latin typeface="Microsoft Sans Serif"/>
                <a:cs typeface="Microsoft Sans Serif"/>
              </a:rPr>
              <a:t>r</a:t>
            </a:r>
            <a:r>
              <a:rPr sz="1765" spc="-22" dirty="0">
                <a:solidFill>
                  <a:prstClr val="black"/>
                </a:solidFill>
                <a:latin typeface="Microsoft Sans Serif"/>
                <a:cs typeface="Microsoft Sans Serif"/>
              </a:rPr>
              <a:t> </a:t>
            </a:r>
            <a:r>
              <a:rPr sz="1765" spc="-132" dirty="0">
                <a:solidFill>
                  <a:prstClr val="black"/>
                </a:solidFill>
                <a:latin typeface="Microsoft Sans Serif"/>
                <a:cs typeface="Microsoft Sans Serif"/>
              </a:rPr>
              <a:t>des</a:t>
            </a:r>
            <a:r>
              <a:rPr sz="1765" dirty="0">
                <a:solidFill>
                  <a:prstClr val="black"/>
                </a:solidFill>
                <a:latin typeface="Microsoft Sans Serif"/>
                <a:cs typeface="Microsoft Sans Serif"/>
              </a:rPr>
              <a:t> </a:t>
            </a:r>
            <a:r>
              <a:rPr sz="1765" spc="-79" dirty="0">
                <a:solidFill>
                  <a:prstClr val="black"/>
                </a:solidFill>
                <a:latin typeface="Microsoft Sans Serif"/>
                <a:cs typeface="Microsoft Sans Serif"/>
              </a:rPr>
              <a:t>conditi</a:t>
            </a:r>
            <a:r>
              <a:rPr sz="1765" spc="-97" dirty="0">
                <a:solidFill>
                  <a:prstClr val="black"/>
                </a:solidFill>
                <a:latin typeface="Microsoft Sans Serif"/>
                <a:cs typeface="Microsoft Sans Serif"/>
              </a:rPr>
              <a:t>o</a:t>
            </a:r>
            <a:r>
              <a:rPr sz="1765" spc="-251" dirty="0">
                <a:solidFill>
                  <a:prstClr val="black"/>
                </a:solidFill>
                <a:latin typeface="Microsoft Sans Serif"/>
                <a:cs typeface="Microsoft Sans Serif"/>
              </a:rPr>
              <a:t>ns</a:t>
            </a:r>
            <a:endParaRPr sz="1765" dirty="0">
              <a:solidFill>
                <a:prstClr val="black"/>
              </a:solidFill>
              <a:latin typeface="Microsoft Sans Serif"/>
              <a:cs typeface="Microsoft Sans Serif"/>
            </a:endParaRPr>
          </a:p>
          <a:p>
            <a:pPr marL="799022" marR="506533" indent="-309859" defTabSz="806867">
              <a:spcBef>
                <a:spcPts val="710"/>
              </a:spcBef>
              <a:buClr>
                <a:srgbClr val="DD8046"/>
              </a:buClr>
              <a:buSzPct val="60000"/>
              <a:buFont typeface="Wingdings"/>
              <a:buChar char=""/>
              <a:tabLst>
                <a:tab pos="799022" algn="l"/>
                <a:tab pos="799581" algn="l"/>
              </a:tabLst>
            </a:pPr>
            <a:r>
              <a:rPr sz="1765" spc="-199" dirty="0">
                <a:solidFill>
                  <a:prstClr val="black"/>
                </a:solidFill>
                <a:latin typeface="Microsoft Sans Serif"/>
                <a:cs typeface="Microsoft Sans Serif"/>
              </a:rPr>
              <a:t>Ces</a:t>
            </a:r>
            <a:r>
              <a:rPr sz="1765" dirty="0">
                <a:solidFill>
                  <a:prstClr val="black"/>
                </a:solidFill>
                <a:latin typeface="Microsoft Sans Serif"/>
                <a:cs typeface="Microsoft Sans Serif"/>
              </a:rPr>
              <a:t> </a:t>
            </a:r>
            <a:r>
              <a:rPr sz="1765" spc="-115" dirty="0">
                <a:solidFill>
                  <a:prstClr val="black"/>
                </a:solidFill>
                <a:latin typeface="Microsoft Sans Serif"/>
                <a:cs typeface="Microsoft Sans Serif"/>
              </a:rPr>
              <a:t>conditions</a:t>
            </a:r>
            <a:r>
              <a:rPr sz="1765" spc="-13" dirty="0">
                <a:solidFill>
                  <a:prstClr val="black"/>
                </a:solidFill>
                <a:latin typeface="Microsoft Sans Serif"/>
                <a:cs typeface="Microsoft Sans Serif"/>
              </a:rPr>
              <a:t> </a:t>
            </a:r>
            <a:r>
              <a:rPr sz="1765" spc="-57" dirty="0">
                <a:solidFill>
                  <a:prstClr val="black"/>
                </a:solidFill>
                <a:latin typeface="Microsoft Sans Serif"/>
                <a:cs typeface="Microsoft Sans Serif"/>
              </a:rPr>
              <a:t>portent</a:t>
            </a:r>
            <a:r>
              <a:rPr sz="1765" spc="-18" dirty="0">
                <a:solidFill>
                  <a:prstClr val="black"/>
                </a:solidFill>
                <a:latin typeface="Microsoft Sans Serif"/>
                <a:cs typeface="Microsoft Sans Serif"/>
              </a:rPr>
              <a:t> </a:t>
            </a:r>
            <a:r>
              <a:rPr sz="1765" spc="-168" dirty="0">
                <a:solidFill>
                  <a:prstClr val="black"/>
                </a:solidFill>
                <a:latin typeface="Microsoft Sans Serif"/>
                <a:cs typeface="Microsoft Sans Serif"/>
              </a:rPr>
              <a:t>sur</a:t>
            </a:r>
            <a:r>
              <a:rPr sz="1765" dirty="0">
                <a:solidFill>
                  <a:prstClr val="black"/>
                </a:solidFill>
                <a:latin typeface="Microsoft Sans Serif"/>
                <a:cs typeface="Microsoft Sans Serif"/>
              </a:rPr>
              <a:t> </a:t>
            </a:r>
            <a:r>
              <a:rPr sz="1765" spc="-132" dirty="0">
                <a:solidFill>
                  <a:prstClr val="black"/>
                </a:solidFill>
                <a:latin typeface="Microsoft Sans Serif"/>
                <a:cs typeface="Microsoft Sans Serif"/>
              </a:rPr>
              <a:t>des</a:t>
            </a:r>
            <a:r>
              <a:rPr sz="1765" dirty="0">
                <a:solidFill>
                  <a:prstClr val="black"/>
                </a:solidFill>
                <a:latin typeface="Microsoft Sans Serif"/>
                <a:cs typeface="Microsoft Sans Serif"/>
              </a:rPr>
              <a:t> </a:t>
            </a:r>
            <a:r>
              <a:rPr sz="1765" spc="-84" dirty="0">
                <a:solidFill>
                  <a:prstClr val="black"/>
                </a:solidFill>
                <a:latin typeface="Microsoft Sans Serif"/>
                <a:cs typeface="Microsoft Sans Serif"/>
              </a:rPr>
              <a:t>fichiers</a:t>
            </a:r>
            <a:r>
              <a:rPr sz="1765" spc="-18" dirty="0">
                <a:solidFill>
                  <a:prstClr val="black"/>
                </a:solidFill>
                <a:latin typeface="Microsoft Sans Serif"/>
                <a:cs typeface="Microsoft Sans Serif"/>
              </a:rPr>
              <a:t> </a:t>
            </a:r>
            <a:r>
              <a:rPr sz="1765" spc="-75" dirty="0">
                <a:solidFill>
                  <a:prstClr val="black"/>
                </a:solidFill>
                <a:latin typeface="Microsoft Sans Serif"/>
                <a:cs typeface="Microsoft Sans Serif"/>
              </a:rPr>
              <a:t>(le</a:t>
            </a:r>
            <a:r>
              <a:rPr sz="1765" spc="9" dirty="0">
                <a:solidFill>
                  <a:prstClr val="black"/>
                </a:solidFill>
                <a:latin typeface="Microsoft Sans Serif"/>
                <a:cs typeface="Microsoft Sans Serif"/>
              </a:rPr>
              <a:t> </a:t>
            </a:r>
            <a:r>
              <a:rPr sz="1765" spc="-132" dirty="0">
                <a:solidFill>
                  <a:prstClr val="black"/>
                </a:solidFill>
                <a:latin typeface="Microsoft Sans Serif"/>
                <a:cs typeface="Microsoft Sans Serif"/>
              </a:rPr>
              <a:t>plus</a:t>
            </a:r>
            <a:r>
              <a:rPr sz="1765" dirty="0">
                <a:solidFill>
                  <a:prstClr val="black"/>
                </a:solidFill>
                <a:latin typeface="Microsoft Sans Serif"/>
                <a:cs typeface="Microsoft Sans Serif"/>
              </a:rPr>
              <a:t> </a:t>
            </a:r>
            <a:r>
              <a:rPr sz="1765" spc="-141" dirty="0">
                <a:solidFill>
                  <a:prstClr val="black"/>
                </a:solidFill>
                <a:latin typeface="Microsoft Sans Serif"/>
                <a:cs typeface="Microsoft Sans Serif"/>
              </a:rPr>
              <a:t>souvent),</a:t>
            </a:r>
            <a:r>
              <a:rPr sz="1765" spc="-22" dirty="0">
                <a:solidFill>
                  <a:prstClr val="black"/>
                </a:solidFill>
                <a:latin typeface="Microsoft Sans Serif"/>
                <a:cs typeface="Microsoft Sans Serif"/>
              </a:rPr>
              <a:t> </a:t>
            </a:r>
            <a:r>
              <a:rPr sz="1765" spc="-154" dirty="0">
                <a:solidFill>
                  <a:prstClr val="black"/>
                </a:solidFill>
                <a:latin typeface="Microsoft Sans Serif"/>
                <a:cs typeface="Microsoft Sans Serif"/>
              </a:rPr>
              <a:t>ou</a:t>
            </a:r>
            <a:r>
              <a:rPr sz="1765" spc="9" dirty="0">
                <a:solidFill>
                  <a:prstClr val="black"/>
                </a:solidFill>
                <a:latin typeface="Microsoft Sans Serif"/>
                <a:cs typeface="Microsoft Sans Serif"/>
              </a:rPr>
              <a:t> </a:t>
            </a:r>
            <a:r>
              <a:rPr sz="1765" spc="-132" dirty="0">
                <a:solidFill>
                  <a:prstClr val="black"/>
                </a:solidFill>
                <a:latin typeface="Microsoft Sans Serif"/>
                <a:cs typeface="Microsoft Sans Serif"/>
              </a:rPr>
              <a:t>des</a:t>
            </a:r>
            <a:r>
              <a:rPr sz="1765" spc="4" dirty="0">
                <a:solidFill>
                  <a:prstClr val="black"/>
                </a:solidFill>
                <a:latin typeface="Microsoft Sans Serif"/>
                <a:cs typeface="Microsoft Sans Serif"/>
              </a:rPr>
              <a:t> </a:t>
            </a:r>
            <a:r>
              <a:rPr sz="1765" spc="-141" dirty="0">
                <a:solidFill>
                  <a:prstClr val="black"/>
                </a:solidFill>
                <a:latin typeface="Microsoft Sans Serif"/>
                <a:cs typeface="Microsoft Sans Serif"/>
              </a:rPr>
              <a:t>chaînes</a:t>
            </a:r>
            <a:r>
              <a:rPr sz="1765" dirty="0">
                <a:solidFill>
                  <a:prstClr val="black"/>
                </a:solidFill>
                <a:latin typeface="Microsoft Sans Serif"/>
                <a:cs typeface="Microsoft Sans Serif"/>
              </a:rPr>
              <a:t> </a:t>
            </a:r>
            <a:r>
              <a:rPr sz="1765" spc="-154" dirty="0">
                <a:solidFill>
                  <a:prstClr val="black"/>
                </a:solidFill>
                <a:latin typeface="Microsoft Sans Serif"/>
                <a:cs typeface="Microsoft Sans Serif"/>
              </a:rPr>
              <a:t>ou</a:t>
            </a:r>
            <a:r>
              <a:rPr sz="1765" spc="9" dirty="0">
                <a:solidFill>
                  <a:prstClr val="black"/>
                </a:solidFill>
                <a:latin typeface="Microsoft Sans Serif"/>
                <a:cs typeface="Microsoft Sans Serif"/>
              </a:rPr>
              <a:t> </a:t>
            </a:r>
            <a:r>
              <a:rPr sz="1765" spc="-172" dirty="0">
                <a:solidFill>
                  <a:prstClr val="black"/>
                </a:solidFill>
                <a:latin typeface="Microsoft Sans Serif"/>
                <a:cs typeface="Microsoft Sans Serif"/>
              </a:rPr>
              <a:t>une </a:t>
            </a:r>
            <a:r>
              <a:rPr sz="1765" spc="-459" dirty="0">
                <a:solidFill>
                  <a:prstClr val="black"/>
                </a:solidFill>
                <a:latin typeface="Microsoft Sans Serif"/>
                <a:cs typeface="Microsoft Sans Serif"/>
              </a:rPr>
              <a:t> </a:t>
            </a:r>
            <a:r>
              <a:rPr sz="1765" spc="-150" dirty="0">
                <a:solidFill>
                  <a:prstClr val="black"/>
                </a:solidFill>
                <a:latin typeface="Microsoft Sans Serif"/>
                <a:cs typeface="Microsoft Sans Serif"/>
              </a:rPr>
              <a:t>e</a:t>
            </a:r>
            <a:r>
              <a:rPr sz="1765" spc="-4" dirty="0">
                <a:solidFill>
                  <a:prstClr val="black"/>
                </a:solidFill>
                <a:latin typeface="Microsoft Sans Serif"/>
                <a:cs typeface="Microsoft Sans Serif"/>
              </a:rPr>
              <a:t>xp</a:t>
            </a:r>
            <a:r>
              <a:rPr sz="1765" dirty="0">
                <a:solidFill>
                  <a:prstClr val="black"/>
                </a:solidFill>
                <a:latin typeface="Microsoft Sans Serif"/>
                <a:cs typeface="Microsoft Sans Serif"/>
              </a:rPr>
              <a:t>r</a:t>
            </a:r>
            <a:r>
              <a:rPr sz="1765" spc="-234" dirty="0">
                <a:solidFill>
                  <a:prstClr val="black"/>
                </a:solidFill>
                <a:latin typeface="Microsoft Sans Serif"/>
                <a:cs typeface="Microsoft Sans Serif"/>
              </a:rPr>
              <a:t>es</a:t>
            </a:r>
            <a:r>
              <a:rPr sz="1765" spc="-229" dirty="0">
                <a:solidFill>
                  <a:prstClr val="black"/>
                </a:solidFill>
                <a:latin typeface="Microsoft Sans Serif"/>
                <a:cs typeface="Microsoft Sans Serif"/>
              </a:rPr>
              <a:t>s</a:t>
            </a:r>
            <a:r>
              <a:rPr sz="1765" spc="-101" dirty="0">
                <a:solidFill>
                  <a:prstClr val="black"/>
                </a:solidFill>
                <a:latin typeface="Microsoft Sans Serif"/>
                <a:cs typeface="Microsoft Sans Serif"/>
              </a:rPr>
              <a:t>io</a:t>
            </a:r>
            <a:r>
              <a:rPr sz="1765" spc="-132" dirty="0">
                <a:solidFill>
                  <a:prstClr val="black"/>
                </a:solidFill>
                <a:latin typeface="Microsoft Sans Serif"/>
                <a:cs typeface="Microsoft Sans Serif"/>
              </a:rPr>
              <a:t>n</a:t>
            </a:r>
            <a:r>
              <a:rPr sz="1765" spc="-18" dirty="0">
                <a:solidFill>
                  <a:prstClr val="black"/>
                </a:solidFill>
                <a:latin typeface="Microsoft Sans Serif"/>
                <a:cs typeface="Microsoft Sans Serif"/>
              </a:rPr>
              <a:t> </a:t>
            </a:r>
            <a:r>
              <a:rPr sz="1765" spc="-202" dirty="0">
                <a:solidFill>
                  <a:prstClr val="black"/>
                </a:solidFill>
                <a:latin typeface="Microsoft Sans Serif"/>
                <a:cs typeface="Microsoft Sans Serif"/>
              </a:rPr>
              <a:t>nu</a:t>
            </a:r>
            <a:r>
              <a:rPr sz="1765" spc="-313" dirty="0">
                <a:solidFill>
                  <a:prstClr val="black"/>
                </a:solidFill>
                <a:latin typeface="Microsoft Sans Serif"/>
                <a:cs typeface="Microsoft Sans Serif"/>
              </a:rPr>
              <a:t>m</a:t>
            </a:r>
            <a:r>
              <a:rPr sz="1765" spc="-62" dirty="0">
                <a:solidFill>
                  <a:prstClr val="black"/>
                </a:solidFill>
                <a:latin typeface="Microsoft Sans Serif"/>
                <a:cs typeface="Microsoft Sans Serif"/>
              </a:rPr>
              <a:t>é</a:t>
            </a:r>
            <a:r>
              <a:rPr sz="1765" spc="-35" dirty="0">
                <a:solidFill>
                  <a:prstClr val="black"/>
                </a:solidFill>
                <a:latin typeface="Microsoft Sans Serif"/>
                <a:cs typeface="Microsoft Sans Serif"/>
              </a:rPr>
              <a:t>r</a:t>
            </a:r>
            <a:r>
              <a:rPr sz="1765" spc="-88" dirty="0">
                <a:solidFill>
                  <a:prstClr val="black"/>
                </a:solidFill>
                <a:latin typeface="Microsoft Sans Serif"/>
                <a:cs typeface="Microsoft Sans Serif"/>
              </a:rPr>
              <a:t>ique</a:t>
            </a:r>
            <a:endParaRPr sz="1765" dirty="0">
              <a:solidFill>
                <a:prstClr val="black"/>
              </a:solidFill>
              <a:latin typeface="Microsoft Sans Serif"/>
              <a:cs typeface="Microsoft Sans Serif"/>
            </a:endParaRPr>
          </a:p>
          <a:p>
            <a:pPr defTabSz="806867">
              <a:buClr>
                <a:srgbClr val="DD8046"/>
              </a:buClr>
              <a:buFont typeface="Wingdings"/>
              <a:buChar char=""/>
            </a:pPr>
            <a:endParaRPr sz="1941" dirty="0">
              <a:solidFill>
                <a:prstClr val="black"/>
              </a:solidFill>
              <a:latin typeface="Microsoft Sans Serif"/>
              <a:cs typeface="Microsoft Sans Serif"/>
            </a:endParaRPr>
          </a:p>
          <a:p>
            <a:pPr marL="799022" indent="-309859" defTabSz="806867">
              <a:spcBef>
                <a:spcPts val="1332"/>
              </a:spcBef>
              <a:buClr>
                <a:srgbClr val="DD8046"/>
              </a:buClr>
              <a:buSzPct val="60000"/>
              <a:buFont typeface="Wingdings"/>
              <a:buChar char=""/>
              <a:tabLst>
                <a:tab pos="799022" algn="l"/>
                <a:tab pos="799581" algn="l"/>
              </a:tabLst>
            </a:pPr>
            <a:r>
              <a:rPr sz="1765" b="1" spc="-335" dirty="0">
                <a:solidFill>
                  <a:prstClr val="black"/>
                </a:solidFill>
                <a:latin typeface="Arial"/>
                <a:cs typeface="Arial"/>
              </a:rPr>
              <a:t>S</a:t>
            </a:r>
            <a:r>
              <a:rPr sz="1765" b="1" spc="-88" dirty="0">
                <a:solidFill>
                  <a:prstClr val="black"/>
                </a:solidFill>
                <a:latin typeface="Arial"/>
                <a:cs typeface="Arial"/>
              </a:rPr>
              <a:t>y</a:t>
            </a:r>
            <a:r>
              <a:rPr sz="1765" b="1" spc="-93" dirty="0">
                <a:solidFill>
                  <a:prstClr val="black"/>
                </a:solidFill>
                <a:latin typeface="Arial"/>
                <a:cs typeface="Arial"/>
              </a:rPr>
              <a:t>n</a:t>
            </a:r>
            <a:r>
              <a:rPr sz="1765" b="1" spc="-66" dirty="0">
                <a:solidFill>
                  <a:prstClr val="black"/>
                </a:solidFill>
                <a:latin typeface="Arial"/>
                <a:cs typeface="Arial"/>
              </a:rPr>
              <a:t>t</a:t>
            </a:r>
            <a:r>
              <a:rPr sz="1765" b="1" spc="-124" dirty="0">
                <a:solidFill>
                  <a:prstClr val="black"/>
                </a:solidFill>
                <a:latin typeface="Arial"/>
                <a:cs typeface="Arial"/>
              </a:rPr>
              <a:t>a</a:t>
            </a:r>
            <a:r>
              <a:rPr sz="1765" b="1" spc="-93" dirty="0">
                <a:solidFill>
                  <a:prstClr val="black"/>
                </a:solidFill>
                <a:latin typeface="Arial"/>
                <a:cs typeface="Arial"/>
              </a:rPr>
              <a:t>xe</a:t>
            </a:r>
            <a:r>
              <a:rPr sz="1765" b="1" spc="-18" dirty="0">
                <a:solidFill>
                  <a:prstClr val="black"/>
                </a:solidFill>
                <a:latin typeface="Arial"/>
                <a:cs typeface="Arial"/>
              </a:rPr>
              <a:t> </a:t>
            </a:r>
            <a:r>
              <a:rPr sz="1765" spc="-106" dirty="0">
                <a:solidFill>
                  <a:prstClr val="black"/>
                </a:solidFill>
                <a:latin typeface="Microsoft Sans Serif"/>
                <a:cs typeface="Microsoft Sans Serif"/>
              </a:rPr>
              <a:t>:</a:t>
            </a:r>
            <a:endParaRPr sz="1765" dirty="0">
              <a:solidFill>
                <a:prstClr val="black"/>
              </a:solidFill>
              <a:latin typeface="Microsoft Sans Serif"/>
              <a:cs typeface="Microsoft Sans Serif"/>
            </a:endParaRPr>
          </a:p>
          <a:p>
            <a:pPr marL="799022" indent="-309859" defTabSz="806867">
              <a:spcBef>
                <a:spcPts val="710"/>
              </a:spcBef>
              <a:buClr>
                <a:srgbClr val="DD8046"/>
              </a:buClr>
              <a:buSzPct val="60000"/>
              <a:buFont typeface="Wingdings"/>
              <a:buChar char=""/>
              <a:tabLst>
                <a:tab pos="799022" algn="l"/>
                <a:tab pos="799581" algn="l"/>
                <a:tab pos="5331483" algn="l"/>
              </a:tabLst>
            </a:pPr>
            <a:r>
              <a:rPr sz="1765" spc="-128" dirty="0">
                <a:solidFill>
                  <a:prstClr val="black"/>
                </a:solidFill>
                <a:latin typeface="Microsoft Sans Serif"/>
                <a:cs typeface="Microsoft Sans Serif"/>
              </a:rPr>
              <a:t>Deux</a:t>
            </a:r>
            <a:r>
              <a:rPr sz="1765" spc="13" dirty="0">
                <a:solidFill>
                  <a:prstClr val="black"/>
                </a:solidFill>
                <a:latin typeface="Microsoft Sans Serif"/>
                <a:cs typeface="Microsoft Sans Serif"/>
              </a:rPr>
              <a:t> </a:t>
            </a:r>
            <a:r>
              <a:rPr sz="1765" spc="-119" dirty="0">
                <a:solidFill>
                  <a:prstClr val="black"/>
                </a:solidFill>
                <a:latin typeface="Microsoft Sans Serif"/>
                <a:cs typeface="Microsoft Sans Serif"/>
              </a:rPr>
              <a:t>syntaxes</a:t>
            </a:r>
            <a:r>
              <a:rPr sz="1765" dirty="0">
                <a:solidFill>
                  <a:prstClr val="black"/>
                </a:solidFill>
                <a:latin typeface="Microsoft Sans Serif"/>
                <a:cs typeface="Microsoft Sans Serif"/>
              </a:rPr>
              <a:t> </a:t>
            </a:r>
            <a:r>
              <a:rPr sz="1765" spc="-128" dirty="0">
                <a:solidFill>
                  <a:prstClr val="black"/>
                </a:solidFill>
                <a:latin typeface="Microsoft Sans Serif"/>
                <a:cs typeface="Microsoft Sans Serif"/>
              </a:rPr>
              <a:t>possibles</a:t>
            </a:r>
            <a:r>
              <a:rPr sz="1765" spc="-9" dirty="0">
                <a:solidFill>
                  <a:prstClr val="black"/>
                </a:solidFill>
                <a:latin typeface="Microsoft Sans Serif"/>
                <a:cs typeface="Microsoft Sans Serif"/>
              </a:rPr>
              <a:t> </a:t>
            </a:r>
            <a:r>
              <a:rPr sz="1765" spc="-79" dirty="0">
                <a:solidFill>
                  <a:prstClr val="black"/>
                </a:solidFill>
                <a:latin typeface="Microsoft Sans Serif"/>
                <a:cs typeface="Microsoft Sans Serif"/>
              </a:rPr>
              <a:t>pour</a:t>
            </a:r>
            <a:r>
              <a:rPr sz="1765" spc="18" dirty="0">
                <a:solidFill>
                  <a:prstClr val="black"/>
                </a:solidFill>
                <a:latin typeface="Microsoft Sans Serif"/>
                <a:cs typeface="Microsoft Sans Serif"/>
              </a:rPr>
              <a:t> </a:t>
            </a:r>
            <a:r>
              <a:rPr sz="1765" spc="-154" dirty="0">
                <a:solidFill>
                  <a:prstClr val="black"/>
                </a:solidFill>
                <a:latin typeface="Microsoft Sans Serif"/>
                <a:cs typeface="Microsoft Sans Serif"/>
              </a:rPr>
              <a:t>tous</a:t>
            </a:r>
            <a:r>
              <a:rPr sz="1765" spc="18" dirty="0">
                <a:solidFill>
                  <a:prstClr val="black"/>
                </a:solidFill>
                <a:latin typeface="Microsoft Sans Serif"/>
                <a:cs typeface="Microsoft Sans Serif"/>
              </a:rPr>
              <a:t> </a:t>
            </a:r>
            <a:r>
              <a:rPr sz="1765" spc="-137" dirty="0">
                <a:solidFill>
                  <a:prstClr val="black"/>
                </a:solidFill>
                <a:latin typeface="Microsoft Sans Serif"/>
                <a:cs typeface="Microsoft Sans Serif"/>
              </a:rPr>
              <a:t>les</a:t>
            </a:r>
            <a:r>
              <a:rPr sz="1765" spc="31" dirty="0">
                <a:solidFill>
                  <a:prstClr val="black"/>
                </a:solidFill>
                <a:latin typeface="Microsoft Sans Serif"/>
                <a:cs typeface="Microsoft Sans Serif"/>
              </a:rPr>
              <a:t> </a:t>
            </a:r>
            <a:r>
              <a:rPr sz="1765" spc="-154" dirty="0">
                <a:solidFill>
                  <a:prstClr val="black"/>
                </a:solidFill>
                <a:latin typeface="Microsoft Sans Serif"/>
                <a:cs typeface="Microsoft Sans Serif"/>
              </a:rPr>
              <a:t>shells	</a:t>
            </a:r>
            <a:r>
              <a:rPr sz="1765" spc="-106" dirty="0">
                <a:solidFill>
                  <a:prstClr val="black"/>
                </a:solidFill>
                <a:latin typeface="Microsoft Sans Serif"/>
                <a:cs typeface="Microsoft Sans Serif"/>
              </a:rPr>
              <a:t>:</a:t>
            </a:r>
            <a:endParaRPr sz="1765" dirty="0">
              <a:solidFill>
                <a:prstClr val="black"/>
              </a:solidFill>
              <a:latin typeface="Microsoft Sans Serif"/>
              <a:cs typeface="Microsoft Sans Serif"/>
            </a:endParaRPr>
          </a:p>
          <a:p>
            <a:pPr marL="846089" defTabSz="806867">
              <a:spcBef>
                <a:spcPts val="468"/>
              </a:spcBef>
              <a:tabLst>
                <a:tab pos="1111122" algn="l"/>
                <a:tab pos="1782391" algn="l"/>
              </a:tabLst>
            </a:pPr>
            <a:r>
              <a:rPr sz="1015" spc="-31" dirty="0">
                <a:solidFill>
                  <a:srgbClr val="93B6D2"/>
                </a:solidFill>
                <a:latin typeface="Microsoft Sans Serif"/>
                <a:cs typeface="Microsoft Sans Serif"/>
              </a:rPr>
              <a:t>🞑	</a:t>
            </a:r>
            <a:r>
              <a:rPr sz="1456" dirty="0">
                <a:solidFill>
                  <a:prstClr val="black"/>
                </a:solidFill>
                <a:latin typeface="Courier New"/>
                <a:cs typeface="Courier New"/>
              </a:rPr>
              <a:t>Test	</a:t>
            </a:r>
            <a:r>
              <a:rPr sz="1456" spc="4" dirty="0">
                <a:solidFill>
                  <a:prstClr val="black"/>
                </a:solidFill>
                <a:latin typeface="Courier New"/>
                <a:cs typeface="Courier New"/>
              </a:rPr>
              <a:t>expression</a:t>
            </a:r>
            <a:endParaRPr sz="1456" dirty="0">
              <a:solidFill>
                <a:prstClr val="black"/>
              </a:solidFill>
              <a:latin typeface="Courier New"/>
              <a:cs typeface="Courier New"/>
            </a:endParaRPr>
          </a:p>
          <a:p>
            <a:pPr marL="846089" defTabSz="806867">
              <a:spcBef>
                <a:spcPts val="569"/>
              </a:spcBef>
              <a:tabLst>
                <a:tab pos="1111122" algn="l"/>
                <a:tab pos="2910883" algn="l"/>
              </a:tabLst>
            </a:pPr>
            <a:r>
              <a:rPr sz="1015" spc="-101" dirty="0">
                <a:solidFill>
                  <a:srgbClr val="93B6D2"/>
                </a:solidFill>
                <a:latin typeface="Microsoft Sans Serif"/>
                <a:cs typeface="Microsoft Sans Serif"/>
              </a:rPr>
              <a:t>🞑	</a:t>
            </a:r>
            <a:r>
              <a:rPr sz="1456" spc="9" dirty="0">
                <a:solidFill>
                  <a:prstClr val="black"/>
                </a:solidFill>
                <a:latin typeface="Courier New"/>
                <a:cs typeface="Courier New"/>
              </a:rPr>
              <a:t>[</a:t>
            </a:r>
            <a:r>
              <a:rPr sz="1456" spc="-4" dirty="0">
                <a:solidFill>
                  <a:prstClr val="black"/>
                </a:solidFill>
                <a:latin typeface="Courier New"/>
                <a:cs typeface="Courier New"/>
              </a:rPr>
              <a:t> </a:t>
            </a:r>
            <a:r>
              <a:rPr sz="1456" dirty="0">
                <a:solidFill>
                  <a:prstClr val="black"/>
                </a:solidFill>
                <a:latin typeface="Courier New"/>
                <a:cs typeface="Courier New"/>
              </a:rPr>
              <a:t>e</a:t>
            </a:r>
            <a:r>
              <a:rPr sz="1456" spc="9" dirty="0">
                <a:solidFill>
                  <a:prstClr val="black"/>
                </a:solidFill>
                <a:latin typeface="Courier New"/>
                <a:cs typeface="Courier New"/>
              </a:rPr>
              <a:t>x</a:t>
            </a:r>
            <a:r>
              <a:rPr sz="1456" dirty="0">
                <a:solidFill>
                  <a:prstClr val="black"/>
                </a:solidFill>
                <a:latin typeface="Courier New"/>
                <a:cs typeface="Courier New"/>
              </a:rPr>
              <a:t>pr</a:t>
            </a:r>
            <a:r>
              <a:rPr sz="1456" spc="9" dirty="0">
                <a:solidFill>
                  <a:prstClr val="black"/>
                </a:solidFill>
                <a:latin typeface="Courier New"/>
                <a:cs typeface="Courier New"/>
              </a:rPr>
              <a:t>e</a:t>
            </a:r>
            <a:r>
              <a:rPr sz="1456" dirty="0">
                <a:solidFill>
                  <a:prstClr val="black"/>
                </a:solidFill>
                <a:latin typeface="Courier New"/>
                <a:cs typeface="Courier New"/>
              </a:rPr>
              <a:t>ss</a:t>
            </a:r>
            <a:r>
              <a:rPr sz="1456" spc="9" dirty="0">
                <a:solidFill>
                  <a:prstClr val="black"/>
                </a:solidFill>
                <a:latin typeface="Courier New"/>
                <a:cs typeface="Courier New"/>
              </a:rPr>
              <a:t>i</a:t>
            </a:r>
            <a:r>
              <a:rPr sz="1456" dirty="0">
                <a:solidFill>
                  <a:prstClr val="black"/>
                </a:solidFill>
                <a:latin typeface="Courier New"/>
                <a:cs typeface="Courier New"/>
              </a:rPr>
              <a:t>o</a:t>
            </a:r>
            <a:r>
              <a:rPr sz="1456" spc="9" dirty="0">
                <a:solidFill>
                  <a:prstClr val="black"/>
                </a:solidFill>
                <a:latin typeface="Courier New"/>
                <a:cs typeface="Courier New"/>
              </a:rPr>
              <a:t>n</a:t>
            </a:r>
            <a:r>
              <a:rPr sz="1456" spc="4" dirty="0">
                <a:solidFill>
                  <a:prstClr val="black"/>
                </a:solidFill>
                <a:latin typeface="Courier New"/>
                <a:cs typeface="Courier New"/>
              </a:rPr>
              <a:t> </a:t>
            </a:r>
            <a:r>
              <a:rPr sz="1456" spc="9" dirty="0">
                <a:solidFill>
                  <a:prstClr val="black"/>
                </a:solidFill>
                <a:latin typeface="Courier New"/>
                <a:cs typeface="Courier New"/>
              </a:rPr>
              <a:t>]</a:t>
            </a:r>
            <a:r>
              <a:rPr sz="1456" dirty="0">
                <a:solidFill>
                  <a:prstClr val="black"/>
                </a:solidFill>
                <a:latin typeface="Courier New"/>
                <a:cs typeface="Courier New"/>
              </a:rPr>
              <a:t>	</a:t>
            </a:r>
            <a:r>
              <a:rPr sz="1456" spc="-57" dirty="0">
                <a:solidFill>
                  <a:prstClr val="black"/>
                </a:solidFill>
                <a:latin typeface="Microsoft Sans Serif"/>
                <a:cs typeface="Microsoft Sans Serif"/>
              </a:rPr>
              <a:t>(At</a:t>
            </a:r>
            <a:r>
              <a:rPr sz="1456" spc="-26" dirty="0">
                <a:solidFill>
                  <a:prstClr val="black"/>
                </a:solidFill>
                <a:latin typeface="Microsoft Sans Serif"/>
                <a:cs typeface="Microsoft Sans Serif"/>
              </a:rPr>
              <a:t>t</a:t>
            </a:r>
            <a:r>
              <a:rPr sz="1456" spc="-49" dirty="0">
                <a:solidFill>
                  <a:prstClr val="black"/>
                </a:solidFill>
                <a:latin typeface="Microsoft Sans Serif"/>
                <a:cs typeface="Microsoft Sans Serif"/>
              </a:rPr>
              <a:t>e</a:t>
            </a:r>
            <a:r>
              <a:rPr sz="1456" spc="-84" dirty="0">
                <a:solidFill>
                  <a:prstClr val="black"/>
                </a:solidFill>
                <a:latin typeface="Microsoft Sans Serif"/>
                <a:cs typeface="Microsoft Sans Serif"/>
              </a:rPr>
              <a:t>ntion</a:t>
            </a:r>
            <a:r>
              <a:rPr sz="1456" spc="18" dirty="0">
                <a:solidFill>
                  <a:prstClr val="black"/>
                </a:solidFill>
                <a:latin typeface="Microsoft Sans Serif"/>
                <a:cs typeface="Microsoft Sans Serif"/>
              </a:rPr>
              <a:t> </a:t>
            </a:r>
            <a:r>
              <a:rPr sz="1456" spc="-53" dirty="0">
                <a:solidFill>
                  <a:prstClr val="black"/>
                </a:solidFill>
                <a:latin typeface="Microsoft Sans Serif"/>
                <a:cs typeface="Microsoft Sans Serif"/>
              </a:rPr>
              <a:t>aux</a:t>
            </a:r>
            <a:r>
              <a:rPr sz="1456" spc="18" dirty="0">
                <a:solidFill>
                  <a:prstClr val="black"/>
                </a:solidFill>
                <a:latin typeface="Microsoft Sans Serif"/>
                <a:cs typeface="Microsoft Sans Serif"/>
              </a:rPr>
              <a:t> </a:t>
            </a:r>
            <a:r>
              <a:rPr sz="1456" spc="-115" dirty="0">
                <a:solidFill>
                  <a:prstClr val="black"/>
                </a:solidFill>
                <a:latin typeface="Microsoft Sans Serif"/>
                <a:cs typeface="Microsoft Sans Serif"/>
              </a:rPr>
              <a:t>espaces</a:t>
            </a:r>
            <a:r>
              <a:rPr sz="1456" spc="18" dirty="0">
                <a:solidFill>
                  <a:prstClr val="black"/>
                </a:solidFill>
                <a:latin typeface="Microsoft Sans Serif"/>
                <a:cs typeface="Microsoft Sans Serif"/>
              </a:rPr>
              <a:t> </a:t>
            </a:r>
            <a:r>
              <a:rPr sz="1456" spc="4" dirty="0">
                <a:solidFill>
                  <a:prstClr val="black"/>
                </a:solidFill>
                <a:latin typeface="Microsoft Sans Serif"/>
                <a:cs typeface="Microsoft Sans Serif"/>
              </a:rPr>
              <a:t>a</a:t>
            </a:r>
            <a:r>
              <a:rPr sz="1456" spc="-75" dirty="0">
                <a:solidFill>
                  <a:prstClr val="black"/>
                </a:solidFill>
                <a:latin typeface="Microsoft Sans Serif"/>
                <a:cs typeface="Microsoft Sans Serif"/>
              </a:rPr>
              <a:t>ut</a:t>
            </a:r>
            <a:r>
              <a:rPr sz="1456" spc="-93" dirty="0">
                <a:solidFill>
                  <a:prstClr val="black"/>
                </a:solidFill>
                <a:latin typeface="Microsoft Sans Serif"/>
                <a:cs typeface="Microsoft Sans Serif"/>
              </a:rPr>
              <a:t>o</a:t>
            </a:r>
            <a:r>
              <a:rPr sz="1456" spc="-79" dirty="0">
                <a:solidFill>
                  <a:prstClr val="black"/>
                </a:solidFill>
                <a:latin typeface="Microsoft Sans Serif"/>
                <a:cs typeface="Microsoft Sans Serif"/>
              </a:rPr>
              <a:t>ur</a:t>
            </a:r>
            <a:r>
              <a:rPr sz="1456" spc="9" dirty="0">
                <a:solidFill>
                  <a:prstClr val="black"/>
                </a:solidFill>
                <a:latin typeface="Microsoft Sans Serif"/>
                <a:cs typeface="Microsoft Sans Serif"/>
              </a:rPr>
              <a:t> </a:t>
            </a:r>
            <a:r>
              <a:rPr sz="1456" spc="-35" dirty="0">
                <a:solidFill>
                  <a:prstClr val="black"/>
                </a:solidFill>
                <a:latin typeface="Microsoft Sans Serif"/>
                <a:cs typeface="Microsoft Sans Serif"/>
              </a:rPr>
              <a:t>de</a:t>
            </a:r>
            <a:r>
              <a:rPr sz="1456" spc="26" dirty="0">
                <a:solidFill>
                  <a:prstClr val="black"/>
                </a:solidFill>
                <a:latin typeface="Microsoft Sans Serif"/>
                <a:cs typeface="Microsoft Sans Serif"/>
              </a:rPr>
              <a:t> </a:t>
            </a:r>
            <a:r>
              <a:rPr sz="1456" spc="-115" dirty="0">
                <a:solidFill>
                  <a:prstClr val="black"/>
                </a:solidFill>
                <a:latin typeface="Microsoft Sans Serif"/>
                <a:cs typeface="Microsoft Sans Serif"/>
              </a:rPr>
              <a:t>e</a:t>
            </a:r>
            <a:r>
              <a:rPr sz="1456" spc="4" dirty="0">
                <a:solidFill>
                  <a:prstClr val="black"/>
                </a:solidFill>
                <a:latin typeface="Microsoft Sans Serif"/>
                <a:cs typeface="Microsoft Sans Serif"/>
              </a:rPr>
              <a:t>x</a:t>
            </a:r>
            <a:r>
              <a:rPr sz="1456" spc="9" dirty="0">
                <a:solidFill>
                  <a:prstClr val="black"/>
                </a:solidFill>
                <a:latin typeface="Microsoft Sans Serif"/>
                <a:cs typeface="Microsoft Sans Serif"/>
              </a:rPr>
              <a:t>p</a:t>
            </a:r>
            <a:r>
              <a:rPr sz="1456" spc="-137" dirty="0">
                <a:solidFill>
                  <a:prstClr val="black"/>
                </a:solidFill>
                <a:latin typeface="Microsoft Sans Serif"/>
                <a:cs typeface="Microsoft Sans Serif"/>
              </a:rPr>
              <a:t>res</a:t>
            </a:r>
            <a:r>
              <a:rPr sz="1456" spc="-154" dirty="0">
                <a:solidFill>
                  <a:prstClr val="black"/>
                </a:solidFill>
                <a:latin typeface="Microsoft Sans Serif"/>
                <a:cs typeface="Microsoft Sans Serif"/>
              </a:rPr>
              <a:t>s</a:t>
            </a:r>
            <a:r>
              <a:rPr sz="1456" spc="-18" dirty="0">
                <a:solidFill>
                  <a:prstClr val="black"/>
                </a:solidFill>
                <a:latin typeface="Microsoft Sans Serif"/>
                <a:cs typeface="Microsoft Sans Serif"/>
              </a:rPr>
              <a:t>i</a:t>
            </a:r>
            <a:r>
              <a:rPr sz="1456" spc="-119" dirty="0">
                <a:solidFill>
                  <a:prstClr val="black"/>
                </a:solidFill>
                <a:latin typeface="Microsoft Sans Serif"/>
                <a:cs typeface="Microsoft Sans Serif"/>
              </a:rPr>
              <a:t>on</a:t>
            </a:r>
            <a:r>
              <a:rPr sz="1456" spc="-88" dirty="0">
                <a:solidFill>
                  <a:prstClr val="black"/>
                </a:solidFill>
                <a:latin typeface="Microsoft Sans Serif"/>
                <a:cs typeface="Microsoft Sans Serif"/>
              </a:rPr>
              <a:t>)</a:t>
            </a:r>
            <a:endParaRPr sz="1456" dirty="0">
              <a:solidFill>
                <a:prstClr val="black"/>
              </a:solidFill>
              <a:latin typeface="Microsoft Sans Serif"/>
              <a:cs typeface="Microsoft Sans Serif"/>
            </a:endParaRPr>
          </a:p>
          <a:p>
            <a:pPr marL="799022" indent="-309859" defTabSz="806867">
              <a:spcBef>
                <a:spcPts val="763"/>
              </a:spcBef>
              <a:buClr>
                <a:srgbClr val="DD8046"/>
              </a:buClr>
              <a:buSzPct val="60000"/>
              <a:buFont typeface="Wingdings"/>
              <a:buChar char=""/>
              <a:tabLst>
                <a:tab pos="799022" algn="l"/>
                <a:tab pos="799581" algn="l"/>
              </a:tabLst>
            </a:pPr>
            <a:r>
              <a:rPr sz="1765" spc="-172" dirty="0">
                <a:solidFill>
                  <a:prstClr val="black"/>
                </a:solidFill>
                <a:latin typeface="Microsoft Sans Serif"/>
                <a:cs typeface="Microsoft Sans Serif"/>
              </a:rPr>
              <a:t>Une</a:t>
            </a:r>
            <a:r>
              <a:rPr sz="1765" spc="9" dirty="0">
                <a:solidFill>
                  <a:prstClr val="black"/>
                </a:solidFill>
                <a:latin typeface="Microsoft Sans Serif"/>
                <a:cs typeface="Microsoft Sans Serif"/>
              </a:rPr>
              <a:t> </a:t>
            </a:r>
            <a:r>
              <a:rPr sz="1765" spc="-93" dirty="0">
                <a:solidFill>
                  <a:prstClr val="black"/>
                </a:solidFill>
                <a:latin typeface="Microsoft Sans Serif"/>
                <a:cs typeface="Microsoft Sans Serif"/>
              </a:rPr>
              <a:t>au</a:t>
            </a:r>
            <a:r>
              <a:rPr sz="1765" spc="-57" dirty="0">
                <a:solidFill>
                  <a:prstClr val="black"/>
                </a:solidFill>
                <a:latin typeface="Microsoft Sans Serif"/>
                <a:cs typeface="Microsoft Sans Serif"/>
              </a:rPr>
              <a:t>t</a:t>
            </a:r>
            <a:r>
              <a:rPr sz="1765" spc="-49" dirty="0">
                <a:solidFill>
                  <a:prstClr val="black"/>
                </a:solidFill>
                <a:latin typeface="Microsoft Sans Serif"/>
                <a:cs typeface="Microsoft Sans Serif"/>
              </a:rPr>
              <a:t>re</a:t>
            </a:r>
            <a:r>
              <a:rPr sz="1765" spc="4" dirty="0">
                <a:solidFill>
                  <a:prstClr val="black"/>
                </a:solidFill>
                <a:latin typeface="Microsoft Sans Serif"/>
                <a:cs typeface="Microsoft Sans Serif"/>
              </a:rPr>
              <a:t> </a:t>
            </a:r>
            <a:r>
              <a:rPr sz="1765" spc="-150" dirty="0">
                <a:solidFill>
                  <a:prstClr val="black"/>
                </a:solidFill>
                <a:latin typeface="Microsoft Sans Serif"/>
                <a:cs typeface="Microsoft Sans Serif"/>
              </a:rPr>
              <a:t>s</a:t>
            </a:r>
            <a:r>
              <a:rPr sz="1765" spc="-146" dirty="0">
                <a:solidFill>
                  <a:prstClr val="black"/>
                </a:solidFill>
                <a:latin typeface="Microsoft Sans Serif"/>
                <a:cs typeface="Microsoft Sans Serif"/>
              </a:rPr>
              <a:t>y</a:t>
            </a:r>
            <a:r>
              <a:rPr sz="1765" spc="-93" dirty="0">
                <a:solidFill>
                  <a:prstClr val="black"/>
                </a:solidFill>
                <a:latin typeface="Microsoft Sans Serif"/>
                <a:cs typeface="Microsoft Sans Serif"/>
              </a:rPr>
              <a:t>na</a:t>
            </a:r>
            <a:r>
              <a:rPr sz="1765" spc="-57" dirty="0">
                <a:solidFill>
                  <a:prstClr val="black"/>
                </a:solidFill>
                <a:latin typeface="Microsoft Sans Serif"/>
                <a:cs typeface="Microsoft Sans Serif"/>
              </a:rPr>
              <a:t>t</a:t>
            </a:r>
            <a:r>
              <a:rPr sz="1765" spc="-31" dirty="0">
                <a:solidFill>
                  <a:prstClr val="black"/>
                </a:solidFill>
                <a:latin typeface="Microsoft Sans Serif"/>
                <a:cs typeface="Microsoft Sans Serif"/>
              </a:rPr>
              <a:t>x</a:t>
            </a:r>
            <a:r>
              <a:rPr sz="1765" spc="-101" dirty="0">
                <a:solidFill>
                  <a:prstClr val="black"/>
                </a:solidFill>
                <a:latin typeface="Microsoft Sans Serif"/>
                <a:cs typeface="Microsoft Sans Serif"/>
              </a:rPr>
              <a:t>e</a:t>
            </a:r>
            <a:r>
              <a:rPr sz="1765" spc="-18" dirty="0">
                <a:solidFill>
                  <a:prstClr val="black"/>
                </a:solidFill>
                <a:latin typeface="Microsoft Sans Serif"/>
                <a:cs typeface="Microsoft Sans Serif"/>
              </a:rPr>
              <a:t> </a:t>
            </a:r>
            <a:r>
              <a:rPr sz="1765" spc="-62" dirty="0">
                <a:solidFill>
                  <a:prstClr val="black"/>
                </a:solidFill>
                <a:latin typeface="Microsoft Sans Serif"/>
                <a:cs typeface="Microsoft Sans Serif"/>
              </a:rPr>
              <a:t>a</a:t>
            </a:r>
            <a:r>
              <a:rPr sz="1765" spc="-93" dirty="0">
                <a:solidFill>
                  <a:prstClr val="black"/>
                </a:solidFill>
                <a:latin typeface="Microsoft Sans Serif"/>
                <a:cs typeface="Microsoft Sans Serif"/>
              </a:rPr>
              <a:t>v</a:t>
            </a:r>
            <a:r>
              <a:rPr sz="1765" spc="-150" dirty="0">
                <a:solidFill>
                  <a:prstClr val="black"/>
                </a:solidFill>
                <a:latin typeface="Microsoft Sans Serif"/>
                <a:cs typeface="Microsoft Sans Serif"/>
              </a:rPr>
              <a:t>ec</a:t>
            </a:r>
            <a:r>
              <a:rPr sz="1765" spc="9" dirty="0">
                <a:solidFill>
                  <a:prstClr val="black"/>
                </a:solidFill>
                <a:latin typeface="Microsoft Sans Serif"/>
                <a:cs typeface="Microsoft Sans Serif"/>
              </a:rPr>
              <a:t> </a:t>
            </a:r>
            <a:r>
              <a:rPr sz="1765" spc="-132" dirty="0">
                <a:solidFill>
                  <a:prstClr val="black"/>
                </a:solidFill>
                <a:latin typeface="Microsoft Sans Serif"/>
                <a:cs typeface="Microsoft Sans Serif"/>
              </a:rPr>
              <a:t>bash</a:t>
            </a:r>
            <a:r>
              <a:rPr sz="1765" spc="-9" dirty="0">
                <a:solidFill>
                  <a:prstClr val="black"/>
                </a:solidFill>
                <a:latin typeface="Microsoft Sans Serif"/>
                <a:cs typeface="Microsoft Sans Serif"/>
              </a:rPr>
              <a:t> </a:t>
            </a:r>
            <a:r>
              <a:rPr sz="1765" spc="-106" dirty="0">
                <a:solidFill>
                  <a:prstClr val="black"/>
                </a:solidFill>
                <a:latin typeface="Microsoft Sans Serif"/>
                <a:cs typeface="Microsoft Sans Serif"/>
              </a:rPr>
              <a:t>:</a:t>
            </a:r>
            <a:endParaRPr sz="1765" dirty="0">
              <a:solidFill>
                <a:prstClr val="black"/>
              </a:solidFill>
              <a:latin typeface="Microsoft Sans Serif"/>
              <a:cs typeface="Microsoft Sans Serif"/>
            </a:endParaRPr>
          </a:p>
          <a:p>
            <a:pPr marL="1111122" marR="4483" indent="-265033" defTabSz="806867">
              <a:lnSpc>
                <a:spcPct val="104800"/>
              </a:lnSpc>
              <a:spcBef>
                <a:spcPts val="415"/>
              </a:spcBef>
              <a:tabLst>
                <a:tab pos="1111122" algn="l"/>
              </a:tabLst>
            </a:pPr>
            <a:r>
              <a:rPr sz="1015" spc="-31" dirty="0">
                <a:solidFill>
                  <a:srgbClr val="93B6D2"/>
                </a:solidFill>
                <a:latin typeface="Microsoft Sans Serif"/>
                <a:cs typeface="Microsoft Sans Serif"/>
              </a:rPr>
              <a:t>🞑	</a:t>
            </a:r>
            <a:r>
              <a:rPr sz="1456" spc="4" dirty="0">
                <a:solidFill>
                  <a:prstClr val="black"/>
                </a:solidFill>
                <a:latin typeface="Courier New"/>
                <a:cs typeface="Courier New"/>
              </a:rPr>
              <a:t>[[</a:t>
            </a:r>
            <a:r>
              <a:rPr sz="1456" spc="9" dirty="0">
                <a:solidFill>
                  <a:prstClr val="black"/>
                </a:solidFill>
                <a:latin typeface="Courier New"/>
                <a:cs typeface="Courier New"/>
              </a:rPr>
              <a:t> </a:t>
            </a:r>
            <a:r>
              <a:rPr sz="1456" dirty="0">
                <a:solidFill>
                  <a:prstClr val="black"/>
                </a:solidFill>
                <a:latin typeface="Courier New"/>
                <a:cs typeface="Courier New"/>
              </a:rPr>
              <a:t>expression</a:t>
            </a:r>
            <a:r>
              <a:rPr sz="1456" spc="40" dirty="0">
                <a:solidFill>
                  <a:prstClr val="black"/>
                </a:solidFill>
                <a:latin typeface="Courier New"/>
                <a:cs typeface="Courier New"/>
              </a:rPr>
              <a:t> </a:t>
            </a:r>
            <a:r>
              <a:rPr sz="1456" spc="4" dirty="0">
                <a:solidFill>
                  <a:prstClr val="black"/>
                </a:solidFill>
                <a:latin typeface="Courier New"/>
                <a:cs typeface="Courier New"/>
              </a:rPr>
              <a:t>]]</a:t>
            </a:r>
            <a:r>
              <a:rPr sz="1456" spc="22" dirty="0">
                <a:solidFill>
                  <a:prstClr val="black"/>
                </a:solidFill>
                <a:latin typeface="Courier New"/>
                <a:cs typeface="Courier New"/>
              </a:rPr>
              <a:t> </a:t>
            </a:r>
            <a:r>
              <a:rPr sz="1456" spc="172" dirty="0">
                <a:solidFill>
                  <a:prstClr val="black"/>
                </a:solidFill>
                <a:latin typeface="Microsoft Sans Serif"/>
                <a:cs typeface="Microsoft Sans Serif"/>
              </a:rPr>
              <a:t>#</a:t>
            </a:r>
            <a:r>
              <a:rPr sz="1456" spc="22" dirty="0">
                <a:solidFill>
                  <a:prstClr val="black"/>
                </a:solidFill>
                <a:latin typeface="Microsoft Sans Serif"/>
                <a:cs typeface="Microsoft Sans Serif"/>
              </a:rPr>
              <a:t> </a:t>
            </a:r>
            <a:r>
              <a:rPr sz="1456" spc="-115" dirty="0">
                <a:solidFill>
                  <a:prstClr val="black"/>
                </a:solidFill>
                <a:latin typeface="Microsoft Sans Serif"/>
                <a:cs typeface="Microsoft Sans Serif"/>
              </a:rPr>
              <a:t>Permet</a:t>
            </a:r>
            <a:r>
              <a:rPr sz="1456" spc="-4" dirty="0">
                <a:solidFill>
                  <a:prstClr val="black"/>
                </a:solidFill>
                <a:latin typeface="Microsoft Sans Serif"/>
                <a:cs typeface="Microsoft Sans Serif"/>
              </a:rPr>
              <a:t> </a:t>
            </a:r>
            <a:r>
              <a:rPr sz="1456" spc="-40" dirty="0">
                <a:solidFill>
                  <a:prstClr val="black"/>
                </a:solidFill>
                <a:latin typeface="Microsoft Sans Serif"/>
                <a:cs typeface="Microsoft Sans Serif"/>
              </a:rPr>
              <a:t>de</a:t>
            </a:r>
            <a:r>
              <a:rPr sz="1456" spc="35" dirty="0">
                <a:solidFill>
                  <a:prstClr val="black"/>
                </a:solidFill>
                <a:latin typeface="Microsoft Sans Serif"/>
                <a:cs typeface="Microsoft Sans Serif"/>
              </a:rPr>
              <a:t> </a:t>
            </a:r>
            <a:r>
              <a:rPr sz="1456" spc="-97" dirty="0">
                <a:solidFill>
                  <a:prstClr val="black"/>
                </a:solidFill>
                <a:latin typeface="Microsoft Sans Serif"/>
                <a:cs typeface="Microsoft Sans Serif"/>
              </a:rPr>
              <a:t>mieux</a:t>
            </a:r>
            <a:r>
              <a:rPr sz="1456" spc="22" dirty="0">
                <a:solidFill>
                  <a:prstClr val="black"/>
                </a:solidFill>
                <a:latin typeface="Microsoft Sans Serif"/>
                <a:cs typeface="Microsoft Sans Serif"/>
              </a:rPr>
              <a:t> </a:t>
            </a:r>
            <a:r>
              <a:rPr sz="1456" spc="-26" dirty="0">
                <a:solidFill>
                  <a:prstClr val="black"/>
                </a:solidFill>
                <a:latin typeface="Microsoft Sans Serif"/>
                <a:cs typeface="Microsoft Sans Serif"/>
              </a:rPr>
              <a:t>gérer</a:t>
            </a:r>
            <a:r>
              <a:rPr sz="1456" spc="13" dirty="0">
                <a:solidFill>
                  <a:prstClr val="black"/>
                </a:solidFill>
                <a:latin typeface="Microsoft Sans Serif"/>
                <a:cs typeface="Microsoft Sans Serif"/>
              </a:rPr>
              <a:t> </a:t>
            </a:r>
            <a:r>
              <a:rPr sz="1456" spc="-110" dirty="0">
                <a:solidFill>
                  <a:prstClr val="black"/>
                </a:solidFill>
                <a:latin typeface="Microsoft Sans Serif"/>
                <a:cs typeface="Microsoft Sans Serif"/>
              </a:rPr>
              <a:t>les</a:t>
            </a:r>
            <a:r>
              <a:rPr sz="1456" spc="13" dirty="0">
                <a:solidFill>
                  <a:prstClr val="black"/>
                </a:solidFill>
                <a:latin typeface="Microsoft Sans Serif"/>
                <a:cs typeface="Microsoft Sans Serif"/>
              </a:rPr>
              <a:t> </a:t>
            </a:r>
            <a:r>
              <a:rPr sz="1456" spc="-79" dirty="0">
                <a:solidFill>
                  <a:prstClr val="black"/>
                </a:solidFill>
                <a:latin typeface="Microsoft Sans Serif"/>
                <a:cs typeface="Microsoft Sans Serif"/>
              </a:rPr>
              <a:t>problèmes</a:t>
            </a:r>
            <a:r>
              <a:rPr sz="1456" spc="9" dirty="0">
                <a:solidFill>
                  <a:prstClr val="black"/>
                </a:solidFill>
                <a:latin typeface="Microsoft Sans Serif"/>
                <a:cs typeface="Microsoft Sans Serif"/>
              </a:rPr>
              <a:t> </a:t>
            </a:r>
            <a:r>
              <a:rPr sz="1456" spc="-88" dirty="0">
                <a:solidFill>
                  <a:prstClr val="black"/>
                </a:solidFill>
                <a:latin typeface="Microsoft Sans Serif"/>
                <a:cs typeface="Microsoft Sans Serif"/>
              </a:rPr>
              <a:t>d'espaces</a:t>
            </a:r>
            <a:r>
              <a:rPr sz="1456" spc="141" dirty="0">
                <a:solidFill>
                  <a:prstClr val="black"/>
                </a:solidFill>
                <a:latin typeface="Microsoft Sans Serif"/>
                <a:cs typeface="Microsoft Sans Serif"/>
              </a:rPr>
              <a:t> </a:t>
            </a:r>
            <a:r>
              <a:rPr sz="1456" spc="-101" dirty="0">
                <a:solidFill>
                  <a:prstClr val="black"/>
                </a:solidFill>
                <a:latin typeface="Microsoft Sans Serif"/>
                <a:cs typeface="Microsoft Sans Serif"/>
              </a:rPr>
              <a:t>dans</a:t>
            </a:r>
            <a:r>
              <a:rPr sz="1456" spc="26" dirty="0">
                <a:solidFill>
                  <a:prstClr val="black"/>
                </a:solidFill>
                <a:latin typeface="Microsoft Sans Serif"/>
                <a:cs typeface="Microsoft Sans Serif"/>
              </a:rPr>
              <a:t> </a:t>
            </a:r>
            <a:r>
              <a:rPr sz="1456" spc="-110" dirty="0">
                <a:solidFill>
                  <a:prstClr val="black"/>
                </a:solidFill>
                <a:latin typeface="Microsoft Sans Serif"/>
                <a:cs typeface="Microsoft Sans Serif"/>
              </a:rPr>
              <a:t>les</a:t>
            </a:r>
            <a:r>
              <a:rPr sz="1456" spc="22" dirty="0">
                <a:solidFill>
                  <a:prstClr val="black"/>
                </a:solidFill>
                <a:latin typeface="Microsoft Sans Serif"/>
                <a:cs typeface="Microsoft Sans Serif"/>
              </a:rPr>
              <a:t> </a:t>
            </a:r>
            <a:r>
              <a:rPr sz="1456" spc="-176" dirty="0">
                <a:solidFill>
                  <a:prstClr val="black"/>
                </a:solidFill>
                <a:latin typeface="Microsoft Sans Serif"/>
                <a:cs typeface="Microsoft Sans Serif"/>
              </a:rPr>
              <a:t>noms</a:t>
            </a:r>
            <a:r>
              <a:rPr sz="1456" spc="18" dirty="0">
                <a:solidFill>
                  <a:prstClr val="black"/>
                </a:solidFill>
                <a:latin typeface="Microsoft Sans Serif"/>
                <a:cs typeface="Microsoft Sans Serif"/>
              </a:rPr>
              <a:t> </a:t>
            </a:r>
            <a:r>
              <a:rPr sz="1456" spc="-40" dirty="0">
                <a:solidFill>
                  <a:prstClr val="black"/>
                </a:solidFill>
                <a:latin typeface="Microsoft Sans Serif"/>
                <a:cs typeface="Microsoft Sans Serif"/>
              </a:rPr>
              <a:t>de </a:t>
            </a:r>
            <a:r>
              <a:rPr sz="1456" spc="-375" dirty="0">
                <a:solidFill>
                  <a:prstClr val="black"/>
                </a:solidFill>
                <a:latin typeface="Microsoft Sans Serif"/>
                <a:cs typeface="Microsoft Sans Serif"/>
              </a:rPr>
              <a:t> </a:t>
            </a:r>
            <a:r>
              <a:rPr sz="1456" spc="-75" dirty="0">
                <a:solidFill>
                  <a:prstClr val="black"/>
                </a:solidFill>
                <a:latin typeface="Microsoft Sans Serif"/>
                <a:cs typeface="Microsoft Sans Serif"/>
              </a:rPr>
              <a:t>fichiers,</a:t>
            </a:r>
            <a:r>
              <a:rPr sz="1456" spc="13" dirty="0">
                <a:solidFill>
                  <a:prstClr val="black"/>
                </a:solidFill>
                <a:latin typeface="Microsoft Sans Serif"/>
                <a:cs typeface="Microsoft Sans Serif"/>
              </a:rPr>
              <a:t> </a:t>
            </a:r>
            <a:r>
              <a:rPr sz="1456" spc="-84" dirty="0">
                <a:solidFill>
                  <a:prstClr val="black"/>
                </a:solidFill>
                <a:latin typeface="Microsoft Sans Serif"/>
                <a:cs typeface="Microsoft Sans Serif"/>
              </a:rPr>
              <a:t>,</a:t>
            </a:r>
            <a:r>
              <a:rPr sz="1456" spc="18" dirty="0">
                <a:solidFill>
                  <a:prstClr val="black"/>
                </a:solidFill>
                <a:latin typeface="Microsoft Sans Serif"/>
                <a:cs typeface="Microsoft Sans Serif"/>
              </a:rPr>
              <a:t> </a:t>
            </a:r>
            <a:r>
              <a:rPr sz="1456" spc="-110" dirty="0">
                <a:solidFill>
                  <a:prstClr val="black"/>
                </a:solidFill>
                <a:latin typeface="Microsoft Sans Serif"/>
                <a:cs typeface="Microsoft Sans Serif"/>
              </a:rPr>
              <a:t>les</a:t>
            </a:r>
            <a:r>
              <a:rPr sz="1456" spc="9" dirty="0">
                <a:solidFill>
                  <a:prstClr val="black"/>
                </a:solidFill>
                <a:latin typeface="Microsoft Sans Serif"/>
                <a:cs typeface="Microsoft Sans Serif"/>
              </a:rPr>
              <a:t> </a:t>
            </a:r>
            <a:r>
              <a:rPr sz="1456" spc="-84" dirty="0">
                <a:solidFill>
                  <a:prstClr val="black"/>
                </a:solidFill>
                <a:latin typeface="Microsoft Sans Serif"/>
                <a:cs typeface="Microsoft Sans Serif"/>
              </a:rPr>
              <a:t>erreurs,</a:t>
            </a:r>
            <a:r>
              <a:rPr sz="1456" spc="13" dirty="0">
                <a:solidFill>
                  <a:prstClr val="black"/>
                </a:solidFill>
                <a:latin typeface="Microsoft Sans Serif"/>
                <a:cs typeface="Microsoft Sans Serif"/>
              </a:rPr>
              <a:t> </a:t>
            </a:r>
            <a:r>
              <a:rPr sz="1456" spc="-93" dirty="0">
                <a:solidFill>
                  <a:prstClr val="black"/>
                </a:solidFill>
                <a:latin typeface="Microsoft Sans Serif"/>
                <a:cs typeface="Microsoft Sans Serif"/>
              </a:rPr>
              <a:t>,,,</a:t>
            </a:r>
            <a:endParaRPr sz="1456" dirty="0">
              <a:solidFill>
                <a:prstClr val="black"/>
              </a:solidFill>
              <a:latin typeface="Microsoft Sans Serif"/>
              <a:cs typeface="Microsoft Sans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5" y="356189"/>
            <a:ext cx="7941098" cy="630829"/>
          </a:xfrm>
          <a:prstGeom prst="rect">
            <a:avLst/>
          </a:prstGeom>
        </p:spPr>
        <p:txBody>
          <a:bodyPr vert="horz" wrap="square" lIns="0" tIns="15128" rIns="0" bIns="0" rtlCol="0">
            <a:spAutoFit/>
          </a:bodyPr>
          <a:lstStyle/>
          <a:p>
            <a:pPr marL="11206">
              <a:spcBef>
                <a:spcPts val="119"/>
              </a:spcBef>
            </a:pPr>
            <a:r>
              <a:rPr sz="4000" spc="-357" dirty="0"/>
              <a:t>La</a:t>
            </a:r>
            <a:r>
              <a:rPr sz="4000" spc="62" dirty="0"/>
              <a:t> </a:t>
            </a:r>
            <a:r>
              <a:rPr sz="4000" spc="-309" dirty="0">
                <a:latin typeface="Arial"/>
                <a:cs typeface="Arial"/>
              </a:rPr>
              <a:t>commande</a:t>
            </a:r>
            <a:r>
              <a:rPr sz="4000" spc="-57" dirty="0">
                <a:latin typeface="Arial"/>
                <a:cs typeface="Arial"/>
              </a:rPr>
              <a:t> </a:t>
            </a:r>
            <a:r>
              <a:rPr sz="4000" spc="-304" dirty="0">
                <a:latin typeface="Arial"/>
                <a:cs typeface="Arial"/>
              </a:rPr>
              <a:t>test:</a:t>
            </a:r>
            <a:r>
              <a:rPr sz="4000" spc="-49" dirty="0">
                <a:latin typeface="Arial"/>
                <a:cs typeface="Arial"/>
              </a:rPr>
              <a:t> </a:t>
            </a:r>
            <a:r>
              <a:rPr sz="4000" spc="-260" dirty="0">
                <a:latin typeface="Arial"/>
                <a:cs typeface="Arial"/>
              </a:rPr>
              <a:t>V</a:t>
            </a:r>
            <a:r>
              <a:rPr sz="4000" spc="-199" dirty="0">
                <a:latin typeface="Arial"/>
                <a:cs typeface="Arial"/>
              </a:rPr>
              <a:t>aleur</a:t>
            </a:r>
            <a:r>
              <a:rPr sz="4000" spc="-44" dirty="0">
                <a:latin typeface="Arial"/>
                <a:cs typeface="Arial"/>
              </a:rPr>
              <a:t> </a:t>
            </a:r>
            <a:r>
              <a:rPr sz="4000" spc="-282" dirty="0">
                <a:latin typeface="Arial"/>
                <a:cs typeface="Arial"/>
              </a:rPr>
              <a:t>de</a:t>
            </a:r>
            <a:r>
              <a:rPr sz="4000" spc="-44" dirty="0">
                <a:latin typeface="Arial"/>
                <a:cs typeface="Arial"/>
              </a:rPr>
              <a:t> </a:t>
            </a:r>
            <a:r>
              <a:rPr sz="4000" spc="-207" dirty="0">
                <a:latin typeface="Arial"/>
                <a:cs typeface="Arial"/>
              </a:rPr>
              <a:t>r</a:t>
            </a:r>
            <a:r>
              <a:rPr sz="4000" spc="-278" dirty="0">
                <a:latin typeface="Arial"/>
                <a:cs typeface="Arial"/>
              </a:rPr>
              <a:t>etour</a:t>
            </a:r>
            <a:endParaRPr sz="4000" dirty="0">
              <a:latin typeface="Arial"/>
              <a:cs typeface="Arial"/>
            </a:endParaRPr>
          </a:p>
        </p:txBody>
      </p:sp>
      <p:sp>
        <p:nvSpPr>
          <p:cNvPr id="3" name="object 3"/>
          <p:cNvSpPr txBox="1"/>
          <p:nvPr/>
        </p:nvSpPr>
        <p:spPr>
          <a:xfrm>
            <a:off x="2322576" y="1543297"/>
            <a:ext cx="7777443" cy="4875535"/>
          </a:xfrm>
          <a:prstGeom prst="rect">
            <a:avLst/>
          </a:prstGeom>
        </p:spPr>
        <p:txBody>
          <a:bodyPr vert="horz" wrap="square" lIns="0" tIns="84044" rIns="0" bIns="0" rtlCol="0">
            <a:spAutoFit/>
          </a:bodyPr>
          <a:lstStyle/>
          <a:p>
            <a:pPr marL="11206" defTabSz="806867">
              <a:spcBef>
                <a:spcPts val="662"/>
              </a:spcBef>
            </a:pPr>
            <a:r>
              <a:rPr sz="1765" b="1" spc="-304" dirty="0">
                <a:solidFill>
                  <a:prstClr val="black"/>
                </a:solidFill>
                <a:latin typeface="Arial"/>
                <a:cs typeface="Arial"/>
              </a:rPr>
              <a:t>R</a:t>
            </a:r>
            <a:r>
              <a:rPr sz="1765" b="1" spc="-124" dirty="0">
                <a:solidFill>
                  <a:prstClr val="black"/>
                </a:solidFill>
                <a:latin typeface="Arial"/>
                <a:cs typeface="Arial"/>
              </a:rPr>
              <a:t>appels</a:t>
            </a:r>
            <a:r>
              <a:rPr sz="1765" b="1" spc="-18" dirty="0">
                <a:solidFill>
                  <a:prstClr val="black"/>
                </a:solidFill>
                <a:latin typeface="Arial"/>
                <a:cs typeface="Arial"/>
              </a:rPr>
              <a:t> </a:t>
            </a:r>
            <a:r>
              <a:rPr sz="1765" spc="-106" dirty="0">
                <a:solidFill>
                  <a:prstClr val="black"/>
                </a:solidFill>
                <a:latin typeface="Microsoft Sans Serif"/>
                <a:cs typeface="Microsoft Sans Serif"/>
              </a:rPr>
              <a:t>:</a:t>
            </a:r>
            <a:endParaRPr sz="1765" dirty="0">
              <a:solidFill>
                <a:prstClr val="black"/>
              </a:solidFill>
              <a:latin typeface="Microsoft Sans Serif"/>
              <a:cs typeface="Microsoft Sans Serif"/>
            </a:endParaRPr>
          </a:p>
          <a:p>
            <a:pPr marL="320505" marR="4483" indent="-309859" algn="just" defTabSz="806867">
              <a:spcBef>
                <a:spcPts val="688"/>
              </a:spcBef>
              <a:buClr>
                <a:srgbClr val="DD8046"/>
              </a:buClr>
              <a:buSzPct val="60416"/>
              <a:buFont typeface="Wingdings"/>
              <a:buChar char=""/>
              <a:tabLst>
                <a:tab pos="321066" algn="l"/>
              </a:tabLst>
            </a:pPr>
            <a:r>
              <a:rPr sz="2118" spc="-229" dirty="0">
                <a:solidFill>
                  <a:prstClr val="black"/>
                </a:solidFill>
                <a:latin typeface="Microsoft Sans Serif"/>
                <a:cs typeface="Microsoft Sans Serif"/>
              </a:rPr>
              <a:t>Tout</a:t>
            </a:r>
            <a:r>
              <a:rPr sz="2118" spc="-224" dirty="0">
                <a:solidFill>
                  <a:prstClr val="black"/>
                </a:solidFill>
                <a:latin typeface="Microsoft Sans Serif"/>
                <a:cs typeface="Microsoft Sans Serif"/>
              </a:rPr>
              <a:t> </a:t>
            </a:r>
            <a:r>
              <a:rPr sz="2118" spc="-119" dirty="0">
                <a:solidFill>
                  <a:prstClr val="black"/>
                </a:solidFill>
                <a:latin typeface="Microsoft Sans Serif"/>
                <a:cs typeface="Microsoft Sans Serif"/>
              </a:rPr>
              <a:t>programme</a:t>
            </a:r>
            <a:r>
              <a:rPr sz="2118" spc="-115" dirty="0">
                <a:solidFill>
                  <a:prstClr val="black"/>
                </a:solidFill>
                <a:latin typeface="Microsoft Sans Serif"/>
                <a:cs typeface="Microsoft Sans Serif"/>
              </a:rPr>
              <a:t> </a:t>
            </a:r>
            <a:r>
              <a:rPr sz="2118" spc="-185" dirty="0">
                <a:solidFill>
                  <a:prstClr val="black"/>
                </a:solidFill>
                <a:latin typeface="Microsoft Sans Serif"/>
                <a:cs typeface="Microsoft Sans Serif"/>
              </a:rPr>
              <a:t>ou</a:t>
            </a:r>
            <a:r>
              <a:rPr sz="2118" spc="-180" dirty="0">
                <a:solidFill>
                  <a:prstClr val="black"/>
                </a:solidFill>
                <a:latin typeface="Microsoft Sans Serif"/>
                <a:cs typeface="Microsoft Sans Serif"/>
              </a:rPr>
              <a:t> </a:t>
            </a:r>
            <a:r>
              <a:rPr sz="2118" spc="-119" dirty="0">
                <a:solidFill>
                  <a:prstClr val="black"/>
                </a:solidFill>
                <a:latin typeface="Microsoft Sans Serif"/>
                <a:cs typeface="Microsoft Sans Serif"/>
              </a:rPr>
              <a:t>fonction</a:t>
            </a:r>
            <a:r>
              <a:rPr sz="2118" spc="-115" dirty="0">
                <a:solidFill>
                  <a:prstClr val="black"/>
                </a:solidFill>
                <a:latin typeface="Microsoft Sans Serif"/>
                <a:cs typeface="Microsoft Sans Serif"/>
              </a:rPr>
              <a:t> </a:t>
            </a:r>
            <a:r>
              <a:rPr sz="2118" spc="-106" dirty="0">
                <a:solidFill>
                  <a:prstClr val="black"/>
                </a:solidFill>
                <a:latin typeface="Microsoft Sans Serif"/>
                <a:cs typeface="Microsoft Sans Serif"/>
              </a:rPr>
              <a:t>retourne</a:t>
            </a:r>
            <a:r>
              <a:rPr sz="2118" spc="-101" dirty="0">
                <a:solidFill>
                  <a:prstClr val="black"/>
                </a:solidFill>
                <a:latin typeface="Microsoft Sans Serif"/>
                <a:cs typeface="Microsoft Sans Serif"/>
              </a:rPr>
              <a:t> </a:t>
            </a:r>
            <a:r>
              <a:rPr sz="2118" spc="-212" dirty="0">
                <a:solidFill>
                  <a:prstClr val="black"/>
                </a:solidFill>
                <a:latin typeface="Microsoft Sans Serif"/>
                <a:cs typeface="Microsoft Sans Serif"/>
              </a:rPr>
              <a:t>une</a:t>
            </a:r>
            <a:r>
              <a:rPr sz="2118" spc="-207" dirty="0">
                <a:solidFill>
                  <a:prstClr val="black"/>
                </a:solidFill>
                <a:latin typeface="Microsoft Sans Serif"/>
                <a:cs typeface="Microsoft Sans Serif"/>
              </a:rPr>
              <a:t> </a:t>
            </a:r>
            <a:r>
              <a:rPr sz="2118" spc="-97" dirty="0">
                <a:solidFill>
                  <a:prstClr val="black"/>
                </a:solidFill>
                <a:latin typeface="Microsoft Sans Serif"/>
                <a:cs typeface="Microsoft Sans Serif"/>
              </a:rPr>
              <a:t>valeur</a:t>
            </a:r>
            <a:r>
              <a:rPr sz="2118" spc="-93" dirty="0">
                <a:solidFill>
                  <a:prstClr val="black"/>
                </a:solidFill>
                <a:latin typeface="Microsoft Sans Serif"/>
                <a:cs typeface="Microsoft Sans Serif"/>
              </a:rPr>
              <a:t> </a:t>
            </a:r>
            <a:r>
              <a:rPr sz="2118" spc="-71" dirty="0">
                <a:solidFill>
                  <a:prstClr val="black"/>
                </a:solidFill>
                <a:latin typeface="Microsoft Sans Serif"/>
                <a:cs typeface="Microsoft Sans Serif"/>
              </a:rPr>
              <a:t>de</a:t>
            </a:r>
            <a:r>
              <a:rPr sz="2118" spc="-66" dirty="0">
                <a:solidFill>
                  <a:prstClr val="black"/>
                </a:solidFill>
                <a:latin typeface="Microsoft Sans Serif"/>
                <a:cs typeface="Microsoft Sans Serif"/>
              </a:rPr>
              <a:t> </a:t>
            </a:r>
            <a:r>
              <a:rPr sz="2118" spc="-128" dirty="0">
                <a:solidFill>
                  <a:prstClr val="black"/>
                </a:solidFill>
                <a:latin typeface="Microsoft Sans Serif"/>
                <a:cs typeface="Microsoft Sans Serif"/>
              </a:rPr>
              <a:t>compte-rendu </a:t>
            </a:r>
            <a:r>
              <a:rPr sz="2118" spc="-124" dirty="0">
                <a:solidFill>
                  <a:prstClr val="black"/>
                </a:solidFill>
                <a:latin typeface="Microsoft Sans Serif"/>
                <a:cs typeface="Microsoft Sans Serif"/>
              </a:rPr>
              <a:t> </a:t>
            </a:r>
            <a:r>
              <a:rPr sz="2118" spc="-115" dirty="0">
                <a:solidFill>
                  <a:prstClr val="black"/>
                </a:solidFill>
                <a:latin typeface="Microsoft Sans Serif"/>
                <a:cs typeface="Microsoft Sans Serif"/>
              </a:rPr>
              <a:t>d'exécution </a:t>
            </a:r>
            <a:r>
              <a:rPr sz="2118" spc="-132" dirty="0">
                <a:solidFill>
                  <a:prstClr val="black"/>
                </a:solidFill>
                <a:latin typeface="Microsoft Sans Serif"/>
                <a:cs typeface="Microsoft Sans Serif"/>
              </a:rPr>
              <a:t>au </a:t>
            </a:r>
            <a:r>
              <a:rPr sz="2118" spc="-154" dirty="0">
                <a:solidFill>
                  <a:prstClr val="black"/>
                </a:solidFill>
                <a:latin typeface="Microsoft Sans Serif"/>
                <a:cs typeface="Microsoft Sans Serif"/>
              </a:rPr>
              <a:t>shell </a:t>
            </a:r>
            <a:r>
              <a:rPr sz="2118" spc="-97" dirty="0">
                <a:solidFill>
                  <a:prstClr val="black"/>
                </a:solidFill>
                <a:latin typeface="Microsoft Sans Serif"/>
                <a:cs typeface="Microsoft Sans Serif"/>
              </a:rPr>
              <a:t>qui </a:t>
            </a:r>
            <a:r>
              <a:rPr sz="2118" spc="-13" dirty="0">
                <a:solidFill>
                  <a:prstClr val="black"/>
                </a:solidFill>
                <a:latin typeface="Microsoft Sans Serif"/>
                <a:cs typeface="Microsoft Sans Serif"/>
              </a:rPr>
              <a:t>l'a </a:t>
            </a:r>
            <a:r>
              <a:rPr sz="2118" spc="-62" dirty="0">
                <a:solidFill>
                  <a:prstClr val="black"/>
                </a:solidFill>
                <a:latin typeface="Microsoft Sans Serif"/>
                <a:cs typeface="Microsoft Sans Serif"/>
              </a:rPr>
              <a:t>appelée </a:t>
            </a:r>
            <a:r>
              <a:rPr sz="2118" spc="-128" dirty="0">
                <a:solidFill>
                  <a:prstClr val="black"/>
                </a:solidFill>
                <a:latin typeface="Microsoft Sans Serif"/>
                <a:cs typeface="Microsoft Sans Serif"/>
              </a:rPr>
              <a:t>: </a:t>
            </a:r>
            <a:r>
              <a:rPr sz="2118" spc="-207" dirty="0">
                <a:solidFill>
                  <a:prstClr val="black"/>
                </a:solidFill>
                <a:latin typeface="Microsoft Sans Serif"/>
                <a:cs typeface="Microsoft Sans Serif"/>
              </a:rPr>
              <a:t>une </a:t>
            </a:r>
            <a:r>
              <a:rPr sz="2118" spc="-97" dirty="0">
                <a:solidFill>
                  <a:prstClr val="black"/>
                </a:solidFill>
                <a:latin typeface="Microsoft Sans Serif"/>
                <a:cs typeface="Microsoft Sans Serif"/>
              </a:rPr>
              <a:t>valeur </a:t>
            </a:r>
            <a:r>
              <a:rPr sz="2118" spc="-154" dirty="0">
                <a:solidFill>
                  <a:prstClr val="black"/>
                </a:solidFill>
                <a:latin typeface="Microsoft Sans Serif"/>
                <a:cs typeface="Microsoft Sans Serif"/>
              </a:rPr>
              <a:t>numérique </a:t>
            </a:r>
            <a:r>
              <a:rPr sz="2118" spc="-106" dirty="0">
                <a:solidFill>
                  <a:prstClr val="black"/>
                </a:solidFill>
                <a:latin typeface="Microsoft Sans Serif"/>
                <a:cs typeface="Microsoft Sans Serif"/>
              </a:rPr>
              <a:t>entre </a:t>
            </a:r>
            <a:r>
              <a:rPr sz="2118" spc="-13" dirty="0">
                <a:solidFill>
                  <a:prstClr val="black"/>
                </a:solidFill>
                <a:latin typeface="Microsoft Sans Serif"/>
                <a:cs typeface="Microsoft Sans Serif"/>
              </a:rPr>
              <a:t>0 </a:t>
            </a:r>
            <a:r>
              <a:rPr sz="2118" spc="-62" dirty="0">
                <a:solidFill>
                  <a:prstClr val="black"/>
                </a:solidFill>
                <a:latin typeface="Microsoft Sans Serif"/>
                <a:cs typeface="Microsoft Sans Serif"/>
              </a:rPr>
              <a:t>et </a:t>
            </a:r>
            <a:r>
              <a:rPr sz="2118" spc="-57" dirty="0">
                <a:solidFill>
                  <a:prstClr val="black"/>
                </a:solidFill>
                <a:latin typeface="Microsoft Sans Serif"/>
                <a:cs typeface="Microsoft Sans Serif"/>
              </a:rPr>
              <a:t> </a:t>
            </a:r>
            <a:r>
              <a:rPr sz="2118" spc="-18" dirty="0">
                <a:solidFill>
                  <a:prstClr val="black"/>
                </a:solidFill>
                <a:latin typeface="Microsoft Sans Serif"/>
                <a:cs typeface="Microsoft Sans Serif"/>
              </a:rPr>
              <a:t>255</a:t>
            </a:r>
            <a:endParaRPr sz="2118" dirty="0">
              <a:solidFill>
                <a:prstClr val="black"/>
              </a:solidFill>
              <a:latin typeface="Microsoft Sans Serif"/>
              <a:cs typeface="Microsoft Sans Serif"/>
            </a:endParaRPr>
          </a:p>
          <a:p>
            <a:pPr defTabSz="806867">
              <a:buClr>
                <a:srgbClr val="DD8046"/>
              </a:buClr>
              <a:buFont typeface="Wingdings"/>
              <a:buChar char=""/>
            </a:pPr>
            <a:endParaRPr sz="2294" dirty="0">
              <a:solidFill>
                <a:prstClr val="black"/>
              </a:solidFill>
              <a:latin typeface="Microsoft Sans Serif"/>
              <a:cs typeface="Microsoft Sans Serif"/>
            </a:endParaRPr>
          </a:p>
          <a:p>
            <a:pPr marL="320505" indent="-309859" defTabSz="806867">
              <a:spcBef>
                <a:spcPts val="1368"/>
              </a:spcBef>
              <a:buClr>
                <a:srgbClr val="DD8046"/>
              </a:buClr>
              <a:buSzPct val="60416"/>
              <a:buFont typeface="Wingdings"/>
              <a:buChar char=""/>
              <a:tabLst>
                <a:tab pos="320505" algn="l"/>
                <a:tab pos="321066" algn="l"/>
              </a:tabLst>
            </a:pPr>
            <a:r>
              <a:rPr sz="2118" spc="-106" dirty="0">
                <a:solidFill>
                  <a:prstClr val="black"/>
                </a:solidFill>
                <a:latin typeface="Microsoft Sans Serif"/>
                <a:cs typeface="Microsoft Sans Serif"/>
              </a:rPr>
              <a:t>Cette</a:t>
            </a:r>
            <a:r>
              <a:rPr sz="2118" spc="18" dirty="0">
                <a:solidFill>
                  <a:prstClr val="black"/>
                </a:solidFill>
                <a:latin typeface="Microsoft Sans Serif"/>
                <a:cs typeface="Microsoft Sans Serif"/>
              </a:rPr>
              <a:t> </a:t>
            </a:r>
            <a:r>
              <a:rPr sz="2118" spc="-97" dirty="0">
                <a:solidFill>
                  <a:prstClr val="black"/>
                </a:solidFill>
                <a:latin typeface="Microsoft Sans Serif"/>
                <a:cs typeface="Microsoft Sans Serif"/>
              </a:rPr>
              <a:t>valeur</a:t>
            </a:r>
            <a:r>
              <a:rPr sz="2118" spc="18" dirty="0">
                <a:solidFill>
                  <a:prstClr val="black"/>
                </a:solidFill>
                <a:latin typeface="Microsoft Sans Serif"/>
                <a:cs typeface="Microsoft Sans Serif"/>
              </a:rPr>
              <a:t> </a:t>
            </a:r>
            <a:r>
              <a:rPr sz="2118" spc="-71" dirty="0">
                <a:solidFill>
                  <a:prstClr val="black"/>
                </a:solidFill>
                <a:latin typeface="Microsoft Sans Serif"/>
                <a:cs typeface="Microsoft Sans Serif"/>
              </a:rPr>
              <a:t>de</a:t>
            </a:r>
            <a:r>
              <a:rPr sz="2118" spc="31" dirty="0">
                <a:solidFill>
                  <a:prstClr val="black"/>
                </a:solidFill>
                <a:latin typeface="Microsoft Sans Serif"/>
                <a:cs typeface="Microsoft Sans Serif"/>
              </a:rPr>
              <a:t> </a:t>
            </a:r>
            <a:r>
              <a:rPr sz="2118" spc="-84" dirty="0">
                <a:solidFill>
                  <a:prstClr val="black"/>
                </a:solidFill>
                <a:latin typeface="Microsoft Sans Serif"/>
                <a:cs typeface="Microsoft Sans Serif"/>
              </a:rPr>
              <a:t>retour</a:t>
            </a:r>
            <a:r>
              <a:rPr sz="2118" spc="18" dirty="0">
                <a:solidFill>
                  <a:prstClr val="black"/>
                </a:solidFill>
                <a:latin typeface="Microsoft Sans Serif"/>
                <a:cs typeface="Microsoft Sans Serif"/>
              </a:rPr>
              <a:t> </a:t>
            </a:r>
            <a:r>
              <a:rPr sz="2118" spc="-163" dirty="0">
                <a:solidFill>
                  <a:prstClr val="black"/>
                </a:solidFill>
                <a:latin typeface="Microsoft Sans Serif"/>
                <a:cs typeface="Microsoft Sans Serif"/>
              </a:rPr>
              <a:t>est</a:t>
            </a:r>
            <a:r>
              <a:rPr sz="2118" spc="22" dirty="0">
                <a:solidFill>
                  <a:prstClr val="black"/>
                </a:solidFill>
                <a:latin typeface="Microsoft Sans Serif"/>
                <a:cs typeface="Microsoft Sans Serif"/>
              </a:rPr>
              <a:t> </a:t>
            </a:r>
            <a:r>
              <a:rPr sz="2118" spc="-154" dirty="0">
                <a:solidFill>
                  <a:prstClr val="black"/>
                </a:solidFill>
                <a:latin typeface="Microsoft Sans Serif"/>
                <a:cs typeface="Microsoft Sans Serif"/>
              </a:rPr>
              <a:t>stockée</a:t>
            </a:r>
            <a:r>
              <a:rPr sz="2118" spc="26" dirty="0">
                <a:solidFill>
                  <a:prstClr val="black"/>
                </a:solidFill>
                <a:latin typeface="Microsoft Sans Serif"/>
                <a:cs typeface="Microsoft Sans Serif"/>
              </a:rPr>
              <a:t> </a:t>
            </a:r>
            <a:r>
              <a:rPr sz="2118" spc="-159" dirty="0">
                <a:solidFill>
                  <a:prstClr val="black"/>
                </a:solidFill>
                <a:latin typeface="Microsoft Sans Serif"/>
                <a:cs typeface="Microsoft Sans Serif"/>
              </a:rPr>
              <a:t>dans</a:t>
            </a:r>
            <a:r>
              <a:rPr sz="2118" spc="31" dirty="0">
                <a:solidFill>
                  <a:prstClr val="black"/>
                </a:solidFill>
                <a:latin typeface="Microsoft Sans Serif"/>
                <a:cs typeface="Microsoft Sans Serif"/>
              </a:rPr>
              <a:t> </a:t>
            </a:r>
            <a:r>
              <a:rPr sz="2118" spc="-18" dirty="0">
                <a:solidFill>
                  <a:prstClr val="black"/>
                </a:solidFill>
                <a:latin typeface="Microsoft Sans Serif"/>
                <a:cs typeface="Microsoft Sans Serif"/>
              </a:rPr>
              <a:t>la</a:t>
            </a:r>
            <a:r>
              <a:rPr sz="2118" spc="31" dirty="0">
                <a:solidFill>
                  <a:prstClr val="black"/>
                </a:solidFill>
                <a:latin typeface="Microsoft Sans Serif"/>
                <a:cs typeface="Microsoft Sans Serif"/>
              </a:rPr>
              <a:t> </a:t>
            </a:r>
            <a:r>
              <a:rPr sz="2118" spc="-49" dirty="0">
                <a:solidFill>
                  <a:prstClr val="black"/>
                </a:solidFill>
                <a:latin typeface="Microsoft Sans Serif"/>
                <a:cs typeface="Microsoft Sans Serif"/>
              </a:rPr>
              <a:t>variable</a:t>
            </a:r>
            <a:r>
              <a:rPr sz="2118" spc="22" dirty="0">
                <a:solidFill>
                  <a:prstClr val="black"/>
                </a:solidFill>
                <a:latin typeface="Microsoft Sans Serif"/>
                <a:cs typeface="Microsoft Sans Serif"/>
              </a:rPr>
              <a:t> </a:t>
            </a:r>
            <a:r>
              <a:rPr sz="2118" spc="-115" dirty="0">
                <a:solidFill>
                  <a:prstClr val="black"/>
                </a:solidFill>
                <a:latin typeface="Microsoft Sans Serif"/>
                <a:cs typeface="Microsoft Sans Serif"/>
              </a:rPr>
              <a:t>spéciale</a:t>
            </a:r>
            <a:r>
              <a:rPr sz="2118" spc="22" dirty="0">
                <a:solidFill>
                  <a:prstClr val="black"/>
                </a:solidFill>
                <a:latin typeface="Microsoft Sans Serif"/>
                <a:cs typeface="Microsoft Sans Serif"/>
              </a:rPr>
              <a:t> </a:t>
            </a:r>
            <a:r>
              <a:rPr sz="2118" spc="-190" dirty="0">
                <a:solidFill>
                  <a:prstClr val="black"/>
                </a:solidFill>
                <a:latin typeface="Microsoft Sans Serif"/>
                <a:cs typeface="Microsoft Sans Serif"/>
              </a:rPr>
              <a:t>$?</a:t>
            </a:r>
            <a:endParaRPr sz="2118" dirty="0">
              <a:solidFill>
                <a:prstClr val="black"/>
              </a:solidFill>
              <a:latin typeface="Microsoft Sans Serif"/>
              <a:cs typeface="Microsoft Sans Serif"/>
            </a:endParaRPr>
          </a:p>
          <a:p>
            <a:pPr marL="632606" marR="5043" indent="-265033" defTabSz="806867">
              <a:spcBef>
                <a:spcPts val="529"/>
              </a:spcBef>
            </a:pPr>
            <a:r>
              <a:rPr sz="1456" spc="-40" dirty="0">
                <a:solidFill>
                  <a:srgbClr val="93B6D2"/>
                </a:solidFill>
                <a:latin typeface="Microsoft Sans Serif"/>
                <a:cs typeface="Microsoft Sans Serif"/>
              </a:rPr>
              <a:t>🞑</a:t>
            </a:r>
            <a:r>
              <a:rPr sz="1456" spc="-35" dirty="0">
                <a:solidFill>
                  <a:srgbClr val="93B6D2"/>
                </a:solidFill>
                <a:latin typeface="Microsoft Sans Serif"/>
                <a:cs typeface="Microsoft Sans Serif"/>
              </a:rPr>
              <a:t> </a:t>
            </a:r>
            <a:r>
              <a:rPr sz="2118" spc="-13" dirty="0">
                <a:solidFill>
                  <a:prstClr val="black"/>
                </a:solidFill>
                <a:latin typeface="Microsoft Sans Serif"/>
                <a:cs typeface="Microsoft Sans Serif"/>
              </a:rPr>
              <a:t>0 </a:t>
            </a:r>
            <a:r>
              <a:rPr sz="2118" spc="-101" dirty="0">
                <a:solidFill>
                  <a:prstClr val="black"/>
                </a:solidFill>
                <a:latin typeface="Microsoft Sans Serif"/>
                <a:cs typeface="Microsoft Sans Serif"/>
              </a:rPr>
              <a:t>indique</a:t>
            </a:r>
            <a:r>
              <a:rPr sz="2118" spc="-97" dirty="0">
                <a:solidFill>
                  <a:prstClr val="black"/>
                </a:solidFill>
                <a:latin typeface="Microsoft Sans Serif"/>
                <a:cs typeface="Microsoft Sans Serif"/>
              </a:rPr>
              <a:t> </a:t>
            </a:r>
            <a:r>
              <a:rPr sz="2118" spc="-128" dirty="0">
                <a:solidFill>
                  <a:prstClr val="black"/>
                </a:solidFill>
                <a:latin typeface="Microsoft Sans Serif"/>
                <a:cs typeface="Microsoft Sans Serif"/>
              </a:rPr>
              <a:t>que</a:t>
            </a:r>
            <a:r>
              <a:rPr sz="2118" spc="-124" dirty="0">
                <a:solidFill>
                  <a:prstClr val="black"/>
                </a:solidFill>
                <a:latin typeface="Microsoft Sans Serif"/>
                <a:cs typeface="Microsoft Sans Serif"/>
              </a:rPr>
              <a:t> </a:t>
            </a:r>
            <a:r>
              <a:rPr sz="2118" spc="-18" dirty="0">
                <a:solidFill>
                  <a:prstClr val="black"/>
                </a:solidFill>
                <a:latin typeface="Microsoft Sans Serif"/>
                <a:cs typeface="Microsoft Sans Serif"/>
              </a:rPr>
              <a:t>la </a:t>
            </a:r>
            <a:r>
              <a:rPr sz="2118" spc="-185" dirty="0">
                <a:solidFill>
                  <a:prstClr val="black"/>
                </a:solidFill>
                <a:latin typeface="Microsoft Sans Serif"/>
                <a:cs typeface="Microsoft Sans Serif"/>
              </a:rPr>
              <a:t>commande</a:t>
            </a:r>
            <a:r>
              <a:rPr sz="2118" spc="-180" dirty="0">
                <a:solidFill>
                  <a:prstClr val="black"/>
                </a:solidFill>
                <a:latin typeface="Microsoft Sans Serif"/>
                <a:cs typeface="Microsoft Sans Serif"/>
              </a:rPr>
              <a:t> </a:t>
            </a:r>
            <a:r>
              <a:rPr sz="2118" spc="-172" dirty="0">
                <a:solidFill>
                  <a:prstClr val="black"/>
                </a:solidFill>
                <a:latin typeface="Microsoft Sans Serif"/>
                <a:cs typeface="Microsoft Sans Serif"/>
              </a:rPr>
              <a:t>s'est</a:t>
            </a:r>
            <a:r>
              <a:rPr sz="2118" spc="-168" dirty="0">
                <a:solidFill>
                  <a:prstClr val="black"/>
                </a:solidFill>
                <a:latin typeface="Microsoft Sans Serif"/>
                <a:cs typeface="Microsoft Sans Serif"/>
              </a:rPr>
              <a:t> </a:t>
            </a:r>
            <a:r>
              <a:rPr sz="2118" spc="-101" dirty="0">
                <a:solidFill>
                  <a:prstClr val="black"/>
                </a:solidFill>
                <a:latin typeface="Microsoft Sans Serif"/>
                <a:cs typeface="Microsoft Sans Serif"/>
              </a:rPr>
              <a:t>déroulée</a:t>
            </a:r>
            <a:r>
              <a:rPr sz="2118" spc="-97" dirty="0">
                <a:solidFill>
                  <a:prstClr val="black"/>
                </a:solidFill>
                <a:latin typeface="Microsoft Sans Serif"/>
                <a:cs typeface="Microsoft Sans Serif"/>
              </a:rPr>
              <a:t> </a:t>
            </a:r>
            <a:r>
              <a:rPr sz="2118" spc="-146" dirty="0">
                <a:solidFill>
                  <a:prstClr val="black"/>
                </a:solidFill>
                <a:latin typeface="Microsoft Sans Serif"/>
                <a:cs typeface="Microsoft Sans Serif"/>
              </a:rPr>
              <a:t>normalement</a:t>
            </a:r>
            <a:r>
              <a:rPr sz="2118" spc="-141" dirty="0">
                <a:solidFill>
                  <a:prstClr val="black"/>
                </a:solidFill>
                <a:latin typeface="Microsoft Sans Serif"/>
                <a:cs typeface="Microsoft Sans Serif"/>
              </a:rPr>
              <a:t> </a:t>
            </a:r>
            <a:r>
              <a:rPr sz="2118" spc="-128" dirty="0">
                <a:solidFill>
                  <a:prstClr val="black"/>
                </a:solidFill>
                <a:latin typeface="Microsoft Sans Serif"/>
                <a:cs typeface="Microsoft Sans Serif"/>
              </a:rPr>
              <a:t>(sauf</a:t>
            </a:r>
            <a:r>
              <a:rPr sz="2118" spc="-124" dirty="0">
                <a:solidFill>
                  <a:prstClr val="black"/>
                </a:solidFill>
                <a:latin typeface="Microsoft Sans Serif"/>
                <a:cs typeface="Microsoft Sans Serif"/>
              </a:rPr>
              <a:t> </a:t>
            </a:r>
            <a:r>
              <a:rPr sz="2118" spc="-202" dirty="0">
                <a:solidFill>
                  <a:prstClr val="black"/>
                </a:solidFill>
                <a:latin typeface="Microsoft Sans Serif"/>
                <a:cs typeface="Microsoft Sans Serif"/>
              </a:rPr>
              <a:t>cas </a:t>
            </a:r>
            <a:r>
              <a:rPr sz="2118" spc="-199" dirty="0">
                <a:solidFill>
                  <a:prstClr val="black"/>
                </a:solidFill>
                <a:latin typeface="Microsoft Sans Serif"/>
                <a:cs typeface="Microsoft Sans Serif"/>
              </a:rPr>
              <a:t> </a:t>
            </a:r>
            <a:r>
              <a:rPr sz="2118" spc="-93" dirty="0">
                <a:solidFill>
                  <a:prstClr val="black"/>
                </a:solidFill>
                <a:latin typeface="Microsoft Sans Serif"/>
                <a:cs typeface="Microsoft Sans Serif"/>
              </a:rPr>
              <a:t>particuliers)</a:t>
            </a:r>
            <a:endParaRPr sz="2118" dirty="0">
              <a:solidFill>
                <a:prstClr val="black"/>
              </a:solidFill>
              <a:latin typeface="Microsoft Sans Serif"/>
              <a:cs typeface="Microsoft Sans Serif"/>
            </a:endParaRPr>
          </a:p>
          <a:p>
            <a:pPr marL="367572" defTabSz="806867">
              <a:spcBef>
                <a:spcPts val="529"/>
              </a:spcBef>
            </a:pPr>
            <a:r>
              <a:rPr sz="1456" spc="-40" dirty="0">
                <a:solidFill>
                  <a:srgbClr val="93B6D2"/>
                </a:solidFill>
                <a:latin typeface="Microsoft Sans Serif"/>
                <a:cs typeface="Microsoft Sans Serif"/>
              </a:rPr>
              <a:t>🞑</a:t>
            </a:r>
            <a:r>
              <a:rPr sz="1456" spc="40" dirty="0">
                <a:solidFill>
                  <a:srgbClr val="93B6D2"/>
                </a:solidFill>
                <a:latin typeface="Microsoft Sans Serif"/>
                <a:cs typeface="Microsoft Sans Serif"/>
              </a:rPr>
              <a:t> </a:t>
            </a:r>
            <a:r>
              <a:rPr sz="2118" spc="-229" dirty="0">
                <a:solidFill>
                  <a:prstClr val="black"/>
                </a:solidFill>
                <a:latin typeface="Microsoft Sans Serif"/>
                <a:cs typeface="Microsoft Sans Serif"/>
              </a:rPr>
              <a:t>Tout</a:t>
            </a:r>
            <a:r>
              <a:rPr sz="2118" spc="9" dirty="0">
                <a:solidFill>
                  <a:prstClr val="black"/>
                </a:solidFill>
                <a:latin typeface="Microsoft Sans Serif"/>
                <a:cs typeface="Microsoft Sans Serif"/>
              </a:rPr>
              <a:t> </a:t>
            </a:r>
            <a:r>
              <a:rPr sz="2118" spc="-79" dirty="0">
                <a:solidFill>
                  <a:prstClr val="black"/>
                </a:solidFill>
                <a:latin typeface="Microsoft Sans Serif"/>
                <a:cs typeface="Microsoft Sans Serif"/>
              </a:rPr>
              <a:t>autre</a:t>
            </a:r>
            <a:r>
              <a:rPr sz="2118" spc="22" dirty="0">
                <a:solidFill>
                  <a:prstClr val="black"/>
                </a:solidFill>
                <a:latin typeface="Microsoft Sans Serif"/>
                <a:cs typeface="Microsoft Sans Serif"/>
              </a:rPr>
              <a:t> </a:t>
            </a:r>
            <a:r>
              <a:rPr sz="2118" spc="-141" dirty="0">
                <a:solidFill>
                  <a:prstClr val="black"/>
                </a:solidFill>
                <a:latin typeface="Microsoft Sans Serif"/>
                <a:cs typeface="Microsoft Sans Serif"/>
              </a:rPr>
              <a:t>nombre</a:t>
            </a:r>
            <a:r>
              <a:rPr sz="2118" spc="18" dirty="0">
                <a:solidFill>
                  <a:prstClr val="black"/>
                </a:solidFill>
                <a:latin typeface="Microsoft Sans Serif"/>
                <a:cs typeface="Microsoft Sans Serif"/>
              </a:rPr>
              <a:t> </a:t>
            </a:r>
            <a:r>
              <a:rPr sz="2118" spc="-49" dirty="0">
                <a:solidFill>
                  <a:prstClr val="black"/>
                </a:solidFill>
                <a:latin typeface="Microsoft Sans Serif"/>
                <a:cs typeface="Microsoft Sans Serif"/>
              </a:rPr>
              <a:t>(1-255)</a:t>
            </a:r>
            <a:r>
              <a:rPr sz="2118" spc="40" dirty="0">
                <a:solidFill>
                  <a:prstClr val="black"/>
                </a:solidFill>
                <a:latin typeface="Microsoft Sans Serif"/>
                <a:cs typeface="Microsoft Sans Serif"/>
              </a:rPr>
              <a:t> </a:t>
            </a:r>
            <a:r>
              <a:rPr sz="2118" spc="-115" dirty="0">
                <a:solidFill>
                  <a:prstClr val="black"/>
                </a:solidFill>
                <a:latin typeface="Microsoft Sans Serif"/>
                <a:cs typeface="Microsoft Sans Serif"/>
              </a:rPr>
              <a:t>signale</a:t>
            </a:r>
            <a:r>
              <a:rPr sz="2118" spc="22" dirty="0">
                <a:solidFill>
                  <a:prstClr val="black"/>
                </a:solidFill>
                <a:latin typeface="Microsoft Sans Serif"/>
                <a:cs typeface="Microsoft Sans Serif"/>
              </a:rPr>
              <a:t> </a:t>
            </a:r>
            <a:r>
              <a:rPr sz="2118" spc="-150" dirty="0">
                <a:solidFill>
                  <a:prstClr val="black"/>
                </a:solidFill>
                <a:latin typeface="Microsoft Sans Serif"/>
                <a:cs typeface="Microsoft Sans Serif"/>
              </a:rPr>
              <a:t>qu'une</a:t>
            </a:r>
            <a:r>
              <a:rPr sz="2118" spc="22" dirty="0">
                <a:solidFill>
                  <a:prstClr val="black"/>
                </a:solidFill>
                <a:latin typeface="Microsoft Sans Serif"/>
                <a:cs typeface="Microsoft Sans Serif"/>
              </a:rPr>
              <a:t> </a:t>
            </a:r>
            <a:r>
              <a:rPr sz="2118" spc="-84" dirty="0">
                <a:solidFill>
                  <a:prstClr val="black"/>
                </a:solidFill>
                <a:latin typeface="Microsoft Sans Serif"/>
                <a:cs typeface="Microsoft Sans Serif"/>
              </a:rPr>
              <a:t>erreur</a:t>
            </a:r>
            <a:r>
              <a:rPr sz="2118" spc="13" dirty="0">
                <a:solidFill>
                  <a:prstClr val="black"/>
                </a:solidFill>
                <a:latin typeface="Microsoft Sans Serif"/>
                <a:cs typeface="Microsoft Sans Serif"/>
              </a:rPr>
              <a:t> </a:t>
            </a:r>
            <a:r>
              <a:rPr sz="2118" spc="-172" dirty="0">
                <a:solidFill>
                  <a:prstClr val="black"/>
                </a:solidFill>
                <a:latin typeface="Microsoft Sans Serif"/>
                <a:cs typeface="Microsoft Sans Serif"/>
              </a:rPr>
              <a:t>s'est</a:t>
            </a:r>
            <a:r>
              <a:rPr sz="2118" spc="31" dirty="0">
                <a:solidFill>
                  <a:prstClr val="black"/>
                </a:solidFill>
                <a:latin typeface="Microsoft Sans Serif"/>
                <a:cs typeface="Microsoft Sans Serif"/>
              </a:rPr>
              <a:t> </a:t>
            </a:r>
            <a:r>
              <a:rPr sz="2118" spc="-75" dirty="0">
                <a:solidFill>
                  <a:prstClr val="black"/>
                </a:solidFill>
                <a:latin typeface="Microsoft Sans Serif"/>
                <a:cs typeface="Microsoft Sans Serif"/>
              </a:rPr>
              <a:t>produite</a:t>
            </a:r>
            <a:endParaRPr sz="2118" dirty="0">
              <a:solidFill>
                <a:prstClr val="black"/>
              </a:solidFill>
              <a:latin typeface="Microsoft Sans Serif"/>
              <a:cs typeface="Microsoft Sans Serif"/>
            </a:endParaRPr>
          </a:p>
          <a:p>
            <a:pPr defTabSz="806867">
              <a:spcBef>
                <a:spcPts val="26"/>
              </a:spcBef>
            </a:pPr>
            <a:endParaRPr sz="3309" dirty="0">
              <a:solidFill>
                <a:prstClr val="black"/>
              </a:solidFill>
              <a:latin typeface="Microsoft Sans Serif"/>
              <a:cs typeface="Microsoft Sans Serif"/>
            </a:endParaRPr>
          </a:p>
          <a:p>
            <a:pPr marL="320505" marR="6724" indent="-309859" algn="just" defTabSz="806867">
              <a:buClr>
                <a:srgbClr val="DD8046"/>
              </a:buClr>
              <a:buSzPct val="60416"/>
              <a:buFont typeface="Wingdings"/>
              <a:buChar char=""/>
              <a:tabLst>
                <a:tab pos="321066" algn="l"/>
              </a:tabLst>
            </a:pPr>
            <a:r>
              <a:rPr sz="2118" spc="-190" dirty="0">
                <a:solidFill>
                  <a:prstClr val="black"/>
                </a:solidFill>
                <a:latin typeface="Microsoft Sans Serif"/>
                <a:cs typeface="Microsoft Sans Serif"/>
              </a:rPr>
              <a:t>La </a:t>
            </a:r>
            <a:r>
              <a:rPr sz="2118" spc="-185" dirty="0">
                <a:solidFill>
                  <a:prstClr val="black"/>
                </a:solidFill>
                <a:latin typeface="Microsoft Sans Serif"/>
                <a:cs typeface="Microsoft Sans Serif"/>
              </a:rPr>
              <a:t>commande </a:t>
            </a:r>
            <a:r>
              <a:rPr sz="2118" spc="-128" dirty="0">
                <a:solidFill>
                  <a:prstClr val="black"/>
                </a:solidFill>
                <a:latin typeface="Microsoft Sans Serif"/>
                <a:cs typeface="Microsoft Sans Serif"/>
              </a:rPr>
              <a:t>test, </a:t>
            </a:r>
            <a:r>
              <a:rPr sz="2118" spc="-71" dirty="0">
                <a:solidFill>
                  <a:prstClr val="black"/>
                </a:solidFill>
                <a:latin typeface="Microsoft Sans Serif"/>
                <a:cs typeface="Microsoft Sans Serif"/>
              </a:rPr>
              <a:t>de </a:t>
            </a:r>
            <a:r>
              <a:rPr sz="2118" spc="-234" dirty="0">
                <a:solidFill>
                  <a:prstClr val="black"/>
                </a:solidFill>
                <a:latin typeface="Microsoft Sans Serif"/>
                <a:cs typeface="Microsoft Sans Serif"/>
              </a:rPr>
              <a:t>même, </a:t>
            </a:r>
            <a:r>
              <a:rPr sz="2118" spc="-106" dirty="0">
                <a:solidFill>
                  <a:prstClr val="black"/>
                </a:solidFill>
                <a:latin typeface="Microsoft Sans Serif"/>
                <a:cs typeface="Microsoft Sans Serif"/>
              </a:rPr>
              <a:t>retourne </a:t>
            </a:r>
            <a:r>
              <a:rPr sz="2118" spc="-13" dirty="0">
                <a:solidFill>
                  <a:prstClr val="black"/>
                </a:solidFill>
                <a:latin typeface="Microsoft Sans Serif"/>
                <a:cs typeface="Microsoft Sans Serif"/>
              </a:rPr>
              <a:t>0 </a:t>
            </a:r>
            <a:r>
              <a:rPr sz="2118" spc="-190" dirty="0">
                <a:solidFill>
                  <a:prstClr val="black"/>
                </a:solidFill>
                <a:latin typeface="Microsoft Sans Serif"/>
                <a:cs typeface="Microsoft Sans Serif"/>
              </a:rPr>
              <a:t>si </a:t>
            </a:r>
            <a:r>
              <a:rPr sz="2118" spc="-18" dirty="0">
                <a:solidFill>
                  <a:prstClr val="black"/>
                </a:solidFill>
                <a:latin typeface="Microsoft Sans Serif"/>
                <a:cs typeface="Microsoft Sans Serif"/>
              </a:rPr>
              <a:t>la </a:t>
            </a:r>
            <a:r>
              <a:rPr sz="2118" spc="-115" dirty="0">
                <a:solidFill>
                  <a:prstClr val="black"/>
                </a:solidFill>
                <a:latin typeface="Microsoft Sans Serif"/>
                <a:cs typeface="Microsoft Sans Serif"/>
              </a:rPr>
              <a:t>condition </a:t>
            </a:r>
            <a:r>
              <a:rPr sz="2118" spc="-163" dirty="0">
                <a:solidFill>
                  <a:prstClr val="black"/>
                </a:solidFill>
                <a:latin typeface="Microsoft Sans Serif"/>
                <a:cs typeface="Microsoft Sans Serif"/>
              </a:rPr>
              <a:t>est </a:t>
            </a:r>
            <a:r>
              <a:rPr sz="2118" spc="-137" dirty="0">
                <a:solidFill>
                  <a:prstClr val="black"/>
                </a:solidFill>
                <a:latin typeface="Microsoft Sans Serif"/>
                <a:cs typeface="Microsoft Sans Serif"/>
              </a:rPr>
              <a:t>considérée </a:t>
            </a:r>
            <a:r>
              <a:rPr sz="2118" spc="-132" dirty="0">
                <a:solidFill>
                  <a:prstClr val="black"/>
                </a:solidFill>
                <a:latin typeface="Microsoft Sans Serif"/>
                <a:cs typeface="Microsoft Sans Serif"/>
              </a:rPr>
              <a:t> </a:t>
            </a:r>
            <a:r>
              <a:rPr sz="2118" spc="-243" dirty="0">
                <a:solidFill>
                  <a:prstClr val="black"/>
                </a:solidFill>
                <a:latin typeface="Microsoft Sans Serif"/>
                <a:cs typeface="Microsoft Sans Serif"/>
              </a:rPr>
              <a:t>comme</a:t>
            </a:r>
            <a:r>
              <a:rPr sz="2118" spc="-238" dirty="0">
                <a:solidFill>
                  <a:prstClr val="black"/>
                </a:solidFill>
                <a:latin typeface="Microsoft Sans Serif"/>
                <a:cs typeface="Microsoft Sans Serif"/>
              </a:rPr>
              <a:t> </a:t>
            </a:r>
            <a:r>
              <a:rPr sz="2118" spc="-88" dirty="0">
                <a:solidFill>
                  <a:prstClr val="black"/>
                </a:solidFill>
                <a:latin typeface="Microsoft Sans Serif"/>
                <a:cs typeface="Microsoft Sans Serif"/>
              </a:rPr>
              <a:t>vraie, </a:t>
            </a:r>
            <a:r>
              <a:rPr sz="2118" spc="-207" dirty="0">
                <a:solidFill>
                  <a:prstClr val="black"/>
                </a:solidFill>
                <a:latin typeface="Microsoft Sans Serif"/>
                <a:cs typeface="Microsoft Sans Serif"/>
              </a:rPr>
              <a:t>une</a:t>
            </a:r>
            <a:r>
              <a:rPr sz="2118" spc="146" dirty="0">
                <a:solidFill>
                  <a:prstClr val="black"/>
                </a:solidFill>
                <a:latin typeface="Microsoft Sans Serif"/>
                <a:cs typeface="Microsoft Sans Serif"/>
              </a:rPr>
              <a:t> </a:t>
            </a:r>
            <a:r>
              <a:rPr sz="2118" spc="-97" dirty="0">
                <a:solidFill>
                  <a:prstClr val="black"/>
                </a:solidFill>
                <a:latin typeface="Microsoft Sans Serif"/>
                <a:cs typeface="Microsoft Sans Serif"/>
              </a:rPr>
              <a:t>valeur</a:t>
            </a:r>
            <a:r>
              <a:rPr sz="2118" spc="371" dirty="0">
                <a:solidFill>
                  <a:prstClr val="black"/>
                </a:solidFill>
                <a:latin typeface="Microsoft Sans Serif"/>
                <a:cs typeface="Microsoft Sans Serif"/>
              </a:rPr>
              <a:t> </a:t>
            </a:r>
            <a:r>
              <a:rPr sz="2118" spc="-44" dirty="0">
                <a:solidFill>
                  <a:prstClr val="black"/>
                </a:solidFill>
                <a:latin typeface="Microsoft Sans Serif"/>
                <a:cs typeface="Microsoft Sans Serif"/>
              </a:rPr>
              <a:t>différente </a:t>
            </a:r>
            <a:r>
              <a:rPr sz="2118" spc="-71" dirty="0">
                <a:solidFill>
                  <a:prstClr val="black"/>
                </a:solidFill>
                <a:latin typeface="Microsoft Sans Serif"/>
                <a:cs typeface="Microsoft Sans Serif"/>
              </a:rPr>
              <a:t>de </a:t>
            </a:r>
            <a:r>
              <a:rPr sz="2118" spc="-13" dirty="0">
                <a:solidFill>
                  <a:prstClr val="black"/>
                </a:solidFill>
                <a:latin typeface="Microsoft Sans Serif"/>
                <a:cs typeface="Microsoft Sans Serif"/>
              </a:rPr>
              <a:t>0 </a:t>
            </a:r>
            <a:r>
              <a:rPr sz="2118" spc="-199" dirty="0">
                <a:solidFill>
                  <a:prstClr val="black"/>
                </a:solidFill>
                <a:latin typeface="Microsoft Sans Serif"/>
                <a:cs typeface="Microsoft Sans Serif"/>
              </a:rPr>
              <a:t>sinon</a:t>
            </a:r>
            <a:r>
              <a:rPr sz="2118" spc="163" dirty="0">
                <a:solidFill>
                  <a:prstClr val="black"/>
                </a:solidFill>
                <a:latin typeface="Microsoft Sans Serif"/>
                <a:cs typeface="Microsoft Sans Serif"/>
              </a:rPr>
              <a:t> </a:t>
            </a:r>
            <a:r>
              <a:rPr sz="2118" spc="-97" dirty="0">
                <a:solidFill>
                  <a:prstClr val="black"/>
                </a:solidFill>
                <a:latin typeface="Microsoft Sans Serif"/>
                <a:cs typeface="Microsoft Sans Serif"/>
              </a:rPr>
              <a:t>pour</a:t>
            </a:r>
            <a:r>
              <a:rPr sz="2118" spc="371" dirty="0">
                <a:solidFill>
                  <a:prstClr val="black"/>
                </a:solidFill>
                <a:latin typeface="Microsoft Sans Serif"/>
                <a:cs typeface="Microsoft Sans Serif"/>
              </a:rPr>
              <a:t> </a:t>
            </a:r>
            <a:r>
              <a:rPr sz="2118" spc="-79" dirty="0">
                <a:solidFill>
                  <a:prstClr val="black"/>
                </a:solidFill>
                <a:latin typeface="Microsoft Sans Serif"/>
                <a:cs typeface="Microsoft Sans Serif"/>
              </a:rPr>
              <a:t>signifier qu'elle </a:t>
            </a:r>
            <a:r>
              <a:rPr sz="2118" spc="-75" dirty="0">
                <a:solidFill>
                  <a:prstClr val="black"/>
                </a:solidFill>
                <a:latin typeface="Microsoft Sans Serif"/>
                <a:cs typeface="Microsoft Sans Serif"/>
              </a:rPr>
              <a:t> </a:t>
            </a:r>
            <a:r>
              <a:rPr sz="2118" spc="-163" dirty="0">
                <a:solidFill>
                  <a:prstClr val="black"/>
                </a:solidFill>
                <a:latin typeface="Microsoft Sans Serif"/>
                <a:cs typeface="Microsoft Sans Serif"/>
              </a:rPr>
              <a:t>est</a:t>
            </a:r>
            <a:r>
              <a:rPr sz="2118" spc="22" dirty="0">
                <a:solidFill>
                  <a:prstClr val="black"/>
                </a:solidFill>
                <a:latin typeface="Microsoft Sans Serif"/>
                <a:cs typeface="Microsoft Sans Serif"/>
              </a:rPr>
              <a:t> </a:t>
            </a:r>
            <a:r>
              <a:rPr sz="2118" spc="-124" dirty="0">
                <a:solidFill>
                  <a:prstClr val="black"/>
                </a:solidFill>
                <a:latin typeface="Microsoft Sans Serif"/>
                <a:cs typeface="Microsoft Sans Serif"/>
              </a:rPr>
              <a:t>fau</a:t>
            </a:r>
            <a:r>
              <a:rPr sz="2118" spc="-128" dirty="0">
                <a:solidFill>
                  <a:prstClr val="black"/>
                </a:solidFill>
                <a:latin typeface="Microsoft Sans Serif"/>
                <a:cs typeface="Microsoft Sans Serif"/>
              </a:rPr>
              <a:t>s</a:t>
            </a:r>
            <a:r>
              <a:rPr sz="2118" spc="-238" dirty="0">
                <a:solidFill>
                  <a:prstClr val="black"/>
                </a:solidFill>
                <a:latin typeface="Microsoft Sans Serif"/>
                <a:cs typeface="Microsoft Sans Serif"/>
              </a:rPr>
              <a:t>se</a:t>
            </a:r>
            <a:endParaRPr sz="2118" dirty="0">
              <a:solidFill>
                <a:prstClr val="black"/>
              </a:solidFill>
              <a:latin typeface="Microsoft Sans Serif"/>
              <a:cs typeface="Microsoft Sans Serif"/>
            </a:endParaRPr>
          </a:p>
        </p:txBody>
      </p:sp>
      <p:sp>
        <p:nvSpPr>
          <p:cNvPr id="4" name="object 4"/>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58</a:t>
            </a:r>
            <a:endParaRPr sz="1235">
              <a:solidFill>
                <a:prstClr val="black"/>
              </a:solidFill>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1F543-6704-5164-C332-1ADAA77D86A1}"/>
              </a:ext>
            </a:extLst>
          </p:cNvPr>
          <p:cNvSpPr>
            <a:spLocks noGrp="1"/>
          </p:cNvSpPr>
          <p:nvPr>
            <p:ph type="title"/>
          </p:nvPr>
        </p:nvSpPr>
        <p:spPr/>
        <p:txBody>
          <a:bodyPr/>
          <a:lstStyle/>
          <a:p>
            <a:r>
              <a:rPr lang="fr-FR" dirty="0"/>
              <a:t>Les conditions : If ... </a:t>
            </a:r>
            <a:r>
              <a:rPr lang="fr-FR" dirty="0" err="1"/>
              <a:t>then</a:t>
            </a:r>
            <a:r>
              <a:rPr lang="fr-FR" dirty="0"/>
              <a:t> ... fi</a:t>
            </a:r>
          </a:p>
        </p:txBody>
      </p:sp>
      <p:sp>
        <p:nvSpPr>
          <p:cNvPr id="4" name="ZoneTexte 3">
            <a:extLst>
              <a:ext uri="{FF2B5EF4-FFF2-40B4-BE49-F238E27FC236}">
                <a16:creationId xmlns:a16="http://schemas.microsoft.com/office/drawing/2014/main" id="{A35CF942-8D45-2E14-D66A-A47BB3348628}"/>
              </a:ext>
            </a:extLst>
          </p:cNvPr>
          <p:cNvSpPr txBox="1"/>
          <p:nvPr/>
        </p:nvSpPr>
        <p:spPr>
          <a:xfrm>
            <a:off x="604156" y="1855533"/>
            <a:ext cx="10331321" cy="369332"/>
          </a:xfrm>
          <a:prstGeom prst="rect">
            <a:avLst/>
          </a:prstGeom>
          <a:noFill/>
        </p:spPr>
        <p:txBody>
          <a:bodyPr wrap="square">
            <a:spAutoFit/>
          </a:bodyPr>
          <a:lstStyle/>
          <a:p>
            <a:pPr marL="285750" indent="-285750">
              <a:buFont typeface="Arial" panose="020B0604020202020204" pitchFamily="34" charset="0"/>
              <a:buChar char="•"/>
            </a:pPr>
            <a:r>
              <a:rPr lang="fr-FR" dirty="0"/>
              <a:t>La structure de contrôle if </a:t>
            </a:r>
            <a:r>
              <a:rPr lang="fr-FR" dirty="0" err="1"/>
              <a:t>then</a:t>
            </a:r>
            <a:r>
              <a:rPr lang="fr-FR" dirty="0"/>
              <a:t> </a:t>
            </a:r>
            <a:r>
              <a:rPr lang="fr-FR" dirty="0" err="1"/>
              <a:t>else</a:t>
            </a:r>
            <a:r>
              <a:rPr lang="fr-FR" dirty="0"/>
              <a:t> fi utilise le code de sortie d'une commande</a:t>
            </a:r>
          </a:p>
        </p:txBody>
      </p:sp>
      <p:sp>
        <p:nvSpPr>
          <p:cNvPr id="7" name="ZoneTexte 6">
            <a:extLst>
              <a:ext uri="{FF2B5EF4-FFF2-40B4-BE49-F238E27FC236}">
                <a16:creationId xmlns:a16="http://schemas.microsoft.com/office/drawing/2014/main" id="{3E090CE2-2D34-82A6-73E0-A7BE542C698A}"/>
              </a:ext>
            </a:extLst>
          </p:cNvPr>
          <p:cNvSpPr txBox="1"/>
          <p:nvPr/>
        </p:nvSpPr>
        <p:spPr>
          <a:xfrm>
            <a:off x="725456" y="5772177"/>
            <a:ext cx="6097554" cy="369332"/>
          </a:xfrm>
          <a:prstGeom prst="rect">
            <a:avLst/>
          </a:prstGeom>
          <a:noFill/>
        </p:spPr>
        <p:txBody>
          <a:bodyPr wrap="square">
            <a:spAutoFit/>
          </a:bodyPr>
          <a:lstStyle/>
          <a:p>
            <a:pPr marL="285750" indent="-285750">
              <a:buFont typeface="Arial" panose="020B0604020202020204" pitchFamily="34" charset="0"/>
              <a:buChar char="•"/>
            </a:pPr>
            <a:r>
              <a:rPr lang="fr-FR" dirty="0" err="1"/>
              <a:t>else</a:t>
            </a:r>
            <a:r>
              <a:rPr lang="fr-FR" dirty="0"/>
              <a:t> est optionnel</a:t>
            </a:r>
          </a:p>
        </p:txBody>
      </p:sp>
      <p:sp>
        <p:nvSpPr>
          <p:cNvPr id="9" name="Rectangle 2">
            <a:extLst>
              <a:ext uri="{FF2B5EF4-FFF2-40B4-BE49-F238E27FC236}">
                <a16:creationId xmlns:a16="http://schemas.microsoft.com/office/drawing/2014/main" id="{442AA737-FC02-8D29-8BEE-5E03B7094AA6}"/>
              </a:ext>
            </a:extLst>
          </p:cNvPr>
          <p:cNvSpPr>
            <a:spLocks noChangeArrowheads="1"/>
          </p:cNvSpPr>
          <p:nvPr/>
        </p:nvSpPr>
        <p:spPr bwMode="auto">
          <a:xfrm>
            <a:off x="725456" y="2274973"/>
            <a:ext cx="7405874" cy="3447098"/>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 un si simple</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test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endPar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 test est passé"</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 on ferme toujours la condition par fi (if en verlan !)</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 et avec un </a:t>
            </a:r>
            <a:r>
              <a:rPr kumimoji="0" lang="fr-FR" altLang="fr-FR" sz="1600" b="0" i="0" u="none" strike="noStrike" cap="none" normalizeH="0" baseline="0" dirty="0" err="1">
                <a:ln>
                  <a:noFill/>
                </a:ln>
                <a:solidFill>
                  <a:srgbClr val="999999"/>
                </a:solidFill>
                <a:effectLst/>
                <a:latin typeface="Courier New" panose="02070309020205020404" pitchFamily="49" charset="0"/>
                <a:cs typeface="Courier New" panose="02070309020205020404" pitchFamily="49" charset="0"/>
              </a:rPr>
              <a:t>else</a:t>
            </a:r>
            <a:r>
              <a:rPr kumimoji="0" lang="fr-FR" altLang="fr-FR" sz="16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 if et un </a:t>
            </a:r>
            <a:r>
              <a:rPr kumimoji="0" lang="fr-FR" altLang="fr-FR" sz="1600" b="0" i="0" u="none" strike="noStrike" cap="none" normalizeH="0" baseline="0" dirty="0" err="1">
                <a:ln>
                  <a:noFill/>
                </a:ln>
                <a:solidFill>
                  <a:srgbClr val="999999"/>
                </a:solidFill>
                <a:effectLst/>
                <a:latin typeface="Courier New" panose="02070309020205020404" pitchFamily="49" charset="0"/>
                <a:cs typeface="Courier New" panose="02070309020205020404" pitchFamily="49" charset="0"/>
              </a:rPr>
              <a:t>else</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test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 test est passé"</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elif</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test2 ]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 test2 est passé"</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else</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"les deux tests ont échoué"</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419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5" y="356189"/>
            <a:ext cx="6309471" cy="667121"/>
          </a:xfrm>
          <a:prstGeom prst="rect">
            <a:avLst/>
          </a:prstGeom>
        </p:spPr>
        <p:txBody>
          <a:bodyPr vert="horz" wrap="square" lIns="0" tIns="15128" rIns="0" bIns="0" rtlCol="0">
            <a:spAutoFit/>
          </a:bodyPr>
          <a:lstStyle/>
          <a:p>
            <a:pPr marL="11206">
              <a:spcBef>
                <a:spcPts val="119"/>
              </a:spcBef>
            </a:pPr>
            <a:r>
              <a:rPr spc="-547" dirty="0"/>
              <a:t>Les</a:t>
            </a:r>
            <a:r>
              <a:rPr spc="57" dirty="0"/>
              <a:t> </a:t>
            </a:r>
            <a:r>
              <a:rPr spc="-309" dirty="0"/>
              <a:t>expressions</a:t>
            </a:r>
            <a:r>
              <a:rPr spc="101" dirty="0"/>
              <a:t> </a:t>
            </a:r>
            <a:r>
              <a:rPr spc="-224" dirty="0"/>
              <a:t>arithmétiques</a:t>
            </a:r>
          </a:p>
        </p:txBody>
      </p:sp>
      <p:sp>
        <p:nvSpPr>
          <p:cNvPr id="3" name="object 3"/>
          <p:cNvSpPr txBox="1"/>
          <p:nvPr/>
        </p:nvSpPr>
        <p:spPr>
          <a:xfrm>
            <a:off x="2322575" y="1597017"/>
            <a:ext cx="2656915" cy="2129215"/>
          </a:xfrm>
          <a:prstGeom prst="rect">
            <a:avLst/>
          </a:prstGeom>
        </p:spPr>
        <p:txBody>
          <a:bodyPr vert="horz" wrap="square" lIns="0" tIns="10646" rIns="0" bIns="0" rtlCol="0">
            <a:spAutoFit/>
          </a:bodyPr>
          <a:lstStyle/>
          <a:p>
            <a:pPr marL="11206" defTabSz="806867">
              <a:spcBef>
                <a:spcPts val="84"/>
              </a:spcBef>
            </a:pPr>
            <a:r>
              <a:rPr sz="2471" b="1" spc="-287" dirty="0">
                <a:solidFill>
                  <a:prstClr val="black"/>
                </a:solidFill>
                <a:latin typeface="Arial"/>
                <a:cs typeface="Arial"/>
              </a:rPr>
              <a:t>L</a:t>
            </a:r>
            <a:r>
              <a:rPr sz="2471" b="1" spc="-251" dirty="0">
                <a:solidFill>
                  <a:prstClr val="black"/>
                </a:solidFill>
                <a:latin typeface="Arial"/>
                <a:cs typeface="Arial"/>
              </a:rPr>
              <a:t>a</a:t>
            </a:r>
            <a:r>
              <a:rPr sz="2471" b="1" spc="-22" dirty="0">
                <a:solidFill>
                  <a:prstClr val="black"/>
                </a:solidFill>
                <a:latin typeface="Arial"/>
                <a:cs typeface="Arial"/>
              </a:rPr>
              <a:t> </a:t>
            </a:r>
            <a:r>
              <a:rPr sz="2471" b="1" spc="-224" dirty="0">
                <a:solidFill>
                  <a:prstClr val="black"/>
                </a:solidFill>
                <a:latin typeface="Arial"/>
                <a:cs typeface="Arial"/>
              </a:rPr>
              <a:t>comman</a:t>
            </a:r>
            <a:r>
              <a:rPr sz="2471" b="1" spc="-194" dirty="0">
                <a:solidFill>
                  <a:prstClr val="black"/>
                </a:solidFill>
                <a:latin typeface="Arial"/>
                <a:cs typeface="Arial"/>
              </a:rPr>
              <a:t>de</a:t>
            </a:r>
            <a:r>
              <a:rPr sz="2471" b="1" spc="-35" dirty="0">
                <a:solidFill>
                  <a:prstClr val="black"/>
                </a:solidFill>
                <a:latin typeface="Arial"/>
                <a:cs typeface="Arial"/>
              </a:rPr>
              <a:t> </a:t>
            </a:r>
            <a:r>
              <a:rPr sz="2471" b="1" spc="-4" dirty="0">
                <a:solidFill>
                  <a:srgbClr val="FF0000"/>
                </a:solidFill>
                <a:latin typeface="Courier New"/>
                <a:cs typeface="Courier New"/>
              </a:rPr>
              <a:t>let</a:t>
            </a:r>
            <a:r>
              <a:rPr sz="2471" b="1" spc="-838" dirty="0">
                <a:solidFill>
                  <a:srgbClr val="FF0000"/>
                </a:solidFill>
                <a:latin typeface="Courier New"/>
                <a:cs typeface="Courier New"/>
              </a:rPr>
              <a:t> </a:t>
            </a:r>
            <a:r>
              <a:rPr sz="2471" b="1" spc="-185" dirty="0">
                <a:solidFill>
                  <a:prstClr val="black"/>
                </a:solidFill>
                <a:latin typeface="Arial"/>
                <a:cs typeface="Arial"/>
              </a:rPr>
              <a:t>:</a:t>
            </a:r>
            <a:endParaRPr sz="2471">
              <a:solidFill>
                <a:prstClr val="black"/>
              </a:solidFill>
              <a:latin typeface="Arial"/>
              <a:cs typeface="Arial"/>
            </a:endParaRPr>
          </a:p>
          <a:p>
            <a:pPr defTabSz="806867">
              <a:spcBef>
                <a:spcPts val="26"/>
              </a:spcBef>
            </a:pPr>
            <a:endParaRPr sz="3883">
              <a:solidFill>
                <a:prstClr val="black"/>
              </a:solidFill>
              <a:latin typeface="Arial"/>
              <a:cs typeface="Arial"/>
            </a:endParaRPr>
          </a:p>
          <a:p>
            <a:pPr marL="320505" marR="198915" indent="-309859" defTabSz="806867">
              <a:spcBef>
                <a:spcPts val="4"/>
              </a:spcBef>
              <a:buClr>
                <a:srgbClr val="DD8046"/>
              </a:buClr>
              <a:buSzPct val="58928"/>
              <a:buFont typeface="Wingdings"/>
              <a:buChar char=""/>
              <a:tabLst>
                <a:tab pos="320505" algn="l"/>
                <a:tab pos="321066" algn="l"/>
                <a:tab pos="2000357" algn="l"/>
              </a:tabLst>
            </a:pPr>
            <a:r>
              <a:rPr sz="2471" b="1" spc="-291" dirty="0">
                <a:solidFill>
                  <a:prstClr val="black"/>
                </a:solidFill>
                <a:latin typeface="Arial"/>
                <a:cs typeface="Arial"/>
              </a:rPr>
              <a:t>E</a:t>
            </a:r>
            <a:r>
              <a:rPr sz="2471" b="1" spc="-260" dirty="0">
                <a:solidFill>
                  <a:prstClr val="black"/>
                </a:solidFill>
                <a:latin typeface="Arial"/>
                <a:cs typeface="Arial"/>
              </a:rPr>
              <a:t>v</a:t>
            </a:r>
            <a:r>
              <a:rPr sz="2471" b="1" spc="-88" dirty="0">
                <a:solidFill>
                  <a:prstClr val="black"/>
                </a:solidFill>
                <a:latin typeface="Arial"/>
                <a:cs typeface="Arial"/>
              </a:rPr>
              <a:t>a</a:t>
            </a:r>
            <a:r>
              <a:rPr sz="2471" b="1" spc="-101" dirty="0">
                <a:solidFill>
                  <a:prstClr val="black"/>
                </a:solidFill>
                <a:latin typeface="Arial"/>
                <a:cs typeface="Arial"/>
              </a:rPr>
              <a:t>lu</a:t>
            </a:r>
            <a:r>
              <a:rPr sz="2471" b="1" spc="-79" dirty="0">
                <a:solidFill>
                  <a:prstClr val="black"/>
                </a:solidFill>
                <a:latin typeface="Arial"/>
                <a:cs typeface="Arial"/>
              </a:rPr>
              <a:t>a</a:t>
            </a:r>
            <a:r>
              <a:rPr sz="2471" b="1" spc="-128" dirty="0">
                <a:solidFill>
                  <a:prstClr val="black"/>
                </a:solidFill>
                <a:latin typeface="Arial"/>
                <a:cs typeface="Arial"/>
              </a:rPr>
              <a:t>t</a:t>
            </a:r>
            <a:r>
              <a:rPr sz="2471" b="1" spc="-101" dirty="0">
                <a:solidFill>
                  <a:prstClr val="black"/>
                </a:solidFill>
                <a:latin typeface="Arial"/>
                <a:cs typeface="Arial"/>
              </a:rPr>
              <a:t>i</a:t>
            </a:r>
            <a:r>
              <a:rPr sz="2471" b="1" spc="-212" dirty="0">
                <a:solidFill>
                  <a:prstClr val="black"/>
                </a:solidFill>
                <a:latin typeface="Arial"/>
                <a:cs typeface="Arial"/>
              </a:rPr>
              <a:t>o</a:t>
            </a:r>
            <a:r>
              <a:rPr sz="2471" b="1" spc="-202" dirty="0">
                <a:solidFill>
                  <a:prstClr val="black"/>
                </a:solidFill>
                <a:latin typeface="Arial"/>
                <a:cs typeface="Arial"/>
              </a:rPr>
              <a:t>n</a:t>
            </a:r>
            <a:r>
              <a:rPr sz="2471" b="1" dirty="0">
                <a:solidFill>
                  <a:prstClr val="black"/>
                </a:solidFill>
                <a:latin typeface="Arial"/>
                <a:cs typeface="Arial"/>
              </a:rPr>
              <a:t>	</a:t>
            </a:r>
            <a:r>
              <a:rPr sz="2471" b="1" spc="-190" dirty="0">
                <a:solidFill>
                  <a:prstClr val="black"/>
                </a:solidFill>
                <a:latin typeface="Arial"/>
                <a:cs typeface="Arial"/>
              </a:rPr>
              <a:t>des  </a:t>
            </a:r>
            <a:r>
              <a:rPr sz="2471" b="1" spc="-84" dirty="0">
                <a:solidFill>
                  <a:prstClr val="black"/>
                </a:solidFill>
                <a:latin typeface="Arial"/>
                <a:cs typeface="Arial"/>
              </a:rPr>
              <a:t>v</a:t>
            </a:r>
            <a:r>
              <a:rPr sz="2471" b="1" spc="-110" dirty="0">
                <a:solidFill>
                  <a:prstClr val="black"/>
                </a:solidFill>
                <a:latin typeface="Arial"/>
                <a:cs typeface="Arial"/>
              </a:rPr>
              <a:t>aria</a:t>
            </a:r>
            <a:r>
              <a:rPr sz="2471" b="1" spc="-146" dirty="0">
                <a:solidFill>
                  <a:prstClr val="black"/>
                </a:solidFill>
                <a:latin typeface="Arial"/>
                <a:cs typeface="Arial"/>
              </a:rPr>
              <a:t>b</a:t>
            </a:r>
            <a:r>
              <a:rPr sz="2471" b="1" spc="-79" dirty="0">
                <a:solidFill>
                  <a:prstClr val="black"/>
                </a:solidFill>
                <a:latin typeface="Arial"/>
                <a:cs typeface="Arial"/>
              </a:rPr>
              <a:t>l</a:t>
            </a:r>
            <a:r>
              <a:rPr sz="2471" b="1" spc="-154" dirty="0">
                <a:solidFill>
                  <a:prstClr val="black"/>
                </a:solidFill>
                <a:latin typeface="Arial"/>
                <a:cs typeface="Arial"/>
              </a:rPr>
              <a:t>e</a:t>
            </a:r>
            <a:r>
              <a:rPr sz="2471" b="1" spc="-322" dirty="0">
                <a:solidFill>
                  <a:prstClr val="black"/>
                </a:solidFill>
                <a:latin typeface="Arial"/>
                <a:cs typeface="Arial"/>
              </a:rPr>
              <a:t>s</a:t>
            </a:r>
            <a:r>
              <a:rPr sz="2471" b="1" spc="-44" dirty="0">
                <a:solidFill>
                  <a:prstClr val="black"/>
                </a:solidFill>
                <a:latin typeface="Arial"/>
                <a:cs typeface="Arial"/>
              </a:rPr>
              <a:t> </a:t>
            </a:r>
            <a:r>
              <a:rPr sz="2471" b="1" spc="-137" dirty="0">
                <a:solidFill>
                  <a:prstClr val="black"/>
                </a:solidFill>
                <a:latin typeface="Arial"/>
                <a:cs typeface="Arial"/>
              </a:rPr>
              <a:t>let</a:t>
            </a:r>
            <a:endParaRPr sz="2471">
              <a:solidFill>
                <a:prstClr val="black"/>
              </a:solidFill>
              <a:latin typeface="Arial"/>
              <a:cs typeface="Arial"/>
            </a:endParaRPr>
          </a:p>
        </p:txBody>
      </p:sp>
      <p:sp>
        <p:nvSpPr>
          <p:cNvPr id="4" name="object 4"/>
          <p:cNvSpPr txBox="1"/>
          <p:nvPr/>
        </p:nvSpPr>
        <p:spPr>
          <a:xfrm>
            <a:off x="5047465" y="2544296"/>
            <a:ext cx="5050491" cy="390982"/>
          </a:xfrm>
          <a:prstGeom prst="rect">
            <a:avLst/>
          </a:prstGeom>
        </p:spPr>
        <p:txBody>
          <a:bodyPr vert="horz" wrap="square" lIns="0" tIns="10646" rIns="0" bIns="0" rtlCol="0">
            <a:spAutoFit/>
          </a:bodyPr>
          <a:lstStyle/>
          <a:p>
            <a:pPr marL="11206" defTabSz="806867">
              <a:spcBef>
                <a:spcPts val="84"/>
              </a:spcBef>
              <a:tabLst>
                <a:tab pos="1845706" algn="l"/>
                <a:tab pos="3902096" algn="l"/>
                <a:tab pos="4586812" algn="l"/>
              </a:tabLst>
            </a:pPr>
            <a:r>
              <a:rPr sz="2471" b="1" spc="-234" dirty="0">
                <a:solidFill>
                  <a:prstClr val="black"/>
                </a:solidFill>
                <a:latin typeface="Arial"/>
                <a:cs typeface="Arial"/>
              </a:rPr>
              <a:t>e</a:t>
            </a:r>
            <a:r>
              <a:rPr sz="2471" b="1" spc="-172" dirty="0">
                <a:solidFill>
                  <a:prstClr val="black"/>
                </a:solidFill>
                <a:latin typeface="Arial"/>
                <a:cs typeface="Arial"/>
              </a:rPr>
              <a:t>xp</a:t>
            </a:r>
            <a:r>
              <a:rPr sz="2471" b="1" spc="-57" dirty="0">
                <a:solidFill>
                  <a:prstClr val="black"/>
                </a:solidFill>
                <a:latin typeface="Arial"/>
                <a:cs typeface="Arial"/>
              </a:rPr>
              <a:t>r</a:t>
            </a:r>
            <a:r>
              <a:rPr sz="2471" b="1" spc="-229" dirty="0">
                <a:solidFill>
                  <a:prstClr val="black"/>
                </a:solidFill>
                <a:latin typeface="Arial"/>
                <a:cs typeface="Arial"/>
              </a:rPr>
              <a:t>essions</a:t>
            </a:r>
            <a:r>
              <a:rPr sz="2471" b="1" dirty="0">
                <a:solidFill>
                  <a:prstClr val="black"/>
                </a:solidFill>
                <a:latin typeface="Arial"/>
                <a:cs typeface="Arial"/>
              </a:rPr>
              <a:t>	</a:t>
            </a:r>
            <a:r>
              <a:rPr sz="2471" b="1" spc="-132" dirty="0">
                <a:solidFill>
                  <a:prstClr val="black"/>
                </a:solidFill>
                <a:latin typeface="Arial"/>
                <a:cs typeface="Arial"/>
              </a:rPr>
              <a:t>ari</a:t>
            </a:r>
            <a:r>
              <a:rPr sz="2471" b="1" spc="-101" dirty="0">
                <a:solidFill>
                  <a:prstClr val="black"/>
                </a:solidFill>
                <a:latin typeface="Arial"/>
                <a:cs typeface="Arial"/>
              </a:rPr>
              <a:t>t</a:t>
            </a:r>
            <a:r>
              <a:rPr sz="2471" b="1" spc="-199" dirty="0">
                <a:solidFill>
                  <a:prstClr val="black"/>
                </a:solidFill>
                <a:latin typeface="Arial"/>
                <a:cs typeface="Arial"/>
              </a:rPr>
              <a:t>hmétiques</a:t>
            </a:r>
            <a:r>
              <a:rPr sz="2471" b="1" dirty="0">
                <a:solidFill>
                  <a:prstClr val="black"/>
                </a:solidFill>
                <a:latin typeface="Arial"/>
                <a:cs typeface="Arial"/>
              </a:rPr>
              <a:t>	</a:t>
            </a:r>
            <a:r>
              <a:rPr sz="2471" b="1" spc="-251" dirty="0">
                <a:solidFill>
                  <a:prstClr val="black"/>
                </a:solidFill>
                <a:latin typeface="Arial"/>
                <a:cs typeface="Arial"/>
              </a:rPr>
              <a:t>s</a:t>
            </a:r>
            <a:r>
              <a:rPr sz="2471" b="1" spc="-269" dirty="0">
                <a:solidFill>
                  <a:prstClr val="black"/>
                </a:solidFill>
                <a:latin typeface="Arial"/>
                <a:cs typeface="Arial"/>
              </a:rPr>
              <a:t>u</a:t>
            </a:r>
            <a:r>
              <a:rPr sz="2471" b="1" spc="-190" dirty="0">
                <a:solidFill>
                  <a:prstClr val="black"/>
                </a:solidFill>
                <a:latin typeface="Arial"/>
                <a:cs typeface="Arial"/>
              </a:rPr>
              <a:t>r</a:t>
            </a:r>
            <a:r>
              <a:rPr sz="2471" b="1" dirty="0">
                <a:solidFill>
                  <a:prstClr val="black"/>
                </a:solidFill>
                <a:latin typeface="Arial"/>
                <a:cs typeface="Arial"/>
              </a:rPr>
              <a:t>	</a:t>
            </a:r>
            <a:r>
              <a:rPr sz="2471" b="1" spc="-207" dirty="0">
                <a:solidFill>
                  <a:prstClr val="black"/>
                </a:solidFill>
                <a:latin typeface="Arial"/>
                <a:cs typeface="Arial"/>
              </a:rPr>
              <a:t>d</a:t>
            </a:r>
            <a:r>
              <a:rPr sz="2471" b="1" spc="-176" dirty="0">
                <a:solidFill>
                  <a:prstClr val="black"/>
                </a:solidFill>
                <a:latin typeface="Arial"/>
                <a:cs typeface="Arial"/>
              </a:rPr>
              <a:t>e</a:t>
            </a:r>
            <a:r>
              <a:rPr sz="2471" b="1" spc="-322" dirty="0">
                <a:solidFill>
                  <a:prstClr val="black"/>
                </a:solidFill>
                <a:latin typeface="Arial"/>
                <a:cs typeface="Arial"/>
              </a:rPr>
              <a:t>s</a:t>
            </a:r>
            <a:endParaRPr sz="2471">
              <a:solidFill>
                <a:prstClr val="black"/>
              </a:solidFill>
              <a:latin typeface="Arial"/>
              <a:cs typeface="Arial"/>
            </a:endParaRPr>
          </a:p>
        </p:txBody>
      </p:sp>
      <p:sp>
        <p:nvSpPr>
          <p:cNvPr id="5" name="object 5"/>
          <p:cNvSpPr txBox="1"/>
          <p:nvPr/>
        </p:nvSpPr>
        <p:spPr>
          <a:xfrm>
            <a:off x="2322575" y="3806660"/>
            <a:ext cx="5201771" cy="1768475"/>
          </a:xfrm>
          <a:prstGeom prst="rect">
            <a:avLst/>
          </a:prstGeom>
        </p:spPr>
        <p:txBody>
          <a:bodyPr vert="horz" wrap="square" lIns="0" tIns="58271" rIns="0" bIns="0" rtlCol="0">
            <a:spAutoFit/>
          </a:bodyPr>
          <a:lstStyle/>
          <a:p>
            <a:pPr marL="320505" indent="-309859" defTabSz="806867">
              <a:spcBef>
                <a:spcPts val="459"/>
              </a:spcBef>
              <a:buClr>
                <a:srgbClr val="DD8046"/>
              </a:buClr>
              <a:buSzPct val="58928"/>
              <a:buFont typeface="Wingdings"/>
              <a:buChar char=""/>
              <a:tabLst>
                <a:tab pos="320505" algn="l"/>
                <a:tab pos="321066" algn="l"/>
              </a:tabLst>
            </a:pPr>
            <a:r>
              <a:rPr sz="2471" b="1" spc="-202" dirty="0">
                <a:solidFill>
                  <a:prstClr val="black"/>
                </a:solidFill>
                <a:latin typeface="Arial"/>
                <a:cs typeface="Arial"/>
              </a:rPr>
              <a:t>Exemple</a:t>
            </a:r>
            <a:endParaRPr sz="2471" dirty="0">
              <a:solidFill>
                <a:prstClr val="black"/>
              </a:solidFill>
              <a:latin typeface="Arial"/>
              <a:cs typeface="Arial"/>
            </a:endParaRPr>
          </a:p>
          <a:p>
            <a:pPr marL="321626" marR="4483" defTabSz="806867">
              <a:lnSpc>
                <a:spcPts val="3494"/>
              </a:lnSpc>
              <a:tabLst>
                <a:tab pos="1624940" algn="l"/>
              </a:tabLst>
            </a:pPr>
            <a:r>
              <a:rPr sz="2471" spc="40" dirty="0">
                <a:solidFill>
                  <a:prstClr val="black"/>
                </a:solidFill>
                <a:latin typeface="Courier New"/>
                <a:cs typeface="Courier New"/>
              </a:rPr>
              <a:t>x=</a:t>
            </a:r>
            <a:r>
              <a:rPr lang="en-US" sz="2471" spc="40" dirty="0">
                <a:solidFill>
                  <a:prstClr val="black"/>
                </a:solidFill>
                <a:latin typeface="Courier New"/>
                <a:cs typeface="Courier New"/>
              </a:rPr>
              <a:t>$((</a:t>
            </a:r>
            <a:r>
              <a:rPr sz="2471" spc="40" dirty="0">
                <a:solidFill>
                  <a:prstClr val="black"/>
                </a:solidFill>
                <a:latin typeface="Courier New"/>
                <a:cs typeface="Courier New"/>
              </a:rPr>
              <a:t>5+2</a:t>
            </a:r>
            <a:r>
              <a:rPr lang="en-US" sz="2471" spc="40" dirty="0">
                <a:solidFill>
                  <a:prstClr val="black"/>
                </a:solidFill>
                <a:latin typeface="Courier New"/>
                <a:cs typeface="Courier New"/>
              </a:rPr>
              <a:t>))</a:t>
            </a:r>
            <a:r>
              <a:rPr sz="2471" spc="40" dirty="0">
                <a:solidFill>
                  <a:prstClr val="black"/>
                </a:solidFill>
                <a:latin typeface="Courier New"/>
                <a:cs typeface="Courier New"/>
              </a:rPr>
              <a:t>;</a:t>
            </a:r>
            <a:r>
              <a:rPr sz="2471" spc="97" dirty="0">
                <a:solidFill>
                  <a:prstClr val="black"/>
                </a:solidFill>
                <a:latin typeface="Courier New"/>
                <a:cs typeface="Courier New"/>
              </a:rPr>
              <a:t> </a:t>
            </a:r>
            <a:r>
              <a:rPr sz="2471" spc="35" dirty="0">
                <a:solidFill>
                  <a:prstClr val="black"/>
                </a:solidFill>
                <a:latin typeface="Courier New"/>
                <a:cs typeface="Courier New"/>
              </a:rPr>
              <a:t>echo</a:t>
            </a:r>
            <a:r>
              <a:rPr sz="2471" spc="97" dirty="0">
                <a:solidFill>
                  <a:prstClr val="black"/>
                </a:solidFill>
                <a:latin typeface="Courier New"/>
                <a:cs typeface="Courier New"/>
              </a:rPr>
              <a:t> </a:t>
            </a:r>
            <a:r>
              <a:rPr sz="2471" spc="22" dirty="0">
                <a:solidFill>
                  <a:prstClr val="black"/>
                </a:solidFill>
                <a:latin typeface="Courier New"/>
                <a:cs typeface="Courier New"/>
              </a:rPr>
              <a:t>"x</a:t>
            </a:r>
            <a:r>
              <a:rPr sz="2471" spc="97" dirty="0">
                <a:solidFill>
                  <a:prstClr val="black"/>
                </a:solidFill>
                <a:latin typeface="Courier New"/>
                <a:cs typeface="Courier New"/>
              </a:rPr>
              <a:t> </a:t>
            </a:r>
            <a:r>
              <a:rPr sz="2471" spc="35" dirty="0">
                <a:solidFill>
                  <a:prstClr val="black"/>
                </a:solidFill>
                <a:latin typeface="Courier New"/>
                <a:cs typeface="Courier New"/>
              </a:rPr>
              <a:t>=$x"</a:t>
            </a:r>
            <a:r>
              <a:rPr sz="2471" spc="101" dirty="0">
                <a:solidFill>
                  <a:prstClr val="black"/>
                </a:solidFill>
                <a:latin typeface="Courier New"/>
                <a:cs typeface="Courier New"/>
              </a:rPr>
              <a:t> </a:t>
            </a:r>
            <a:r>
              <a:rPr sz="2471" spc="31" dirty="0">
                <a:solidFill>
                  <a:prstClr val="black"/>
                </a:solidFill>
                <a:latin typeface="Courier New"/>
                <a:cs typeface="Courier New"/>
              </a:rPr>
              <a:t>#x=</a:t>
            </a:r>
            <a:r>
              <a:rPr sz="2471" spc="97" dirty="0">
                <a:solidFill>
                  <a:prstClr val="black"/>
                </a:solidFill>
                <a:latin typeface="Courier New"/>
                <a:cs typeface="Courier New"/>
              </a:rPr>
              <a:t> </a:t>
            </a:r>
            <a:r>
              <a:rPr sz="2471" spc="-4" dirty="0">
                <a:solidFill>
                  <a:prstClr val="black"/>
                </a:solidFill>
                <a:latin typeface="Courier New"/>
                <a:cs typeface="Courier New"/>
              </a:rPr>
              <a:t>7 </a:t>
            </a:r>
            <a:r>
              <a:rPr sz="2471" spc="-1468" dirty="0">
                <a:solidFill>
                  <a:prstClr val="black"/>
                </a:solidFill>
                <a:latin typeface="Courier New"/>
                <a:cs typeface="Courier New"/>
              </a:rPr>
              <a:t> </a:t>
            </a:r>
            <a:endParaRPr lang="en-US" sz="2471" spc="-1468" dirty="0">
              <a:solidFill>
                <a:prstClr val="black"/>
              </a:solidFill>
              <a:latin typeface="Courier New"/>
              <a:cs typeface="Courier New"/>
            </a:endParaRPr>
          </a:p>
          <a:p>
            <a:pPr marL="321626" marR="4483" defTabSz="806867">
              <a:lnSpc>
                <a:spcPts val="3494"/>
              </a:lnSpc>
              <a:tabLst>
                <a:tab pos="1624940" algn="l"/>
              </a:tabLst>
            </a:pPr>
            <a:r>
              <a:rPr sz="2471" spc="31" dirty="0">
                <a:solidFill>
                  <a:prstClr val="black"/>
                </a:solidFill>
                <a:latin typeface="Courier New"/>
                <a:cs typeface="Courier New"/>
              </a:rPr>
              <a:t>let	</a:t>
            </a:r>
            <a:r>
              <a:rPr sz="2471" spc="44" dirty="0">
                <a:solidFill>
                  <a:prstClr val="black"/>
                </a:solidFill>
                <a:latin typeface="Courier New"/>
                <a:cs typeface="Courier New"/>
              </a:rPr>
              <a:t>y=$x+3;</a:t>
            </a:r>
            <a:r>
              <a:rPr sz="2471" spc="88" dirty="0">
                <a:solidFill>
                  <a:prstClr val="black"/>
                </a:solidFill>
                <a:latin typeface="Courier New"/>
                <a:cs typeface="Courier New"/>
              </a:rPr>
              <a:t> </a:t>
            </a:r>
            <a:r>
              <a:rPr sz="2471" spc="35" dirty="0">
                <a:solidFill>
                  <a:prstClr val="black"/>
                </a:solidFill>
                <a:latin typeface="Courier New"/>
                <a:cs typeface="Courier New"/>
              </a:rPr>
              <a:t>echo</a:t>
            </a:r>
            <a:r>
              <a:rPr sz="2471" spc="93" dirty="0">
                <a:solidFill>
                  <a:prstClr val="black"/>
                </a:solidFill>
                <a:latin typeface="Courier New"/>
                <a:cs typeface="Courier New"/>
              </a:rPr>
              <a:t> </a:t>
            </a:r>
            <a:r>
              <a:rPr sz="2471" spc="22" dirty="0">
                <a:solidFill>
                  <a:prstClr val="black"/>
                </a:solidFill>
                <a:latin typeface="Courier New"/>
                <a:cs typeface="Courier New"/>
              </a:rPr>
              <a:t>"y</a:t>
            </a:r>
            <a:r>
              <a:rPr sz="2471" spc="93" dirty="0">
                <a:solidFill>
                  <a:prstClr val="black"/>
                </a:solidFill>
                <a:latin typeface="Courier New"/>
                <a:cs typeface="Courier New"/>
              </a:rPr>
              <a:t> </a:t>
            </a:r>
            <a:r>
              <a:rPr sz="2471" spc="-4" dirty="0">
                <a:solidFill>
                  <a:prstClr val="black"/>
                </a:solidFill>
                <a:latin typeface="Courier New"/>
                <a:cs typeface="Courier New"/>
              </a:rPr>
              <a:t>=</a:t>
            </a:r>
            <a:endParaRPr sz="2471" dirty="0">
              <a:solidFill>
                <a:prstClr val="black"/>
              </a:solidFill>
              <a:latin typeface="Courier New"/>
              <a:cs typeface="Courier New"/>
            </a:endParaRPr>
          </a:p>
        </p:txBody>
      </p:sp>
      <p:sp>
        <p:nvSpPr>
          <p:cNvPr id="6" name="object 6"/>
          <p:cNvSpPr txBox="1"/>
          <p:nvPr/>
        </p:nvSpPr>
        <p:spPr>
          <a:xfrm>
            <a:off x="7171765" y="4721621"/>
            <a:ext cx="1999690" cy="390982"/>
          </a:xfrm>
          <a:prstGeom prst="rect">
            <a:avLst/>
          </a:prstGeom>
        </p:spPr>
        <p:txBody>
          <a:bodyPr vert="horz" wrap="square" lIns="0" tIns="10646" rIns="0" bIns="0" rtlCol="0">
            <a:spAutoFit/>
          </a:bodyPr>
          <a:lstStyle/>
          <a:p>
            <a:pPr marL="11206" defTabSz="806867">
              <a:spcBef>
                <a:spcPts val="84"/>
              </a:spcBef>
            </a:pPr>
            <a:r>
              <a:rPr sz="2471" spc="31" dirty="0">
                <a:solidFill>
                  <a:prstClr val="black"/>
                </a:solidFill>
                <a:latin typeface="Courier New"/>
                <a:cs typeface="Courier New"/>
              </a:rPr>
              <a:t>$y"</a:t>
            </a:r>
            <a:r>
              <a:rPr sz="2471" spc="287" dirty="0">
                <a:solidFill>
                  <a:prstClr val="black"/>
                </a:solidFill>
                <a:latin typeface="Courier New"/>
                <a:cs typeface="Courier New"/>
              </a:rPr>
              <a:t> </a:t>
            </a:r>
            <a:r>
              <a:rPr sz="2471" spc="31" dirty="0">
                <a:solidFill>
                  <a:prstClr val="black"/>
                </a:solidFill>
                <a:latin typeface="Courier New"/>
                <a:cs typeface="Courier New"/>
              </a:rPr>
              <a:t>#y=</a:t>
            </a:r>
            <a:r>
              <a:rPr sz="2471" spc="75" dirty="0">
                <a:solidFill>
                  <a:prstClr val="black"/>
                </a:solidFill>
                <a:latin typeface="Courier New"/>
                <a:cs typeface="Courier New"/>
              </a:rPr>
              <a:t> </a:t>
            </a:r>
            <a:r>
              <a:rPr sz="2471" spc="49" dirty="0">
                <a:solidFill>
                  <a:prstClr val="black"/>
                </a:solidFill>
                <a:latin typeface="Courier New"/>
                <a:cs typeface="Courier New"/>
              </a:rPr>
              <a:t>10</a:t>
            </a:r>
            <a:endParaRPr sz="2471" dirty="0">
              <a:solidFill>
                <a:prstClr val="black"/>
              </a:solidFill>
              <a:latin typeface="Courier New"/>
              <a:cs typeface="Courier New"/>
            </a:endParaRPr>
          </a:p>
        </p:txBody>
      </p:sp>
      <p:sp>
        <p:nvSpPr>
          <p:cNvPr id="7" name="object 7"/>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46</a:t>
            </a:r>
            <a:endParaRPr sz="1235">
              <a:solidFill>
                <a:prstClr val="black"/>
              </a:solidFill>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CAE20A-BF72-32C7-593B-775B64C624FE}"/>
              </a:ext>
            </a:extLst>
          </p:cNvPr>
          <p:cNvSpPr>
            <a:spLocks noGrp="1"/>
          </p:cNvSpPr>
          <p:nvPr>
            <p:ph type="title"/>
          </p:nvPr>
        </p:nvSpPr>
        <p:spPr/>
        <p:txBody>
          <a:bodyPr/>
          <a:lstStyle/>
          <a:p>
            <a:r>
              <a:rPr lang="fr-FR" dirty="0"/>
              <a:t>Enchainement conditionnel</a:t>
            </a:r>
          </a:p>
        </p:txBody>
      </p:sp>
      <p:sp>
        <p:nvSpPr>
          <p:cNvPr id="3" name="Espace réservé du texte 2">
            <a:extLst>
              <a:ext uri="{FF2B5EF4-FFF2-40B4-BE49-F238E27FC236}">
                <a16:creationId xmlns:a16="http://schemas.microsoft.com/office/drawing/2014/main" id="{E79926E8-C1B7-1DCE-C7DC-8F0129B73DDC}"/>
              </a:ext>
            </a:extLst>
          </p:cNvPr>
          <p:cNvSpPr txBox="1">
            <a:spLocks/>
          </p:cNvSpPr>
          <p:nvPr/>
        </p:nvSpPr>
        <p:spPr>
          <a:xfrm>
            <a:off x="569313" y="1752877"/>
            <a:ext cx="10328841" cy="4815874"/>
          </a:xfrm>
          <a:prstGeom prst="rect">
            <a:avLst/>
          </a:prstGeom>
          <a:noFill/>
          <a:ln>
            <a:noFill/>
          </a:ln>
        </p:spPr>
        <p:txBody>
          <a:bodyPr lIns="0" tIns="0" rIns="0" bIns="0">
            <a:noAutofit/>
          </a:bodyPr>
          <a:lstStyle>
            <a:lvl1pPr rtl="0" hangingPunct="0">
              <a:spcBef>
                <a:spcPts val="0"/>
              </a:spcBef>
              <a:spcAft>
                <a:spcPts val="1417"/>
              </a:spcAft>
              <a:tabLst/>
              <a:defRPr lang="fr-CH" sz="3200" b="0" i="0" u="none" strike="noStrike" kern="1200">
                <a:ln>
                  <a:noFill/>
                </a:ln>
                <a:latin typeface="Arial"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0">
              <a:lnSpc>
                <a:spcPct val="100000"/>
              </a:lnSpc>
              <a:spcBef>
                <a:spcPts val="0"/>
              </a:spcBef>
              <a:spcAft>
                <a:spcPts val="1417"/>
              </a:spcAft>
              <a:buClrTx/>
              <a:buSzPct val="45000"/>
              <a:buFont typeface="StarSymbol"/>
              <a:buChar char="●"/>
              <a:tabLst/>
              <a:defRPr/>
            </a:pPr>
            <a:r>
              <a:rPr kumimoji="0" lang="fr-FR" sz="2000" b="0" i="0" u="none" strike="noStrike" kern="1200" cap="none" spc="0" normalizeH="0" baseline="0" noProof="0" dirty="0">
                <a:ln>
                  <a:noFill/>
                </a:ln>
                <a:solidFill>
                  <a:sysClr val="windowText" lastClr="000000"/>
                </a:solidFill>
                <a:effectLst/>
                <a:uLnTx/>
                <a:uFillTx/>
                <a:latin typeface="Arial" pitchFamily="18"/>
              </a:rPr>
              <a:t>Syntaxe</a:t>
            </a:r>
          </a:p>
          <a:p>
            <a:pPr marL="685800" marR="0" lvl="1" indent="-228600" algn="l" defTabSz="914400" rtl="0" eaLnBrk="1" fontAlgn="auto" latinLnBrk="0" hangingPunct="0">
              <a:lnSpc>
                <a:spcPct val="90000"/>
              </a:lnSpc>
              <a:spcBef>
                <a:spcPts val="0"/>
              </a:spcBef>
              <a:spcAft>
                <a:spcPts val="1417"/>
              </a:spcAft>
              <a:buClrTx/>
              <a:buSzPct val="75000"/>
              <a:buFont typeface="StarSymbol"/>
              <a:buChar char="–"/>
              <a:tabLst/>
              <a:defRPr/>
            </a:pPr>
            <a:r>
              <a:rPr kumimoji="0" lang="fr-FR" sz="2000" b="0" i="0" u="none" strike="noStrike" kern="1200" cap="none" spc="0" normalizeH="0" baseline="0" noProof="0" dirty="0">
                <a:ln>
                  <a:noFill/>
                </a:ln>
                <a:solidFill>
                  <a:sysClr val="windowText" lastClr="000000"/>
                </a:solidFill>
                <a:effectLst/>
                <a:uLnTx/>
                <a:uFillTx/>
                <a:latin typeface="Courier New" pitchFamily="49"/>
                <a:ea typeface="+mn-ea"/>
                <a:cs typeface="+mn-cs"/>
              </a:rPr>
              <a:t>COMMANDE1 &amp;&amp; COMMANDE2</a:t>
            </a:r>
          </a:p>
          <a:p>
            <a:pPr marL="685800" marR="0" lvl="1" indent="-228600" algn="l" defTabSz="914400" rtl="0" eaLnBrk="1" fontAlgn="auto" latinLnBrk="0" hangingPunct="0">
              <a:lnSpc>
                <a:spcPct val="90000"/>
              </a:lnSpc>
              <a:spcBef>
                <a:spcPts val="0"/>
              </a:spcBef>
              <a:spcAft>
                <a:spcPts val="1417"/>
              </a:spcAft>
              <a:buClrTx/>
              <a:buSzPct val="75000"/>
              <a:buFont typeface="StarSymbol"/>
              <a:buChar char="–"/>
              <a:tabLst/>
              <a:defRPr/>
            </a:pPr>
            <a:r>
              <a:rPr kumimoji="0" lang="fr-FR" sz="2000" b="0" i="0" u="none" strike="noStrike" kern="1200" cap="none" spc="0" normalizeH="0" baseline="0" noProof="0" dirty="0">
                <a:ln>
                  <a:noFill/>
                </a:ln>
                <a:solidFill>
                  <a:sysClr val="windowText" lastClr="000000"/>
                </a:solidFill>
                <a:effectLst/>
                <a:uLnTx/>
                <a:uFillTx/>
                <a:latin typeface="Courier New" pitchFamily="49"/>
                <a:ea typeface="+mn-ea"/>
                <a:cs typeface="+mn-cs"/>
              </a:rPr>
              <a:t>COMMANDE1 || COMMANDE2</a:t>
            </a:r>
          </a:p>
          <a:p>
            <a:pPr marL="685800" marR="0" lvl="1" indent="-228600" algn="l" defTabSz="914400" rtl="0" eaLnBrk="1" fontAlgn="auto" latinLnBrk="0" hangingPunct="0">
              <a:lnSpc>
                <a:spcPct val="90000"/>
              </a:lnSpc>
              <a:spcBef>
                <a:spcPts val="0"/>
              </a:spcBef>
              <a:spcAft>
                <a:spcPts val="1417"/>
              </a:spcAft>
              <a:buClrTx/>
              <a:buSzPct val="75000"/>
              <a:buFont typeface="StarSymbol"/>
              <a:buChar char="–"/>
              <a:tabLst/>
              <a:defRPr/>
            </a:pPr>
            <a:endParaRPr kumimoji="0" lang="fr-FR" sz="2000" b="0" i="0" u="none" strike="noStrike" kern="1200" cap="none" spc="0" normalizeH="0" baseline="0" noProof="0" dirty="0">
              <a:ln>
                <a:noFill/>
              </a:ln>
              <a:solidFill>
                <a:sysClr val="windowText" lastClr="000000"/>
              </a:solidFill>
              <a:effectLst/>
              <a:uLnTx/>
              <a:uFillTx/>
              <a:latin typeface="Courier New" pitchFamily="49"/>
              <a:ea typeface="+mn-ea"/>
              <a:cs typeface="+mn-cs"/>
            </a:endParaRPr>
          </a:p>
          <a:p>
            <a:pPr marL="0" marR="0" lvl="0" indent="0" defTabSz="914400" rtl="0" eaLnBrk="1" fontAlgn="auto" latinLnBrk="0" hangingPunct="0">
              <a:lnSpc>
                <a:spcPct val="100000"/>
              </a:lnSpc>
              <a:spcBef>
                <a:spcPts val="0"/>
              </a:spcBef>
              <a:spcAft>
                <a:spcPts val="1417"/>
              </a:spcAft>
              <a:buClrTx/>
              <a:buSzPct val="45000"/>
              <a:buFont typeface="StarSymbol"/>
              <a:buChar char="●"/>
              <a:tabLst/>
              <a:defRPr/>
            </a:pPr>
            <a:r>
              <a:rPr kumimoji="0" lang="fr-FR" sz="2000" b="0" i="0" u="none" strike="noStrike" kern="1200" cap="none" spc="0" normalizeH="0" baseline="0" noProof="0" dirty="0">
                <a:ln>
                  <a:noFill/>
                </a:ln>
                <a:solidFill>
                  <a:sysClr val="windowText" lastClr="000000"/>
                </a:solidFill>
                <a:effectLst/>
                <a:uLnTx/>
                <a:uFillTx/>
                <a:latin typeface="Arial" pitchFamily="34"/>
              </a:rPr>
              <a:t>Exécute la seconde commande seulement si la première a réussi (</a:t>
            </a:r>
            <a:r>
              <a:rPr kumimoji="0" lang="fr-FR" sz="2000" b="0" i="0" u="none" strike="noStrike" kern="1200" cap="none" spc="0" normalizeH="0" baseline="0" noProof="0" dirty="0">
                <a:ln>
                  <a:noFill/>
                </a:ln>
                <a:solidFill>
                  <a:sysClr val="windowText" lastClr="000000"/>
                </a:solidFill>
                <a:effectLst/>
                <a:uLnTx/>
                <a:uFillTx/>
                <a:latin typeface="Courier New" pitchFamily="49"/>
              </a:rPr>
              <a:t>&amp;&amp;</a:t>
            </a:r>
            <a:r>
              <a:rPr kumimoji="0" lang="fr-FR" sz="2000" b="0" i="0" u="none" strike="noStrike" kern="1200" cap="none" spc="0" normalizeH="0" baseline="0" noProof="0" dirty="0">
                <a:ln>
                  <a:noFill/>
                </a:ln>
                <a:solidFill>
                  <a:sysClr val="windowText" lastClr="000000"/>
                </a:solidFill>
                <a:effectLst/>
                <a:uLnTx/>
                <a:uFillTx/>
                <a:latin typeface="Arial" pitchFamily="34"/>
              </a:rPr>
              <a:t>) ou échoué (</a:t>
            </a:r>
            <a:r>
              <a:rPr kumimoji="0" lang="fr-FR" sz="2000" b="0" i="0" u="none" strike="noStrike" kern="1200" cap="none" spc="0" normalizeH="0" baseline="0" noProof="0" dirty="0">
                <a:ln>
                  <a:noFill/>
                </a:ln>
                <a:solidFill>
                  <a:sysClr val="windowText" lastClr="000000"/>
                </a:solidFill>
                <a:effectLst/>
                <a:uLnTx/>
                <a:uFillTx/>
                <a:latin typeface="Courier New" pitchFamily="49"/>
              </a:rPr>
              <a:t>||</a:t>
            </a:r>
            <a:r>
              <a:rPr kumimoji="0" lang="fr-FR" sz="2000" b="0" i="0" u="none" strike="noStrike" kern="1200" cap="none" spc="0" normalizeH="0" baseline="0" noProof="0" dirty="0">
                <a:ln>
                  <a:noFill/>
                </a:ln>
                <a:solidFill>
                  <a:sysClr val="windowText" lastClr="000000"/>
                </a:solidFill>
                <a:effectLst/>
                <a:uLnTx/>
                <a:uFillTx/>
                <a:latin typeface="Arial" pitchFamily="34"/>
              </a:rPr>
              <a:t>).</a:t>
            </a:r>
          </a:p>
          <a:p>
            <a:pPr marL="685800" marR="0" lvl="1" indent="-228600" algn="l" defTabSz="914400" rtl="0" eaLnBrk="1" fontAlgn="auto" latinLnBrk="0" hangingPunct="0">
              <a:lnSpc>
                <a:spcPct val="90000"/>
              </a:lnSpc>
              <a:spcBef>
                <a:spcPts val="0"/>
              </a:spcBef>
              <a:spcAft>
                <a:spcPts val="1417"/>
              </a:spcAft>
              <a:buClrTx/>
              <a:buSzTx/>
              <a:buFont typeface="Arial" panose="020B0604020202020204" pitchFamily="34" charset="0"/>
              <a:buNone/>
              <a:tabLst/>
              <a:defRPr/>
            </a:pPr>
            <a:endParaRPr kumimoji="0" lang="fr-FR" sz="2000" b="0" i="0" u="none" strike="noStrike" kern="1200" cap="none" spc="0" normalizeH="0" baseline="0" noProof="0" dirty="0">
              <a:ln>
                <a:noFill/>
              </a:ln>
              <a:solidFill>
                <a:sysClr val="windowText" lastClr="000000"/>
              </a:solidFill>
              <a:effectLst/>
              <a:uLnTx/>
              <a:uFillTx/>
              <a:latin typeface="Arial" pitchFamily="34"/>
              <a:ea typeface="+mn-ea"/>
              <a:cs typeface="+mn-cs"/>
            </a:endParaRPr>
          </a:p>
          <a:p>
            <a:pPr marL="685800" marR="0" lvl="1" indent="-228600" algn="l" defTabSz="914400" rtl="0" eaLnBrk="1" fontAlgn="auto" latinLnBrk="0" hangingPunct="0">
              <a:lnSpc>
                <a:spcPct val="90000"/>
              </a:lnSpc>
              <a:spcBef>
                <a:spcPts val="0"/>
              </a:spcBef>
              <a:spcAft>
                <a:spcPts val="1417"/>
              </a:spcAft>
              <a:buClrTx/>
              <a:buSzPct val="75000"/>
              <a:buFont typeface="StarSymbol"/>
              <a:buChar char="–"/>
              <a:tabLst/>
              <a:defRPr/>
            </a:pPr>
            <a:r>
              <a:rPr kumimoji="0" lang="fr-FR" sz="2000" b="0" i="0" u="none" strike="noStrike" kern="1200" cap="none" spc="0" normalizeH="0" baseline="0" noProof="0" dirty="0">
                <a:ln>
                  <a:noFill/>
                </a:ln>
                <a:solidFill>
                  <a:sysClr val="windowText" lastClr="000000"/>
                </a:solidFill>
                <a:effectLst/>
                <a:uLnTx/>
                <a:uFillTx/>
                <a:latin typeface="Arial" pitchFamily="34"/>
                <a:ea typeface="+mn-ea"/>
                <a:cs typeface="+mn-cs"/>
              </a:rPr>
              <a:t>Exemple :</a:t>
            </a:r>
          </a:p>
          <a:p>
            <a:pPr marL="1143000" marR="0" lvl="2" indent="-228600" algn="l" defTabSz="914400" rtl="0" eaLnBrk="1" fontAlgn="auto" latinLnBrk="0" hangingPunct="0">
              <a:lnSpc>
                <a:spcPct val="90000"/>
              </a:lnSpc>
              <a:spcBef>
                <a:spcPts val="0"/>
              </a:spcBef>
              <a:spcAft>
                <a:spcPts val="1417"/>
              </a:spcAft>
              <a:buClrTx/>
              <a:buSzPct val="45000"/>
              <a:buFont typeface="StarSymbol"/>
              <a:buChar char="●"/>
              <a:tabLst/>
              <a:defRPr/>
            </a:pPr>
            <a:r>
              <a:rPr kumimoji="0" lang="fr-FR" b="0" i="0" u="none" strike="noStrike" kern="1200" cap="none" spc="0" normalizeH="0" baseline="0" noProof="0" dirty="0" err="1">
                <a:ln>
                  <a:noFill/>
                </a:ln>
                <a:solidFill>
                  <a:sysClr val="windowText" lastClr="000000"/>
                </a:solidFill>
                <a:effectLst/>
                <a:uLnTx/>
                <a:uFillTx/>
                <a:latin typeface="Courier New" pitchFamily="49"/>
                <a:ea typeface="+mn-ea"/>
                <a:cs typeface="+mn-cs"/>
              </a:rPr>
              <a:t>gcc</a:t>
            </a:r>
            <a:r>
              <a:rPr kumimoji="0" lang="fr-FR" b="0" i="0" u="none" strike="noStrike" kern="1200" cap="none" spc="0" normalizeH="0" baseline="0" noProof="0" dirty="0">
                <a:ln>
                  <a:noFill/>
                </a:ln>
                <a:solidFill>
                  <a:sysClr val="windowText" lastClr="000000"/>
                </a:solidFill>
                <a:effectLst/>
                <a:uLnTx/>
                <a:uFillTx/>
                <a:latin typeface="Courier New" pitchFamily="49"/>
                <a:ea typeface="+mn-ea"/>
                <a:cs typeface="+mn-cs"/>
              </a:rPr>
              <a:t> </a:t>
            </a:r>
            <a:r>
              <a:rPr kumimoji="0" lang="fr-FR" b="0" i="0" u="none" strike="noStrike" kern="1200" cap="none" spc="0" normalizeH="0" baseline="0" noProof="0" dirty="0" err="1">
                <a:ln>
                  <a:noFill/>
                </a:ln>
                <a:solidFill>
                  <a:sysClr val="windowText" lastClr="000000"/>
                </a:solidFill>
                <a:effectLst/>
                <a:uLnTx/>
                <a:uFillTx/>
                <a:latin typeface="Courier New" pitchFamily="49"/>
                <a:ea typeface="+mn-ea"/>
                <a:cs typeface="+mn-cs"/>
              </a:rPr>
              <a:t>prog.c</a:t>
            </a:r>
            <a:r>
              <a:rPr kumimoji="0" lang="fr-FR" b="0" i="0" u="none" strike="noStrike" kern="1200" cap="none" spc="0" normalizeH="0" baseline="0" noProof="0" dirty="0">
                <a:ln>
                  <a:noFill/>
                </a:ln>
                <a:solidFill>
                  <a:sysClr val="windowText" lastClr="000000"/>
                </a:solidFill>
                <a:effectLst/>
                <a:uLnTx/>
                <a:uFillTx/>
                <a:latin typeface="Courier New" pitchFamily="49"/>
                <a:ea typeface="+mn-ea"/>
                <a:cs typeface="+mn-cs"/>
              </a:rPr>
              <a:t> &amp;&amp; </a:t>
            </a:r>
            <a:r>
              <a:rPr kumimoji="0" lang="fr-FR" b="0" i="0" u="none" strike="noStrike" kern="1200" cap="none" spc="0" normalizeH="0" baseline="0" noProof="0" dirty="0" err="1">
                <a:ln>
                  <a:noFill/>
                </a:ln>
                <a:solidFill>
                  <a:sysClr val="windowText" lastClr="000000"/>
                </a:solidFill>
                <a:effectLst/>
                <a:uLnTx/>
                <a:uFillTx/>
                <a:latin typeface="Courier New" pitchFamily="49"/>
                <a:ea typeface="+mn-ea"/>
                <a:cs typeface="+mn-cs"/>
              </a:rPr>
              <a:t>echo</a:t>
            </a:r>
            <a:r>
              <a:rPr kumimoji="0" lang="fr-FR" b="0" i="0" u="none" strike="noStrike" kern="1200" cap="none" spc="0" normalizeH="0" baseline="0" noProof="0" dirty="0">
                <a:ln>
                  <a:noFill/>
                </a:ln>
                <a:solidFill>
                  <a:sysClr val="windowText" lastClr="000000"/>
                </a:solidFill>
                <a:effectLst/>
                <a:uLnTx/>
                <a:uFillTx/>
                <a:latin typeface="Courier New" pitchFamily="49"/>
                <a:ea typeface="+mn-ea"/>
                <a:cs typeface="+mn-cs"/>
              </a:rPr>
              <a:t> "compilation OK"</a:t>
            </a:r>
          </a:p>
          <a:p>
            <a:pPr marL="0" marR="0" lvl="0" indent="0" defTabSz="914400" rtl="0" eaLnBrk="1" fontAlgn="auto" latinLnBrk="0" hangingPunct="0">
              <a:lnSpc>
                <a:spcPct val="100000"/>
              </a:lnSpc>
              <a:spcBef>
                <a:spcPts val="0"/>
              </a:spcBef>
              <a:spcAft>
                <a:spcPts val="1417"/>
              </a:spcAft>
              <a:buClrTx/>
              <a:buSzPct val="45000"/>
              <a:buFont typeface="StarSymbol"/>
              <a:buChar char="●"/>
              <a:tabLst/>
              <a:defRPr/>
            </a:pPr>
            <a:endParaRPr kumimoji="0" lang="fr-FR" sz="2000" b="0" i="0" u="none" strike="noStrike" kern="1200" cap="none" spc="0" normalizeH="0" baseline="0" noProof="0" dirty="0">
              <a:ln>
                <a:noFill/>
              </a:ln>
              <a:solidFill>
                <a:sysClr val="windowText" lastClr="000000"/>
              </a:solidFill>
              <a:effectLst/>
              <a:uLnTx/>
              <a:uFillTx/>
              <a:latin typeface="Courier New" pitchFamily="49"/>
            </a:endParaRPr>
          </a:p>
          <a:p>
            <a:pPr marL="1143000" marR="0" lvl="2" indent="-228600" algn="l" defTabSz="914400" rtl="0" eaLnBrk="1" fontAlgn="auto" latinLnBrk="0" hangingPunct="0">
              <a:lnSpc>
                <a:spcPct val="90000"/>
              </a:lnSpc>
              <a:spcBef>
                <a:spcPts val="0"/>
              </a:spcBef>
              <a:spcAft>
                <a:spcPts val="1417"/>
              </a:spcAft>
              <a:buClrTx/>
              <a:buSzPct val="45000"/>
              <a:buFont typeface="StarSymbol"/>
              <a:buChar char="●"/>
              <a:tabLst/>
              <a:defRPr/>
            </a:pPr>
            <a:r>
              <a:rPr kumimoji="0" lang="fr-FR" b="0" i="0" u="none" strike="noStrike" kern="1200" cap="none" spc="0" normalizeH="0" baseline="0" noProof="0" dirty="0" err="1">
                <a:ln>
                  <a:noFill/>
                </a:ln>
                <a:solidFill>
                  <a:sysClr val="windowText" lastClr="000000"/>
                </a:solidFill>
                <a:effectLst/>
                <a:uLnTx/>
                <a:uFillTx/>
                <a:latin typeface="Courier New" pitchFamily="49"/>
                <a:ea typeface="+mn-ea"/>
                <a:cs typeface="+mn-cs"/>
              </a:rPr>
              <a:t>read</a:t>
            </a:r>
            <a:r>
              <a:rPr kumimoji="0" lang="fr-FR" b="0" i="0" u="none" strike="noStrike" kern="1200" cap="none" spc="0" normalizeH="0" baseline="0" noProof="0" dirty="0">
                <a:ln>
                  <a:noFill/>
                </a:ln>
                <a:solidFill>
                  <a:sysClr val="windowText" lastClr="000000"/>
                </a:solidFill>
                <a:effectLst/>
                <a:uLnTx/>
                <a:uFillTx/>
                <a:latin typeface="Courier New" pitchFamily="49"/>
                <a:ea typeface="+mn-ea"/>
                <a:cs typeface="+mn-cs"/>
              </a:rPr>
              <a:t> </a:t>
            </a:r>
            <a:r>
              <a:rPr kumimoji="0" lang="fr-FR" b="0" i="0" u="none" strike="noStrike" kern="1200" cap="none" spc="0" normalizeH="0" baseline="0" noProof="0" dirty="0" err="1">
                <a:ln>
                  <a:noFill/>
                </a:ln>
                <a:solidFill>
                  <a:sysClr val="windowText" lastClr="000000"/>
                </a:solidFill>
                <a:effectLst/>
                <a:uLnTx/>
                <a:uFillTx/>
                <a:latin typeface="Courier New" pitchFamily="49"/>
                <a:ea typeface="+mn-ea"/>
                <a:cs typeface="+mn-cs"/>
              </a:rPr>
              <a:t>age</a:t>
            </a:r>
            <a:r>
              <a:rPr kumimoji="0" lang="fr-FR" b="0" i="0" u="none" strike="noStrike" kern="1200" cap="none" spc="0" normalizeH="0" baseline="0" noProof="0" dirty="0">
                <a:ln>
                  <a:noFill/>
                </a:ln>
                <a:solidFill>
                  <a:sysClr val="windowText" lastClr="000000"/>
                </a:solidFill>
                <a:effectLst/>
                <a:uLnTx/>
                <a:uFillTx/>
                <a:latin typeface="Courier New" pitchFamily="49"/>
                <a:ea typeface="+mn-ea"/>
                <a:cs typeface="+mn-cs"/>
              </a:rPr>
              <a:t>;[ $</a:t>
            </a:r>
            <a:r>
              <a:rPr kumimoji="0" lang="fr-FR" b="0" i="0" u="none" strike="noStrike" kern="1200" cap="none" spc="0" normalizeH="0" baseline="0" noProof="0" dirty="0" err="1">
                <a:ln>
                  <a:noFill/>
                </a:ln>
                <a:solidFill>
                  <a:sysClr val="windowText" lastClr="000000"/>
                </a:solidFill>
                <a:effectLst/>
                <a:uLnTx/>
                <a:uFillTx/>
                <a:latin typeface="Courier New" pitchFamily="49"/>
                <a:ea typeface="+mn-ea"/>
                <a:cs typeface="+mn-cs"/>
              </a:rPr>
              <a:t>age</a:t>
            </a:r>
            <a:r>
              <a:rPr kumimoji="0" lang="fr-FR" b="0" i="0" u="none" strike="noStrike" kern="1200" cap="none" spc="0" normalizeH="0" baseline="0" noProof="0" dirty="0">
                <a:ln>
                  <a:noFill/>
                </a:ln>
                <a:solidFill>
                  <a:sysClr val="windowText" lastClr="000000"/>
                </a:solidFill>
                <a:effectLst/>
                <a:uLnTx/>
                <a:uFillTx/>
                <a:latin typeface="Courier New" pitchFamily="49"/>
                <a:ea typeface="+mn-ea"/>
                <a:cs typeface="+mn-cs"/>
              </a:rPr>
              <a:t> -le 25 ] &amp;&amp; </a:t>
            </a:r>
            <a:r>
              <a:rPr kumimoji="0" lang="fr-FR" b="0" i="0" u="none" strike="noStrike" kern="1200" cap="none" spc="0" normalizeH="0" baseline="0" noProof="0" dirty="0" err="1">
                <a:ln>
                  <a:noFill/>
                </a:ln>
                <a:solidFill>
                  <a:sysClr val="windowText" lastClr="000000"/>
                </a:solidFill>
                <a:effectLst/>
                <a:uLnTx/>
                <a:uFillTx/>
                <a:latin typeface="Courier New" pitchFamily="49"/>
                <a:ea typeface="+mn-ea"/>
                <a:cs typeface="+mn-cs"/>
              </a:rPr>
              <a:t>echo</a:t>
            </a:r>
            <a:r>
              <a:rPr kumimoji="0" lang="fr-FR" b="0" i="0" u="none" strike="noStrike" kern="1200" cap="none" spc="0" normalizeH="0" baseline="0" noProof="0" dirty="0">
                <a:ln>
                  <a:noFill/>
                </a:ln>
                <a:solidFill>
                  <a:sysClr val="windowText" lastClr="000000"/>
                </a:solidFill>
                <a:effectLst/>
                <a:uLnTx/>
                <a:uFillTx/>
                <a:latin typeface="Courier New" pitchFamily="49"/>
                <a:ea typeface="+mn-ea"/>
                <a:cs typeface="+mn-cs"/>
              </a:rPr>
              <a:t> "vous êtes bien jeune !"</a:t>
            </a:r>
          </a:p>
        </p:txBody>
      </p:sp>
    </p:spTree>
    <p:extLst>
      <p:ext uri="{BB962C8B-B14F-4D97-AF65-F5344CB8AC3E}">
        <p14:creationId xmlns:p14="http://schemas.microsoft.com/office/powerpoint/2010/main" val="2350322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4" y="356189"/>
            <a:ext cx="6951007" cy="667121"/>
          </a:xfrm>
          <a:prstGeom prst="rect">
            <a:avLst/>
          </a:prstGeom>
        </p:spPr>
        <p:txBody>
          <a:bodyPr vert="horz" wrap="square" lIns="0" tIns="15128" rIns="0" bIns="0" rtlCol="0">
            <a:spAutoFit/>
          </a:bodyPr>
          <a:lstStyle/>
          <a:p>
            <a:pPr marL="11206">
              <a:spcBef>
                <a:spcPts val="119"/>
              </a:spcBef>
            </a:pPr>
            <a:r>
              <a:rPr spc="-357" dirty="0"/>
              <a:t>La</a:t>
            </a:r>
            <a:r>
              <a:rPr spc="53" dirty="0"/>
              <a:t> </a:t>
            </a:r>
            <a:r>
              <a:rPr spc="-331" dirty="0" err="1"/>
              <a:t>c</a:t>
            </a:r>
            <a:r>
              <a:rPr spc="-357" dirty="0" err="1"/>
              <a:t>o</a:t>
            </a:r>
            <a:r>
              <a:rPr spc="-349" dirty="0" err="1"/>
              <a:t>mmande</a:t>
            </a:r>
            <a:r>
              <a:rPr spc="75" dirty="0"/>
              <a:t> </a:t>
            </a:r>
            <a:r>
              <a:rPr spc="-243" dirty="0"/>
              <a:t>test</a:t>
            </a:r>
            <a:r>
              <a:rPr lang="fr-FR" spc="-243" dirty="0"/>
              <a:t> : les fichiers</a:t>
            </a:r>
            <a:endParaRPr spc="-243" dirty="0"/>
          </a:p>
        </p:txBody>
      </p:sp>
      <p:sp>
        <p:nvSpPr>
          <p:cNvPr id="3" name="object 3"/>
          <p:cNvSpPr txBox="1"/>
          <p:nvPr/>
        </p:nvSpPr>
        <p:spPr>
          <a:xfrm>
            <a:off x="2322575" y="1616113"/>
            <a:ext cx="142315" cy="174309"/>
          </a:xfrm>
          <a:prstGeom prst="rect">
            <a:avLst/>
          </a:prstGeom>
        </p:spPr>
        <p:txBody>
          <a:bodyPr vert="horz" wrap="square" lIns="0" tIns="11206" rIns="0" bIns="0" rtlCol="0">
            <a:spAutoFit/>
          </a:bodyPr>
          <a:lstStyle/>
          <a:p>
            <a:pPr marL="11206" defTabSz="806867">
              <a:spcBef>
                <a:spcPts val="88"/>
              </a:spcBef>
            </a:pPr>
            <a:r>
              <a:rPr sz="1059" dirty="0">
                <a:solidFill>
                  <a:srgbClr val="DD8046"/>
                </a:solidFill>
                <a:latin typeface="Wingdings"/>
                <a:cs typeface="Wingdings"/>
              </a:rPr>
              <a:t></a:t>
            </a:r>
            <a:endParaRPr sz="1059">
              <a:solidFill>
                <a:prstClr val="black"/>
              </a:solidFill>
              <a:latin typeface="Wingdings"/>
              <a:cs typeface="Wingdings"/>
            </a:endParaRPr>
          </a:p>
        </p:txBody>
      </p:sp>
      <p:sp>
        <p:nvSpPr>
          <p:cNvPr id="4" name="object 4"/>
          <p:cNvSpPr txBox="1"/>
          <p:nvPr/>
        </p:nvSpPr>
        <p:spPr>
          <a:xfrm>
            <a:off x="2632127" y="1605354"/>
            <a:ext cx="6951008" cy="283494"/>
          </a:xfrm>
          <a:prstGeom prst="rect">
            <a:avLst/>
          </a:prstGeom>
        </p:spPr>
        <p:txBody>
          <a:bodyPr vert="horz" wrap="square" lIns="0" tIns="11766" rIns="0" bIns="0" rtlCol="0">
            <a:spAutoFit/>
          </a:bodyPr>
          <a:lstStyle/>
          <a:p>
            <a:pPr marL="11206" defTabSz="806867">
              <a:spcBef>
                <a:spcPts val="93"/>
              </a:spcBef>
            </a:pPr>
            <a:r>
              <a:rPr sz="1765" b="1" spc="-26" dirty="0">
                <a:solidFill>
                  <a:prstClr val="black"/>
                </a:solidFill>
                <a:latin typeface="Times New Roman"/>
                <a:cs typeface="Times New Roman"/>
              </a:rPr>
              <a:t>Tester</a:t>
            </a:r>
            <a:r>
              <a:rPr sz="1765" b="1" spc="-22" dirty="0">
                <a:solidFill>
                  <a:prstClr val="black"/>
                </a:solidFill>
                <a:latin typeface="Times New Roman"/>
                <a:cs typeface="Times New Roman"/>
              </a:rPr>
              <a:t> </a:t>
            </a:r>
            <a:r>
              <a:rPr sz="1765" b="1" dirty="0">
                <a:solidFill>
                  <a:prstClr val="black"/>
                </a:solidFill>
                <a:latin typeface="Times New Roman"/>
                <a:cs typeface="Times New Roman"/>
              </a:rPr>
              <a:t>un</a:t>
            </a:r>
            <a:r>
              <a:rPr sz="1765" b="1" spc="18" dirty="0">
                <a:solidFill>
                  <a:prstClr val="black"/>
                </a:solidFill>
                <a:latin typeface="Times New Roman"/>
                <a:cs typeface="Times New Roman"/>
              </a:rPr>
              <a:t> </a:t>
            </a:r>
            <a:r>
              <a:rPr sz="1765" b="1" dirty="0">
                <a:solidFill>
                  <a:prstClr val="black"/>
                </a:solidFill>
                <a:latin typeface="Times New Roman"/>
                <a:cs typeface="Times New Roman"/>
              </a:rPr>
              <a:t>fichier</a:t>
            </a:r>
            <a:r>
              <a:rPr sz="1765" dirty="0">
                <a:solidFill>
                  <a:prstClr val="black"/>
                </a:solidFill>
                <a:latin typeface="Times New Roman"/>
                <a:cs typeface="Times New Roman"/>
              </a:rPr>
              <a:t>:</a:t>
            </a:r>
            <a:r>
              <a:rPr sz="1765" spc="9" dirty="0">
                <a:solidFill>
                  <a:prstClr val="black"/>
                </a:solidFill>
                <a:latin typeface="Times New Roman"/>
                <a:cs typeface="Times New Roman"/>
              </a:rPr>
              <a:t> </a:t>
            </a:r>
            <a:r>
              <a:rPr sz="1765" spc="-4" dirty="0">
                <a:solidFill>
                  <a:prstClr val="black"/>
                </a:solidFill>
                <a:latin typeface="Times New Roman"/>
                <a:cs typeface="Times New Roman"/>
              </a:rPr>
              <a:t>Elle</a:t>
            </a:r>
            <a:r>
              <a:rPr sz="1765" spc="26" dirty="0">
                <a:solidFill>
                  <a:prstClr val="black"/>
                </a:solidFill>
                <a:latin typeface="Times New Roman"/>
                <a:cs typeface="Times New Roman"/>
              </a:rPr>
              <a:t> </a:t>
            </a:r>
            <a:r>
              <a:rPr sz="1765" spc="-4" dirty="0">
                <a:solidFill>
                  <a:prstClr val="black"/>
                </a:solidFill>
                <a:latin typeface="Times New Roman"/>
                <a:cs typeface="Times New Roman"/>
              </a:rPr>
              <a:t>admet</a:t>
            </a:r>
            <a:r>
              <a:rPr sz="1765" spc="18" dirty="0">
                <a:solidFill>
                  <a:prstClr val="black"/>
                </a:solidFill>
                <a:latin typeface="Times New Roman"/>
                <a:cs typeface="Times New Roman"/>
              </a:rPr>
              <a:t> </a:t>
            </a:r>
            <a:r>
              <a:rPr sz="1765" dirty="0">
                <a:solidFill>
                  <a:prstClr val="black"/>
                </a:solidFill>
                <a:latin typeface="Times New Roman"/>
                <a:cs typeface="Times New Roman"/>
              </a:rPr>
              <a:t>2</a:t>
            </a:r>
            <a:r>
              <a:rPr sz="1765" spc="9" dirty="0">
                <a:solidFill>
                  <a:prstClr val="black"/>
                </a:solidFill>
                <a:latin typeface="Times New Roman"/>
                <a:cs typeface="Times New Roman"/>
              </a:rPr>
              <a:t> </a:t>
            </a:r>
            <a:r>
              <a:rPr sz="1765" dirty="0">
                <a:solidFill>
                  <a:prstClr val="black"/>
                </a:solidFill>
                <a:latin typeface="Times New Roman"/>
                <a:cs typeface="Times New Roman"/>
              </a:rPr>
              <a:t>syntaxes</a:t>
            </a:r>
            <a:r>
              <a:rPr sz="1765" spc="31" dirty="0">
                <a:solidFill>
                  <a:prstClr val="black"/>
                </a:solidFill>
                <a:latin typeface="Times New Roman"/>
                <a:cs typeface="Times New Roman"/>
              </a:rPr>
              <a:t> </a:t>
            </a:r>
            <a:r>
              <a:rPr sz="1765" dirty="0">
                <a:solidFill>
                  <a:prstClr val="black"/>
                </a:solidFill>
                <a:latin typeface="Times New Roman"/>
                <a:cs typeface="Times New Roman"/>
              </a:rPr>
              <a:t>(la</a:t>
            </a:r>
            <a:r>
              <a:rPr sz="1765" spc="4" dirty="0">
                <a:solidFill>
                  <a:prstClr val="black"/>
                </a:solidFill>
                <a:latin typeface="Times New Roman"/>
                <a:cs typeface="Times New Roman"/>
              </a:rPr>
              <a:t> </a:t>
            </a:r>
            <a:r>
              <a:rPr sz="1765" spc="-4" dirty="0">
                <a:solidFill>
                  <a:prstClr val="black"/>
                </a:solidFill>
                <a:latin typeface="Times New Roman"/>
                <a:cs typeface="Times New Roman"/>
              </a:rPr>
              <a:t>deuxième</a:t>
            </a:r>
            <a:r>
              <a:rPr sz="1765" spc="22" dirty="0">
                <a:solidFill>
                  <a:prstClr val="black"/>
                </a:solidFill>
                <a:latin typeface="Times New Roman"/>
                <a:cs typeface="Times New Roman"/>
              </a:rPr>
              <a:t> </a:t>
            </a:r>
            <a:r>
              <a:rPr sz="1765" spc="-4" dirty="0">
                <a:solidFill>
                  <a:prstClr val="black"/>
                </a:solidFill>
                <a:latin typeface="Times New Roman"/>
                <a:cs typeface="Times New Roman"/>
              </a:rPr>
              <a:t>étant</a:t>
            </a:r>
            <a:r>
              <a:rPr sz="1765" spc="13" dirty="0">
                <a:solidFill>
                  <a:prstClr val="black"/>
                </a:solidFill>
                <a:latin typeface="Times New Roman"/>
                <a:cs typeface="Times New Roman"/>
              </a:rPr>
              <a:t> </a:t>
            </a:r>
            <a:r>
              <a:rPr sz="1765" dirty="0">
                <a:solidFill>
                  <a:prstClr val="black"/>
                </a:solidFill>
                <a:latin typeface="Times New Roman"/>
                <a:cs typeface="Times New Roman"/>
              </a:rPr>
              <a:t>la</a:t>
            </a:r>
            <a:r>
              <a:rPr sz="1765" spc="9" dirty="0">
                <a:solidFill>
                  <a:prstClr val="black"/>
                </a:solidFill>
                <a:latin typeface="Times New Roman"/>
                <a:cs typeface="Times New Roman"/>
              </a:rPr>
              <a:t> </a:t>
            </a:r>
            <a:r>
              <a:rPr sz="1765" dirty="0">
                <a:solidFill>
                  <a:prstClr val="black"/>
                </a:solidFill>
                <a:latin typeface="Times New Roman"/>
                <a:cs typeface="Times New Roman"/>
              </a:rPr>
              <a:t>plus</a:t>
            </a:r>
            <a:r>
              <a:rPr sz="1765" spc="4" dirty="0">
                <a:solidFill>
                  <a:prstClr val="black"/>
                </a:solidFill>
                <a:latin typeface="Times New Roman"/>
                <a:cs typeface="Times New Roman"/>
              </a:rPr>
              <a:t> </a:t>
            </a:r>
            <a:r>
              <a:rPr sz="1765" spc="-4" dirty="0">
                <a:solidFill>
                  <a:prstClr val="black"/>
                </a:solidFill>
                <a:latin typeface="Times New Roman"/>
                <a:cs typeface="Times New Roman"/>
              </a:rPr>
              <a:t>utilisée)</a:t>
            </a:r>
            <a:r>
              <a:rPr sz="1765" spc="18" dirty="0">
                <a:solidFill>
                  <a:prstClr val="black"/>
                </a:solidFill>
                <a:latin typeface="Times New Roman"/>
                <a:cs typeface="Times New Roman"/>
              </a:rPr>
              <a:t> </a:t>
            </a:r>
            <a:r>
              <a:rPr sz="1765" dirty="0">
                <a:solidFill>
                  <a:prstClr val="black"/>
                </a:solidFill>
                <a:latin typeface="Times New Roman"/>
                <a:cs typeface="Times New Roman"/>
              </a:rPr>
              <a:t>:</a:t>
            </a:r>
            <a:endParaRPr sz="1765">
              <a:solidFill>
                <a:prstClr val="black"/>
              </a:solidFill>
              <a:latin typeface="Times New Roman"/>
              <a:cs typeface="Times New Roman"/>
            </a:endParaRPr>
          </a:p>
        </p:txBody>
      </p:sp>
      <p:sp>
        <p:nvSpPr>
          <p:cNvPr id="5" name="object 5"/>
          <p:cNvSpPr txBox="1"/>
          <p:nvPr/>
        </p:nvSpPr>
        <p:spPr>
          <a:xfrm>
            <a:off x="2633472" y="1974880"/>
            <a:ext cx="163046" cy="201933"/>
          </a:xfrm>
          <a:prstGeom prst="rect">
            <a:avLst/>
          </a:prstGeom>
        </p:spPr>
        <p:txBody>
          <a:bodyPr vert="horz" wrap="square" lIns="0" tIns="11766" rIns="0" bIns="0" rtlCol="0">
            <a:spAutoFit/>
          </a:bodyPr>
          <a:lstStyle/>
          <a:p>
            <a:pPr marL="11206" defTabSz="806867">
              <a:spcBef>
                <a:spcPts val="93"/>
              </a:spcBef>
            </a:pPr>
            <a:r>
              <a:rPr sz="1235" spc="-40" dirty="0">
                <a:solidFill>
                  <a:srgbClr val="93B6D2"/>
                </a:solidFill>
                <a:latin typeface="Microsoft Sans Serif"/>
                <a:cs typeface="Microsoft Sans Serif"/>
              </a:rPr>
              <a:t>🞑</a:t>
            </a:r>
            <a:endParaRPr sz="1235">
              <a:solidFill>
                <a:prstClr val="black"/>
              </a:solidFill>
              <a:latin typeface="Microsoft Sans Serif"/>
              <a:cs typeface="Microsoft Sans Serif"/>
            </a:endParaRPr>
          </a:p>
        </p:txBody>
      </p:sp>
      <p:sp>
        <p:nvSpPr>
          <p:cNvPr id="6" name="object 6"/>
          <p:cNvSpPr txBox="1"/>
          <p:nvPr/>
        </p:nvSpPr>
        <p:spPr>
          <a:xfrm>
            <a:off x="2936054" y="1861722"/>
            <a:ext cx="2774016" cy="735232"/>
          </a:xfrm>
          <a:prstGeom prst="rect">
            <a:avLst/>
          </a:prstGeom>
        </p:spPr>
        <p:txBody>
          <a:bodyPr vert="horz" wrap="square" lIns="0" tIns="11206" rIns="0" bIns="0" rtlCol="0">
            <a:spAutoFit/>
          </a:bodyPr>
          <a:lstStyle/>
          <a:p>
            <a:pPr marL="11206" marR="4483" defTabSz="806867">
              <a:lnSpc>
                <a:spcPct val="137500"/>
              </a:lnSpc>
              <a:spcBef>
                <a:spcPts val="88"/>
              </a:spcBef>
              <a:tabLst>
                <a:tab pos="820314" algn="l"/>
              </a:tabLst>
            </a:pPr>
            <a:r>
              <a:rPr sz="1765" spc="-4" dirty="0">
                <a:solidFill>
                  <a:prstClr val="black"/>
                </a:solidFill>
                <a:latin typeface="Courier New"/>
                <a:cs typeface="Courier New"/>
              </a:rPr>
              <a:t>Test	</a:t>
            </a:r>
            <a:r>
              <a:rPr sz="1765" dirty="0">
                <a:solidFill>
                  <a:prstClr val="black"/>
                </a:solidFill>
                <a:latin typeface="Courier New"/>
                <a:cs typeface="Courier New"/>
              </a:rPr>
              <a:t>option</a:t>
            </a:r>
            <a:r>
              <a:rPr sz="1765" spc="371" dirty="0">
                <a:solidFill>
                  <a:prstClr val="black"/>
                </a:solidFill>
                <a:latin typeface="Courier New"/>
                <a:cs typeface="Courier New"/>
              </a:rPr>
              <a:t> </a:t>
            </a:r>
            <a:r>
              <a:rPr sz="1765" spc="-4" dirty="0">
                <a:solidFill>
                  <a:prstClr val="black"/>
                </a:solidFill>
                <a:latin typeface="Courier New"/>
                <a:cs typeface="Courier New"/>
              </a:rPr>
              <a:t>fichier </a:t>
            </a:r>
            <a:r>
              <a:rPr sz="1765" spc="-1046" dirty="0">
                <a:solidFill>
                  <a:prstClr val="black"/>
                </a:solidFill>
                <a:latin typeface="Courier New"/>
                <a:cs typeface="Courier New"/>
              </a:rPr>
              <a:t> </a:t>
            </a:r>
            <a:r>
              <a:rPr sz="1765" spc="-4" dirty="0">
                <a:solidFill>
                  <a:prstClr val="black"/>
                </a:solidFill>
                <a:latin typeface="Courier New"/>
                <a:cs typeface="Courier New"/>
              </a:rPr>
              <a:t>[opti</a:t>
            </a:r>
            <a:r>
              <a:rPr sz="1765" spc="4" dirty="0">
                <a:solidFill>
                  <a:prstClr val="black"/>
                </a:solidFill>
                <a:latin typeface="Courier New"/>
                <a:cs typeface="Courier New"/>
              </a:rPr>
              <a:t>o</a:t>
            </a:r>
            <a:r>
              <a:rPr sz="1765" dirty="0">
                <a:solidFill>
                  <a:prstClr val="black"/>
                </a:solidFill>
                <a:latin typeface="Courier New"/>
                <a:cs typeface="Courier New"/>
              </a:rPr>
              <a:t>n</a:t>
            </a:r>
            <a:r>
              <a:rPr sz="1765" spc="-618" dirty="0">
                <a:solidFill>
                  <a:prstClr val="black"/>
                </a:solidFill>
                <a:latin typeface="Courier New"/>
                <a:cs typeface="Courier New"/>
              </a:rPr>
              <a:t> </a:t>
            </a:r>
            <a:r>
              <a:rPr sz="1765" spc="-4" dirty="0">
                <a:solidFill>
                  <a:prstClr val="black"/>
                </a:solidFill>
                <a:latin typeface="Courier New"/>
                <a:cs typeface="Courier New"/>
              </a:rPr>
              <a:t>fichi</a:t>
            </a:r>
            <a:r>
              <a:rPr sz="1765" spc="4" dirty="0">
                <a:solidFill>
                  <a:prstClr val="black"/>
                </a:solidFill>
                <a:latin typeface="Courier New"/>
                <a:cs typeface="Courier New"/>
              </a:rPr>
              <a:t>e</a:t>
            </a:r>
            <a:r>
              <a:rPr sz="1765" spc="-4" dirty="0">
                <a:solidFill>
                  <a:prstClr val="black"/>
                </a:solidFill>
                <a:latin typeface="Courier New"/>
                <a:cs typeface="Courier New"/>
              </a:rPr>
              <a:t>r]</a:t>
            </a:r>
            <a:endParaRPr sz="1765">
              <a:solidFill>
                <a:prstClr val="black"/>
              </a:solidFill>
              <a:latin typeface="Courier New"/>
              <a:cs typeface="Courier New"/>
            </a:endParaRPr>
          </a:p>
        </p:txBody>
      </p:sp>
      <p:sp>
        <p:nvSpPr>
          <p:cNvPr id="7" name="object 7"/>
          <p:cNvSpPr txBox="1"/>
          <p:nvPr/>
        </p:nvSpPr>
        <p:spPr>
          <a:xfrm>
            <a:off x="2633472" y="2345279"/>
            <a:ext cx="163046" cy="201933"/>
          </a:xfrm>
          <a:prstGeom prst="rect">
            <a:avLst/>
          </a:prstGeom>
        </p:spPr>
        <p:txBody>
          <a:bodyPr vert="horz" wrap="square" lIns="0" tIns="11766" rIns="0" bIns="0" rtlCol="0">
            <a:spAutoFit/>
          </a:bodyPr>
          <a:lstStyle/>
          <a:p>
            <a:pPr marL="11206" defTabSz="806867">
              <a:spcBef>
                <a:spcPts val="93"/>
              </a:spcBef>
            </a:pPr>
            <a:r>
              <a:rPr sz="1235" spc="-40" dirty="0">
                <a:solidFill>
                  <a:srgbClr val="93B6D2"/>
                </a:solidFill>
                <a:latin typeface="Microsoft Sans Serif"/>
                <a:cs typeface="Microsoft Sans Serif"/>
              </a:rPr>
              <a:t>🞑</a:t>
            </a:r>
            <a:endParaRPr sz="1235">
              <a:solidFill>
                <a:prstClr val="black"/>
              </a:solidFill>
              <a:latin typeface="Microsoft Sans Serif"/>
              <a:cs typeface="Microsoft Sans Serif"/>
            </a:endParaRPr>
          </a:p>
        </p:txBody>
      </p:sp>
      <p:sp>
        <p:nvSpPr>
          <p:cNvPr id="8" name="object 8"/>
          <p:cNvSpPr txBox="1"/>
          <p:nvPr/>
        </p:nvSpPr>
        <p:spPr>
          <a:xfrm>
            <a:off x="2322576" y="2720452"/>
            <a:ext cx="4594972" cy="283494"/>
          </a:xfrm>
          <a:prstGeom prst="rect">
            <a:avLst/>
          </a:prstGeom>
        </p:spPr>
        <p:txBody>
          <a:bodyPr vert="horz" wrap="square" lIns="0" tIns="11766" rIns="0" bIns="0" rtlCol="0">
            <a:spAutoFit/>
          </a:bodyPr>
          <a:lstStyle/>
          <a:p>
            <a:pPr marL="320505" indent="-309859" defTabSz="806867">
              <a:spcBef>
                <a:spcPts val="93"/>
              </a:spcBef>
              <a:buClr>
                <a:srgbClr val="DD8046"/>
              </a:buClr>
              <a:buSzPct val="60000"/>
              <a:buFont typeface="Wingdings"/>
              <a:buChar char=""/>
              <a:tabLst>
                <a:tab pos="320505" algn="l"/>
                <a:tab pos="321066" algn="l"/>
                <a:tab pos="3295265" algn="l"/>
              </a:tabLst>
            </a:pPr>
            <a:r>
              <a:rPr sz="1765" b="1" dirty="0">
                <a:solidFill>
                  <a:prstClr val="black"/>
                </a:solidFill>
                <a:latin typeface="Times New Roman"/>
                <a:cs typeface="Times New Roman"/>
              </a:rPr>
              <a:t>Si</a:t>
            </a:r>
            <a:r>
              <a:rPr sz="1765" b="1" spc="4" dirty="0">
                <a:solidFill>
                  <a:prstClr val="black"/>
                </a:solidFill>
                <a:latin typeface="Times New Roman"/>
                <a:cs typeface="Times New Roman"/>
              </a:rPr>
              <a:t> </a:t>
            </a:r>
            <a:r>
              <a:rPr sz="1765" b="1" dirty="0">
                <a:solidFill>
                  <a:prstClr val="black"/>
                </a:solidFill>
                <a:latin typeface="Times New Roman"/>
                <a:cs typeface="Times New Roman"/>
              </a:rPr>
              <a:t>le</a:t>
            </a:r>
            <a:r>
              <a:rPr sz="1765" b="1" spc="13" dirty="0">
                <a:solidFill>
                  <a:prstClr val="black"/>
                </a:solidFill>
                <a:latin typeface="Times New Roman"/>
                <a:cs typeface="Times New Roman"/>
              </a:rPr>
              <a:t> </a:t>
            </a:r>
            <a:r>
              <a:rPr sz="1765" b="1" dirty="0">
                <a:solidFill>
                  <a:prstClr val="black"/>
                </a:solidFill>
                <a:latin typeface="Times New Roman"/>
                <a:cs typeface="Times New Roman"/>
              </a:rPr>
              <a:t>test</a:t>
            </a:r>
            <a:r>
              <a:rPr sz="1765" b="1" spc="13" dirty="0">
                <a:solidFill>
                  <a:prstClr val="black"/>
                </a:solidFill>
                <a:latin typeface="Times New Roman"/>
                <a:cs typeface="Times New Roman"/>
              </a:rPr>
              <a:t> </a:t>
            </a:r>
            <a:r>
              <a:rPr sz="1765" b="1" dirty="0">
                <a:solidFill>
                  <a:prstClr val="black"/>
                </a:solidFill>
                <a:latin typeface="Times New Roman"/>
                <a:cs typeface="Times New Roman"/>
              </a:rPr>
              <a:t>est</a:t>
            </a:r>
            <a:r>
              <a:rPr sz="1765" b="1" spc="9" dirty="0">
                <a:solidFill>
                  <a:prstClr val="black"/>
                </a:solidFill>
                <a:latin typeface="Times New Roman"/>
                <a:cs typeface="Times New Roman"/>
              </a:rPr>
              <a:t> </a:t>
            </a:r>
            <a:r>
              <a:rPr sz="1765" b="1" dirty="0">
                <a:solidFill>
                  <a:prstClr val="black"/>
                </a:solidFill>
                <a:latin typeface="Times New Roman"/>
                <a:cs typeface="Times New Roman"/>
              </a:rPr>
              <a:t>vrai</a:t>
            </a:r>
            <a:r>
              <a:rPr sz="1765" b="1" spc="9" dirty="0">
                <a:solidFill>
                  <a:prstClr val="black"/>
                </a:solidFill>
                <a:latin typeface="Times New Roman"/>
                <a:cs typeface="Times New Roman"/>
              </a:rPr>
              <a:t> </a:t>
            </a:r>
            <a:r>
              <a:rPr sz="1765" b="1" dirty="0">
                <a:solidFill>
                  <a:prstClr val="black"/>
                </a:solidFill>
                <a:latin typeface="Times New Roman"/>
                <a:cs typeface="Times New Roman"/>
              </a:rPr>
              <a:t>Renvoie</a:t>
            </a:r>
            <a:r>
              <a:rPr sz="1765" b="1" spc="13" dirty="0">
                <a:solidFill>
                  <a:prstClr val="black"/>
                </a:solidFill>
                <a:latin typeface="Times New Roman"/>
                <a:cs typeface="Times New Roman"/>
              </a:rPr>
              <a:t> </a:t>
            </a:r>
            <a:r>
              <a:rPr sz="1765" b="1" dirty="0">
                <a:solidFill>
                  <a:prstClr val="black"/>
                </a:solidFill>
                <a:latin typeface="Times New Roman"/>
                <a:cs typeface="Times New Roman"/>
              </a:rPr>
              <a:t>0	$?</a:t>
            </a:r>
            <a:r>
              <a:rPr sz="1765" b="1" spc="-18" dirty="0">
                <a:solidFill>
                  <a:prstClr val="black"/>
                </a:solidFill>
                <a:latin typeface="Times New Roman"/>
                <a:cs typeface="Times New Roman"/>
              </a:rPr>
              <a:t> </a:t>
            </a:r>
            <a:r>
              <a:rPr sz="1765" b="1" dirty="0">
                <a:solidFill>
                  <a:prstClr val="black"/>
                </a:solidFill>
                <a:latin typeface="Times New Roman"/>
                <a:cs typeface="Times New Roman"/>
              </a:rPr>
              <a:t>Contient</a:t>
            </a:r>
            <a:r>
              <a:rPr sz="1765" b="1" spc="-26" dirty="0">
                <a:solidFill>
                  <a:prstClr val="black"/>
                </a:solidFill>
                <a:latin typeface="Times New Roman"/>
                <a:cs typeface="Times New Roman"/>
              </a:rPr>
              <a:t> </a:t>
            </a:r>
            <a:r>
              <a:rPr sz="1765" b="1" dirty="0">
                <a:solidFill>
                  <a:prstClr val="black"/>
                </a:solidFill>
                <a:latin typeface="Times New Roman"/>
                <a:cs typeface="Times New Roman"/>
              </a:rPr>
              <a:t>0</a:t>
            </a:r>
            <a:endParaRPr sz="1765">
              <a:solidFill>
                <a:prstClr val="black"/>
              </a:solidFill>
              <a:latin typeface="Times New Roman"/>
              <a:cs typeface="Times New Roman"/>
            </a:endParaRPr>
          </a:p>
        </p:txBody>
      </p:sp>
      <p:sp>
        <p:nvSpPr>
          <p:cNvPr id="9" name="object 9"/>
          <p:cNvSpPr txBox="1"/>
          <p:nvPr/>
        </p:nvSpPr>
        <p:spPr>
          <a:xfrm>
            <a:off x="7164369" y="2720452"/>
            <a:ext cx="1202951" cy="283494"/>
          </a:xfrm>
          <a:prstGeom prst="rect">
            <a:avLst/>
          </a:prstGeom>
        </p:spPr>
        <p:txBody>
          <a:bodyPr vert="horz" wrap="square" lIns="0" tIns="11766" rIns="0" bIns="0" rtlCol="0">
            <a:spAutoFit/>
          </a:bodyPr>
          <a:lstStyle/>
          <a:p>
            <a:pPr marL="11206" defTabSz="806867">
              <a:spcBef>
                <a:spcPts val="93"/>
              </a:spcBef>
            </a:pPr>
            <a:r>
              <a:rPr sz="1765" b="1" spc="-4" dirty="0">
                <a:solidFill>
                  <a:prstClr val="black"/>
                </a:solidFill>
                <a:latin typeface="Times New Roman"/>
                <a:cs typeface="Times New Roman"/>
              </a:rPr>
              <a:t>Sinon</a:t>
            </a:r>
            <a:r>
              <a:rPr sz="1765" b="1" spc="-22" dirty="0">
                <a:solidFill>
                  <a:prstClr val="black"/>
                </a:solidFill>
                <a:latin typeface="Times New Roman"/>
                <a:cs typeface="Times New Roman"/>
              </a:rPr>
              <a:t> </a:t>
            </a:r>
            <a:r>
              <a:rPr sz="1765" b="1" dirty="0">
                <a:solidFill>
                  <a:prstClr val="black"/>
                </a:solidFill>
                <a:latin typeface="Times New Roman"/>
                <a:cs typeface="Times New Roman"/>
              </a:rPr>
              <a:t>$?</a:t>
            </a:r>
            <a:r>
              <a:rPr sz="1765" b="1" spc="-13" dirty="0">
                <a:solidFill>
                  <a:prstClr val="black"/>
                </a:solidFill>
                <a:latin typeface="Times New Roman"/>
                <a:cs typeface="Times New Roman"/>
              </a:rPr>
              <a:t> </a:t>
            </a:r>
            <a:r>
              <a:rPr sz="1765" b="1" dirty="0">
                <a:solidFill>
                  <a:prstClr val="black"/>
                </a:solidFill>
                <a:latin typeface="Times New Roman"/>
                <a:cs typeface="Times New Roman"/>
              </a:rPr>
              <a:t>≠</a:t>
            </a:r>
            <a:r>
              <a:rPr sz="1765" b="1" spc="-18" dirty="0">
                <a:solidFill>
                  <a:prstClr val="black"/>
                </a:solidFill>
                <a:latin typeface="Times New Roman"/>
                <a:cs typeface="Times New Roman"/>
              </a:rPr>
              <a:t> </a:t>
            </a:r>
            <a:r>
              <a:rPr sz="1765" b="1" dirty="0">
                <a:solidFill>
                  <a:prstClr val="black"/>
                </a:solidFill>
                <a:latin typeface="Times New Roman"/>
                <a:cs typeface="Times New Roman"/>
              </a:rPr>
              <a:t>0</a:t>
            </a:r>
            <a:endParaRPr sz="1765">
              <a:solidFill>
                <a:prstClr val="black"/>
              </a:solidFill>
              <a:latin typeface="Times New Roman"/>
              <a:cs typeface="Times New Roman"/>
            </a:endParaRPr>
          </a:p>
        </p:txBody>
      </p:sp>
      <p:sp>
        <p:nvSpPr>
          <p:cNvPr id="10" name="object 10"/>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59</a:t>
            </a:r>
            <a:endParaRPr sz="1235">
              <a:solidFill>
                <a:prstClr val="black"/>
              </a:solidFill>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9856" y="314284"/>
            <a:ext cx="7674875" cy="667121"/>
          </a:xfrm>
          <a:prstGeom prst="rect">
            <a:avLst/>
          </a:prstGeom>
        </p:spPr>
        <p:txBody>
          <a:bodyPr vert="horz" wrap="square" lIns="0" tIns="15128" rIns="0" bIns="0" rtlCol="0">
            <a:spAutoFit/>
          </a:bodyPr>
          <a:lstStyle/>
          <a:p>
            <a:pPr marL="241500">
              <a:spcBef>
                <a:spcPts val="119"/>
              </a:spcBef>
            </a:pPr>
            <a:r>
              <a:rPr spc="-168" dirty="0" err="1"/>
              <a:t>Opérateurs</a:t>
            </a:r>
            <a:r>
              <a:rPr spc="62" dirty="0"/>
              <a:t> </a:t>
            </a:r>
            <a:r>
              <a:rPr lang="fr-FR" spc="-115" dirty="0"/>
              <a:t>sur les fichiers</a:t>
            </a:r>
            <a:endParaRPr spc="-260" dirty="0"/>
          </a:p>
        </p:txBody>
      </p:sp>
      <p:sp>
        <p:nvSpPr>
          <p:cNvPr id="3" name="object 3"/>
          <p:cNvSpPr txBox="1"/>
          <p:nvPr/>
        </p:nvSpPr>
        <p:spPr>
          <a:xfrm>
            <a:off x="2131359" y="1688458"/>
            <a:ext cx="6331324" cy="459451"/>
          </a:xfrm>
          <a:prstGeom prst="rect">
            <a:avLst/>
          </a:prstGeom>
        </p:spPr>
        <p:txBody>
          <a:bodyPr vert="horz" wrap="square" lIns="0" tIns="11206" rIns="0" bIns="0" rtlCol="0">
            <a:spAutoFit/>
          </a:bodyPr>
          <a:lstStyle/>
          <a:p>
            <a:pPr marL="11206" defTabSz="806867">
              <a:spcBef>
                <a:spcPts val="88"/>
              </a:spcBef>
            </a:pPr>
            <a:r>
              <a:rPr sz="2912" spc="-379" dirty="0">
                <a:solidFill>
                  <a:prstClr val="black"/>
                </a:solidFill>
                <a:latin typeface="Microsoft Sans Serif"/>
                <a:cs typeface="Microsoft Sans Serif"/>
              </a:rPr>
              <a:t>Tests</a:t>
            </a:r>
            <a:r>
              <a:rPr sz="2912" spc="26" dirty="0">
                <a:solidFill>
                  <a:prstClr val="black"/>
                </a:solidFill>
                <a:latin typeface="Microsoft Sans Serif"/>
                <a:cs typeface="Microsoft Sans Serif"/>
              </a:rPr>
              <a:t> </a:t>
            </a:r>
            <a:r>
              <a:rPr sz="2912" spc="-282" dirty="0">
                <a:solidFill>
                  <a:prstClr val="black"/>
                </a:solidFill>
                <a:latin typeface="Microsoft Sans Serif"/>
                <a:cs typeface="Microsoft Sans Serif"/>
              </a:rPr>
              <a:t>sur</a:t>
            </a:r>
            <a:r>
              <a:rPr sz="2912" spc="26" dirty="0">
                <a:solidFill>
                  <a:prstClr val="black"/>
                </a:solidFill>
                <a:latin typeface="Microsoft Sans Serif"/>
                <a:cs typeface="Microsoft Sans Serif"/>
              </a:rPr>
              <a:t> </a:t>
            </a:r>
            <a:r>
              <a:rPr sz="2912" spc="-229" dirty="0">
                <a:solidFill>
                  <a:prstClr val="black"/>
                </a:solidFill>
                <a:latin typeface="Microsoft Sans Serif"/>
                <a:cs typeface="Microsoft Sans Serif"/>
              </a:rPr>
              <a:t>les</a:t>
            </a:r>
            <a:r>
              <a:rPr sz="2912" spc="35" dirty="0">
                <a:solidFill>
                  <a:prstClr val="black"/>
                </a:solidFill>
                <a:latin typeface="Microsoft Sans Serif"/>
                <a:cs typeface="Microsoft Sans Serif"/>
              </a:rPr>
              <a:t> </a:t>
            </a:r>
            <a:r>
              <a:rPr sz="2912" spc="-141" dirty="0">
                <a:solidFill>
                  <a:prstClr val="black"/>
                </a:solidFill>
                <a:latin typeface="Microsoft Sans Serif"/>
                <a:cs typeface="Microsoft Sans Serif"/>
              </a:rPr>
              <a:t>fichiers</a:t>
            </a:r>
            <a:r>
              <a:rPr sz="2912" spc="31" dirty="0">
                <a:solidFill>
                  <a:prstClr val="black"/>
                </a:solidFill>
                <a:latin typeface="Microsoft Sans Serif"/>
                <a:cs typeface="Microsoft Sans Serif"/>
              </a:rPr>
              <a:t> </a:t>
            </a:r>
            <a:r>
              <a:rPr sz="2912" spc="-119" dirty="0">
                <a:solidFill>
                  <a:prstClr val="black"/>
                </a:solidFill>
                <a:latin typeface="Microsoft Sans Serif"/>
                <a:cs typeface="Microsoft Sans Serif"/>
              </a:rPr>
              <a:t>(et</a:t>
            </a:r>
            <a:r>
              <a:rPr sz="2912" spc="26" dirty="0">
                <a:solidFill>
                  <a:prstClr val="black"/>
                </a:solidFill>
                <a:latin typeface="Microsoft Sans Serif"/>
                <a:cs typeface="Microsoft Sans Serif"/>
              </a:rPr>
              <a:t> </a:t>
            </a:r>
            <a:r>
              <a:rPr sz="2912" spc="-282" dirty="0">
                <a:solidFill>
                  <a:prstClr val="black"/>
                </a:solidFill>
                <a:latin typeface="Microsoft Sans Serif"/>
                <a:cs typeface="Microsoft Sans Serif"/>
              </a:rPr>
              <a:t>sur</a:t>
            </a:r>
            <a:r>
              <a:rPr sz="2912" spc="26" dirty="0">
                <a:solidFill>
                  <a:prstClr val="black"/>
                </a:solidFill>
                <a:latin typeface="Microsoft Sans Serif"/>
                <a:cs typeface="Microsoft Sans Serif"/>
              </a:rPr>
              <a:t> </a:t>
            </a:r>
            <a:r>
              <a:rPr sz="2912" spc="-229" dirty="0">
                <a:solidFill>
                  <a:prstClr val="black"/>
                </a:solidFill>
                <a:latin typeface="Microsoft Sans Serif"/>
                <a:cs typeface="Microsoft Sans Serif"/>
              </a:rPr>
              <a:t>les</a:t>
            </a:r>
            <a:r>
              <a:rPr sz="2912" spc="26" dirty="0">
                <a:solidFill>
                  <a:prstClr val="black"/>
                </a:solidFill>
                <a:latin typeface="Microsoft Sans Serif"/>
                <a:cs typeface="Microsoft Sans Serif"/>
              </a:rPr>
              <a:t> </a:t>
            </a:r>
            <a:r>
              <a:rPr sz="2912" spc="-110" dirty="0">
                <a:solidFill>
                  <a:prstClr val="black"/>
                </a:solidFill>
                <a:latin typeface="Microsoft Sans Serif"/>
                <a:cs typeface="Microsoft Sans Serif"/>
              </a:rPr>
              <a:t>répertoires)</a:t>
            </a:r>
            <a:r>
              <a:rPr sz="2912" spc="18" dirty="0">
                <a:solidFill>
                  <a:prstClr val="black"/>
                </a:solidFill>
                <a:latin typeface="Microsoft Sans Serif"/>
                <a:cs typeface="Microsoft Sans Serif"/>
              </a:rPr>
              <a:t> </a:t>
            </a:r>
            <a:r>
              <a:rPr sz="2912" spc="-172" dirty="0">
                <a:solidFill>
                  <a:prstClr val="black"/>
                </a:solidFill>
                <a:latin typeface="Microsoft Sans Serif"/>
                <a:cs typeface="Microsoft Sans Serif"/>
              </a:rPr>
              <a:t>:</a:t>
            </a:r>
            <a:endParaRPr sz="2912">
              <a:solidFill>
                <a:prstClr val="black"/>
              </a:solidFill>
              <a:latin typeface="Microsoft Sans Serif"/>
              <a:cs typeface="Microsoft Sans Serif"/>
            </a:endParaRPr>
          </a:p>
        </p:txBody>
      </p:sp>
      <p:sp>
        <p:nvSpPr>
          <p:cNvPr id="4" name="object 4"/>
          <p:cNvSpPr txBox="1"/>
          <p:nvPr/>
        </p:nvSpPr>
        <p:spPr>
          <a:xfrm>
            <a:off x="2131360" y="2128244"/>
            <a:ext cx="1355351" cy="2343273"/>
          </a:xfrm>
          <a:prstGeom prst="rect">
            <a:avLst/>
          </a:prstGeom>
        </p:spPr>
        <p:txBody>
          <a:bodyPr vert="horz" wrap="square" lIns="0" tIns="101413" rIns="0" bIns="0" rtlCol="0">
            <a:spAutoFit/>
          </a:bodyPr>
          <a:lstStyle/>
          <a:p>
            <a:pPr marL="11206" defTabSz="806867">
              <a:spcBef>
                <a:spcPts val="799"/>
              </a:spcBef>
            </a:pPr>
            <a:r>
              <a:rPr sz="1941" spc="-4" dirty="0">
                <a:solidFill>
                  <a:srgbClr val="FF0000"/>
                </a:solidFill>
                <a:latin typeface="Courier New"/>
                <a:cs typeface="Courier New"/>
              </a:rPr>
              <a:t>-e</a:t>
            </a:r>
            <a:r>
              <a:rPr sz="1941" spc="-57" dirty="0">
                <a:solidFill>
                  <a:srgbClr val="FF0000"/>
                </a:solidFill>
                <a:latin typeface="Courier New"/>
                <a:cs typeface="Courier New"/>
              </a:rPr>
              <a:t> </a:t>
            </a:r>
            <a:r>
              <a:rPr sz="1941" spc="-4" dirty="0">
                <a:solidFill>
                  <a:srgbClr val="FF0000"/>
                </a:solidFill>
                <a:latin typeface="Courier New"/>
                <a:cs typeface="Courier New"/>
              </a:rPr>
              <a:t>ﬁchier</a:t>
            </a:r>
            <a:endParaRPr sz="1941">
              <a:solidFill>
                <a:prstClr val="black"/>
              </a:solidFill>
              <a:latin typeface="Courier New"/>
              <a:cs typeface="Courier New"/>
            </a:endParaRPr>
          </a:p>
          <a:p>
            <a:pPr marL="11206" defTabSz="806867">
              <a:spcBef>
                <a:spcPts val="706"/>
              </a:spcBef>
            </a:pPr>
            <a:r>
              <a:rPr sz="1941" spc="-4" dirty="0">
                <a:solidFill>
                  <a:srgbClr val="FF0000"/>
                </a:solidFill>
                <a:latin typeface="Courier New"/>
                <a:cs typeface="Courier New"/>
              </a:rPr>
              <a:t>-s</a:t>
            </a:r>
            <a:r>
              <a:rPr sz="1941" spc="-57" dirty="0">
                <a:solidFill>
                  <a:srgbClr val="FF0000"/>
                </a:solidFill>
                <a:latin typeface="Courier New"/>
                <a:cs typeface="Courier New"/>
              </a:rPr>
              <a:t> </a:t>
            </a:r>
            <a:r>
              <a:rPr sz="1941" spc="-4" dirty="0">
                <a:solidFill>
                  <a:srgbClr val="FF0000"/>
                </a:solidFill>
                <a:latin typeface="Courier New"/>
                <a:cs typeface="Courier New"/>
              </a:rPr>
              <a:t>ﬁchier</a:t>
            </a:r>
            <a:endParaRPr sz="1941">
              <a:solidFill>
                <a:prstClr val="black"/>
              </a:solidFill>
              <a:latin typeface="Courier New"/>
              <a:cs typeface="Courier New"/>
            </a:endParaRPr>
          </a:p>
          <a:p>
            <a:pPr marL="11206" defTabSz="806867">
              <a:spcBef>
                <a:spcPts val="710"/>
              </a:spcBef>
            </a:pPr>
            <a:r>
              <a:rPr sz="1941" spc="-4" dirty="0">
                <a:solidFill>
                  <a:srgbClr val="FF0000"/>
                </a:solidFill>
                <a:latin typeface="Courier New"/>
                <a:cs typeface="Courier New"/>
              </a:rPr>
              <a:t>-z</a:t>
            </a:r>
            <a:r>
              <a:rPr sz="1941" spc="-57" dirty="0">
                <a:solidFill>
                  <a:srgbClr val="FF0000"/>
                </a:solidFill>
                <a:latin typeface="Courier New"/>
                <a:cs typeface="Courier New"/>
              </a:rPr>
              <a:t> </a:t>
            </a:r>
            <a:r>
              <a:rPr sz="1941" spc="-4" dirty="0">
                <a:solidFill>
                  <a:srgbClr val="FF0000"/>
                </a:solidFill>
                <a:latin typeface="Courier New"/>
                <a:cs typeface="Courier New"/>
              </a:rPr>
              <a:t>ﬁchier</a:t>
            </a:r>
            <a:endParaRPr sz="1941">
              <a:solidFill>
                <a:prstClr val="black"/>
              </a:solidFill>
              <a:latin typeface="Courier New"/>
              <a:cs typeface="Courier New"/>
            </a:endParaRPr>
          </a:p>
          <a:p>
            <a:pPr marL="11206" defTabSz="806867">
              <a:spcBef>
                <a:spcPts val="702"/>
              </a:spcBef>
            </a:pPr>
            <a:r>
              <a:rPr sz="1941" spc="-4" dirty="0">
                <a:solidFill>
                  <a:srgbClr val="FF0000"/>
                </a:solidFill>
                <a:latin typeface="Courier New"/>
                <a:cs typeface="Courier New"/>
              </a:rPr>
              <a:t>-r</a:t>
            </a:r>
            <a:r>
              <a:rPr sz="1941" spc="-57" dirty="0">
                <a:solidFill>
                  <a:srgbClr val="FF0000"/>
                </a:solidFill>
                <a:latin typeface="Courier New"/>
                <a:cs typeface="Courier New"/>
              </a:rPr>
              <a:t> </a:t>
            </a:r>
            <a:r>
              <a:rPr sz="1941" spc="-4" dirty="0">
                <a:solidFill>
                  <a:srgbClr val="FF0000"/>
                </a:solidFill>
                <a:latin typeface="Courier New"/>
                <a:cs typeface="Courier New"/>
              </a:rPr>
              <a:t>ﬁchier</a:t>
            </a:r>
            <a:endParaRPr sz="1941">
              <a:solidFill>
                <a:prstClr val="black"/>
              </a:solidFill>
              <a:latin typeface="Courier New"/>
              <a:cs typeface="Courier New"/>
            </a:endParaRPr>
          </a:p>
          <a:p>
            <a:pPr marL="11206" defTabSz="806867">
              <a:spcBef>
                <a:spcPts val="710"/>
              </a:spcBef>
            </a:pPr>
            <a:r>
              <a:rPr sz="1941" spc="-4" dirty="0">
                <a:solidFill>
                  <a:srgbClr val="FF0000"/>
                </a:solidFill>
                <a:latin typeface="Courier New"/>
                <a:cs typeface="Courier New"/>
              </a:rPr>
              <a:t>-w</a:t>
            </a:r>
            <a:r>
              <a:rPr sz="1941" spc="-57" dirty="0">
                <a:solidFill>
                  <a:srgbClr val="FF0000"/>
                </a:solidFill>
                <a:latin typeface="Courier New"/>
                <a:cs typeface="Courier New"/>
              </a:rPr>
              <a:t> </a:t>
            </a:r>
            <a:r>
              <a:rPr sz="1941" spc="-4" dirty="0">
                <a:solidFill>
                  <a:srgbClr val="FF0000"/>
                </a:solidFill>
                <a:latin typeface="Courier New"/>
                <a:cs typeface="Courier New"/>
              </a:rPr>
              <a:t>ﬁchier</a:t>
            </a:r>
            <a:endParaRPr sz="1941">
              <a:solidFill>
                <a:prstClr val="black"/>
              </a:solidFill>
              <a:latin typeface="Courier New"/>
              <a:cs typeface="Courier New"/>
            </a:endParaRPr>
          </a:p>
          <a:p>
            <a:pPr marL="11206" defTabSz="806867">
              <a:spcBef>
                <a:spcPts val="710"/>
              </a:spcBef>
            </a:pPr>
            <a:r>
              <a:rPr sz="1941" spc="-4" dirty="0">
                <a:solidFill>
                  <a:srgbClr val="FF0000"/>
                </a:solidFill>
                <a:latin typeface="Courier New"/>
                <a:cs typeface="Courier New"/>
              </a:rPr>
              <a:t>-x</a:t>
            </a:r>
            <a:r>
              <a:rPr sz="1941" spc="-57" dirty="0">
                <a:solidFill>
                  <a:srgbClr val="FF0000"/>
                </a:solidFill>
                <a:latin typeface="Courier New"/>
                <a:cs typeface="Courier New"/>
              </a:rPr>
              <a:t> </a:t>
            </a:r>
            <a:r>
              <a:rPr sz="1941" spc="-4" dirty="0">
                <a:solidFill>
                  <a:srgbClr val="FF0000"/>
                </a:solidFill>
                <a:latin typeface="Courier New"/>
                <a:cs typeface="Courier New"/>
              </a:rPr>
              <a:t>ﬁchier</a:t>
            </a:r>
            <a:endParaRPr sz="1941">
              <a:solidFill>
                <a:prstClr val="black"/>
              </a:solidFill>
              <a:latin typeface="Courier New"/>
              <a:cs typeface="Courier New"/>
            </a:endParaRPr>
          </a:p>
        </p:txBody>
      </p:sp>
      <p:sp>
        <p:nvSpPr>
          <p:cNvPr id="5" name="object 5"/>
          <p:cNvSpPr txBox="1"/>
          <p:nvPr/>
        </p:nvSpPr>
        <p:spPr>
          <a:xfrm>
            <a:off x="3765401" y="2128244"/>
            <a:ext cx="6256243" cy="2342697"/>
          </a:xfrm>
          <a:prstGeom prst="rect">
            <a:avLst/>
          </a:prstGeom>
        </p:spPr>
        <p:txBody>
          <a:bodyPr vert="horz" wrap="square" lIns="0" tIns="101413" rIns="0" bIns="0" rtlCol="0">
            <a:spAutoFit/>
          </a:bodyPr>
          <a:lstStyle/>
          <a:p>
            <a:pPr marL="11206" defTabSz="806867">
              <a:spcBef>
                <a:spcPts val="799"/>
              </a:spcBef>
            </a:pPr>
            <a:r>
              <a:rPr sz="1941" spc="-57" dirty="0">
                <a:solidFill>
                  <a:prstClr val="black"/>
                </a:solidFill>
                <a:latin typeface="Microsoft Sans Serif"/>
                <a:cs typeface="Microsoft Sans Serif"/>
              </a:rPr>
              <a:t>Vrai</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5" dirty="0">
                <a:solidFill>
                  <a:prstClr val="black"/>
                </a:solidFill>
                <a:latin typeface="Microsoft Sans Serif"/>
                <a:cs typeface="Microsoft Sans Serif"/>
              </a:rPr>
              <a:t> </a:t>
            </a:r>
            <a:r>
              <a:rPr sz="1941" spc="-71" dirty="0">
                <a:solidFill>
                  <a:prstClr val="black"/>
                </a:solidFill>
                <a:latin typeface="Microsoft Sans Serif"/>
                <a:cs typeface="Microsoft Sans Serif"/>
              </a:rPr>
              <a:t>le</a:t>
            </a:r>
            <a:r>
              <a:rPr sz="1941" spc="31" dirty="0">
                <a:solidFill>
                  <a:prstClr val="black"/>
                </a:solidFill>
                <a:latin typeface="Microsoft Sans Serif"/>
                <a:cs typeface="Microsoft Sans Serif"/>
              </a:rPr>
              <a:t> </a:t>
            </a:r>
            <a:r>
              <a:rPr sz="1941" spc="-35" dirty="0">
                <a:solidFill>
                  <a:prstClr val="black"/>
                </a:solidFill>
                <a:latin typeface="Microsoft Sans Serif"/>
                <a:cs typeface="Microsoft Sans Serif"/>
              </a:rPr>
              <a:t>ﬁchier/répertoire</a:t>
            </a:r>
            <a:r>
              <a:rPr sz="1941" spc="49" dirty="0">
                <a:solidFill>
                  <a:prstClr val="black"/>
                </a:solidFill>
                <a:latin typeface="Microsoft Sans Serif"/>
                <a:cs typeface="Microsoft Sans Serif"/>
              </a:rPr>
              <a:t> </a:t>
            </a:r>
            <a:r>
              <a:rPr sz="1941" spc="-106" dirty="0">
                <a:solidFill>
                  <a:prstClr val="black"/>
                </a:solidFill>
                <a:latin typeface="Microsoft Sans Serif"/>
                <a:cs typeface="Microsoft Sans Serif"/>
              </a:rPr>
              <a:t>existe</a:t>
            </a:r>
            <a:endParaRPr sz="1941" dirty="0">
              <a:solidFill>
                <a:prstClr val="black"/>
              </a:solidFill>
              <a:latin typeface="Microsoft Sans Serif"/>
              <a:cs typeface="Microsoft Sans Serif"/>
            </a:endParaRPr>
          </a:p>
          <a:p>
            <a:pPr marL="11206" marR="1669766" defTabSz="806867">
              <a:lnSpc>
                <a:spcPct val="130300"/>
              </a:lnSpc>
              <a:tabLst>
                <a:tab pos="1679851" algn="l"/>
              </a:tabLst>
            </a:pPr>
            <a:r>
              <a:rPr sz="1941" spc="-168" dirty="0">
                <a:solidFill>
                  <a:prstClr val="black"/>
                </a:solidFill>
                <a:latin typeface="Microsoft Sans Serif"/>
                <a:cs typeface="Microsoft Sans Serif"/>
              </a:rPr>
              <a:t>V</a:t>
            </a:r>
            <a:r>
              <a:rPr sz="1941" spc="-26" dirty="0">
                <a:solidFill>
                  <a:prstClr val="black"/>
                </a:solidFill>
                <a:latin typeface="Microsoft Sans Serif"/>
                <a:cs typeface="Microsoft Sans Serif"/>
              </a:rPr>
              <a:t>r</a:t>
            </a:r>
            <a:r>
              <a:rPr sz="1941" spc="-18" dirty="0">
                <a:solidFill>
                  <a:prstClr val="black"/>
                </a:solidFill>
                <a:latin typeface="Microsoft Sans Serif"/>
                <a:cs typeface="Microsoft Sans Serif"/>
              </a:rPr>
              <a:t>ai</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1" dirty="0">
                <a:solidFill>
                  <a:prstClr val="black"/>
                </a:solidFill>
                <a:latin typeface="Microsoft Sans Serif"/>
                <a:cs typeface="Microsoft Sans Serif"/>
              </a:rPr>
              <a:t> </a:t>
            </a:r>
            <a:r>
              <a:rPr sz="1941" spc="-44" dirty="0">
                <a:solidFill>
                  <a:prstClr val="black"/>
                </a:solidFill>
                <a:latin typeface="Microsoft Sans Serif"/>
                <a:cs typeface="Microsoft Sans Serif"/>
              </a:rPr>
              <a:t>l</a:t>
            </a:r>
            <a:r>
              <a:rPr sz="1941" spc="-93" dirty="0">
                <a:solidFill>
                  <a:prstClr val="black"/>
                </a:solidFill>
                <a:latin typeface="Microsoft Sans Serif"/>
                <a:cs typeface="Microsoft Sans Serif"/>
              </a:rPr>
              <a:t>e</a:t>
            </a:r>
            <a:r>
              <a:rPr sz="1941" spc="31" dirty="0">
                <a:solidFill>
                  <a:prstClr val="black"/>
                </a:solidFill>
                <a:latin typeface="Microsoft Sans Serif"/>
                <a:cs typeface="Microsoft Sans Serif"/>
              </a:rPr>
              <a:t> </a:t>
            </a:r>
            <a:r>
              <a:rPr sz="1941" spc="-115" dirty="0">
                <a:solidFill>
                  <a:prstClr val="black"/>
                </a:solidFill>
                <a:latin typeface="Microsoft Sans Serif"/>
                <a:cs typeface="Microsoft Sans Serif"/>
              </a:rPr>
              <a:t>ﬁ</a:t>
            </a:r>
            <a:r>
              <a:rPr sz="1941" spc="-44" dirty="0">
                <a:solidFill>
                  <a:prstClr val="black"/>
                </a:solidFill>
                <a:latin typeface="Microsoft Sans Serif"/>
                <a:cs typeface="Microsoft Sans Serif"/>
              </a:rPr>
              <a:t>c</a:t>
            </a:r>
            <a:r>
              <a:rPr sz="1941" spc="-93" dirty="0">
                <a:solidFill>
                  <a:prstClr val="black"/>
                </a:solidFill>
                <a:latin typeface="Microsoft Sans Serif"/>
                <a:cs typeface="Microsoft Sans Serif"/>
              </a:rPr>
              <a:t>hier</a:t>
            </a:r>
            <a:r>
              <a:rPr sz="1941" dirty="0">
                <a:solidFill>
                  <a:prstClr val="black"/>
                </a:solidFill>
                <a:latin typeface="Microsoft Sans Serif"/>
                <a:cs typeface="Microsoft Sans Serif"/>
              </a:rPr>
              <a:t>	</a:t>
            </a:r>
            <a:r>
              <a:rPr sz="1941" spc="-13" dirty="0">
                <a:solidFill>
                  <a:prstClr val="black"/>
                </a:solidFill>
                <a:latin typeface="Microsoft Sans Serif"/>
                <a:cs typeface="Microsoft Sans Serif"/>
              </a:rPr>
              <a:t>à</a:t>
            </a:r>
            <a:r>
              <a:rPr sz="1941" spc="18" dirty="0">
                <a:solidFill>
                  <a:prstClr val="black"/>
                </a:solidFill>
                <a:latin typeface="Microsoft Sans Serif"/>
                <a:cs typeface="Microsoft Sans Serif"/>
              </a:rPr>
              <a:t> </a:t>
            </a:r>
            <a:r>
              <a:rPr sz="1941" spc="-194" dirty="0">
                <a:solidFill>
                  <a:prstClr val="black"/>
                </a:solidFill>
                <a:latin typeface="Microsoft Sans Serif"/>
                <a:cs typeface="Microsoft Sans Serif"/>
              </a:rPr>
              <a:t>une</a:t>
            </a:r>
            <a:r>
              <a:rPr sz="1941" spc="22" dirty="0">
                <a:solidFill>
                  <a:prstClr val="black"/>
                </a:solidFill>
                <a:latin typeface="Microsoft Sans Serif"/>
                <a:cs typeface="Microsoft Sans Serif"/>
              </a:rPr>
              <a:t> </a:t>
            </a:r>
            <a:r>
              <a:rPr sz="1941" spc="-13" dirty="0">
                <a:solidFill>
                  <a:prstClr val="black"/>
                </a:solidFill>
                <a:latin typeface="Microsoft Sans Serif"/>
                <a:cs typeface="Microsoft Sans Serif"/>
              </a:rPr>
              <a:t>t</a:t>
            </a:r>
            <a:r>
              <a:rPr sz="1941" spc="-35" dirty="0">
                <a:solidFill>
                  <a:prstClr val="black"/>
                </a:solidFill>
                <a:latin typeface="Microsoft Sans Serif"/>
                <a:cs typeface="Microsoft Sans Serif"/>
              </a:rPr>
              <a:t>aille</a:t>
            </a:r>
            <a:r>
              <a:rPr sz="1941" spc="44" dirty="0">
                <a:solidFill>
                  <a:prstClr val="black"/>
                </a:solidFill>
                <a:latin typeface="Microsoft Sans Serif"/>
                <a:cs typeface="Microsoft Sans Serif"/>
              </a:rPr>
              <a:t> </a:t>
            </a:r>
            <a:r>
              <a:rPr sz="1941" spc="-115" dirty="0">
                <a:solidFill>
                  <a:prstClr val="black"/>
                </a:solidFill>
                <a:latin typeface="Microsoft Sans Serif"/>
                <a:cs typeface="Microsoft Sans Serif"/>
              </a:rPr>
              <a:t>supéri</a:t>
            </a:r>
            <a:r>
              <a:rPr sz="1941" spc="-132" dirty="0">
                <a:solidFill>
                  <a:prstClr val="black"/>
                </a:solidFill>
                <a:latin typeface="Microsoft Sans Serif"/>
                <a:cs typeface="Microsoft Sans Serif"/>
              </a:rPr>
              <a:t>e</a:t>
            </a:r>
            <a:r>
              <a:rPr sz="1941" spc="-115" dirty="0">
                <a:solidFill>
                  <a:prstClr val="black"/>
                </a:solidFill>
                <a:latin typeface="Microsoft Sans Serif"/>
                <a:cs typeface="Microsoft Sans Serif"/>
              </a:rPr>
              <a:t>ure</a:t>
            </a:r>
            <a:r>
              <a:rPr sz="1941" spc="35" dirty="0">
                <a:solidFill>
                  <a:prstClr val="black"/>
                </a:solidFill>
                <a:latin typeface="Microsoft Sans Serif"/>
                <a:cs typeface="Microsoft Sans Serif"/>
              </a:rPr>
              <a:t> </a:t>
            </a:r>
            <a:r>
              <a:rPr sz="1941" spc="-13" dirty="0">
                <a:solidFill>
                  <a:prstClr val="black"/>
                </a:solidFill>
                <a:latin typeface="Microsoft Sans Serif"/>
                <a:cs typeface="Microsoft Sans Serif"/>
              </a:rPr>
              <a:t>à</a:t>
            </a:r>
            <a:r>
              <a:rPr sz="1941" spc="18" dirty="0">
                <a:solidFill>
                  <a:prstClr val="black"/>
                </a:solidFill>
                <a:latin typeface="Microsoft Sans Serif"/>
                <a:cs typeface="Microsoft Sans Serif"/>
              </a:rPr>
              <a:t> </a:t>
            </a:r>
            <a:r>
              <a:rPr sz="1941" spc="-9" dirty="0">
                <a:solidFill>
                  <a:prstClr val="black"/>
                </a:solidFill>
                <a:latin typeface="Microsoft Sans Serif"/>
                <a:cs typeface="Microsoft Sans Serif"/>
              </a:rPr>
              <a:t>0  </a:t>
            </a:r>
            <a:r>
              <a:rPr sz="1941" spc="-57" dirty="0">
                <a:solidFill>
                  <a:prstClr val="black"/>
                </a:solidFill>
                <a:latin typeface="Microsoft Sans Serif"/>
                <a:cs typeface="Microsoft Sans Serif"/>
              </a:rPr>
              <a:t>Vrai</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1" dirty="0">
                <a:solidFill>
                  <a:prstClr val="black"/>
                </a:solidFill>
                <a:latin typeface="Microsoft Sans Serif"/>
                <a:cs typeface="Microsoft Sans Serif"/>
              </a:rPr>
              <a:t> </a:t>
            </a:r>
            <a:r>
              <a:rPr sz="1941" spc="-71" dirty="0">
                <a:solidFill>
                  <a:prstClr val="black"/>
                </a:solidFill>
                <a:latin typeface="Microsoft Sans Serif"/>
                <a:cs typeface="Microsoft Sans Serif"/>
              </a:rPr>
              <a:t>le</a:t>
            </a:r>
            <a:r>
              <a:rPr sz="1941" spc="35" dirty="0">
                <a:solidFill>
                  <a:prstClr val="black"/>
                </a:solidFill>
                <a:latin typeface="Microsoft Sans Serif"/>
                <a:cs typeface="Microsoft Sans Serif"/>
              </a:rPr>
              <a:t> </a:t>
            </a:r>
            <a:r>
              <a:rPr sz="1941" spc="-88" dirty="0">
                <a:solidFill>
                  <a:prstClr val="black"/>
                </a:solidFill>
                <a:latin typeface="Microsoft Sans Serif"/>
                <a:cs typeface="Microsoft Sans Serif"/>
              </a:rPr>
              <a:t>ﬁchier</a:t>
            </a:r>
            <a:r>
              <a:rPr sz="1941" spc="49" dirty="0">
                <a:solidFill>
                  <a:prstClr val="black"/>
                </a:solidFill>
                <a:latin typeface="Microsoft Sans Serif"/>
                <a:cs typeface="Microsoft Sans Serif"/>
              </a:rPr>
              <a:t> </a:t>
            </a:r>
            <a:r>
              <a:rPr sz="1941" spc="13" dirty="0">
                <a:solidFill>
                  <a:prstClr val="black"/>
                </a:solidFill>
                <a:latin typeface="Microsoft Sans Serif"/>
                <a:cs typeface="Microsoft Sans Serif"/>
              </a:rPr>
              <a:t>fait</a:t>
            </a:r>
            <a:r>
              <a:rPr sz="1941" spc="35" dirty="0">
                <a:solidFill>
                  <a:prstClr val="black"/>
                </a:solidFill>
                <a:latin typeface="Microsoft Sans Serif"/>
                <a:cs typeface="Microsoft Sans Serif"/>
              </a:rPr>
              <a:t> </a:t>
            </a:r>
            <a:r>
              <a:rPr sz="1941" spc="-13" dirty="0">
                <a:solidFill>
                  <a:prstClr val="black"/>
                </a:solidFill>
                <a:latin typeface="Microsoft Sans Serif"/>
                <a:cs typeface="Microsoft Sans Serif"/>
              </a:rPr>
              <a:t>0</a:t>
            </a:r>
            <a:r>
              <a:rPr sz="1941" spc="22" dirty="0">
                <a:solidFill>
                  <a:prstClr val="black"/>
                </a:solidFill>
                <a:latin typeface="Microsoft Sans Serif"/>
                <a:cs typeface="Microsoft Sans Serif"/>
              </a:rPr>
              <a:t> </a:t>
            </a:r>
            <a:r>
              <a:rPr sz="1941" spc="-97" dirty="0">
                <a:solidFill>
                  <a:prstClr val="black"/>
                </a:solidFill>
                <a:latin typeface="Microsoft Sans Serif"/>
                <a:cs typeface="Microsoft Sans Serif"/>
              </a:rPr>
              <a:t>octet</a:t>
            </a:r>
            <a:r>
              <a:rPr sz="1941" spc="26" dirty="0">
                <a:solidFill>
                  <a:prstClr val="black"/>
                </a:solidFill>
                <a:latin typeface="Microsoft Sans Serif"/>
                <a:cs typeface="Microsoft Sans Serif"/>
              </a:rPr>
              <a:t> </a:t>
            </a:r>
            <a:r>
              <a:rPr sz="1941" spc="-141" dirty="0">
                <a:solidFill>
                  <a:prstClr val="black"/>
                </a:solidFill>
                <a:latin typeface="Microsoft Sans Serif"/>
                <a:cs typeface="Microsoft Sans Serif"/>
              </a:rPr>
              <a:t>(donc</a:t>
            </a:r>
            <a:r>
              <a:rPr sz="1941" spc="35"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1" dirty="0">
                <a:solidFill>
                  <a:prstClr val="black"/>
                </a:solidFill>
                <a:latin typeface="Microsoft Sans Serif"/>
                <a:cs typeface="Microsoft Sans Serif"/>
              </a:rPr>
              <a:t> </a:t>
            </a:r>
            <a:r>
              <a:rPr sz="1941" spc="-22" dirty="0">
                <a:solidFill>
                  <a:prstClr val="black"/>
                </a:solidFill>
                <a:latin typeface="Microsoft Sans Serif"/>
                <a:cs typeface="Microsoft Sans Serif"/>
              </a:rPr>
              <a:t>il</a:t>
            </a:r>
            <a:r>
              <a:rPr sz="1941" spc="40" dirty="0">
                <a:solidFill>
                  <a:prstClr val="black"/>
                </a:solidFill>
                <a:latin typeface="Microsoft Sans Serif"/>
                <a:cs typeface="Microsoft Sans Serif"/>
              </a:rPr>
              <a:t> </a:t>
            </a:r>
            <a:r>
              <a:rPr sz="1941" spc="-154" dirty="0">
                <a:solidFill>
                  <a:prstClr val="black"/>
                </a:solidFill>
                <a:latin typeface="Microsoft Sans Serif"/>
                <a:cs typeface="Microsoft Sans Serif"/>
              </a:rPr>
              <a:t>est</a:t>
            </a:r>
            <a:r>
              <a:rPr sz="1941" spc="31" dirty="0">
                <a:solidFill>
                  <a:prstClr val="black"/>
                </a:solidFill>
                <a:latin typeface="Microsoft Sans Serif"/>
                <a:cs typeface="Microsoft Sans Serif"/>
              </a:rPr>
              <a:t> </a:t>
            </a:r>
            <a:r>
              <a:rPr sz="1941" spc="-79" dirty="0">
                <a:solidFill>
                  <a:prstClr val="black"/>
                </a:solidFill>
                <a:latin typeface="Microsoft Sans Serif"/>
                <a:cs typeface="Microsoft Sans Serif"/>
              </a:rPr>
              <a:t>vide) </a:t>
            </a:r>
            <a:r>
              <a:rPr sz="1941" spc="-503" dirty="0">
                <a:solidFill>
                  <a:prstClr val="black"/>
                </a:solidFill>
                <a:latin typeface="Microsoft Sans Serif"/>
                <a:cs typeface="Microsoft Sans Serif"/>
              </a:rPr>
              <a:t> </a:t>
            </a:r>
            <a:r>
              <a:rPr sz="1941" spc="-57" dirty="0">
                <a:solidFill>
                  <a:prstClr val="black"/>
                </a:solidFill>
                <a:latin typeface="Microsoft Sans Serif"/>
                <a:cs typeface="Microsoft Sans Serif"/>
              </a:rPr>
              <a:t>Vrai</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1" dirty="0">
                <a:solidFill>
                  <a:prstClr val="black"/>
                </a:solidFill>
                <a:latin typeface="Microsoft Sans Serif"/>
                <a:cs typeface="Microsoft Sans Serif"/>
              </a:rPr>
              <a:t> </a:t>
            </a:r>
            <a:r>
              <a:rPr sz="1941" spc="-71" dirty="0">
                <a:solidFill>
                  <a:prstClr val="black"/>
                </a:solidFill>
                <a:latin typeface="Microsoft Sans Serif"/>
                <a:cs typeface="Microsoft Sans Serif"/>
              </a:rPr>
              <a:t>le</a:t>
            </a:r>
            <a:r>
              <a:rPr sz="1941" spc="31" dirty="0">
                <a:solidFill>
                  <a:prstClr val="black"/>
                </a:solidFill>
                <a:latin typeface="Microsoft Sans Serif"/>
                <a:cs typeface="Microsoft Sans Serif"/>
              </a:rPr>
              <a:t> </a:t>
            </a:r>
            <a:r>
              <a:rPr sz="1941" spc="-35" dirty="0">
                <a:solidFill>
                  <a:prstClr val="black"/>
                </a:solidFill>
                <a:latin typeface="Microsoft Sans Serif"/>
                <a:cs typeface="Microsoft Sans Serif"/>
              </a:rPr>
              <a:t>ﬁchier/répertoire</a:t>
            </a:r>
            <a:r>
              <a:rPr sz="1941" spc="49" dirty="0">
                <a:solidFill>
                  <a:prstClr val="black"/>
                </a:solidFill>
                <a:latin typeface="Microsoft Sans Serif"/>
                <a:cs typeface="Microsoft Sans Serif"/>
              </a:rPr>
              <a:t> </a:t>
            </a:r>
            <a:r>
              <a:rPr sz="1941" spc="-154" dirty="0">
                <a:solidFill>
                  <a:prstClr val="black"/>
                </a:solidFill>
                <a:latin typeface="Microsoft Sans Serif"/>
                <a:cs typeface="Microsoft Sans Serif"/>
              </a:rPr>
              <a:t>est</a:t>
            </a:r>
            <a:r>
              <a:rPr sz="1941" spc="26" dirty="0">
                <a:solidFill>
                  <a:prstClr val="black"/>
                </a:solidFill>
                <a:latin typeface="Microsoft Sans Serif"/>
                <a:cs typeface="Microsoft Sans Serif"/>
              </a:rPr>
              <a:t> </a:t>
            </a:r>
            <a:r>
              <a:rPr sz="1941" spc="-79" dirty="0">
                <a:solidFill>
                  <a:prstClr val="black"/>
                </a:solidFill>
                <a:latin typeface="Microsoft Sans Serif"/>
                <a:cs typeface="Microsoft Sans Serif"/>
              </a:rPr>
              <a:t>lisible</a:t>
            </a:r>
            <a:endParaRPr sz="1941" dirty="0">
              <a:solidFill>
                <a:prstClr val="black"/>
              </a:solidFill>
              <a:latin typeface="Microsoft Sans Serif"/>
              <a:cs typeface="Microsoft Sans Serif"/>
            </a:endParaRPr>
          </a:p>
          <a:p>
            <a:pPr marL="11206" defTabSz="806867">
              <a:spcBef>
                <a:spcPts val="710"/>
              </a:spcBef>
            </a:pPr>
            <a:r>
              <a:rPr sz="1941" spc="-57" dirty="0">
                <a:solidFill>
                  <a:prstClr val="black"/>
                </a:solidFill>
                <a:latin typeface="Microsoft Sans Serif"/>
                <a:cs typeface="Microsoft Sans Serif"/>
              </a:rPr>
              <a:t>Vrai</a:t>
            </a:r>
            <a:r>
              <a:rPr sz="1941" spc="35"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5" dirty="0">
                <a:solidFill>
                  <a:prstClr val="black"/>
                </a:solidFill>
                <a:latin typeface="Microsoft Sans Serif"/>
                <a:cs typeface="Microsoft Sans Serif"/>
              </a:rPr>
              <a:t> </a:t>
            </a:r>
            <a:r>
              <a:rPr sz="1941" spc="-71" dirty="0">
                <a:solidFill>
                  <a:prstClr val="black"/>
                </a:solidFill>
                <a:latin typeface="Microsoft Sans Serif"/>
                <a:cs typeface="Microsoft Sans Serif"/>
              </a:rPr>
              <a:t>le</a:t>
            </a:r>
            <a:r>
              <a:rPr sz="1941" spc="40" dirty="0">
                <a:solidFill>
                  <a:prstClr val="black"/>
                </a:solidFill>
                <a:latin typeface="Microsoft Sans Serif"/>
                <a:cs typeface="Microsoft Sans Serif"/>
              </a:rPr>
              <a:t> </a:t>
            </a:r>
            <a:r>
              <a:rPr sz="1941" spc="-35" dirty="0">
                <a:solidFill>
                  <a:prstClr val="black"/>
                </a:solidFill>
                <a:latin typeface="Microsoft Sans Serif"/>
                <a:cs typeface="Microsoft Sans Serif"/>
              </a:rPr>
              <a:t>ﬁchier/répertoire</a:t>
            </a:r>
            <a:r>
              <a:rPr sz="1941" spc="49" dirty="0">
                <a:solidFill>
                  <a:prstClr val="black"/>
                </a:solidFill>
                <a:latin typeface="Microsoft Sans Serif"/>
                <a:cs typeface="Microsoft Sans Serif"/>
              </a:rPr>
              <a:t> </a:t>
            </a:r>
            <a:r>
              <a:rPr sz="1941" spc="-154" dirty="0">
                <a:solidFill>
                  <a:prstClr val="black"/>
                </a:solidFill>
                <a:latin typeface="Microsoft Sans Serif"/>
                <a:cs typeface="Microsoft Sans Serif"/>
              </a:rPr>
              <a:t>est</a:t>
            </a:r>
            <a:r>
              <a:rPr sz="1941" spc="53" dirty="0">
                <a:solidFill>
                  <a:prstClr val="black"/>
                </a:solidFill>
                <a:latin typeface="Microsoft Sans Serif"/>
                <a:cs typeface="Microsoft Sans Serif"/>
              </a:rPr>
              <a:t> </a:t>
            </a:r>
            <a:r>
              <a:rPr sz="1941" spc="-71" dirty="0">
                <a:solidFill>
                  <a:prstClr val="black"/>
                </a:solidFill>
                <a:latin typeface="Microsoft Sans Serif"/>
                <a:cs typeface="Microsoft Sans Serif"/>
              </a:rPr>
              <a:t>modiﬁable</a:t>
            </a:r>
            <a:endParaRPr sz="1941" dirty="0">
              <a:solidFill>
                <a:prstClr val="black"/>
              </a:solidFill>
              <a:latin typeface="Microsoft Sans Serif"/>
              <a:cs typeface="Microsoft Sans Serif"/>
            </a:endParaRPr>
          </a:p>
          <a:p>
            <a:pPr marL="11206" defTabSz="806867">
              <a:spcBef>
                <a:spcPts val="710"/>
              </a:spcBef>
            </a:pPr>
            <a:r>
              <a:rPr sz="1941" spc="-57" dirty="0">
                <a:solidFill>
                  <a:prstClr val="black"/>
                </a:solidFill>
                <a:latin typeface="Microsoft Sans Serif"/>
                <a:cs typeface="Microsoft Sans Serif"/>
              </a:rPr>
              <a:t>Vrai</a:t>
            </a:r>
            <a:r>
              <a:rPr sz="1941" spc="35"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40" dirty="0">
                <a:solidFill>
                  <a:prstClr val="black"/>
                </a:solidFill>
                <a:latin typeface="Microsoft Sans Serif"/>
                <a:cs typeface="Microsoft Sans Serif"/>
              </a:rPr>
              <a:t> </a:t>
            </a:r>
            <a:r>
              <a:rPr sz="1941" spc="-71" dirty="0">
                <a:solidFill>
                  <a:prstClr val="black"/>
                </a:solidFill>
                <a:latin typeface="Microsoft Sans Serif"/>
                <a:cs typeface="Microsoft Sans Serif"/>
              </a:rPr>
              <a:t>le</a:t>
            </a:r>
            <a:r>
              <a:rPr sz="1941" spc="35" dirty="0">
                <a:solidFill>
                  <a:prstClr val="black"/>
                </a:solidFill>
                <a:latin typeface="Microsoft Sans Serif"/>
                <a:cs typeface="Microsoft Sans Serif"/>
              </a:rPr>
              <a:t> </a:t>
            </a:r>
            <a:r>
              <a:rPr sz="1941" spc="-88" dirty="0">
                <a:solidFill>
                  <a:prstClr val="black"/>
                </a:solidFill>
                <a:latin typeface="Microsoft Sans Serif"/>
                <a:cs typeface="Microsoft Sans Serif"/>
              </a:rPr>
              <a:t>ﬁchier</a:t>
            </a:r>
            <a:r>
              <a:rPr sz="1941" spc="57" dirty="0">
                <a:solidFill>
                  <a:prstClr val="black"/>
                </a:solidFill>
                <a:latin typeface="Microsoft Sans Serif"/>
                <a:cs typeface="Microsoft Sans Serif"/>
              </a:rPr>
              <a:t> </a:t>
            </a:r>
            <a:r>
              <a:rPr sz="1941" spc="-154" dirty="0">
                <a:solidFill>
                  <a:prstClr val="black"/>
                </a:solidFill>
                <a:latin typeface="Microsoft Sans Serif"/>
                <a:cs typeface="Microsoft Sans Serif"/>
              </a:rPr>
              <a:t>est</a:t>
            </a:r>
            <a:r>
              <a:rPr sz="1941" spc="31" dirty="0">
                <a:solidFill>
                  <a:prstClr val="black"/>
                </a:solidFill>
                <a:latin typeface="Microsoft Sans Serif"/>
                <a:cs typeface="Microsoft Sans Serif"/>
              </a:rPr>
              <a:t> </a:t>
            </a:r>
            <a:r>
              <a:rPr sz="1941" spc="-93" dirty="0">
                <a:solidFill>
                  <a:prstClr val="black"/>
                </a:solidFill>
                <a:latin typeface="Microsoft Sans Serif"/>
                <a:cs typeface="Microsoft Sans Serif"/>
              </a:rPr>
              <a:t>exécutable</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ou</a:t>
            </a:r>
            <a:r>
              <a:rPr sz="1941" spc="22"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44" dirty="0">
                <a:solidFill>
                  <a:prstClr val="black"/>
                </a:solidFill>
                <a:latin typeface="Microsoft Sans Serif"/>
                <a:cs typeface="Microsoft Sans Serif"/>
              </a:rPr>
              <a:t> </a:t>
            </a:r>
            <a:r>
              <a:rPr sz="1941" spc="-71" dirty="0">
                <a:solidFill>
                  <a:prstClr val="black"/>
                </a:solidFill>
                <a:latin typeface="Microsoft Sans Serif"/>
                <a:cs typeface="Microsoft Sans Serif"/>
              </a:rPr>
              <a:t>le</a:t>
            </a:r>
            <a:r>
              <a:rPr sz="1941" spc="40" dirty="0">
                <a:solidFill>
                  <a:prstClr val="black"/>
                </a:solidFill>
                <a:latin typeface="Microsoft Sans Serif"/>
                <a:cs typeface="Microsoft Sans Serif"/>
              </a:rPr>
              <a:t> </a:t>
            </a:r>
            <a:r>
              <a:rPr sz="1941" spc="-49" dirty="0">
                <a:solidFill>
                  <a:prstClr val="black"/>
                </a:solidFill>
                <a:latin typeface="Microsoft Sans Serif"/>
                <a:cs typeface="Microsoft Sans Serif"/>
              </a:rPr>
              <a:t>répertoire</a:t>
            </a:r>
            <a:r>
              <a:rPr sz="1941" spc="31" dirty="0">
                <a:solidFill>
                  <a:prstClr val="black"/>
                </a:solidFill>
                <a:latin typeface="Microsoft Sans Serif"/>
                <a:cs typeface="Microsoft Sans Serif"/>
              </a:rPr>
              <a:t> </a:t>
            </a:r>
            <a:r>
              <a:rPr sz="1941" spc="-154" dirty="0">
                <a:solidFill>
                  <a:prstClr val="black"/>
                </a:solidFill>
                <a:latin typeface="Microsoft Sans Serif"/>
                <a:cs typeface="Microsoft Sans Serif"/>
              </a:rPr>
              <a:t>est</a:t>
            </a:r>
            <a:r>
              <a:rPr sz="1941" spc="31" dirty="0">
                <a:solidFill>
                  <a:prstClr val="black"/>
                </a:solidFill>
                <a:latin typeface="Microsoft Sans Serif"/>
                <a:cs typeface="Microsoft Sans Serif"/>
              </a:rPr>
              <a:t> </a:t>
            </a:r>
            <a:r>
              <a:rPr sz="1941" spc="-141" dirty="0">
                <a:solidFill>
                  <a:prstClr val="black"/>
                </a:solidFill>
                <a:latin typeface="Microsoft Sans Serif"/>
                <a:cs typeface="Microsoft Sans Serif"/>
              </a:rPr>
              <a:t>accessible</a:t>
            </a:r>
            <a:endParaRPr sz="1941" dirty="0">
              <a:solidFill>
                <a:prstClr val="black"/>
              </a:solidFill>
              <a:latin typeface="Microsoft Sans Serif"/>
              <a:cs typeface="Microsoft Sans Serif"/>
            </a:endParaRPr>
          </a:p>
        </p:txBody>
      </p:sp>
      <p:sp>
        <p:nvSpPr>
          <p:cNvPr id="6" name="object 6"/>
          <p:cNvSpPr txBox="1"/>
          <p:nvPr/>
        </p:nvSpPr>
        <p:spPr>
          <a:xfrm>
            <a:off x="2199938" y="4441026"/>
            <a:ext cx="7807138" cy="789515"/>
          </a:xfrm>
          <a:prstGeom prst="rect">
            <a:avLst/>
          </a:prstGeom>
        </p:spPr>
        <p:txBody>
          <a:bodyPr vert="horz" wrap="square" lIns="0" tIns="101413" rIns="0" bIns="0" rtlCol="0">
            <a:spAutoFit/>
          </a:bodyPr>
          <a:lstStyle/>
          <a:p>
            <a:pPr marL="11206" defTabSz="806867">
              <a:spcBef>
                <a:spcPts val="799"/>
              </a:spcBef>
            </a:pPr>
            <a:r>
              <a:rPr sz="1941" spc="-4" dirty="0">
                <a:solidFill>
                  <a:srgbClr val="FF0000"/>
                </a:solidFill>
                <a:latin typeface="Courier New"/>
                <a:cs typeface="Courier New"/>
              </a:rPr>
              <a:t>-O</a:t>
            </a:r>
            <a:r>
              <a:rPr sz="1941" spc="26" dirty="0">
                <a:solidFill>
                  <a:srgbClr val="FF0000"/>
                </a:solidFill>
                <a:latin typeface="Courier New"/>
                <a:cs typeface="Courier New"/>
              </a:rPr>
              <a:t> </a:t>
            </a:r>
            <a:r>
              <a:rPr sz="1941" spc="-4" dirty="0">
                <a:solidFill>
                  <a:srgbClr val="FF0000"/>
                </a:solidFill>
                <a:latin typeface="Courier New"/>
                <a:cs typeface="Courier New"/>
              </a:rPr>
              <a:t>fichier</a:t>
            </a:r>
            <a:r>
              <a:rPr sz="1941" spc="49" dirty="0">
                <a:solidFill>
                  <a:srgbClr val="FF0000"/>
                </a:solidFill>
                <a:latin typeface="Courier New"/>
                <a:cs typeface="Courier New"/>
              </a:rPr>
              <a:t> </a:t>
            </a:r>
            <a:r>
              <a:rPr sz="1941" spc="-57" dirty="0">
                <a:solidFill>
                  <a:prstClr val="black"/>
                </a:solidFill>
                <a:latin typeface="Microsoft Sans Serif"/>
                <a:cs typeface="Microsoft Sans Serif"/>
              </a:rPr>
              <a:t>Vrai</a:t>
            </a:r>
            <a:r>
              <a:rPr sz="1941" spc="35"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40" dirty="0">
                <a:solidFill>
                  <a:prstClr val="black"/>
                </a:solidFill>
                <a:latin typeface="Microsoft Sans Serif"/>
                <a:cs typeface="Microsoft Sans Serif"/>
              </a:rPr>
              <a:t> </a:t>
            </a:r>
            <a:r>
              <a:rPr sz="1941" spc="-71" dirty="0">
                <a:solidFill>
                  <a:prstClr val="black"/>
                </a:solidFill>
                <a:latin typeface="Microsoft Sans Serif"/>
                <a:cs typeface="Microsoft Sans Serif"/>
              </a:rPr>
              <a:t>le</a:t>
            </a:r>
            <a:r>
              <a:rPr sz="1941" spc="35" dirty="0">
                <a:solidFill>
                  <a:prstClr val="black"/>
                </a:solidFill>
                <a:latin typeface="Microsoft Sans Serif"/>
                <a:cs typeface="Microsoft Sans Serif"/>
              </a:rPr>
              <a:t> </a:t>
            </a:r>
            <a:r>
              <a:rPr sz="1941" spc="-35" dirty="0">
                <a:solidFill>
                  <a:prstClr val="black"/>
                </a:solidFill>
                <a:latin typeface="Microsoft Sans Serif"/>
                <a:cs typeface="Microsoft Sans Serif"/>
              </a:rPr>
              <a:t>ﬁchier/répertoire</a:t>
            </a:r>
            <a:r>
              <a:rPr sz="1941" spc="53" dirty="0">
                <a:solidFill>
                  <a:prstClr val="black"/>
                </a:solidFill>
                <a:latin typeface="Microsoft Sans Serif"/>
                <a:cs typeface="Microsoft Sans Serif"/>
              </a:rPr>
              <a:t> </a:t>
            </a:r>
            <a:r>
              <a:rPr sz="1941" spc="-40" dirty="0">
                <a:solidFill>
                  <a:prstClr val="black"/>
                </a:solidFill>
                <a:latin typeface="Microsoft Sans Serif"/>
                <a:cs typeface="Microsoft Sans Serif"/>
              </a:rPr>
              <a:t>appartient</a:t>
            </a:r>
            <a:r>
              <a:rPr sz="1941" spc="40" dirty="0">
                <a:solidFill>
                  <a:prstClr val="black"/>
                </a:solidFill>
                <a:latin typeface="Microsoft Sans Serif"/>
                <a:cs typeface="Microsoft Sans Serif"/>
              </a:rPr>
              <a:t> </a:t>
            </a:r>
            <a:r>
              <a:rPr sz="1941" spc="-13" dirty="0">
                <a:solidFill>
                  <a:prstClr val="black"/>
                </a:solidFill>
                <a:latin typeface="Microsoft Sans Serif"/>
                <a:cs typeface="Microsoft Sans Serif"/>
              </a:rPr>
              <a:t>à</a:t>
            </a:r>
            <a:r>
              <a:rPr sz="1941" spc="26" dirty="0">
                <a:solidFill>
                  <a:prstClr val="black"/>
                </a:solidFill>
                <a:latin typeface="Microsoft Sans Serif"/>
                <a:cs typeface="Microsoft Sans Serif"/>
              </a:rPr>
              <a:t> </a:t>
            </a:r>
            <a:r>
              <a:rPr sz="1941" spc="-84" dirty="0">
                <a:solidFill>
                  <a:prstClr val="black"/>
                </a:solidFill>
                <a:latin typeface="Microsoft Sans Serif"/>
                <a:cs typeface="Microsoft Sans Serif"/>
              </a:rPr>
              <a:t>l’utilisateur</a:t>
            </a:r>
            <a:endParaRPr sz="1941">
              <a:solidFill>
                <a:prstClr val="black"/>
              </a:solidFill>
              <a:latin typeface="Microsoft Sans Serif"/>
              <a:cs typeface="Microsoft Sans Serif"/>
            </a:endParaRPr>
          </a:p>
          <a:p>
            <a:pPr marL="11206" defTabSz="806867">
              <a:spcBef>
                <a:spcPts val="715"/>
              </a:spcBef>
            </a:pPr>
            <a:r>
              <a:rPr sz="1941" spc="-4" dirty="0">
                <a:solidFill>
                  <a:srgbClr val="FF0000"/>
                </a:solidFill>
                <a:latin typeface="Courier New"/>
                <a:cs typeface="Courier New"/>
              </a:rPr>
              <a:t>-G</a:t>
            </a:r>
            <a:r>
              <a:rPr sz="1941" spc="26" dirty="0">
                <a:solidFill>
                  <a:srgbClr val="FF0000"/>
                </a:solidFill>
                <a:latin typeface="Courier New"/>
                <a:cs typeface="Courier New"/>
              </a:rPr>
              <a:t> </a:t>
            </a:r>
            <a:r>
              <a:rPr sz="1941" spc="-4" dirty="0">
                <a:solidFill>
                  <a:srgbClr val="FF0000"/>
                </a:solidFill>
                <a:latin typeface="Courier New"/>
                <a:cs typeface="Courier New"/>
              </a:rPr>
              <a:t>ﬁchier</a:t>
            </a:r>
            <a:r>
              <a:rPr sz="1941" spc="49" dirty="0">
                <a:solidFill>
                  <a:srgbClr val="FF0000"/>
                </a:solidFill>
                <a:latin typeface="Courier New"/>
                <a:cs typeface="Courier New"/>
              </a:rPr>
              <a:t> </a:t>
            </a:r>
            <a:r>
              <a:rPr sz="1941" spc="-57" dirty="0">
                <a:solidFill>
                  <a:prstClr val="black"/>
                </a:solidFill>
                <a:latin typeface="Microsoft Sans Serif"/>
                <a:cs typeface="Microsoft Sans Serif"/>
              </a:rPr>
              <a:t>Vrai</a:t>
            </a:r>
            <a:r>
              <a:rPr sz="1941" spc="35"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40" dirty="0">
                <a:solidFill>
                  <a:prstClr val="black"/>
                </a:solidFill>
                <a:latin typeface="Microsoft Sans Serif"/>
                <a:cs typeface="Microsoft Sans Serif"/>
              </a:rPr>
              <a:t> </a:t>
            </a:r>
            <a:r>
              <a:rPr sz="1941" spc="-71" dirty="0">
                <a:solidFill>
                  <a:prstClr val="black"/>
                </a:solidFill>
                <a:latin typeface="Microsoft Sans Serif"/>
                <a:cs typeface="Microsoft Sans Serif"/>
              </a:rPr>
              <a:t>le</a:t>
            </a:r>
            <a:r>
              <a:rPr sz="1941" spc="49" dirty="0">
                <a:solidFill>
                  <a:prstClr val="black"/>
                </a:solidFill>
                <a:latin typeface="Microsoft Sans Serif"/>
                <a:cs typeface="Microsoft Sans Serif"/>
              </a:rPr>
              <a:t> </a:t>
            </a:r>
            <a:r>
              <a:rPr sz="1941" spc="-35" dirty="0">
                <a:solidFill>
                  <a:prstClr val="black"/>
                </a:solidFill>
                <a:latin typeface="Microsoft Sans Serif"/>
                <a:cs typeface="Microsoft Sans Serif"/>
              </a:rPr>
              <a:t>ﬁchier/répertoire</a:t>
            </a:r>
            <a:r>
              <a:rPr sz="1941" spc="49" dirty="0">
                <a:solidFill>
                  <a:prstClr val="black"/>
                </a:solidFill>
                <a:latin typeface="Microsoft Sans Serif"/>
                <a:cs typeface="Microsoft Sans Serif"/>
              </a:rPr>
              <a:t> </a:t>
            </a:r>
            <a:r>
              <a:rPr sz="1941" spc="-40" dirty="0">
                <a:solidFill>
                  <a:prstClr val="black"/>
                </a:solidFill>
                <a:latin typeface="Microsoft Sans Serif"/>
                <a:cs typeface="Microsoft Sans Serif"/>
              </a:rPr>
              <a:t>appartient</a:t>
            </a:r>
            <a:r>
              <a:rPr sz="1941" spc="44" dirty="0">
                <a:solidFill>
                  <a:prstClr val="black"/>
                </a:solidFill>
                <a:latin typeface="Microsoft Sans Serif"/>
                <a:cs typeface="Microsoft Sans Serif"/>
              </a:rPr>
              <a:t> </a:t>
            </a:r>
            <a:r>
              <a:rPr sz="1941" spc="-124" dirty="0">
                <a:solidFill>
                  <a:prstClr val="black"/>
                </a:solidFill>
                <a:latin typeface="Microsoft Sans Serif"/>
                <a:cs typeface="Microsoft Sans Serif"/>
              </a:rPr>
              <a:t>au</a:t>
            </a:r>
            <a:r>
              <a:rPr sz="1941" spc="26" dirty="0">
                <a:solidFill>
                  <a:prstClr val="black"/>
                </a:solidFill>
                <a:latin typeface="Microsoft Sans Serif"/>
                <a:cs typeface="Microsoft Sans Serif"/>
              </a:rPr>
              <a:t> </a:t>
            </a:r>
            <a:r>
              <a:rPr sz="1941" spc="-88" dirty="0">
                <a:solidFill>
                  <a:prstClr val="black"/>
                </a:solidFill>
                <a:latin typeface="Microsoft Sans Serif"/>
                <a:cs typeface="Microsoft Sans Serif"/>
              </a:rPr>
              <a:t>groupe</a:t>
            </a:r>
            <a:r>
              <a:rPr sz="1941" spc="31" dirty="0">
                <a:solidFill>
                  <a:prstClr val="black"/>
                </a:solidFill>
                <a:latin typeface="Microsoft Sans Serif"/>
                <a:cs typeface="Microsoft Sans Serif"/>
              </a:rPr>
              <a:t> </a:t>
            </a:r>
            <a:r>
              <a:rPr sz="1941" spc="-62" dirty="0">
                <a:solidFill>
                  <a:prstClr val="black"/>
                </a:solidFill>
                <a:latin typeface="Microsoft Sans Serif"/>
                <a:cs typeface="Microsoft Sans Serif"/>
              </a:rPr>
              <a:t>de</a:t>
            </a:r>
            <a:r>
              <a:rPr sz="1941" spc="35" dirty="0">
                <a:solidFill>
                  <a:prstClr val="black"/>
                </a:solidFill>
                <a:latin typeface="Microsoft Sans Serif"/>
                <a:cs typeface="Microsoft Sans Serif"/>
              </a:rPr>
              <a:t> </a:t>
            </a:r>
            <a:r>
              <a:rPr sz="1941" spc="-84" dirty="0">
                <a:solidFill>
                  <a:prstClr val="black"/>
                </a:solidFill>
                <a:latin typeface="Microsoft Sans Serif"/>
                <a:cs typeface="Microsoft Sans Serif"/>
              </a:rPr>
              <a:t>l’utilisateur</a:t>
            </a:r>
            <a:endParaRPr sz="1941">
              <a:solidFill>
                <a:prstClr val="black"/>
              </a:solidFill>
              <a:latin typeface="Microsoft Sans Serif"/>
              <a:cs typeface="Microsoft Sans Serif"/>
            </a:endParaRPr>
          </a:p>
        </p:txBody>
      </p:sp>
      <p:sp>
        <p:nvSpPr>
          <p:cNvPr id="7" name="object 7"/>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60</a:t>
            </a:r>
            <a:endParaRPr sz="1235">
              <a:solidFill>
                <a:prstClr val="black"/>
              </a:solidFill>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9856" y="314284"/>
            <a:ext cx="7674875" cy="667121"/>
          </a:xfrm>
          <a:prstGeom prst="rect">
            <a:avLst/>
          </a:prstGeom>
        </p:spPr>
        <p:txBody>
          <a:bodyPr vert="horz" wrap="square" lIns="0" tIns="15128" rIns="0" bIns="0" rtlCol="0">
            <a:spAutoFit/>
          </a:bodyPr>
          <a:lstStyle/>
          <a:p>
            <a:pPr marL="241500">
              <a:spcBef>
                <a:spcPts val="119"/>
              </a:spcBef>
            </a:pPr>
            <a:r>
              <a:rPr spc="-168" dirty="0" err="1"/>
              <a:t>Opérateurs</a:t>
            </a:r>
            <a:r>
              <a:rPr spc="62" dirty="0"/>
              <a:t> </a:t>
            </a:r>
            <a:r>
              <a:rPr lang="fr-FR" spc="-115" dirty="0"/>
              <a:t>sur les fichiers</a:t>
            </a:r>
            <a:endParaRPr spc="-260" dirty="0"/>
          </a:p>
        </p:txBody>
      </p:sp>
      <p:sp>
        <p:nvSpPr>
          <p:cNvPr id="3" name="object 3"/>
          <p:cNvSpPr txBox="1"/>
          <p:nvPr/>
        </p:nvSpPr>
        <p:spPr>
          <a:xfrm>
            <a:off x="2322575" y="1611809"/>
            <a:ext cx="6388474" cy="390982"/>
          </a:xfrm>
          <a:prstGeom prst="rect">
            <a:avLst/>
          </a:prstGeom>
        </p:spPr>
        <p:txBody>
          <a:bodyPr vert="horz" wrap="square" lIns="0" tIns="10646" rIns="0" bIns="0" rtlCol="0">
            <a:spAutoFit/>
          </a:bodyPr>
          <a:lstStyle/>
          <a:p>
            <a:pPr marL="320505" indent="-309859" defTabSz="806867">
              <a:spcBef>
                <a:spcPts val="84"/>
              </a:spcBef>
              <a:buClr>
                <a:srgbClr val="DD8046"/>
              </a:buClr>
              <a:buSzPct val="58928"/>
              <a:buFont typeface="Wingdings"/>
              <a:buChar char=""/>
              <a:tabLst>
                <a:tab pos="320505" algn="l"/>
                <a:tab pos="321066" algn="l"/>
              </a:tabLst>
            </a:pPr>
            <a:r>
              <a:rPr sz="2471" spc="-322" dirty="0">
                <a:solidFill>
                  <a:prstClr val="black"/>
                </a:solidFill>
                <a:latin typeface="Microsoft Sans Serif"/>
                <a:cs typeface="Microsoft Sans Serif"/>
              </a:rPr>
              <a:t>Tests</a:t>
            </a:r>
            <a:r>
              <a:rPr sz="2471" spc="26" dirty="0">
                <a:solidFill>
                  <a:prstClr val="black"/>
                </a:solidFill>
                <a:latin typeface="Microsoft Sans Serif"/>
                <a:cs typeface="Microsoft Sans Serif"/>
              </a:rPr>
              <a:t> </a:t>
            </a:r>
            <a:r>
              <a:rPr sz="2471" spc="-238" dirty="0">
                <a:solidFill>
                  <a:prstClr val="black"/>
                </a:solidFill>
                <a:latin typeface="Microsoft Sans Serif"/>
                <a:cs typeface="Microsoft Sans Serif"/>
              </a:rPr>
              <a:t>sur</a:t>
            </a:r>
            <a:r>
              <a:rPr sz="2471" spc="35" dirty="0">
                <a:solidFill>
                  <a:prstClr val="black"/>
                </a:solidFill>
                <a:latin typeface="Microsoft Sans Serif"/>
                <a:cs typeface="Microsoft Sans Serif"/>
              </a:rPr>
              <a:t> </a:t>
            </a:r>
            <a:r>
              <a:rPr sz="2471" spc="-199" dirty="0">
                <a:solidFill>
                  <a:prstClr val="black"/>
                </a:solidFill>
                <a:latin typeface="Microsoft Sans Serif"/>
                <a:cs typeface="Microsoft Sans Serif"/>
              </a:rPr>
              <a:t>les</a:t>
            </a:r>
            <a:r>
              <a:rPr sz="2471" spc="35" dirty="0">
                <a:solidFill>
                  <a:prstClr val="black"/>
                </a:solidFill>
                <a:latin typeface="Microsoft Sans Serif"/>
                <a:cs typeface="Microsoft Sans Serif"/>
              </a:rPr>
              <a:t> </a:t>
            </a:r>
            <a:r>
              <a:rPr sz="2471" spc="-119" dirty="0">
                <a:solidFill>
                  <a:prstClr val="black"/>
                </a:solidFill>
                <a:latin typeface="Microsoft Sans Serif"/>
                <a:cs typeface="Microsoft Sans Serif"/>
              </a:rPr>
              <a:t>fichiers</a:t>
            </a:r>
            <a:r>
              <a:rPr sz="2471" spc="35" dirty="0">
                <a:solidFill>
                  <a:prstClr val="black"/>
                </a:solidFill>
                <a:latin typeface="Microsoft Sans Serif"/>
                <a:cs typeface="Microsoft Sans Serif"/>
              </a:rPr>
              <a:t> </a:t>
            </a:r>
            <a:r>
              <a:rPr sz="2471" spc="-106" dirty="0">
                <a:solidFill>
                  <a:prstClr val="black"/>
                </a:solidFill>
                <a:latin typeface="Microsoft Sans Serif"/>
                <a:cs typeface="Microsoft Sans Serif"/>
              </a:rPr>
              <a:t>(et</a:t>
            </a:r>
            <a:r>
              <a:rPr sz="2471" spc="26" dirty="0">
                <a:solidFill>
                  <a:prstClr val="black"/>
                </a:solidFill>
                <a:latin typeface="Microsoft Sans Serif"/>
                <a:cs typeface="Microsoft Sans Serif"/>
              </a:rPr>
              <a:t> </a:t>
            </a:r>
            <a:r>
              <a:rPr sz="2471" spc="-238" dirty="0">
                <a:solidFill>
                  <a:prstClr val="black"/>
                </a:solidFill>
                <a:latin typeface="Microsoft Sans Serif"/>
                <a:cs typeface="Microsoft Sans Serif"/>
              </a:rPr>
              <a:t>sur</a:t>
            </a:r>
            <a:r>
              <a:rPr sz="2471" spc="31" dirty="0">
                <a:solidFill>
                  <a:prstClr val="black"/>
                </a:solidFill>
                <a:latin typeface="Microsoft Sans Serif"/>
                <a:cs typeface="Microsoft Sans Serif"/>
              </a:rPr>
              <a:t> </a:t>
            </a:r>
            <a:r>
              <a:rPr sz="2471" spc="-199" dirty="0">
                <a:solidFill>
                  <a:prstClr val="black"/>
                </a:solidFill>
                <a:latin typeface="Microsoft Sans Serif"/>
                <a:cs typeface="Microsoft Sans Serif"/>
              </a:rPr>
              <a:t>les</a:t>
            </a:r>
            <a:r>
              <a:rPr sz="2471" spc="26" dirty="0">
                <a:solidFill>
                  <a:prstClr val="black"/>
                </a:solidFill>
                <a:latin typeface="Microsoft Sans Serif"/>
                <a:cs typeface="Microsoft Sans Serif"/>
              </a:rPr>
              <a:t> </a:t>
            </a:r>
            <a:r>
              <a:rPr sz="2471" spc="-97" dirty="0">
                <a:solidFill>
                  <a:prstClr val="black"/>
                </a:solidFill>
                <a:latin typeface="Microsoft Sans Serif"/>
                <a:cs typeface="Microsoft Sans Serif"/>
              </a:rPr>
              <a:t>répertoires,</a:t>
            </a:r>
            <a:r>
              <a:rPr sz="2471" spc="26" dirty="0">
                <a:solidFill>
                  <a:prstClr val="black"/>
                </a:solidFill>
                <a:latin typeface="Microsoft Sans Serif"/>
                <a:cs typeface="Microsoft Sans Serif"/>
              </a:rPr>
              <a:t> </a:t>
            </a:r>
            <a:r>
              <a:rPr sz="2471" spc="-176" dirty="0">
                <a:solidFill>
                  <a:prstClr val="black"/>
                </a:solidFill>
                <a:latin typeface="Microsoft Sans Serif"/>
                <a:cs typeface="Microsoft Sans Serif"/>
              </a:rPr>
              <a:t>suite)</a:t>
            </a:r>
            <a:r>
              <a:rPr sz="2471" spc="22" dirty="0">
                <a:solidFill>
                  <a:prstClr val="black"/>
                </a:solidFill>
                <a:latin typeface="Microsoft Sans Serif"/>
                <a:cs typeface="Microsoft Sans Serif"/>
              </a:rPr>
              <a:t> </a:t>
            </a:r>
            <a:r>
              <a:rPr sz="2471" spc="-146" dirty="0">
                <a:solidFill>
                  <a:prstClr val="black"/>
                </a:solidFill>
                <a:latin typeface="Microsoft Sans Serif"/>
                <a:cs typeface="Microsoft Sans Serif"/>
              </a:rPr>
              <a:t>:</a:t>
            </a:r>
            <a:endParaRPr sz="2471">
              <a:solidFill>
                <a:prstClr val="black"/>
              </a:solidFill>
              <a:latin typeface="Microsoft Sans Serif"/>
              <a:cs typeface="Microsoft Sans Serif"/>
            </a:endParaRPr>
          </a:p>
        </p:txBody>
      </p:sp>
      <p:graphicFrame>
        <p:nvGraphicFramePr>
          <p:cNvPr id="4" name="object 4"/>
          <p:cNvGraphicFramePr>
            <a:graphicFrameLocks noGrp="1"/>
          </p:cNvGraphicFramePr>
          <p:nvPr/>
        </p:nvGraphicFramePr>
        <p:xfrm>
          <a:off x="2305767" y="2584224"/>
          <a:ext cx="7757271" cy="2482653"/>
        </p:xfrm>
        <a:graphic>
          <a:graphicData uri="http://schemas.openxmlformats.org/drawingml/2006/table">
            <a:tbl>
              <a:tblPr firstRow="1" bandRow="1">
                <a:tableStyleId>{2D5ABB26-0587-4C30-8999-92F81FD0307C}</a:tableStyleId>
              </a:tblPr>
              <a:tblGrid>
                <a:gridCol w="398368">
                  <a:extLst>
                    <a:ext uri="{9D8B030D-6E8A-4147-A177-3AD203B41FA5}">
                      <a16:colId xmlns:a16="http://schemas.microsoft.com/office/drawing/2014/main" val="20000"/>
                    </a:ext>
                  </a:extLst>
                </a:gridCol>
                <a:gridCol w="593912">
                  <a:extLst>
                    <a:ext uri="{9D8B030D-6E8A-4147-A177-3AD203B41FA5}">
                      <a16:colId xmlns:a16="http://schemas.microsoft.com/office/drawing/2014/main" val="20001"/>
                    </a:ext>
                  </a:extLst>
                </a:gridCol>
                <a:gridCol w="372035">
                  <a:extLst>
                    <a:ext uri="{9D8B030D-6E8A-4147-A177-3AD203B41FA5}">
                      <a16:colId xmlns:a16="http://schemas.microsoft.com/office/drawing/2014/main" val="20002"/>
                    </a:ext>
                  </a:extLst>
                </a:gridCol>
                <a:gridCol w="6392956">
                  <a:extLst>
                    <a:ext uri="{9D8B030D-6E8A-4147-A177-3AD203B41FA5}">
                      <a16:colId xmlns:a16="http://schemas.microsoft.com/office/drawing/2014/main" val="20003"/>
                    </a:ext>
                  </a:extLst>
                </a:gridCol>
              </a:tblGrid>
              <a:tr h="335231">
                <a:tc>
                  <a:txBody>
                    <a:bodyPr/>
                    <a:lstStyle/>
                    <a:p>
                      <a:pPr marR="45085" algn="ctr">
                        <a:lnSpc>
                          <a:spcPts val="2320"/>
                        </a:lnSpc>
                      </a:pPr>
                      <a:r>
                        <a:rPr sz="1900" spc="-5" dirty="0">
                          <a:solidFill>
                            <a:srgbClr val="FF0000"/>
                          </a:solidFill>
                          <a:latin typeface="Courier New"/>
                          <a:cs typeface="Courier New"/>
                        </a:rPr>
                        <a:t>-d</a:t>
                      </a:r>
                      <a:endParaRPr sz="1900">
                        <a:latin typeface="Courier New"/>
                        <a:cs typeface="Courier New"/>
                      </a:endParaRPr>
                    </a:p>
                  </a:txBody>
                  <a:tcPr marL="0" marR="0" marT="0" marB="0"/>
                </a:tc>
                <a:tc>
                  <a:txBody>
                    <a:bodyPr/>
                    <a:lstStyle/>
                    <a:p>
                      <a:pPr algn="ctr">
                        <a:lnSpc>
                          <a:spcPts val="2320"/>
                        </a:lnSpc>
                      </a:pPr>
                      <a:r>
                        <a:rPr sz="1900" spc="-10" dirty="0">
                          <a:solidFill>
                            <a:srgbClr val="FF0000"/>
                          </a:solidFill>
                          <a:latin typeface="Courier New"/>
                          <a:cs typeface="Courier New"/>
                        </a:rPr>
                        <a:t>nom</a:t>
                      </a:r>
                      <a:endParaRPr sz="1900">
                        <a:latin typeface="Courier New"/>
                        <a:cs typeface="Courier New"/>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marL="635">
                        <a:lnSpc>
                          <a:spcPts val="2320"/>
                        </a:lnSpc>
                      </a:pPr>
                      <a:r>
                        <a:rPr sz="1900" spc="-65" dirty="0">
                          <a:latin typeface="Microsoft Sans Serif"/>
                          <a:cs typeface="Microsoft Sans Serif"/>
                        </a:rPr>
                        <a:t>Vrai</a:t>
                      </a:r>
                      <a:r>
                        <a:rPr sz="1900" spc="35" dirty="0">
                          <a:latin typeface="Microsoft Sans Serif"/>
                          <a:cs typeface="Microsoft Sans Serif"/>
                        </a:rPr>
                        <a:t> </a:t>
                      </a:r>
                      <a:r>
                        <a:rPr sz="1900" spc="-195" dirty="0">
                          <a:latin typeface="Microsoft Sans Serif"/>
                          <a:cs typeface="Microsoft Sans Serif"/>
                        </a:rPr>
                        <a:t>si</a:t>
                      </a:r>
                      <a:r>
                        <a:rPr sz="1900" spc="35" dirty="0">
                          <a:latin typeface="Microsoft Sans Serif"/>
                          <a:cs typeface="Microsoft Sans Serif"/>
                        </a:rPr>
                        <a:t> </a:t>
                      </a:r>
                      <a:r>
                        <a:rPr sz="1900" spc="-254" dirty="0">
                          <a:latin typeface="Microsoft Sans Serif"/>
                          <a:cs typeface="Microsoft Sans Serif"/>
                        </a:rPr>
                        <a:t>nom</a:t>
                      </a:r>
                      <a:r>
                        <a:rPr sz="1900" spc="30" dirty="0">
                          <a:latin typeface="Microsoft Sans Serif"/>
                          <a:cs typeface="Microsoft Sans Serif"/>
                        </a:rPr>
                        <a:t> </a:t>
                      </a:r>
                      <a:r>
                        <a:rPr sz="1900" spc="-120" dirty="0">
                          <a:latin typeface="Microsoft Sans Serif"/>
                          <a:cs typeface="Microsoft Sans Serif"/>
                        </a:rPr>
                        <a:t>représente</a:t>
                      </a:r>
                      <a:r>
                        <a:rPr sz="1900" spc="30" dirty="0">
                          <a:latin typeface="Microsoft Sans Serif"/>
                          <a:cs typeface="Microsoft Sans Serif"/>
                        </a:rPr>
                        <a:t> </a:t>
                      </a:r>
                      <a:r>
                        <a:rPr sz="1900" spc="-265" dirty="0">
                          <a:latin typeface="Microsoft Sans Serif"/>
                          <a:cs typeface="Microsoft Sans Serif"/>
                        </a:rPr>
                        <a:t>un</a:t>
                      </a:r>
                      <a:r>
                        <a:rPr sz="1900" spc="30" dirty="0">
                          <a:latin typeface="Microsoft Sans Serif"/>
                          <a:cs typeface="Microsoft Sans Serif"/>
                        </a:rPr>
                        <a:t> </a:t>
                      </a:r>
                      <a:r>
                        <a:rPr sz="1900" spc="-55" dirty="0">
                          <a:latin typeface="Microsoft Sans Serif"/>
                          <a:cs typeface="Microsoft Sans Serif"/>
                        </a:rPr>
                        <a:t>répertoire</a:t>
                      </a:r>
                      <a:endParaRPr sz="1900">
                        <a:latin typeface="Microsoft Sans Serif"/>
                        <a:cs typeface="Microsoft Sans Serif"/>
                      </a:endParaRPr>
                    </a:p>
                  </a:txBody>
                  <a:tcPr marL="0" marR="0" marT="0" marB="0"/>
                </a:tc>
                <a:extLst>
                  <a:ext uri="{0D108BD9-81ED-4DB2-BD59-A6C34878D82A}">
                    <a16:rowId xmlns:a16="http://schemas.microsoft.com/office/drawing/2014/main" val="10000"/>
                  </a:ext>
                </a:extLst>
              </a:tr>
              <a:tr h="385143">
                <a:tc>
                  <a:txBody>
                    <a:bodyPr/>
                    <a:lstStyle/>
                    <a:p>
                      <a:pPr marR="45085" algn="ctr">
                        <a:lnSpc>
                          <a:spcPct val="100000"/>
                        </a:lnSpc>
                        <a:spcBef>
                          <a:spcPts val="130"/>
                        </a:spcBef>
                      </a:pPr>
                      <a:r>
                        <a:rPr sz="1900" spc="-5" dirty="0">
                          <a:solidFill>
                            <a:srgbClr val="FF0000"/>
                          </a:solidFill>
                          <a:latin typeface="Courier New"/>
                          <a:cs typeface="Courier New"/>
                        </a:rPr>
                        <a:t>-f</a:t>
                      </a:r>
                      <a:endParaRPr sz="1900">
                        <a:latin typeface="Courier New"/>
                        <a:cs typeface="Courier New"/>
                      </a:endParaRPr>
                    </a:p>
                  </a:txBody>
                  <a:tcPr marL="0" marR="0" marT="14568" marB="0"/>
                </a:tc>
                <a:tc>
                  <a:txBody>
                    <a:bodyPr/>
                    <a:lstStyle/>
                    <a:p>
                      <a:pPr algn="ctr">
                        <a:lnSpc>
                          <a:spcPct val="100000"/>
                        </a:lnSpc>
                        <a:spcBef>
                          <a:spcPts val="130"/>
                        </a:spcBef>
                      </a:pPr>
                      <a:r>
                        <a:rPr sz="1900" spc="-10" dirty="0">
                          <a:solidFill>
                            <a:srgbClr val="FF0000"/>
                          </a:solidFill>
                          <a:latin typeface="Courier New"/>
                          <a:cs typeface="Courier New"/>
                        </a:rPr>
                        <a:t>nom</a:t>
                      </a:r>
                      <a:endParaRPr sz="1900">
                        <a:latin typeface="Courier New"/>
                        <a:cs typeface="Courier New"/>
                      </a:endParaRPr>
                    </a:p>
                  </a:txBody>
                  <a:tcPr marL="0" marR="0" marT="14568" marB="0"/>
                </a:tc>
                <a:tc>
                  <a:txBody>
                    <a:bodyPr/>
                    <a:lstStyle/>
                    <a:p>
                      <a:pPr>
                        <a:lnSpc>
                          <a:spcPct val="100000"/>
                        </a:lnSpc>
                      </a:pPr>
                      <a:endParaRPr sz="2100">
                        <a:latin typeface="Times New Roman"/>
                        <a:cs typeface="Times New Roman"/>
                      </a:endParaRPr>
                    </a:p>
                  </a:txBody>
                  <a:tcPr marL="0" marR="0" marT="0" marB="0"/>
                </a:tc>
                <a:tc>
                  <a:txBody>
                    <a:bodyPr/>
                    <a:lstStyle/>
                    <a:p>
                      <a:pPr marL="635">
                        <a:lnSpc>
                          <a:spcPct val="100000"/>
                        </a:lnSpc>
                        <a:spcBef>
                          <a:spcPts val="130"/>
                        </a:spcBef>
                      </a:pPr>
                      <a:r>
                        <a:rPr sz="1900" spc="-45" dirty="0">
                          <a:latin typeface="Microsoft Sans Serif"/>
                          <a:cs typeface="Microsoft Sans Serif"/>
                        </a:rPr>
                        <a:t>V</a:t>
                      </a:r>
                      <a:r>
                        <a:rPr sz="1900" spc="-25" dirty="0">
                          <a:latin typeface="Microsoft Sans Serif"/>
                          <a:cs typeface="Microsoft Sans Serif"/>
                        </a:rPr>
                        <a:t>r</a:t>
                      </a:r>
                      <a:r>
                        <a:rPr sz="1900" dirty="0">
                          <a:latin typeface="Microsoft Sans Serif"/>
                          <a:cs typeface="Microsoft Sans Serif"/>
                        </a:rPr>
                        <a:t>ai</a:t>
                      </a:r>
                      <a:r>
                        <a:rPr sz="1900" spc="35" dirty="0">
                          <a:latin typeface="Microsoft Sans Serif"/>
                          <a:cs typeface="Microsoft Sans Serif"/>
                        </a:rPr>
                        <a:t> </a:t>
                      </a:r>
                      <a:r>
                        <a:rPr sz="1900" dirty="0">
                          <a:latin typeface="Microsoft Sans Serif"/>
                          <a:cs typeface="Microsoft Sans Serif"/>
                        </a:rPr>
                        <a:t>si</a:t>
                      </a:r>
                      <a:r>
                        <a:rPr sz="1900" spc="35" dirty="0">
                          <a:latin typeface="Microsoft Sans Serif"/>
                          <a:cs typeface="Microsoft Sans Serif"/>
                        </a:rPr>
                        <a:t> </a:t>
                      </a:r>
                      <a:r>
                        <a:rPr sz="1900" dirty="0">
                          <a:latin typeface="Microsoft Sans Serif"/>
                          <a:cs typeface="Microsoft Sans Serif"/>
                        </a:rPr>
                        <a:t>nom</a:t>
                      </a:r>
                      <a:r>
                        <a:rPr sz="1900" spc="25" dirty="0">
                          <a:latin typeface="Microsoft Sans Serif"/>
                          <a:cs typeface="Microsoft Sans Serif"/>
                        </a:rPr>
                        <a:t> </a:t>
                      </a:r>
                      <a:r>
                        <a:rPr sz="1900" dirty="0">
                          <a:latin typeface="Microsoft Sans Serif"/>
                          <a:cs typeface="Microsoft Sans Serif"/>
                        </a:rPr>
                        <a:t>représen</a:t>
                      </a:r>
                      <a:r>
                        <a:rPr sz="1900" spc="5" dirty="0">
                          <a:latin typeface="Microsoft Sans Serif"/>
                          <a:cs typeface="Microsoft Sans Serif"/>
                        </a:rPr>
                        <a:t>t</a:t>
                      </a:r>
                      <a:r>
                        <a:rPr sz="1900" dirty="0">
                          <a:latin typeface="Microsoft Sans Serif"/>
                          <a:cs typeface="Microsoft Sans Serif"/>
                        </a:rPr>
                        <a:t>e</a:t>
                      </a:r>
                      <a:r>
                        <a:rPr sz="1900" spc="30" dirty="0">
                          <a:latin typeface="Microsoft Sans Serif"/>
                          <a:cs typeface="Microsoft Sans Serif"/>
                        </a:rPr>
                        <a:t> </a:t>
                      </a:r>
                      <a:r>
                        <a:rPr sz="1900" dirty="0">
                          <a:latin typeface="Microsoft Sans Serif"/>
                          <a:cs typeface="Microsoft Sans Serif"/>
                        </a:rPr>
                        <a:t>un</a:t>
                      </a:r>
                      <a:r>
                        <a:rPr sz="1900" spc="50" dirty="0">
                          <a:latin typeface="Microsoft Sans Serif"/>
                          <a:cs typeface="Microsoft Sans Serif"/>
                        </a:rPr>
                        <a:t> </a:t>
                      </a:r>
                      <a:r>
                        <a:rPr sz="1900" dirty="0">
                          <a:latin typeface="Microsoft Sans Serif"/>
                          <a:cs typeface="Microsoft Sans Serif"/>
                        </a:rPr>
                        <a:t>ﬁ</a:t>
                      </a:r>
                      <a:r>
                        <a:rPr sz="1900" spc="80" dirty="0">
                          <a:latin typeface="Microsoft Sans Serif"/>
                          <a:cs typeface="Microsoft Sans Serif"/>
                        </a:rPr>
                        <a:t>c</a:t>
                      </a:r>
                      <a:r>
                        <a:rPr sz="1900" dirty="0">
                          <a:latin typeface="Microsoft Sans Serif"/>
                          <a:cs typeface="Microsoft Sans Serif"/>
                        </a:rPr>
                        <a:t>hier</a:t>
                      </a:r>
                      <a:endParaRPr sz="1900">
                        <a:latin typeface="Microsoft Sans Serif"/>
                        <a:cs typeface="Microsoft Sans Serif"/>
                      </a:endParaRPr>
                    </a:p>
                  </a:txBody>
                  <a:tcPr marL="0" marR="0" marT="14568" marB="0"/>
                </a:tc>
                <a:extLst>
                  <a:ext uri="{0D108BD9-81ED-4DB2-BD59-A6C34878D82A}">
                    <a16:rowId xmlns:a16="http://schemas.microsoft.com/office/drawing/2014/main" val="10001"/>
                  </a:ext>
                </a:extLst>
              </a:tr>
              <a:tr h="385526">
                <a:tc>
                  <a:txBody>
                    <a:bodyPr/>
                    <a:lstStyle/>
                    <a:p>
                      <a:pPr marR="44450" algn="ctr">
                        <a:lnSpc>
                          <a:spcPct val="100000"/>
                        </a:lnSpc>
                        <a:spcBef>
                          <a:spcPts val="125"/>
                        </a:spcBef>
                      </a:pPr>
                      <a:r>
                        <a:rPr sz="1900" spc="-5" dirty="0">
                          <a:solidFill>
                            <a:srgbClr val="FF0000"/>
                          </a:solidFill>
                          <a:latin typeface="Courier New"/>
                          <a:cs typeface="Courier New"/>
                        </a:rPr>
                        <a:t>-L</a:t>
                      </a:r>
                      <a:endParaRPr sz="1900">
                        <a:latin typeface="Courier New"/>
                        <a:cs typeface="Courier New"/>
                      </a:endParaRPr>
                    </a:p>
                  </a:txBody>
                  <a:tcPr marL="0" marR="0" marT="14007" marB="0"/>
                </a:tc>
                <a:tc>
                  <a:txBody>
                    <a:bodyPr/>
                    <a:lstStyle/>
                    <a:p>
                      <a:pPr algn="ctr">
                        <a:lnSpc>
                          <a:spcPct val="100000"/>
                        </a:lnSpc>
                        <a:spcBef>
                          <a:spcPts val="125"/>
                        </a:spcBef>
                      </a:pPr>
                      <a:r>
                        <a:rPr sz="1900" spc="-10" dirty="0">
                          <a:solidFill>
                            <a:srgbClr val="FF0000"/>
                          </a:solidFill>
                          <a:latin typeface="Courier New"/>
                          <a:cs typeface="Courier New"/>
                        </a:rPr>
                        <a:t>nom</a:t>
                      </a:r>
                      <a:endParaRPr sz="1900">
                        <a:latin typeface="Courier New"/>
                        <a:cs typeface="Courier New"/>
                      </a:endParaRPr>
                    </a:p>
                  </a:txBody>
                  <a:tcPr marL="0" marR="0" marT="14007" marB="0"/>
                </a:tc>
                <a:tc>
                  <a:txBody>
                    <a:bodyPr/>
                    <a:lstStyle/>
                    <a:p>
                      <a:pPr>
                        <a:lnSpc>
                          <a:spcPct val="100000"/>
                        </a:lnSpc>
                      </a:pPr>
                      <a:endParaRPr sz="2100">
                        <a:latin typeface="Times New Roman"/>
                        <a:cs typeface="Times New Roman"/>
                      </a:endParaRPr>
                    </a:p>
                  </a:txBody>
                  <a:tcPr marL="0" marR="0" marT="0" marB="0"/>
                </a:tc>
                <a:tc>
                  <a:txBody>
                    <a:bodyPr/>
                    <a:lstStyle/>
                    <a:p>
                      <a:pPr marL="635">
                        <a:lnSpc>
                          <a:spcPct val="100000"/>
                        </a:lnSpc>
                        <a:spcBef>
                          <a:spcPts val="125"/>
                        </a:spcBef>
                      </a:pPr>
                      <a:r>
                        <a:rPr sz="1900" spc="-45" dirty="0">
                          <a:latin typeface="Microsoft Sans Serif"/>
                          <a:cs typeface="Microsoft Sans Serif"/>
                        </a:rPr>
                        <a:t>V</a:t>
                      </a:r>
                      <a:r>
                        <a:rPr sz="1900" spc="-25" dirty="0">
                          <a:latin typeface="Microsoft Sans Serif"/>
                          <a:cs typeface="Microsoft Sans Serif"/>
                        </a:rPr>
                        <a:t>r</a:t>
                      </a:r>
                      <a:r>
                        <a:rPr sz="1900" dirty="0">
                          <a:latin typeface="Microsoft Sans Serif"/>
                          <a:cs typeface="Microsoft Sans Serif"/>
                        </a:rPr>
                        <a:t>ai</a:t>
                      </a:r>
                      <a:r>
                        <a:rPr sz="1900" spc="30" dirty="0">
                          <a:latin typeface="Microsoft Sans Serif"/>
                          <a:cs typeface="Microsoft Sans Serif"/>
                        </a:rPr>
                        <a:t> </a:t>
                      </a:r>
                      <a:r>
                        <a:rPr sz="1900" dirty="0">
                          <a:latin typeface="Microsoft Sans Serif"/>
                          <a:cs typeface="Microsoft Sans Serif"/>
                        </a:rPr>
                        <a:t>si</a:t>
                      </a:r>
                      <a:r>
                        <a:rPr sz="1900" spc="35" dirty="0">
                          <a:latin typeface="Microsoft Sans Serif"/>
                          <a:cs typeface="Microsoft Sans Serif"/>
                        </a:rPr>
                        <a:t> </a:t>
                      </a:r>
                      <a:r>
                        <a:rPr sz="1900" dirty="0">
                          <a:latin typeface="Microsoft Sans Serif"/>
                          <a:cs typeface="Microsoft Sans Serif"/>
                        </a:rPr>
                        <a:t>nom</a:t>
                      </a:r>
                      <a:r>
                        <a:rPr sz="1900" spc="20" dirty="0">
                          <a:latin typeface="Microsoft Sans Serif"/>
                          <a:cs typeface="Microsoft Sans Serif"/>
                        </a:rPr>
                        <a:t> </a:t>
                      </a:r>
                      <a:r>
                        <a:rPr sz="1900" dirty="0">
                          <a:latin typeface="Microsoft Sans Serif"/>
                          <a:cs typeface="Microsoft Sans Serif"/>
                        </a:rPr>
                        <a:t>r</a:t>
                      </a:r>
                      <a:r>
                        <a:rPr sz="1900" spc="5" dirty="0">
                          <a:latin typeface="Microsoft Sans Serif"/>
                          <a:cs typeface="Microsoft Sans Serif"/>
                        </a:rPr>
                        <a:t>e</a:t>
                      </a:r>
                      <a:r>
                        <a:rPr sz="1900" dirty="0">
                          <a:latin typeface="Microsoft Sans Serif"/>
                          <a:cs typeface="Microsoft Sans Serif"/>
                        </a:rPr>
                        <a:t>prés</a:t>
                      </a:r>
                      <a:r>
                        <a:rPr sz="1900" spc="5" dirty="0">
                          <a:latin typeface="Microsoft Sans Serif"/>
                          <a:cs typeface="Microsoft Sans Serif"/>
                        </a:rPr>
                        <a:t>e</a:t>
                      </a:r>
                      <a:r>
                        <a:rPr sz="1900" dirty="0">
                          <a:latin typeface="Microsoft Sans Serif"/>
                          <a:cs typeface="Microsoft Sans Serif"/>
                        </a:rPr>
                        <a:t>nte</a:t>
                      </a:r>
                      <a:r>
                        <a:rPr sz="1900" spc="30" dirty="0">
                          <a:latin typeface="Microsoft Sans Serif"/>
                          <a:cs typeface="Microsoft Sans Serif"/>
                        </a:rPr>
                        <a:t> </a:t>
                      </a:r>
                      <a:r>
                        <a:rPr sz="1900" dirty="0">
                          <a:latin typeface="Microsoft Sans Serif"/>
                          <a:cs typeface="Microsoft Sans Serif"/>
                        </a:rPr>
                        <a:t>un</a:t>
                      </a:r>
                      <a:r>
                        <a:rPr sz="1900" spc="30" dirty="0">
                          <a:latin typeface="Microsoft Sans Serif"/>
                          <a:cs typeface="Microsoft Sans Serif"/>
                        </a:rPr>
                        <a:t> </a:t>
                      </a:r>
                      <a:r>
                        <a:rPr sz="1900" spc="-5" dirty="0">
                          <a:latin typeface="Microsoft Sans Serif"/>
                          <a:cs typeface="Microsoft Sans Serif"/>
                        </a:rPr>
                        <a:t>lie</a:t>
                      </a:r>
                      <a:r>
                        <a:rPr sz="1900" dirty="0">
                          <a:latin typeface="Microsoft Sans Serif"/>
                          <a:cs typeface="Microsoft Sans Serif"/>
                        </a:rPr>
                        <a:t>n</a:t>
                      </a:r>
                      <a:r>
                        <a:rPr sz="1900" spc="30" dirty="0">
                          <a:latin typeface="Microsoft Sans Serif"/>
                          <a:cs typeface="Microsoft Sans Serif"/>
                        </a:rPr>
                        <a:t> </a:t>
                      </a:r>
                      <a:r>
                        <a:rPr sz="1900" dirty="0">
                          <a:latin typeface="Microsoft Sans Serif"/>
                          <a:cs typeface="Microsoft Sans Serif"/>
                        </a:rPr>
                        <a:t>symbolique</a:t>
                      </a:r>
                      <a:endParaRPr sz="1900">
                        <a:latin typeface="Microsoft Sans Serif"/>
                        <a:cs typeface="Microsoft Sans Serif"/>
                      </a:endParaRPr>
                    </a:p>
                  </a:txBody>
                  <a:tcPr marL="0" marR="0" marT="14007" marB="0"/>
                </a:tc>
                <a:extLst>
                  <a:ext uri="{0D108BD9-81ED-4DB2-BD59-A6C34878D82A}">
                    <a16:rowId xmlns:a16="http://schemas.microsoft.com/office/drawing/2014/main" val="10002"/>
                  </a:ext>
                </a:extLst>
              </a:tr>
              <a:tr h="606238">
                <a:tc>
                  <a:txBody>
                    <a:bodyPr/>
                    <a:lstStyle/>
                    <a:p>
                      <a:pPr marR="45085" algn="ctr">
                        <a:lnSpc>
                          <a:spcPct val="100000"/>
                        </a:lnSpc>
                        <a:spcBef>
                          <a:spcPts val="130"/>
                        </a:spcBef>
                      </a:pPr>
                      <a:r>
                        <a:rPr sz="1900" spc="-5" dirty="0">
                          <a:solidFill>
                            <a:srgbClr val="FF0000"/>
                          </a:solidFill>
                          <a:latin typeface="Courier New"/>
                          <a:cs typeface="Courier New"/>
                        </a:rPr>
                        <a:t>f1</a:t>
                      </a:r>
                      <a:endParaRPr sz="1900">
                        <a:latin typeface="Courier New"/>
                        <a:cs typeface="Courier New"/>
                      </a:endParaRPr>
                    </a:p>
                  </a:txBody>
                  <a:tcPr marL="0" marR="0" marT="14568" marB="0"/>
                </a:tc>
                <a:tc>
                  <a:txBody>
                    <a:bodyPr/>
                    <a:lstStyle/>
                    <a:p>
                      <a:pPr algn="ctr">
                        <a:lnSpc>
                          <a:spcPct val="100000"/>
                        </a:lnSpc>
                        <a:spcBef>
                          <a:spcPts val="130"/>
                        </a:spcBef>
                      </a:pPr>
                      <a:r>
                        <a:rPr sz="1900" spc="-5" dirty="0">
                          <a:solidFill>
                            <a:srgbClr val="FF0000"/>
                          </a:solidFill>
                          <a:latin typeface="Courier New"/>
                          <a:cs typeface="Courier New"/>
                        </a:rPr>
                        <a:t>-nt</a:t>
                      </a:r>
                      <a:endParaRPr sz="1900">
                        <a:latin typeface="Courier New"/>
                        <a:cs typeface="Courier New"/>
                      </a:endParaRPr>
                    </a:p>
                  </a:txBody>
                  <a:tcPr marL="0" marR="0" marT="14568" marB="0"/>
                </a:tc>
                <a:tc>
                  <a:txBody>
                    <a:bodyPr/>
                    <a:lstStyle/>
                    <a:p>
                      <a:pPr algn="r">
                        <a:lnSpc>
                          <a:spcPct val="100000"/>
                        </a:lnSpc>
                        <a:spcBef>
                          <a:spcPts val="130"/>
                        </a:spcBef>
                      </a:pPr>
                      <a:r>
                        <a:rPr sz="1900" spc="-5" dirty="0">
                          <a:solidFill>
                            <a:srgbClr val="FF0000"/>
                          </a:solidFill>
                          <a:latin typeface="Courier New"/>
                          <a:cs typeface="Courier New"/>
                        </a:rPr>
                        <a:t>f2</a:t>
                      </a:r>
                      <a:endParaRPr sz="1900">
                        <a:latin typeface="Courier New"/>
                        <a:cs typeface="Courier New"/>
                      </a:endParaRPr>
                    </a:p>
                  </a:txBody>
                  <a:tcPr marL="0" marR="0" marT="14568" marB="0"/>
                </a:tc>
                <a:tc>
                  <a:txBody>
                    <a:bodyPr/>
                    <a:lstStyle/>
                    <a:p>
                      <a:pPr marL="337185">
                        <a:lnSpc>
                          <a:spcPct val="100000"/>
                        </a:lnSpc>
                        <a:spcBef>
                          <a:spcPts val="130"/>
                        </a:spcBef>
                        <a:tabLst>
                          <a:tab pos="6472555" algn="l"/>
                        </a:tabLst>
                      </a:pPr>
                      <a:r>
                        <a:rPr sz="1900" spc="-45" dirty="0">
                          <a:latin typeface="Microsoft Sans Serif"/>
                          <a:cs typeface="Microsoft Sans Serif"/>
                        </a:rPr>
                        <a:t>V</a:t>
                      </a:r>
                      <a:r>
                        <a:rPr sz="1900" spc="-25" dirty="0">
                          <a:latin typeface="Microsoft Sans Serif"/>
                          <a:cs typeface="Microsoft Sans Serif"/>
                        </a:rPr>
                        <a:t>r</a:t>
                      </a:r>
                      <a:r>
                        <a:rPr sz="1900" dirty="0">
                          <a:latin typeface="Microsoft Sans Serif"/>
                          <a:cs typeface="Microsoft Sans Serif"/>
                        </a:rPr>
                        <a:t>ai</a:t>
                      </a:r>
                      <a:r>
                        <a:rPr sz="1900" spc="35" dirty="0">
                          <a:latin typeface="Microsoft Sans Serif"/>
                          <a:cs typeface="Microsoft Sans Serif"/>
                        </a:rPr>
                        <a:t> </a:t>
                      </a:r>
                      <a:r>
                        <a:rPr sz="1900" dirty="0">
                          <a:latin typeface="Microsoft Sans Serif"/>
                          <a:cs typeface="Microsoft Sans Serif"/>
                        </a:rPr>
                        <a:t>si</a:t>
                      </a:r>
                      <a:r>
                        <a:rPr sz="1900" spc="35" dirty="0">
                          <a:latin typeface="Microsoft Sans Serif"/>
                          <a:cs typeface="Microsoft Sans Serif"/>
                        </a:rPr>
                        <a:t> </a:t>
                      </a:r>
                      <a:r>
                        <a:rPr sz="1900" spc="-5" dirty="0">
                          <a:latin typeface="Microsoft Sans Serif"/>
                          <a:cs typeface="Microsoft Sans Serif"/>
                        </a:rPr>
                        <a:t>le</a:t>
                      </a:r>
                      <a:r>
                        <a:rPr sz="1900" dirty="0">
                          <a:latin typeface="Microsoft Sans Serif"/>
                          <a:cs typeface="Microsoft Sans Serif"/>
                        </a:rPr>
                        <a:t>s</a:t>
                      </a:r>
                      <a:r>
                        <a:rPr sz="1900" spc="40" dirty="0">
                          <a:latin typeface="Microsoft Sans Serif"/>
                          <a:cs typeface="Microsoft Sans Serif"/>
                        </a:rPr>
                        <a:t> </a:t>
                      </a:r>
                      <a:r>
                        <a:rPr sz="1900" dirty="0">
                          <a:latin typeface="Microsoft Sans Serif"/>
                          <a:cs typeface="Microsoft Sans Serif"/>
                        </a:rPr>
                        <a:t>deux</a:t>
                      </a:r>
                      <a:r>
                        <a:rPr sz="1900" spc="30" dirty="0">
                          <a:latin typeface="Microsoft Sans Serif"/>
                          <a:cs typeface="Microsoft Sans Serif"/>
                        </a:rPr>
                        <a:t> </a:t>
                      </a:r>
                      <a:r>
                        <a:rPr sz="1900" dirty="0">
                          <a:latin typeface="Microsoft Sans Serif"/>
                          <a:cs typeface="Microsoft Sans Serif"/>
                        </a:rPr>
                        <a:t>ﬁ</a:t>
                      </a:r>
                      <a:r>
                        <a:rPr sz="1900" spc="80" dirty="0">
                          <a:latin typeface="Microsoft Sans Serif"/>
                          <a:cs typeface="Microsoft Sans Serif"/>
                        </a:rPr>
                        <a:t>c</a:t>
                      </a:r>
                      <a:r>
                        <a:rPr sz="1900" dirty="0">
                          <a:latin typeface="Microsoft Sans Serif"/>
                          <a:cs typeface="Microsoft Sans Serif"/>
                        </a:rPr>
                        <a:t>hiers</a:t>
                      </a:r>
                      <a:r>
                        <a:rPr sz="1900" spc="70" dirty="0">
                          <a:latin typeface="Microsoft Sans Serif"/>
                          <a:cs typeface="Microsoft Sans Serif"/>
                        </a:rPr>
                        <a:t> </a:t>
                      </a:r>
                      <a:r>
                        <a:rPr sz="1900" spc="-55" dirty="0">
                          <a:latin typeface="Microsoft Sans Serif"/>
                          <a:cs typeface="Microsoft Sans Serif"/>
                        </a:rPr>
                        <a:t>e</a:t>
                      </a:r>
                      <a:r>
                        <a:rPr sz="1900" dirty="0">
                          <a:latin typeface="Microsoft Sans Serif"/>
                          <a:cs typeface="Microsoft Sans Serif"/>
                        </a:rPr>
                        <a:t>xis</a:t>
                      </a:r>
                      <a:r>
                        <a:rPr sz="1900" spc="5" dirty="0">
                          <a:latin typeface="Microsoft Sans Serif"/>
                          <a:cs typeface="Microsoft Sans Serif"/>
                        </a:rPr>
                        <a:t>t</a:t>
                      </a:r>
                      <a:r>
                        <a:rPr sz="1900" dirty="0">
                          <a:latin typeface="Microsoft Sans Serif"/>
                          <a:cs typeface="Microsoft Sans Serif"/>
                        </a:rPr>
                        <a:t>ent</a:t>
                      </a:r>
                      <a:r>
                        <a:rPr sz="1900" spc="25" dirty="0">
                          <a:latin typeface="Microsoft Sans Serif"/>
                          <a:cs typeface="Microsoft Sans Serif"/>
                        </a:rPr>
                        <a:t> </a:t>
                      </a:r>
                      <a:r>
                        <a:rPr sz="1900" dirty="0">
                          <a:latin typeface="Microsoft Sans Serif"/>
                          <a:cs typeface="Microsoft Sans Serif"/>
                        </a:rPr>
                        <a:t>et</a:t>
                      </a:r>
                      <a:r>
                        <a:rPr sz="1900" spc="30" dirty="0">
                          <a:latin typeface="Microsoft Sans Serif"/>
                          <a:cs typeface="Microsoft Sans Serif"/>
                        </a:rPr>
                        <a:t> </a:t>
                      </a:r>
                      <a:r>
                        <a:rPr sz="1900" dirty="0">
                          <a:latin typeface="Microsoft Sans Serif"/>
                          <a:cs typeface="Microsoft Sans Serif"/>
                        </a:rPr>
                        <a:t>si</a:t>
                      </a:r>
                      <a:r>
                        <a:rPr sz="1900" spc="35" dirty="0">
                          <a:latin typeface="Microsoft Sans Serif"/>
                          <a:cs typeface="Microsoft Sans Serif"/>
                        </a:rPr>
                        <a:t> </a:t>
                      </a:r>
                      <a:r>
                        <a:rPr sz="1900" dirty="0">
                          <a:latin typeface="Microsoft Sans Serif"/>
                          <a:cs typeface="Microsoft Sans Serif"/>
                        </a:rPr>
                        <a:t>f1</a:t>
                      </a:r>
                      <a:r>
                        <a:rPr sz="1900" spc="35" dirty="0">
                          <a:latin typeface="Microsoft Sans Serif"/>
                          <a:cs typeface="Microsoft Sans Serif"/>
                        </a:rPr>
                        <a:t> </a:t>
                      </a:r>
                      <a:r>
                        <a:rPr sz="1900" dirty="0">
                          <a:latin typeface="Microsoft Sans Serif"/>
                          <a:cs typeface="Microsoft Sans Serif"/>
                        </a:rPr>
                        <a:t>est</a:t>
                      </a:r>
                      <a:r>
                        <a:rPr sz="1900" spc="30" dirty="0">
                          <a:latin typeface="Microsoft Sans Serif"/>
                          <a:cs typeface="Microsoft Sans Serif"/>
                        </a:rPr>
                        <a:t> </a:t>
                      </a:r>
                      <a:r>
                        <a:rPr sz="1900" dirty="0">
                          <a:latin typeface="Microsoft Sans Serif"/>
                          <a:cs typeface="Microsoft Sans Serif"/>
                        </a:rPr>
                        <a:t>plus</a:t>
                      </a:r>
                      <a:r>
                        <a:rPr sz="1900" spc="35" dirty="0">
                          <a:latin typeface="Microsoft Sans Serif"/>
                          <a:cs typeface="Microsoft Sans Serif"/>
                        </a:rPr>
                        <a:t> </a:t>
                      </a:r>
                      <a:r>
                        <a:rPr sz="1900" dirty="0">
                          <a:latin typeface="Microsoft Sans Serif"/>
                          <a:cs typeface="Microsoft Sans Serif"/>
                        </a:rPr>
                        <a:t>r</a:t>
                      </a:r>
                      <a:r>
                        <a:rPr lang="en-US" sz="1900" dirty="0">
                          <a:latin typeface="Microsoft Sans Serif"/>
                          <a:cs typeface="Microsoft Sans Serif"/>
                        </a:rPr>
                        <a:t>e</a:t>
                      </a:r>
                      <a:r>
                        <a:rPr sz="1900" dirty="0">
                          <a:latin typeface="Microsoft Sans Serif"/>
                          <a:cs typeface="Microsoft Sans Serif"/>
                        </a:rPr>
                        <a:t>cent</a:t>
                      </a:r>
                      <a:r>
                        <a:rPr lang="en-US" sz="1900" dirty="0">
                          <a:latin typeface="Microsoft Sans Serif"/>
                          <a:cs typeface="Microsoft Sans Serif"/>
                        </a:rPr>
                        <a:t> </a:t>
                      </a:r>
                      <a:r>
                        <a:rPr sz="1900" dirty="0">
                          <a:latin typeface="Microsoft Sans Serif"/>
                          <a:cs typeface="Microsoft Sans Serif"/>
                        </a:rPr>
                        <a:t>que</a:t>
                      </a:r>
                      <a:r>
                        <a:rPr lang="en-US" sz="1900" dirty="0">
                          <a:latin typeface="Microsoft Sans Serif"/>
                          <a:cs typeface="Microsoft Sans Serif"/>
                        </a:rPr>
                        <a:t> </a:t>
                      </a:r>
                      <a:r>
                        <a:rPr sz="1900" dirty="0">
                          <a:latin typeface="Microsoft Sans Serif"/>
                          <a:cs typeface="Microsoft Sans Serif"/>
                        </a:rPr>
                        <a:t>f2</a:t>
                      </a:r>
                    </a:p>
                  </a:txBody>
                  <a:tcPr marL="0" marR="0" marT="14568" marB="0"/>
                </a:tc>
                <a:extLst>
                  <a:ext uri="{0D108BD9-81ED-4DB2-BD59-A6C34878D82A}">
                    <a16:rowId xmlns:a16="http://schemas.microsoft.com/office/drawing/2014/main" val="10003"/>
                  </a:ext>
                </a:extLst>
              </a:tr>
              <a:tr h="435957">
                <a:tc>
                  <a:txBody>
                    <a:bodyPr/>
                    <a:lstStyle/>
                    <a:p>
                      <a:pPr marR="45085" algn="ctr">
                        <a:lnSpc>
                          <a:spcPct val="100000"/>
                        </a:lnSpc>
                        <a:spcBef>
                          <a:spcPts val="585"/>
                        </a:spcBef>
                      </a:pPr>
                      <a:r>
                        <a:rPr sz="1900" spc="-5" dirty="0">
                          <a:solidFill>
                            <a:srgbClr val="FF0000"/>
                          </a:solidFill>
                          <a:latin typeface="Courier New"/>
                          <a:cs typeface="Courier New"/>
                        </a:rPr>
                        <a:t>f1</a:t>
                      </a:r>
                      <a:endParaRPr sz="1900">
                        <a:latin typeface="Courier New"/>
                        <a:cs typeface="Courier New"/>
                      </a:endParaRPr>
                    </a:p>
                  </a:txBody>
                  <a:tcPr marL="0" marR="0" marT="65554" marB="0"/>
                </a:tc>
                <a:tc>
                  <a:txBody>
                    <a:bodyPr/>
                    <a:lstStyle/>
                    <a:p>
                      <a:pPr algn="ctr">
                        <a:lnSpc>
                          <a:spcPct val="100000"/>
                        </a:lnSpc>
                        <a:spcBef>
                          <a:spcPts val="585"/>
                        </a:spcBef>
                      </a:pPr>
                      <a:r>
                        <a:rPr sz="1900" spc="-5" dirty="0">
                          <a:solidFill>
                            <a:srgbClr val="FF0000"/>
                          </a:solidFill>
                          <a:latin typeface="Courier New"/>
                          <a:cs typeface="Courier New"/>
                        </a:rPr>
                        <a:t>-ot</a:t>
                      </a:r>
                      <a:endParaRPr sz="1900">
                        <a:latin typeface="Courier New"/>
                        <a:cs typeface="Courier New"/>
                      </a:endParaRPr>
                    </a:p>
                  </a:txBody>
                  <a:tcPr marL="0" marR="0" marT="65554" marB="0"/>
                </a:tc>
                <a:tc>
                  <a:txBody>
                    <a:bodyPr/>
                    <a:lstStyle/>
                    <a:p>
                      <a:pPr algn="r">
                        <a:lnSpc>
                          <a:spcPct val="100000"/>
                        </a:lnSpc>
                        <a:spcBef>
                          <a:spcPts val="585"/>
                        </a:spcBef>
                      </a:pPr>
                      <a:r>
                        <a:rPr sz="1900" spc="-5" dirty="0">
                          <a:solidFill>
                            <a:srgbClr val="FF0000"/>
                          </a:solidFill>
                          <a:latin typeface="Courier New"/>
                          <a:cs typeface="Courier New"/>
                        </a:rPr>
                        <a:t>f2</a:t>
                      </a:r>
                      <a:endParaRPr sz="1900">
                        <a:latin typeface="Courier New"/>
                        <a:cs typeface="Courier New"/>
                      </a:endParaRPr>
                    </a:p>
                  </a:txBody>
                  <a:tcPr marL="0" marR="0" marT="65554" marB="0"/>
                </a:tc>
                <a:tc>
                  <a:txBody>
                    <a:bodyPr/>
                    <a:lstStyle/>
                    <a:p>
                      <a:pPr marL="168275">
                        <a:lnSpc>
                          <a:spcPct val="100000"/>
                        </a:lnSpc>
                        <a:spcBef>
                          <a:spcPts val="585"/>
                        </a:spcBef>
                      </a:pPr>
                      <a:r>
                        <a:rPr sz="1900" spc="-65" dirty="0">
                          <a:latin typeface="Microsoft Sans Serif"/>
                          <a:cs typeface="Microsoft Sans Serif"/>
                        </a:rPr>
                        <a:t>Vrai</a:t>
                      </a:r>
                      <a:r>
                        <a:rPr sz="1900" spc="35" dirty="0">
                          <a:latin typeface="Microsoft Sans Serif"/>
                          <a:cs typeface="Microsoft Sans Serif"/>
                        </a:rPr>
                        <a:t> </a:t>
                      </a:r>
                      <a:r>
                        <a:rPr sz="1900" spc="-195" dirty="0">
                          <a:latin typeface="Microsoft Sans Serif"/>
                          <a:cs typeface="Microsoft Sans Serif"/>
                        </a:rPr>
                        <a:t>si</a:t>
                      </a:r>
                      <a:r>
                        <a:rPr sz="1900" spc="35" dirty="0">
                          <a:latin typeface="Microsoft Sans Serif"/>
                          <a:cs typeface="Microsoft Sans Serif"/>
                        </a:rPr>
                        <a:t> </a:t>
                      </a:r>
                      <a:r>
                        <a:rPr sz="1900" spc="-175" dirty="0">
                          <a:latin typeface="Microsoft Sans Serif"/>
                          <a:cs typeface="Microsoft Sans Serif"/>
                        </a:rPr>
                        <a:t>les</a:t>
                      </a:r>
                      <a:r>
                        <a:rPr sz="1900" spc="45" dirty="0">
                          <a:latin typeface="Microsoft Sans Serif"/>
                          <a:cs typeface="Microsoft Sans Serif"/>
                        </a:rPr>
                        <a:t> </a:t>
                      </a:r>
                      <a:r>
                        <a:rPr sz="1900" spc="-105" dirty="0">
                          <a:latin typeface="Microsoft Sans Serif"/>
                          <a:cs typeface="Microsoft Sans Serif"/>
                        </a:rPr>
                        <a:t>deux</a:t>
                      </a:r>
                      <a:r>
                        <a:rPr sz="1900" spc="40" dirty="0">
                          <a:latin typeface="Microsoft Sans Serif"/>
                          <a:cs typeface="Microsoft Sans Serif"/>
                        </a:rPr>
                        <a:t> </a:t>
                      </a:r>
                      <a:r>
                        <a:rPr sz="1900" spc="-140" dirty="0">
                          <a:latin typeface="Microsoft Sans Serif"/>
                          <a:cs typeface="Microsoft Sans Serif"/>
                        </a:rPr>
                        <a:t>ﬁchiers</a:t>
                      </a:r>
                      <a:r>
                        <a:rPr sz="1900" spc="65" dirty="0">
                          <a:latin typeface="Microsoft Sans Serif"/>
                          <a:cs typeface="Microsoft Sans Serif"/>
                        </a:rPr>
                        <a:t> </a:t>
                      </a:r>
                      <a:r>
                        <a:rPr sz="1900" spc="-125" dirty="0">
                          <a:latin typeface="Microsoft Sans Serif"/>
                          <a:cs typeface="Microsoft Sans Serif"/>
                        </a:rPr>
                        <a:t>existent</a:t>
                      </a:r>
                      <a:r>
                        <a:rPr sz="1900" spc="25" dirty="0">
                          <a:latin typeface="Microsoft Sans Serif"/>
                          <a:cs typeface="Microsoft Sans Serif"/>
                        </a:rPr>
                        <a:t> </a:t>
                      </a:r>
                      <a:r>
                        <a:rPr sz="1900" spc="-70" dirty="0">
                          <a:latin typeface="Microsoft Sans Serif"/>
                          <a:cs typeface="Microsoft Sans Serif"/>
                        </a:rPr>
                        <a:t>et</a:t>
                      </a:r>
                      <a:r>
                        <a:rPr sz="1900" spc="35" dirty="0">
                          <a:latin typeface="Microsoft Sans Serif"/>
                          <a:cs typeface="Microsoft Sans Serif"/>
                        </a:rPr>
                        <a:t> </a:t>
                      </a:r>
                      <a:r>
                        <a:rPr sz="1900" spc="-195" dirty="0">
                          <a:latin typeface="Microsoft Sans Serif"/>
                          <a:cs typeface="Microsoft Sans Serif"/>
                        </a:rPr>
                        <a:t>si</a:t>
                      </a:r>
                      <a:r>
                        <a:rPr sz="1900" spc="35" dirty="0">
                          <a:latin typeface="Microsoft Sans Serif"/>
                          <a:cs typeface="Microsoft Sans Serif"/>
                        </a:rPr>
                        <a:t> </a:t>
                      </a:r>
                      <a:r>
                        <a:rPr sz="1900" spc="50" dirty="0">
                          <a:latin typeface="Microsoft Sans Serif"/>
                          <a:cs typeface="Microsoft Sans Serif"/>
                        </a:rPr>
                        <a:t>f1</a:t>
                      </a:r>
                      <a:r>
                        <a:rPr sz="1900" spc="25" dirty="0">
                          <a:latin typeface="Microsoft Sans Serif"/>
                          <a:cs typeface="Microsoft Sans Serif"/>
                        </a:rPr>
                        <a:t> </a:t>
                      </a:r>
                      <a:r>
                        <a:rPr sz="1900" spc="-170" dirty="0">
                          <a:latin typeface="Microsoft Sans Serif"/>
                          <a:cs typeface="Microsoft Sans Serif"/>
                        </a:rPr>
                        <a:t>est</a:t>
                      </a:r>
                      <a:r>
                        <a:rPr sz="1900" spc="40" dirty="0">
                          <a:latin typeface="Microsoft Sans Serif"/>
                          <a:cs typeface="Microsoft Sans Serif"/>
                        </a:rPr>
                        <a:t> </a:t>
                      </a:r>
                      <a:r>
                        <a:rPr sz="1900" spc="-170" dirty="0">
                          <a:latin typeface="Microsoft Sans Serif"/>
                          <a:cs typeface="Microsoft Sans Serif"/>
                        </a:rPr>
                        <a:t>plus</a:t>
                      </a:r>
                      <a:r>
                        <a:rPr sz="1900" spc="40" dirty="0">
                          <a:latin typeface="Microsoft Sans Serif"/>
                          <a:cs typeface="Microsoft Sans Serif"/>
                        </a:rPr>
                        <a:t> </a:t>
                      </a:r>
                      <a:r>
                        <a:rPr sz="1900" spc="-160" dirty="0">
                          <a:latin typeface="Microsoft Sans Serif"/>
                          <a:cs typeface="Microsoft Sans Serif"/>
                        </a:rPr>
                        <a:t>ancien</a:t>
                      </a:r>
                      <a:r>
                        <a:rPr sz="1900" spc="50" dirty="0">
                          <a:latin typeface="Microsoft Sans Serif"/>
                          <a:cs typeface="Microsoft Sans Serif"/>
                        </a:rPr>
                        <a:t> </a:t>
                      </a:r>
                      <a:r>
                        <a:rPr sz="1900" spc="-135" dirty="0">
                          <a:latin typeface="Microsoft Sans Serif"/>
                          <a:cs typeface="Microsoft Sans Serif"/>
                        </a:rPr>
                        <a:t>que</a:t>
                      </a:r>
                      <a:r>
                        <a:rPr sz="1900" spc="30" dirty="0">
                          <a:latin typeface="Microsoft Sans Serif"/>
                          <a:cs typeface="Microsoft Sans Serif"/>
                        </a:rPr>
                        <a:t> </a:t>
                      </a:r>
                      <a:r>
                        <a:rPr sz="1900" spc="50" dirty="0">
                          <a:latin typeface="Microsoft Sans Serif"/>
                          <a:cs typeface="Microsoft Sans Serif"/>
                        </a:rPr>
                        <a:t>f2</a:t>
                      </a:r>
                      <a:endParaRPr sz="1900">
                        <a:latin typeface="Microsoft Sans Serif"/>
                        <a:cs typeface="Microsoft Sans Serif"/>
                      </a:endParaRPr>
                    </a:p>
                  </a:txBody>
                  <a:tcPr marL="0" marR="0" marT="65554" marB="0"/>
                </a:tc>
                <a:extLst>
                  <a:ext uri="{0D108BD9-81ED-4DB2-BD59-A6C34878D82A}">
                    <a16:rowId xmlns:a16="http://schemas.microsoft.com/office/drawing/2014/main" val="10004"/>
                  </a:ext>
                </a:extLst>
              </a:tr>
              <a:tr h="334558">
                <a:tc>
                  <a:txBody>
                    <a:bodyPr/>
                    <a:lstStyle/>
                    <a:p>
                      <a:pPr marR="45085" algn="ctr">
                        <a:lnSpc>
                          <a:spcPct val="100000"/>
                        </a:lnSpc>
                        <a:spcBef>
                          <a:spcPts val="125"/>
                        </a:spcBef>
                      </a:pPr>
                      <a:r>
                        <a:rPr sz="1900" spc="-5" dirty="0">
                          <a:solidFill>
                            <a:srgbClr val="FF0000"/>
                          </a:solidFill>
                          <a:latin typeface="Courier New"/>
                          <a:cs typeface="Courier New"/>
                        </a:rPr>
                        <a:t>f1</a:t>
                      </a:r>
                      <a:endParaRPr sz="1900">
                        <a:latin typeface="Courier New"/>
                        <a:cs typeface="Courier New"/>
                      </a:endParaRPr>
                    </a:p>
                  </a:txBody>
                  <a:tcPr marL="0" marR="0" marT="14007" marB="0"/>
                </a:tc>
                <a:tc>
                  <a:txBody>
                    <a:bodyPr/>
                    <a:lstStyle/>
                    <a:p>
                      <a:pPr algn="ctr">
                        <a:lnSpc>
                          <a:spcPct val="100000"/>
                        </a:lnSpc>
                        <a:spcBef>
                          <a:spcPts val="125"/>
                        </a:spcBef>
                      </a:pPr>
                      <a:r>
                        <a:rPr sz="1900" spc="-5" dirty="0">
                          <a:solidFill>
                            <a:srgbClr val="FF0000"/>
                          </a:solidFill>
                          <a:latin typeface="Courier New"/>
                          <a:cs typeface="Courier New"/>
                        </a:rPr>
                        <a:t>-ef</a:t>
                      </a:r>
                      <a:endParaRPr sz="1900">
                        <a:latin typeface="Courier New"/>
                        <a:cs typeface="Courier New"/>
                      </a:endParaRPr>
                    </a:p>
                  </a:txBody>
                  <a:tcPr marL="0" marR="0" marT="14007" marB="0"/>
                </a:tc>
                <a:tc>
                  <a:txBody>
                    <a:bodyPr/>
                    <a:lstStyle/>
                    <a:p>
                      <a:pPr algn="r">
                        <a:lnSpc>
                          <a:spcPct val="100000"/>
                        </a:lnSpc>
                        <a:spcBef>
                          <a:spcPts val="125"/>
                        </a:spcBef>
                      </a:pPr>
                      <a:r>
                        <a:rPr sz="1900" spc="-5" dirty="0">
                          <a:solidFill>
                            <a:srgbClr val="FF0000"/>
                          </a:solidFill>
                          <a:latin typeface="Courier New"/>
                          <a:cs typeface="Courier New"/>
                        </a:rPr>
                        <a:t>f2</a:t>
                      </a:r>
                      <a:endParaRPr sz="1900">
                        <a:latin typeface="Courier New"/>
                        <a:cs typeface="Courier New"/>
                      </a:endParaRPr>
                    </a:p>
                  </a:txBody>
                  <a:tcPr marL="0" marR="0" marT="14007" marB="0"/>
                </a:tc>
                <a:tc>
                  <a:txBody>
                    <a:bodyPr/>
                    <a:lstStyle/>
                    <a:p>
                      <a:pPr marL="337185">
                        <a:lnSpc>
                          <a:spcPct val="100000"/>
                        </a:lnSpc>
                        <a:spcBef>
                          <a:spcPts val="125"/>
                        </a:spcBef>
                      </a:pPr>
                      <a:r>
                        <a:rPr sz="1900" spc="-65" dirty="0">
                          <a:latin typeface="Microsoft Sans Serif"/>
                          <a:cs typeface="Microsoft Sans Serif"/>
                        </a:rPr>
                        <a:t>Vrai</a:t>
                      </a:r>
                      <a:r>
                        <a:rPr sz="1900" spc="35" dirty="0">
                          <a:latin typeface="Microsoft Sans Serif"/>
                          <a:cs typeface="Microsoft Sans Serif"/>
                        </a:rPr>
                        <a:t> </a:t>
                      </a:r>
                      <a:r>
                        <a:rPr sz="1900" spc="-195" dirty="0">
                          <a:latin typeface="Microsoft Sans Serif"/>
                          <a:cs typeface="Microsoft Sans Serif"/>
                        </a:rPr>
                        <a:t>si</a:t>
                      </a:r>
                      <a:r>
                        <a:rPr sz="1900" spc="35" dirty="0">
                          <a:latin typeface="Microsoft Sans Serif"/>
                          <a:cs typeface="Microsoft Sans Serif"/>
                        </a:rPr>
                        <a:t> </a:t>
                      </a:r>
                      <a:r>
                        <a:rPr sz="1900" spc="-175" dirty="0">
                          <a:latin typeface="Microsoft Sans Serif"/>
                          <a:cs typeface="Microsoft Sans Serif"/>
                        </a:rPr>
                        <a:t>les</a:t>
                      </a:r>
                      <a:r>
                        <a:rPr sz="1900" spc="40" dirty="0">
                          <a:latin typeface="Microsoft Sans Serif"/>
                          <a:cs typeface="Microsoft Sans Serif"/>
                        </a:rPr>
                        <a:t> </a:t>
                      </a:r>
                      <a:r>
                        <a:rPr sz="1900" spc="-105" dirty="0">
                          <a:latin typeface="Microsoft Sans Serif"/>
                          <a:cs typeface="Microsoft Sans Serif"/>
                        </a:rPr>
                        <a:t>deux</a:t>
                      </a:r>
                      <a:r>
                        <a:rPr sz="1900" spc="30" dirty="0">
                          <a:latin typeface="Microsoft Sans Serif"/>
                          <a:cs typeface="Microsoft Sans Serif"/>
                        </a:rPr>
                        <a:t> </a:t>
                      </a:r>
                      <a:r>
                        <a:rPr sz="1900" spc="-140" dirty="0">
                          <a:latin typeface="Microsoft Sans Serif"/>
                          <a:cs typeface="Microsoft Sans Serif"/>
                        </a:rPr>
                        <a:t>ﬁchiers</a:t>
                      </a:r>
                      <a:r>
                        <a:rPr sz="1900" spc="70" dirty="0">
                          <a:latin typeface="Microsoft Sans Serif"/>
                          <a:cs typeface="Microsoft Sans Serif"/>
                        </a:rPr>
                        <a:t> </a:t>
                      </a:r>
                      <a:r>
                        <a:rPr sz="1900" spc="-120" dirty="0">
                          <a:latin typeface="Microsoft Sans Serif"/>
                          <a:cs typeface="Microsoft Sans Serif"/>
                        </a:rPr>
                        <a:t>représentent</a:t>
                      </a:r>
                      <a:r>
                        <a:rPr sz="1900" spc="25" dirty="0">
                          <a:latin typeface="Microsoft Sans Serif"/>
                          <a:cs typeface="Microsoft Sans Serif"/>
                        </a:rPr>
                        <a:t> </a:t>
                      </a:r>
                      <a:r>
                        <a:rPr sz="1900" spc="-265" dirty="0">
                          <a:latin typeface="Microsoft Sans Serif"/>
                          <a:cs typeface="Microsoft Sans Serif"/>
                        </a:rPr>
                        <a:t>un</a:t>
                      </a:r>
                      <a:r>
                        <a:rPr sz="1900" spc="35" dirty="0">
                          <a:latin typeface="Microsoft Sans Serif"/>
                          <a:cs typeface="Microsoft Sans Serif"/>
                        </a:rPr>
                        <a:t> </a:t>
                      </a:r>
                      <a:r>
                        <a:rPr sz="1900" spc="-195" dirty="0">
                          <a:latin typeface="Microsoft Sans Serif"/>
                          <a:cs typeface="Microsoft Sans Serif"/>
                        </a:rPr>
                        <a:t>seul</a:t>
                      </a:r>
                      <a:r>
                        <a:rPr sz="1900" spc="30" dirty="0">
                          <a:latin typeface="Microsoft Sans Serif"/>
                          <a:cs typeface="Microsoft Sans Serif"/>
                        </a:rPr>
                        <a:t> </a:t>
                      </a:r>
                      <a:r>
                        <a:rPr sz="1900" spc="-75" dirty="0">
                          <a:latin typeface="Microsoft Sans Serif"/>
                          <a:cs typeface="Microsoft Sans Serif"/>
                        </a:rPr>
                        <a:t>et</a:t>
                      </a:r>
                      <a:r>
                        <a:rPr sz="1900" spc="35" dirty="0">
                          <a:latin typeface="Microsoft Sans Serif"/>
                          <a:cs typeface="Microsoft Sans Serif"/>
                        </a:rPr>
                        <a:t> </a:t>
                      </a:r>
                      <a:r>
                        <a:rPr sz="1900" spc="-250" dirty="0">
                          <a:latin typeface="Microsoft Sans Serif"/>
                          <a:cs typeface="Microsoft Sans Serif"/>
                        </a:rPr>
                        <a:t>même</a:t>
                      </a:r>
                      <a:r>
                        <a:rPr sz="1900" spc="45" dirty="0">
                          <a:latin typeface="Microsoft Sans Serif"/>
                          <a:cs typeface="Microsoft Sans Serif"/>
                        </a:rPr>
                        <a:t> </a:t>
                      </a:r>
                      <a:r>
                        <a:rPr sz="1900" spc="-100" dirty="0">
                          <a:latin typeface="Microsoft Sans Serif"/>
                          <a:cs typeface="Microsoft Sans Serif"/>
                        </a:rPr>
                        <a:t>ﬁchier</a:t>
                      </a:r>
                      <a:endParaRPr sz="1900" dirty="0">
                        <a:latin typeface="Microsoft Sans Serif"/>
                        <a:cs typeface="Microsoft Sans Serif"/>
                      </a:endParaRPr>
                    </a:p>
                  </a:txBody>
                  <a:tcPr marL="0" marR="0" marT="14007" marB="0"/>
                </a:tc>
                <a:extLst>
                  <a:ext uri="{0D108BD9-81ED-4DB2-BD59-A6C34878D82A}">
                    <a16:rowId xmlns:a16="http://schemas.microsoft.com/office/drawing/2014/main" val="10005"/>
                  </a:ext>
                </a:extLst>
              </a:tr>
            </a:tbl>
          </a:graphicData>
        </a:graphic>
      </p:graphicFrame>
      <p:sp>
        <p:nvSpPr>
          <p:cNvPr id="5" name="object 5"/>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61</a:t>
            </a:r>
            <a:endParaRPr sz="1235">
              <a:solidFill>
                <a:prstClr val="black"/>
              </a:solidFill>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5" y="356189"/>
            <a:ext cx="8668886" cy="667121"/>
          </a:xfrm>
          <a:prstGeom prst="rect">
            <a:avLst/>
          </a:prstGeom>
        </p:spPr>
        <p:txBody>
          <a:bodyPr vert="horz" wrap="square" lIns="0" tIns="15128" rIns="0" bIns="0" rtlCol="0">
            <a:spAutoFit/>
          </a:bodyPr>
          <a:lstStyle/>
          <a:p>
            <a:pPr marL="11206">
              <a:spcBef>
                <a:spcPts val="119"/>
              </a:spcBef>
            </a:pPr>
            <a:r>
              <a:rPr lang="fr-FR" spc="-357" dirty="0"/>
              <a:t>Les opérateurs sur les fichiers : Exemples </a:t>
            </a:r>
            <a:endParaRPr spc="-243" dirty="0"/>
          </a:p>
        </p:txBody>
      </p:sp>
      <p:sp>
        <p:nvSpPr>
          <p:cNvPr id="3" name="object 3"/>
          <p:cNvSpPr txBox="1"/>
          <p:nvPr/>
        </p:nvSpPr>
        <p:spPr>
          <a:xfrm>
            <a:off x="2322576" y="1530351"/>
            <a:ext cx="7618319" cy="1240528"/>
          </a:xfrm>
          <a:prstGeom prst="rect">
            <a:avLst/>
          </a:prstGeom>
        </p:spPr>
        <p:txBody>
          <a:bodyPr vert="horz" wrap="square" lIns="0" tIns="89087" rIns="0" bIns="0" rtlCol="0">
            <a:spAutoFit/>
          </a:bodyPr>
          <a:lstStyle/>
          <a:p>
            <a:pPr marL="320505" indent="-309859" defTabSz="806867">
              <a:spcBef>
                <a:spcPts val="702"/>
              </a:spcBef>
              <a:buClr>
                <a:srgbClr val="DD8046"/>
              </a:buClr>
              <a:buSzPct val="59375"/>
              <a:buFont typeface="Wingdings"/>
              <a:buChar char=""/>
              <a:tabLst>
                <a:tab pos="320505" algn="l"/>
                <a:tab pos="321066" algn="l"/>
              </a:tabLst>
            </a:pPr>
            <a:r>
              <a:rPr sz="2824" spc="-375" dirty="0">
                <a:solidFill>
                  <a:prstClr val="black"/>
                </a:solidFill>
                <a:latin typeface="Microsoft Sans Serif"/>
                <a:cs typeface="Microsoft Sans Serif"/>
              </a:rPr>
              <a:t>E</a:t>
            </a:r>
            <a:r>
              <a:rPr sz="2824" spc="-335" dirty="0">
                <a:solidFill>
                  <a:prstClr val="black"/>
                </a:solidFill>
                <a:latin typeface="Microsoft Sans Serif"/>
                <a:cs typeface="Microsoft Sans Serif"/>
              </a:rPr>
              <a:t>x</a:t>
            </a:r>
            <a:r>
              <a:rPr sz="2824" spc="-202" dirty="0">
                <a:solidFill>
                  <a:prstClr val="black"/>
                </a:solidFill>
                <a:latin typeface="Microsoft Sans Serif"/>
                <a:cs typeface="Microsoft Sans Serif"/>
              </a:rPr>
              <a:t>emp</a:t>
            </a:r>
            <a:r>
              <a:rPr sz="2824" spc="-84" dirty="0">
                <a:solidFill>
                  <a:prstClr val="black"/>
                </a:solidFill>
                <a:latin typeface="Microsoft Sans Serif"/>
                <a:cs typeface="Microsoft Sans Serif"/>
              </a:rPr>
              <a:t>l</a:t>
            </a:r>
            <a:r>
              <a:rPr sz="2824" spc="-318" dirty="0">
                <a:solidFill>
                  <a:prstClr val="black"/>
                </a:solidFill>
                <a:latin typeface="Microsoft Sans Serif"/>
                <a:cs typeface="Microsoft Sans Serif"/>
              </a:rPr>
              <a:t>es</a:t>
            </a:r>
            <a:r>
              <a:rPr sz="2824" spc="26" dirty="0">
                <a:solidFill>
                  <a:prstClr val="black"/>
                </a:solidFill>
                <a:latin typeface="Microsoft Sans Serif"/>
                <a:cs typeface="Microsoft Sans Serif"/>
              </a:rPr>
              <a:t> </a:t>
            </a:r>
            <a:r>
              <a:rPr sz="2824" spc="-88" dirty="0">
                <a:solidFill>
                  <a:prstClr val="black"/>
                </a:solidFill>
                <a:latin typeface="Microsoft Sans Serif"/>
                <a:cs typeface="Microsoft Sans Serif"/>
              </a:rPr>
              <a:t>de</a:t>
            </a:r>
            <a:r>
              <a:rPr sz="2824" spc="26" dirty="0">
                <a:solidFill>
                  <a:prstClr val="black"/>
                </a:solidFill>
                <a:latin typeface="Microsoft Sans Serif"/>
                <a:cs typeface="Microsoft Sans Serif"/>
              </a:rPr>
              <a:t> </a:t>
            </a:r>
            <a:r>
              <a:rPr sz="2824" spc="-31" dirty="0">
                <a:solidFill>
                  <a:prstClr val="black"/>
                </a:solidFill>
                <a:latin typeface="Microsoft Sans Serif"/>
                <a:cs typeface="Microsoft Sans Serif"/>
              </a:rPr>
              <a:t>t</a:t>
            </a:r>
            <a:r>
              <a:rPr sz="2824" spc="-282" dirty="0">
                <a:solidFill>
                  <a:prstClr val="black"/>
                </a:solidFill>
                <a:latin typeface="Microsoft Sans Serif"/>
                <a:cs typeface="Microsoft Sans Serif"/>
              </a:rPr>
              <a:t>ests</a:t>
            </a:r>
            <a:r>
              <a:rPr sz="2824" spc="13" dirty="0">
                <a:solidFill>
                  <a:prstClr val="black"/>
                </a:solidFill>
                <a:latin typeface="Microsoft Sans Serif"/>
                <a:cs typeface="Microsoft Sans Serif"/>
              </a:rPr>
              <a:t> </a:t>
            </a:r>
            <a:r>
              <a:rPr sz="2824" spc="-274" dirty="0">
                <a:solidFill>
                  <a:prstClr val="black"/>
                </a:solidFill>
                <a:latin typeface="Microsoft Sans Serif"/>
                <a:cs typeface="Microsoft Sans Serif"/>
              </a:rPr>
              <a:t>sur</a:t>
            </a:r>
            <a:r>
              <a:rPr sz="2824" spc="18" dirty="0">
                <a:solidFill>
                  <a:prstClr val="black"/>
                </a:solidFill>
                <a:latin typeface="Microsoft Sans Serif"/>
                <a:cs typeface="Microsoft Sans Serif"/>
              </a:rPr>
              <a:t> </a:t>
            </a:r>
            <a:r>
              <a:rPr sz="2824" spc="-207" dirty="0">
                <a:solidFill>
                  <a:prstClr val="black"/>
                </a:solidFill>
                <a:latin typeface="Microsoft Sans Serif"/>
                <a:cs typeface="Microsoft Sans Serif"/>
              </a:rPr>
              <a:t>le</a:t>
            </a:r>
            <a:r>
              <a:rPr sz="2824" spc="-260" dirty="0">
                <a:solidFill>
                  <a:prstClr val="black"/>
                </a:solidFill>
                <a:latin typeface="Microsoft Sans Serif"/>
                <a:cs typeface="Microsoft Sans Serif"/>
              </a:rPr>
              <a:t>s</a:t>
            </a:r>
            <a:r>
              <a:rPr sz="2824" spc="26" dirty="0">
                <a:solidFill>
                  <a:prstClr val="black"/>
                </a:solidFill>
                <a:latin typeface="Microsoft Sans Serif"/>
                <a:cs typeface="Microsoft Sans Serif"/>
              </a:rPr>
              <a:t> </a:t>
            </a:r>
            <a:r>
              <a:rPr sz="2824" spc="-53" dirty="0">
                <a:solidFill>
                  <a:prstClr val="black"/>
                </a:solidFill>
                <a:latin typeface="Microsoft Sans Serif"/>
                <a:cs typeface="Microsoft Sans Serif"/>
              </a:rPr>
              <a:t>fi</a:t>
            </a:r>
            <a:r>
              <a:rPr sz="2824" dirty="0">
                <a:solidFill>
                  <a:prstClr val="black"/>
                </a:solidFill>
                <a:latin typeface="Microsoft Sans Serif"/>
                <a:cs typeface="Microsoft Sans Serif"/>
              </a:rPr>
              <a:t>c</a:t>
            </a:r>
            <a:r>
              <a:rPr sz="2824" spc="-194" dirty="0">
                <a:solidFill>
                  <a:prstClr val="black"/>
                </a:solidFill>
                <a:latin typeface="Microsoft Sans Serif"/>
                <a:cs typeface="Microsoft Sans Serif"/>
              </a:rPr>
              <a:t>hiers:</a:t>
            </a:r>
            <a:endParaRPr sz="2824">
              <a:solidFill>
                <a:prstClr val="black"/>
              </a:solidFill>
              <a:latin typeface="Microsoft Sans Serif"/>
              <a:cs typeface="Microsoft Sans Serif"/>
            </a:endParaRPr>
          </a:p>
          <a:p>
            <a:pPr marL="632606" marR="4483" indent="-265033" defTabSz="806867">
              <a:spcBef>
                <a:spcPts val="468"/>
              </a:spcBef>
              <a:tabLst>
                <a:tab pos="3345134" algn="l"/>
              </a:tabLst>
            </a:pPr>
            <a:r>
              <a:rPr sz="1456" spc="-137" dirty="0">
                <a:solidFill>
                  <a:srgbClr val="93B6D2"/>
                </a:solidFill>
                <a:latin typeface="Microsoft Sans Serif"/>
                <a:cs typeface="Microsoft Sans Serif"/>
              </a:rPr>
              <a:t>🞑 </a:t>
            </a:r>
            <a:r>
              <a:rPr sz="1456" spc="-9" dirty="0">
                <a:solidFill>
                  <a:srgbClr val="93B6D2"/>
                </a:solidFill>
                <a:latin typeface="Microsoft Sans Serif"/>
                <a:cs typeface="Microsoft Sans Serif"/>
              </a:rPr>
              <a:t> </a:t>
            </a:r>
            <a:r>
              <a:rPr sz="2118" spc="-4" dirty="0">
                <a:solidFill>
                  <a:prstClr val="black"/>
                </a:solidFill>
                <a:latin typeface="Courier New"/>
                <a:cs typeface="Courier New"/>
              </a:rPr>
              <a:t>tes</a:t>
            </a:r>
            <a:r>
              <a:rPr sz="2118" dirty="0">
                <a:solidFill>
                  <a:prstClr val="black"/>
                </a:solidFill>
                <a:latin typeface="Courier New"/>
                <a:cs typeface="Courier New"/>
              </a:rPr>
              <a:t>t</a:t>
            </a:r>
            <a:r>
              <a:rPr sz="2118" spc="-13" dirty="0">
                <a:solidFill>
                  <a:prstClr val="black"/>
                </a:solidFill>
                <a:latin typeface="Courier New"/>
                <a:cs typeface="Courier New"/>
              </a:rPr>
              <a:t> </a:t>
            </a:r>
            <a:r>
              <a:rPr sz="2118" spc="-4" dirty="0">
                <a:solidFill>
                  <a:prstClr val="black"/>
                </a:solidFill>
                <a:latin typeface="Courier New"/>
                <a:cs typeface="Courier New"/>
              </a:rPr>
              <a:t>-</a:t>
            </a:r>
            <a:r>
              <a:rPr sz="2118" dirty="0">
                <a:solidFill>
                  <a:prstClr val="black"/>
                </a:solidFill>
                <a:latin typeface="Courier New"/>
                <a:cs typeface="Courier New"/>
              </a:rPr>
              <a:t>f</a:t>
            </a:r>
            <a:r>
              <a:rPr sz="2118" spc="-13" dirty="0">
                <a:solidFill>
                  <a:prstClr val="black"/>
                </a:solidFill>
                <a:latin typeface="Courier New"/>
                <a:cs typeface="Courier New"/>
              </a:rPr>
              <a:t> </a:t>
            </a:r>
            <a:r>
              <a:rPr sz="2118" spc="-4" dirty="0">
                <a:solidFill>
                  <a:prstClr val="black"/>
                </a:solidFill>
                <a:latin typeface="Courier New"/>
                <a:cs typeface="Courier New"/>
              </a:rPr>
              <a:t>/home</a:t>
            </a:r>
            <a:r>
              <a:rPr sz="2118" dirty="0">
                <a:solidFill>
                  <a:prstClr val="black"/>
                </a:solidFill>
                <a:latin typeface="Courier New"/>
                <a:cs typeface="Courier New"/>
              </a:rPr>
              <a:t>/</a:t>
            </a:r>
            <a:r>
              <a:rPr sz="2118" spc="-4" dirty="0">
                <a:solidFill>
                  <a:prstClr val="black"/>
                </a:solidFill>
                <a:latin typeface="Courier New"/>
                <a:cs typeface="Courier New"/>
              </a:rPr>
              <a:t>test.tx</a:t>
            </a:r>
            <a:r>
              <a:rPr sz="2118" dirty="0">
                <a:solidFill>
                  <a:prstClr val="black"/>
                </a:solidFill>
                <a:latin typeface="Courier New"/>
                <a:cs typeface="Courier New"/>
              </a:rPr>
              <a:t>t</a:t>
            </a:r>
            <a:r>
              <a:rPr sz="2118" spc="-31" dirty="0">
                <a:solidFill>
                  <a:prstClr val="black"/>
                </a:solidFill>
                <a:latin typeface="Courier New"/>
                <a:cs typeface="Courier New"/>
              </a:rPr>
              <a:t> </a:t>
            </a:r>
            <a:r>
              <a:rPr sz="2118" dirty="0">
                <a:solidFill>
                  <a:prstClr val="black"/>
                </a:solidFill>
                <a:latin typeface="Courier New"/>
                <a:cs typeface="Courier New"/>
              </a:rPr>
              <a:t>:</a:t>
            </a:r>
            <a:r>
              <a:rPr sz="2118" spc="-4" dirty="0">
                <a:solidFill>
                  <a:prstClr val="black"/>
                </a:solidFill>
                <a:latin typeface="Courier New"/>
                <a:cs typeface="Courier New"/>
              </a:rPr>
              <a:t> </a:t>
            </a:r>
            <a:r>
              <a:rPr sz="2118" spc="-106" dirty="0">
                <a:solidFill>
                  <a:prstClr val="black"/>
                </a:solidFill>
                <a:latin typeface="Microsoft Sans Serif"/>
                <a:cs typeface="Microsoft Sans Serif"/>
              </a:rPr>
              <a:t>tester</a:t>
            </a:r>
            <a:r>
              <a:rPr sz="2118" spc="18" dirty="0">
                <a:solidFill>
                  <a:prstClr val="black"/>
                </a:solidFill>
                <a:latin typeface="Microsoft Sans Serif"/>
                <a:cs typeface="Microsoft Sans Serif"/>
              </a:rPr>
              <a:t> </a:t>
            </a:r>
            <a:r>
              <a:rPr sz="2118" spc="-357" dirty="0">
                <a:solidFill>
                  <a:prstClr val="black"/>
                </a:solidFill>
                <a:latin typeface="Microsoft Sans Serif"/>
                <a:cs typeface="Microsoft Sans Serif"/>
              </a:rPr>
              <a:t>s</a:t>
            </a:r>
            <a:r>
              <a:rPr sz="2118" spc="-22" dirty="0">
                <a:solidFill>
                  <a:prstClr val="black"/>
                </a:solidFill>
                <a:latin typeface="Microsoft Sans Serif"/>
                <a:cs typeface="Microsoft Sans Serif"/>
              </a:rPr>
              <a:t>i</a:t>
            </a:r>
            <a:r>
              <a:rPr sz="2118" spc="13" dirty="0">
                <a:solidFill>
                  <a:prstClr val="black"/>
                </a:solidFill>
                <a:latin typeface="Microsoft Sans Serif"/>
                <a:cs typeface="Microsoft Sans Serif"/>
              </a:rPr>
              <a:t> </a:t>
            </a:r>
            <a:r>
              <a:rPr sz="2118" spc="-93" dirty="0">
                <a:solidFill>
                  <a:prstClr val="black"/>
                </a:solidFill>
                <a:latin typeface="Microsoft Sans Serif"/>
                <a:cs typeface="Microsoft Sans Serif"/>
              </a:rPr>
              <a:t>test.tx</a:t>
            </a:r>
            <a:r>
              <a:rPr sz="2118" spc="18" dirty="0">
                <a:solidFill>
                  <a:prstClr val="black"/>
                </a:solidFill>
                <a:latin typeface="Microsoft Sans Serif"/>
                <a:cs typeface="Microsoft Sans Serif"/>
              </a:rPr>
              <a:t> </a:t>
            </a:r>
            <a:r>
              <a:rPr sz="2118" spc="-163" dirty="0">
                <a:solidFill>
                  <a:prstClr val="black"/>
                </a:solidFill>
                <a:latin typeface="Microsoft Sans Serif"/>
                <a:cs typeface="Microsoft Sans Serif"/>
              </a:rPr>
              <a:t>est</a:t>
            </a:r>
            <a:r>
              <a:rPr sz="2118" spc="18" dirty="0">
                <a:solidFill>
                  <a:prstClr val="black"/>
                </a:solidFill>
                <a:latin typeface="Microsoft Sans Serif"/>
                <a:cs typeface="Microsoft Sans Serif"/>
              </a:rPr>
              <a:t> </a:t>
            </a:r>
            <a:r>
              <a:rPr sz="2118" spc="-251" dirty="0">
                <a:solidFill>
                  <a:prstClr val="black"/>
                </a:solidFill>
                <a:latin typeface="Microsoft Sans Serif"/>
                <a:cs typeface="Microsoft Sans Serif"/>
              </a:rPr>
              <a:t>un</a:t>
            </a:r>
            <a:r>
              <a:rPr sz="2118" spc="26" dirty="0">
                <a:solidFill>
                  <a:prstClr val="black"/>
                </a:solidFill>
                <a:latin typeface="Microsoft Sans Serif"/>
                <a:cs typeface="Microsoft Sans Serif"/>
              </a:rPr>
              <a:t> </a:t>
            </a:r>
            <a:r>
              <a:rPr sz="2118" spc="-40" dirty="0">
                <a:solidFill>
                  <a:prstClr val="black"/>
                </a:solidFill>
                <a:latin typeface="Microsoft Sans Serif"/>
                <a:cs typeface="Microsoft Sans Serif"/>
              </a:rPr>
              <a:t>fi</a:t>
            </a:r>
            <a:r>
              <a:rPr sz="2118" spc="9" dirty="0">
                <a:solidFill>
                  <a:prstClr val="black"/>
                </a:solidFill>
                <a:latin typeface="Microsoft Sans Serif"/>
                <a:cs typeface="Microsoft Sans Serif"/>
              </a:rPr>
              <a:t>c</a:t>
            </a:r>
            <a:r>
              <a:rPr sz="2118" spc="-88" dirty="0">
                <a:solidFill>
                  <a:prstClr val="black"/>
                </a:solidFill>
                <a:latin typeface="Microsoft Sans Serif"/>
                <a:cs typeface="Microsoft Sans Serif"/>
              </a:rPr>
              <a:t>hier  </a:t>
            </a:r>
            <a:r>
              <a:rPr sz="2118" spc="-79" dirty="0">
                <a:solidFill>
                  <a:prstClr val="black"/>
                </a:solidFill>
                <a:latin typeface="Microsoft Sans Serif"/>
                <a:cs typeface="Microsoft Sans Serif"/>
              </a:rPr>
              <a:t>ordinaire,</a:t>
            </a:r>
            <a:r>
              <a:rPr sz="2118" spc="22" dirty="0">
                <a:solidFill>
                  <a:prstClr val="black"/>
                </a:solidFill>
                <a:latin typeface="Microsoft Sans Serif"/>
                <a:cs typeface="Microsoft Sans Serif"/>
              </a:rPr>
              <a:t> </a:t>
            </a:r>
            <a:r>
              <a:rPr sz="2118" spc="-101" dirty="0">
                <a:solidFill>
                  <a:prstClr val="black"/>
                </a:solidFill>
                <a:latin typeface="Microsoft Sans Serif"/>
                <a:cs typeface="Microsoft Sans Serif"/>
              </a:rPr>
              <a:t>équivalente</a:t>
            </a:r>
            <a:r>
              <a:rPr sz="2118" spc="26" dirty="0">
                <a:solidFill>
                  <a:prstClr val="black"/>
                </a:solidFill>
                <a:latin typeface="Microsoft Sans Serif"/>
                <a:cs typeface="Microsoft Sans Serif"/>
              </a:rPr>
              <a:t> </a:t>
            </a:r>
            <a:r>
              <a:rPr sz="2118" spc="-13" dirty="0">
                <a:solidFill>
                  <a:prstClr val="black"/>
                </a:solidFill>
                <a:latin typeface="Microsoft Sans Serif"/>
                <a:cs typeface="Microsoft Sans Serif"/>
              </a:rPr>
              <a:t>à	</a:t>
            </a:r>
            <a:r>
              <a:rPr sz="2118" dirty="0">
                <a:solidFill>
                  <a:prstClr val="black"/>
                </a:solidFill>
                <a:latin typeface="Courier New"/>
                <a:cs typeface="Courier New"/>
              </a:rPr>
              <a:t>[</a:t>
            </a:r>
            <a:r>
              <a:rPr sz="2118" spc="-9" dirty="0">
                <a:solidFill>
                  <a:prstClr val="black"/>
                </a:solidFill>
                <a:latin typeface="Courier New"/>
                <a:cs typeface="Courier New"/>
              </a:rPr>
              <a:t> </a:t>
            </a:r>
            <a:r>
              <a:rPr sz="2118" spc="-4" dirty="0">
                <a:solidFill>
                  <a:prstClr val="black"/>
                </a:solidFill>
                <a:latin typeface="Courier New"/>
                <a:cs typeface="Courier New"/>
              </a:rPr>
              <a:t>-f</a:t>
            </a:r>
            <a:r>
              <a:rPr sz="2118" spc="-22" dirty="0">
                <a:solidFill>
                  <a:prstClr val="black"/>
                </a:solidFill>
                <a:latin typeface="Courier New"/>
                <a:cs typeface="Courier New"/>
              </a:rPr>
              <a:t> </a:t>
            </a:r>
            <a:r>
              <a:rPr sz="2118" spc="-4" dirty="0">
                <a:solidFill>
                  <a:prstClr val="black"/>
                </a:solidFill>
                <a:latin typeface="Courier New"/>
                <a:cs typeface="Courier New"/>
              </a:rPr>
              <a:t>/home/test.txt</a:t>
            </a:r>
            <a:r>
              <a:rPr sz="2118" spc="-40" dirty="0">
                <a:solidFill>
                  <a:prstClr val="black"/>
                </a:solidFill>
                <a:latin typeface="Courier New"/>
                <a:cs typeface="Courier New"/>
              </a:rPr>
              <a:t> </a:t>
            </a:r>
            <a:r>
              <a:rPr sz="2118" dirty="0">
                <a:solidFill>
                  <a:prstClr val="black"/>
                </a:solidFill>
                <a:latin typeface="Courier New"/>
                <a:cs typeface="Courier New"/>
              </a:rPr>
              <a:t>]</a:t>
            </a:r>
            <a:endParaRPr sz="2118">
              <a:solidFill>
                <a:prstClr val="black"/>
              </a:solidFill>
              <a:latin typeface="Courier New"/>
              <a:cs typeface="Courier New"/>
            </a:endParaRPr>
          </a:p>
        </p:txBody>
      </p:sp>
      <p:graphicFrame>
        <p:nvGraphicFramePr>
          <p:cNvPr id="4" name="object 4"/>
          <p:cNvGraphicFramePr>
            <a:graphicFrameLocks noGrp="1"/>
          </p:cNvGraphicFramePr>
          <p:nvPr/>
        </p:nvGraphicFramePr>
        <p:xfrm>
          <a:off x="2662383" y="3252502"/>
          <a:ext cx="5670176" cy="1865047"/>
        </p:xfrm>
        <a:graphic>
          <a:graphicData uri="http://schemas.openxmlformats.org/drawingml/2006/table">
            <a:tbl>
              <a:tblPr firstRow="1" bandRow="1">
                <a:tableStyleId>{2D5ABB26-0587-4C30-8999-92F81FD0307C}</a:tableStyleId>
              </a:tblPr>
              <a:tblGrid>
                <a:gridCol w="696446">
                  <a:extLst>
                    <a:ext uri="{9D8B030D-6E8A-4147-A177-3AD203B41FA5}">
                      <a16:colId xmlns:a16="http://schemas.microsoft.com/office/drawing/2014/main" val="20000"/>
                    </a:ext>
                  </a:extLst>
                </a:gridCol>
                <a:gridCol w="484094">
                  <a:extLst>
                    <a:ext uri="{9D8B030D-6E8A-4147-A177-3AD203B41FA5}">
                      <a16:colId xmlns:a16="http://schemas.microsoft.com/office/drawing/2014/main" val="20001"/>
                    </a:ext>
                  </a:extLst>
                </a:gridCol>
                <a:gridCol w="2415428">
                  <a:extLst>
                    <a:ext uri="{9D8B030D-6E8A-4147-A177-3AD203B41FA5}">
                      <a16:colId xmlns:a16="http://schemas.microsoft.com/office/drawing/2014/main" val="20002"/>
                    </a:ext>
                  </a:extLst>
                </a:gridCol>
                <a:gridCol w="417979">
                  <a:extLst>
                    <a:ext uri="{9D8B030D-6E8A-4147-A177-3AD203B41FA5}">
                      <a16:colId xmlns:a16="http://schemas.microsoft.com/office/drawing/2014/main" val="20003"/>
                    </a:ext>
                  </a:extLst>
                </a:gridCol>
                <a:gridCol w="740149">
                  <a:extLst>
                    <a:ext uri="{9D8B030D-6E8A-4147-A177-3AD203B41FA5}">
                      <a16:colId xmlns:a16="http://schemas.microsoft.com/office/drawing/2014/main" val="20004"/>
                    </a:ext>
                  </a:extLst>
                </a:gridCol>
                <a:gridCol w="482974">
                  <a:extLst>
                    <a:ext uri="{9D8B030D-6E8A-4147-A177-3AD203B41FA5}">
                      <a16:colId xmlns:a16="http://schemas.microsoft.com/office/drawing/2014/main" val="20005"/>
                    </a:ext>
                  </a:extLst>
                </a:gridCol>
                <a:gridCol w="433106">
                  <a:extLst>
                    <a:ext uri="{9D8B030D-6E8A-4147-A177-3AD203B41FA5}">
                      <a16:colId xmlns:a16="http://schemas.microsoft.com/office/drawing/2014/main" val="20006"/>
                    </a:ext>
                  </a:extLst>
                </a:gridCol>
              </a:tblGrid>
              <a:tr h="542671">
                <a:tc>
                  <a:txBody>
                    <a:bodyPr/>
                    <a:lstStyle/>
                    <a:p>
                      <a:pPr marL="31750">
                        <a:lnSpc>
                          <a:spcPts val="2480"/>
                        </a:lnSpc>
                      </a:pPr>
                      <a:r>
                        <a:rPr sz="1500" spc="-45" dirty="0">
                          <a:solidFill>
                            <a:srgbClr val="93B6D2"/>
                          </a:solidFill>
                          <a:latin typeface="Microsoft Sans Serif"/>
                          <a:cs typeface="Microsoft Sans Serif"/>
                        </a:rPr>
                        <a:t>🞑</a:t>
                      </a:r>
                      <a:r>
                        <a:rPr sz="1500" spc="-25" dirty="0">
                          <a:solidFill>
                            <a:srgbClr val="93B6D2"/>
                          </a:solidFill>
                          <a:latin typeface="Microsoft Sans Serif"/>
                          <a:cs typeface="Microsoft Sans Serif"/>
                        </a:rPr>
                        <a:t> </a:t>
                      </a:r>
                      <a:r>
                        <a:rPr sz="2100" spc="-5" dirty="0">
                          <a:latin typeface="Courier New"/>
                          <a:cs typeface="Courier New"/>
                        </a:rPr>
                        <a:t>[[</a:t>
                      </a:r>
                      <a:endParaRPr sz="2100">
                        <a:latin typeface="Courier New"/>
                        <a:cs typeface="Courier New"/>
                      </a:endParaRPr>
                    </a:p>
                  </a:txBody>
                  <a:tcPr marL="0" marR="0" marT="0" marB="0"/>
                </a:tc>
                <a:tc>
                  <a:txBody>
                    <a:bodyPr/>
                    <a:lstStyle/>
                    <a:p>
                      <a:pPr algn="ctr">
                        <a:lnSpc>
                          <a:spcPts val="2480"/>
                        </a:lnSpc>
                      </a:pPr>
                      <a:r>
                        <a:rPr sz="2100" spc="-5" dirty="0">
                          <a:latin typeface="Courier New"/>
                          <a:cs typeface="Courier New"/>
                        </a:rPr>
                        <a:t>-f</a:t>
                      </a:r>
                      <a:endParaRPr sz="2100">
                        <a:latin typeface="Courier New"/>
                        <a:cs typeface="Courier New"/>
                      </a:endParaRPr>
                    </a:p>
                  </a:txBody>
                  <a:tcPr marL="0" marR="0" marT="0" marB="0"/>
                </a:tc>
                <a:tc>
                  <a:txBody>
                    <a:bodyPr/>
                    <a:lstStyle/>
                    <a:p>
                      <a:pPr algn="ctr">
                        <a:lnSpc>
                          <a:spcPts val="2480"/>
                        </a:lnSpc>
                      </a:pPr>
                      <a:r>
                        <a:rPr sz="2100" spc="-10" dirty="0">
                          <a:latin typeface="Courier New"/>
                          <a:cs typeface="Courier New"/>
                        </a:rPr>
                        <a:t>/home/test.txt</a:t>
                      </a:r>
                      <a:endParaRPr sz="2100">
                        <a:latin typeface="Courier New"/>
                        <a:cs typeface="Courier New"/>
                      </a:endParaRPr>
                    </a:p>
                  </a:txBody>
                  <a:tcPr marL="0" marR="0" marT="0" marB="0"/>
                </a:tc>
                <a:tc>
                  <a:txBody>
                    <a:bodyPr/>
                    <a:lstStyle/>
                    <a:p>
                      <a:pPr marL="90805">
                        <a:lnSpc>
                          <a:spcPts val="2480"/>
                        </a:lnSpc>
                      </a:pPr>
                      <a:r>
                        <a:rPr sz="2100" spc="-5" dirty="0">
                          <a:latin typeface="Courier New"/>
                          <a:cs typeface="Courier New"/>
                        </a:rPr>
                        <a:t>]]</a:t>
                      </a:r>
                      <a:endParaRPr sz="2100">
                        <a:latin typeface="Courier New"/>
                        <a:cs typeface="Courier New"/>
                      </a:endParaRPr>
                    </a:p>
                  </a:txBody>
                  <a:tcPr marL="0" marR="0" marT="0" marB="0"/>
                </a:tc>
                <a:tc gridSpan="3">
                  <a:txBody>
                    <a:bodyPr/>
                    <a:lstStyle/>
                    <a:p>
                      <a:pPr>
                        <a:lnSpc>
                          <a:spcPct val="100000"/>
                        </a:lnSpc>
                      </a:pPr>
                      <a:endParaRPr sz="22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79889">
                <a:tc>
                  <a:txBody>
                    <a:bodyPr/>
                    <a:lstStyle/>
                    <a:p>
                      <a:pPr marL="31750">
                        <a:lnSpc>
                          <a:spcPct val="100000"/>
                        </a:lnSpc>
                        <a:spcBef>
                          <a:spcPts val="1720"/>
                        </a:spcBef>
                      </a:pPr>
                      <a:r>
                        <a:rPr sz="1500" spc="-45" dirty="0">
                          <a:solidFill>
                            <a:srgbClr val="93B6D2"/>
                          </a:solidFill>
                          <a:latin typeface="Microsoft Sans Serif"/>
                          <a:cs typeface="Microsoft Sans Serif"/>
                        </a:rPr>
                        <a:t>🞑</a:t>
                      </a:r>
                      <a:r>
                        <a:rPr sz="1500" spc="-25" dirty="0">
                          <a:solidFill>
                            <a:srgbClr val="93B6D2"/>
                          </a:solidFill>
                          <a:latin typeface="Microsoft Sans Serif"/>
                          <a:cs typeface="Microsoft Sans Serif"/>
                        </a:rPr>
                        <a:t> </a:t>
                      </a:r>
                      <a:r>
                        <a:rPr sz="2100" spc="-5" dirty="0">
                          <a:latin typeface="Courier New"/>
                          <a:cs typeface="Courier New"/>
                        </a:rPr>
                        <a:t>[[</a:t>
                      </a:r>
                      <a:endParaRPr sz="2100">
                        <a:latin typeface="Courier New"/>
                        <a:cs typeface="Courier New"/>
                      </a:endParaRPr>
                    </a:p>
                  </a:txBody>
                  <a:tcPr marL="0" marR="0" marT="192741" marB="0"/>
                </a:tc>
                <a:tc>
                  <a:txBody>
                    <a:bodyPr/>
                    <a:lstStyle/>
                    <a:p>
                      <a:pPr algn="ctr">
                        <a:lnSpc>
                          <a:spcPct val="100000"/>
                        </a:lnSpc>
                        <a:spcBef>
                          <a:spcPts val="1720"/>
                        </a:spcBef>
                      </a:pPr>
                      <a:r>
                        <a:rPr sz="2100" spc="-5" dirty="0">
                          <a:latin typeface="Courier New"/>
                          <a:cs typeface="Courier New"/>
                        </a:rPr>
                        <a:t>-f</a:t>
                      </a:r>
                      <a:endParaRPr sz="2100">
                        <a:latin typeface="Courier New"/>
                        <a:cs typeface="Courier New"/>
                      </a:endParaRPr>
                    </a:p>
                  </a:txBody>
                  <a:tcPr marL="0" marR="0" marT="192741" marB="0"/>
                </a:tc>
                <a:tc>
                  <a:txBody>
                    <a:bodyPr/>
                    <a:lstStyle/>
                    <a:p>
                      <a:pPr algn="ctr">
                        <a:lnSpc>
                          <a:spcPct val="100000"/>
                        </a:lnSpc>
                        <a:spcBef>
                          <a:spcPts val="1720"/>
                        </a:spcBef>
                      </a:pPr>
                      <a:r>
                        <a:rPr sz="2100" spc="-10" dirty="0">
                          <a:latin typeface="Courier New"/>
                          <a:cs typeface="Courier New"/>
                        </a:rPr>
                        <a:t>/etc/passwd</a:t>
                      </a:r>
                      <a:r>
                        <a:rPr sz="2100" spc="-55" dirty="0">
                          <a:latin typeface="Courier New"/>
                          <a:cs typeface="Courier New"/>
                        </a:rPr>
                        <a:t> </a:t>
                      </a:r>
                      <a:r>
                        <a:rPr sz="2100" dirty="0">
                          <a:latin typeface="Courier New"/>
                          <a:cs typeface="Courier New"/>
                        </a:rPr>
                        <a:t>]]</a:t>
                      </a:r>
                      <a:endParaRPr sz="2100">
                        <a:latin typeface="Courier New"/>
                        <a:cs typeface="Courier New"/>
                      </a:endParaRPr>
                    </a:p>
                  </a:txBody>
                  <a:tcPr marL="0" marR="0" marT="192741" marB="0"/>
                </a:tc>
                <a:tc>
                  <a:txBody>
                    <a:bodyPr/>
                    <a:lstStyle/>
                    <a:p>
                      <a:pPr marL="124460">
                        <a:lnSpc>
                          <a:spcPct val="100000"/>
                        </a:lnSpc>
                        <a:spcBef>
                          <a:spcPts val="1720"/>
                        </a:spcBef>
                      </a:pPr>
                      <a:r>
                        <a:rPr sz="2100" dirty="0">
                          <a:latin typeface="Courier New"/>
                          <a:cs typeface="Courier New"/>
                        </a:rPr>
                        <a:t>;</a:t>
                      </a:r>
                      <a:endParaRPr sz="2100">
                        <a:latin typeface="Courier New"/>
                        <a:cs typeface="Courier New"/>
                      </a:endParaRPr>
                    </a:p>
                  </a:txBody>
                  <a:tcPr marL="0" marR="0" marT="192741" marB="0"/>
                </a:tc>
                <a:tc>
                  <a:txBody>
                    <a:bodyPr/>
                    <a:lstStyle/>
                    <a:p>
                      <a:pPr marL="16510">
                        <a:lnSpc>
                          <a:spcPct val="100000"/>
                        </a:lnSpc>
                        <a:spcBef>
                          <a:spcPts val="1720"/>
                        </a:spcBef>
                      </a:pPr>
                      <a:r>
                        <a:rPr sz="2100" spc="-5" dirty="0">
                          <a:latin typeface="Courier New"/>
                          <a:cs typeface="Courier New"/>
                        </a:rPr>
                        <a:t>echo</a:t>
                      </a:r>
                      <a:endParaRPr sz="2100">
                        <a:latin typeface="Courier New"/>
                        <a:cs typeface="Courier New"/>
                      </a:endParaRPr>
                    </a:p>
                  </a:txBody>
                  <a:tcPr marL="0" marR="0" marT="192741" marB="0"/>
                </a:tc>
                <a:tc>
                  <a:txBody>
                    <a:bodyPr/>
                    <a:lstStyle/>
                    <a:p>
                      <a:pPr algn="ctr">
                        <a:lnSpc>
                          <a:spcPct val="100000"/>
                        </a:lnSpc>
                        <a:spcBef>
                          <a:spcPts val="1720"/>
                        </a:spcBef>
                      </a:pPr>
                      <a:r>
                        <a:rPr sz="2100" spc="-10" dirty="0">
                          <a:latin typeface="Courier New"/>
                          <a:cs typeface="Courier New"/>
                        </a:rPr>
                        <a:t>$?</a:t>
                      </a:r>
                      <a:endParaRPr sz="2100">
                        <a:latin typeface="Courier New"/>
                        <a:cs typeface="Courier New"/>
                      </a:endParaRPr>
                    </a:p>
                  </a:txBody>
                  <a:tcPr marL="0" marR="0" marT="192741" marB="0"/>
                </a:tc>
                <a:tc>
                  <a:txBody>
                    <a:bodyPr/>
                    <a:lstStyle/>
                    <a:p>
                      <a:pPr marR="24130" algn="r">
                        <a:lnSpc>
                          <a:spcPct val="100000"/>
                        </a:lnSpc>
                        <a:spcBef>
                          <a:spcPts val="1720"/>
                        </a:spcBef>
                      </a:pPr>
                      <a:r>
                        <a:rPr sz="2100" spc="-5" dirty="0">
                          <a:latin typeface="Courier New"/>
                          <a:cs typeface="Courier New"/>
                        </a:rPr>
                        <a:t>#0</a:t>
                      </a:r>
                      <a:endParaRPr sz="2100">
                        <a:latin typeface="Courier New"/>
                        <a:cs typeface="Courier New"/>
                      </a:endParaRPr>
                    </a:p>
                  </a:txBody>
                  <a:tcPr marL="0" marR="0" marT="192741" marB="0"/>
                </a:tc>
                <a:extLst>
                  <a:ext uri="{0D108BD9-81ED-4DB2-BD59-A6C34878D82A}">
                    <a16:rowId xmlns:a16="http://schemas.microsoft.com/office/drawing/2014/main" val="10001"/>
                  </a:ext>
                </a:extLst>
              </a:tr>
              <a:tr h="542487">
                <a:tc>
                  <a:txBody>
                    <a:bodyPr/>
                    <a:lstStyle/>
                    <a:p>
                      <a:pPr marL="31750">
                        <a:lnSpc>
                          <a:spcPct val="100000"/>
                        </a:lnSpc>
                        <a:spcBef>
                          <a:spcPts val="1720"/>
                        </a:spcBef>
                      </a:pPr>
                      <a:r>
                        <a:rPr sz="1500" spc="-45" dirty="0">
                          <a:solidFill>
                            <a:srgbClr val="93B6D2"/>
                          </a:solidFill>
                          <a:latin typeface="Microsoft Sans Serif"/>
                          <a:cs typeface="Microsoft Sans Serif"/>
                        </a:rPr>
                        <a:t>🞑</a:t>
                      </a:r>
                      <a:r>
                        <a:rPr sz="1500" spc="-25" dirty="0">
                          <a:solidFill>
                            <a:srgbClr val="93B6D2"/>
                          </a:solidFill>
                          <a:latin typeface="Microsoft Sans Serif"/>
                          <a:cs typeface="Microsoft Sans Serif"/>
                        </a:rPr>
                        <a:t> </a:t>
                      </a:r>
                      <a:r>
                        <a:rPr sz="2100" spc="-5" dirty="0">
                          <a:latin typeface="Courier New"/>
                          <a:cs typeface="Courier New"/>
                        </a:rPr>
                        <a:t>[[</a:t>
                      </a:r>
                      <a:endParaRPr sz="2100">
                        <a:latin typeface="Courier New"/>
                        <a:cs typeface="Courier New"/>
                      </a:endParaRPr>
                    </a:p>
                  </a:txBody>
                  <a:tcPr marL="0" marR="0" marT="192741" marB="0"/>
                </a:tc>
                <a:tc>
                  <a:txBody>
                    <a:bodyPr/>
                    <a:lstStyle/>
                    <a:p>
                      <a:pPr algn="ctr">
                        <a:lnSpc>
                          <a:spcPct val="100000"/>
                        </a:lnSpc>
                        <a:spcBef>
                          <a:spcPts val="1720"/>
                        </a:spcBef>
                      </a:pPr>
                      <a:r>
                        <a:rPr sz="2100" spc="-5" dirty="0">
                          <a:latin typeface="Courier New"/>
                          <a:cs typeface="Courier New"/>
                        </a:rPr>
                        <a:t>-e</a:t>
                      </a:r>
                      <a:endParaRPr sz="2100">
                        <a:latin typeface="Courier New"/>
                        <a:cs typeface="Courier New"/>
                      </a:endParaRPr>
                    </a:p>
                  </a:txBody>
                  <a:tcPr marL="0" marR="0" marT="192741" marB="0"/>
                </a:tc>
                <a:tc>
                  <a:txBody>
                    <a:bodyPr/>
                    <a:lstStyle/>
                    <a:p>
                      <a:pPr algn="ctr">
                        <a:lnSpc>
                          <a:spcPct val="100000"/>
                        </a:lnSpc>
                        <a:spcBef>
                          <a:spcPts val="1720"/>
                        </a:spcBef>
                      </a:pPr>
                      <a:r>
                        <a:rPr sz="2100" spc="-10" dirty="0">
                          <a:latin typeface="Courier New"/>
                          <a:cs typeface="Courier New"/>
                        </a:rPr>
                        <a:t>/etc/passwd</a:t>
                      </a:r>
                      <a:r>
                        <a:rPr sz="2100" spc="-50" dirty="0">
                          <a:latin typeface="Courier New"/>
                          <a:cs typeface="Courier New"/>
                        </a:rPr>
                        <a:t> </a:t>
                      </a:r>
                      <a:r>
                        <a:rPr sz="2100" dirty="0">
                          <a:latin typeface="Courier New"/>
                          <a:cs typeface="Courier New"/>
                        </a:rPr>
                        <a:t>]]</a:t>
                      </a:r>
                      <a:endParaRPr sz="2100">
                        <a:latin typeface="Courier New"/>
                        <a:cs typeface="Courier New"/>
                      </a:endParaRPr>
                    </a:p>
                  </a:txBody>
                  <a:tcPr marL="0" marR="0" marT="192741" marB="0"/>
                </a:tc>
                <a:tc>
                  <a:txBody>
                    <a:bodyPr/>
                    <a:lstStyle/>
                    <a:p>
                      <a:pPr marL="124460">
                        <a:lnSpc>
                          <a:spcPct val="100000"/>
                        </a:lnSpc>
                        <a:spcBef>
                          <a:spcPts val="1720"/>
                        </a:spcBef>
                      </a:pPr>
                      <a:r>
                        <a:rPr sz="2100" dirty="0">
                          <a:latin typeface="Courier New"/>
                          <a:cs typeface="Courier New"/>
                        </a:rPr>
                        <a:t>;</a:t>
                      </a:r>
                      <a:endParaRPr sz="2100">
                        <a:latin typeface="Courier New"/>
                        <a:cs typeface="Courier New"/>
                      </a:endParaRPr>
                    </a:p>
                  </a:txBody>
                  <a:tcPr marL="0" marR="0" marT="192741" marB="0"/>
                </a:tc>
                <a:tc>
                  <a:txBody>
                    <a:bodyPr/>
                    <a:lstStyle/>
                    <a:p>
                      <a:pPr marL="16510">
                        <a:lnSpc>
                          <a:spcPct val="100000"/>
                        </a:lnSpc>
                        <a:spcBef>
                          <a:spcPts val="1720"/>
                        </a:spcBef>
                      </a:pPr>
                      <a:r>
                        <a:rPr sz="2100" spc="-5" dirty="0">
                          <a:latin typeface="Courier New"/>
                          <a:cs typeface="Courier New"/>
                        </a:rPr>
                        <a:t>echo</a:t>
                      </a:r>
                      <a:endParaRPr sz="2100">
                        <a:latin typeface="Courier New"/>
                        <a:cs typeface="Courier New"/>
                      </a:endParaRPr>
                    </a:p>
                  </a:txBody>
                  <a:tcPr marL="0" marR="0" marT="192741" marB="0"/>
                </a:tc>
                <a:tc>
                  <a:txBody>
                    <a:bodyPr/>
                    <a:lstStyle/>
                    <a:p>
                      <a:pPr algn="ctr">
                        <a:lnSpc>
                          <a:spcPct val="100000"/>
                        </a:lnSpc>
                        <a:spcBef>
                          <a:spcPts val="1720"/>
                        </a:spcBef>
                      </a:pPr>
                      <a:r>
                        <a:rPr sz="2100" spc="-15" dirty="0">
                          <a:latin typeface="Courier New"/>
                          <a:cs typeface="Courier New"/>
                        </a:rPr>
                        <a:t>$?</a:t>
                      </a:r>
                      <a:endParaRPr sz="2100">
                        <a:latin typeface="Courier New"/>
                        <a:cs typeface="Courier New"/>
                      </a:endParaRPr>
                    </a:p>
                  </a:txBody>
                  <a:tcPr marL="0" marR="0" marT="192741" marB="0"/>
                </a:tc>
                <a:tc>
                  <a:txBody>
                    <a:bodyPr/>
                    <a:lstStyle/>
                    <a:p>
                      <a:pPr marR="24130" algn="r">
                        <a:lnSpc>
                          <a:spcPct val="100000"/>
                        </a:lnSpc>
                        <a:spcBef>
                          <a:spcPts val="1720"/>
                        </a:spcBef>
                      </a:pPr>
                      <a:r>
                        <a:rPr sz="2100" spc="-5" dirty="0">
                          <a:latin typeface="Courier New"/>
                          <a:cs typeface="Courier New"/>
                        </a:rPr>
                        <a:t>#0</a:t>
                      </a:r>
                      <a:endParaRPr sz="2100">
                        <a:latin typeface="Courier New"/>
                        <a:cs typeface="Courier New"/>
                      </a:endParaRPr>
                    </a:p>
                  </a:txBody>
                  <a:tcPr marL="0" marR="0" marT="192741" marB="0"/>
                </a:tc>
                <a:extLst>
                  <a:ext uri="{0D108BD9-81ED-4DB2-BD59-A6C34878D82A}">
                    <a16:rowId xmlns:a16="http://schemas.microsoft.com/office/drawing/2014/main" val="10002"/>
                  </a:ext>
                </a:extLst>
              </a:tr>
            </a:tbl>
          </a:graphicData>
        </a:graphic>
      </p:graphicFrame>
      <p:sp>
        <p:nvSpPr>
          <p:cNvPr id="5" name="object 5"/>
          <p:cNvSpPr txBox="1"/>
          <p:nvPr/>
        </p:nvSpPr>
        <p:spPr>
          <a:xfrm>
            <a:off x="2679191" y="5536781"/>
            <a:ext cx="6444503" cy="1152077"/>
          </a:xfrm>
          <a:prstGeom prst="rect">
            <a:avLst/>
          </a:prstGeom>
        </p:spPr>
        <p:txBody>
          <a:bodyPr vert="horz" wrap="square" lIns="0" tIns="11206" rIns="0" bIns="0" rtlCol="0">
            <a:spAutoFit/>
          </a:bodyPr>
          <a:lstStyle/>
          <a:p>
            <a:pPr marL="11206" defTabSz="806867">
              <a:spcBef>
                <a:spcPts val="88"/>
              </a:spcBef>
              <a:tabLst>
                <a:tab pos="2882307" algn="l"/>
              </a:tabLst>
            </a:pPr>
            <a:r>
              <a:rPr sz="1456" spc="-40" dirty="0">
                <a:solidFill>
                  <a:srgbClr val="93B6D2"/>
                </a:solidFill>
                <a:latin typeface="Microsoft Sans Serif"/>
                <a:cs typeface="Microsoft Sans Serif"/>
              </a:rPr>
              <a:t>🞑</a:t>
            </a:r>
            <a:r>
              <a:rPr sz="1456" spc="379" dirty="0">
                <a:solidFill>
                  <a:srgbClr val="93B6D2"/>
                </a:solidFill>
                <a:latin typeface="Microsoft Sans Serif"/>
                <a:cs typeface="Microsoft Sans Serif"/>
              </a:rPr>
              <a:t> </a:t>
            </a:r>
            <a:r>
              <a:rPr sz="2118" spc="-4" dirty="0">
                <a:solidFill>
                  <a:prstClr val="black"/>
                </a:solidFill>
                <a:latin typeface="Courier New"/>
                <a:cs typeface="Courier New"/>
              </a:rPr>
              <a:t>mkdir </a:t>
            </a:r>
            <a:r>
              <a:rPr sz="2118" spc="-9" dirty="0">
                <a:solidFill>
                  <a:prstClr val="black"/>
                </a:solidFill>
                <a:latin typeface="Courier New"/>
                <a:cs typeface="Courier New"/>
              </a:rPr>
              <a:t>rep1</a:t>
            </a:r>
            <a:r>
              <a:rPr sz="2118" spc="216" dirty="0">
                <a:solidFill>
                  <a:prstClr val="black"/>
                </a:solidFill>
                <a:latin typeface="Courier New"/>
                <a:cs typeface="Courier New"/>
              </a:rPr>
              <a:t> </a:t>
            </a:r>
            <a:r>
              <a:rPr sz="2118" dirty="0">
                <a:solidFill>
                  <a:prstClr val="black"/>
                </a:solidFill>
                <a:latin typeface="Courier New"/>
                <a:cs typeface="Courier New"/>
              </a:rPr>
              <a:t>; </a:t>
            </a:r>
            <a:r>
              <a:rPr sz="2118" spc="-4" dirty="0">
                <a:solidFill>
                  <a:prstClr val="black"/>
                </a:solidFill>
                <a:latin typeface="Courier New"/>
                <a:cs typeface="Courier New"/>
              </a:rPr>
              <a:t>[[	-f</a:t>
            </a:r>
            <a:r>
              <a:rPr sz="2118" spc="-40" dirty="0">
                <a:solidFill>
                  <a:prstClr val="black"/>
                </a:solidFill>
                <a:latin typeface="Courier New"/>
                <a:cs typeface="Courier New"/>
              </a:rPr>
              <a:t> </a:t>
            </a:r>
            <a:r>
              <a:rPr sz="2118" spc="-4" dirty="0">
                <a:solidFill>
                  <a:prstClr val="black"/>
                </a:solidFill>
                <a:latin typeface="Courier New"/>
                <a:cs typeface="Courier New"/>
              </a:rPr>
              <a:t>rep1]]</a:t>
            </a:r>
            <a:r>
              <a:rPr sz="2118" spc="4" dirty="0">
                <a:solidFill>
                  <a:prstClr val="black"/>
                </a:solidFill>
                <a:latin typeface="Courier New"/>
                <a:cs typeface="Courier New"/>
              </a:rPr>
              <a:t> </a:t>
            </a:r>
            <a:r>
              <a:rPr sz="2118" dirty="0">
                <a:solidFill>
                  <a:prstClr val="black"/>
                </a:solidFill>
                <a:latin typeface="Courier New"/>
                <a:cs typeface="Courier New"/>
              </a:rPr>
              <a:t>;</a:t>
            </a:r>
            <a:r>
              <a:rPr sz="2118" spc="-18" dirty="0">
                <a:solidFill>
                  <a:prstClr val="black"/>
                </a:solidFill>
                <a:latin typeface="Courier New"/>
                <a:cs typeface="Courier New"/>
              </a:rPr>
              <a:t> </a:t>
            </a:r>
            <a:r>
              <a:rPr sz="2118" dirty="0">
                <a:solidFill>
                  <a:prstClr val="black"/>
                </a:solidFill>
                <a:latin typeface="Courier New"/>
                <a:cs typeface="Courier New"/>
              </a:rPr>
              <a:t>echo</a:t>
            </a:r>
            <a:r>
              <a:rPr sz="2118" spc="-35" dirty="0">
                <a:solidFill>
                  <a:prstClr val="black"/>
                </a:solidFill>
                <a:latin typeface="Courier New"/>
                <a:cs typeface="Courier New"/>
              </a:rPr>
              <a:t> </a:t>
            </a:r>
            <a:r>
              <a:rPr sz="2118" spc="-9" dirty="0">
                <a:solidFill>
                  <a:prstClr val="black"/>
                </a:solidFill>
                <a:latin typeface="Courier New"/>
                <a:cs typeface="Courier New"/>
              </a:rPr>
              <a:t>$?</a:t>
            </a:r>
            <a:r>
              <a:rPr sz="2118" spc="4" dirty="0">
                <a:solidFill>
                  <a:prstClr val="black"/>
                </a:solidFill>
                <a:latin typeface="Courier New"/>
                <a:cs typeface="Courier New"/>
              </a:rPr>
              <a:t> </a:t>
            </a:r>
            <a:r>
              <a:rPr sz="2118" spc="-4" dirty="0">
                <a:solidFill>
                  <a:prstClr val="black"/>
                </a:solidFill>
                <a:latin typeface="Courier New"/>
                <a:cs typeface="Courier New"/>
              </a:rPr>
              <a:t>#1</a:t>
            </a:r>
            <a:endParaRPr sz="2118">
              <a:solidFill>
                <a:prstClr val="black"/>
              </a:solidFill>
              <a:latin typeface="Courier New"/>
              <a:cs typeface="Courier New"/>
            </a:endParaRPr>
          </a:p>
          <a:p>
            <a:pPr defTabSz="806867"/>
            <a:endParaRPr sz="3177">
              <a:solidFill>
                <a:prstClr val="black"/>
              </a:solidFill>
              <a:latin typeface="Courier New"/>
              <a:cs typeface="Courier New"/>
            </a:endParaRPr>
          </a:p>
          <a:p>
            <a:pPr marL="11206" defTabSz="806867">
              <a:spcBef>
                <a:spcPts val="4"/>
              </a:spcBef>
            </a:pPr>
            <a:r>
              <a:rPr sz="1456" spc="-40" dirty="0">
                <a:solidFill>
                  <a:srgbClr val="93B6D2"/>
                </a:solidFill>
                <a:latin typeface="Microsoft Sans Serif"/>
                <a:cs typeface="Microsoft Sans Serif"/>
              </a:rPr>
              <a:t>🞑</a:t>
            </a:r>
            <a:r>
              <a:rPr sz="1456" spc="31" dirty="0">
                <a:solidFill>
                  <a:srgbClr val="93B6D2"/>
                </a:solidFill>
                <a:latin typeface="Microsoft Sans Serif"/>
                <a:cs typeface="Microsoft Sans Serif"/>
              </a:rPr>
              <a:t> </a:t>
            </a:r>
            <a:r>
              <a:rPr sz="2118" spc="-4" dirty="0">
                <a:solidFill>
                  <a:prstClr val="black"/>
                </a:solidFill>
                <a:latin typeface="Courier New"/>
                <a:cs typeface="Courier New"/>
              </a:rPr>
              <a:t>test</a:t>
            </a:r>
            <a:r>
              <a:rPr sz="2118" spc="-9" dirty="0">
                <a:solidFill>
                  <a:prstClr val="black"/>
                </a:solidFill>
                <a:latin typeface="Courier New"/>
                <a:cs typeface="Courier New"/>
              </a:rPr>
              <a:t> </a:t>
            </a:r>
            <a:r>
              <a:rPr sz="2118" spc="-4" dirty="0">
                <a:solidFill>
                  <a:prstClr val="black"/>
                </a:solidFill>
                <a:latin typeface="Courier New"/>
                <a:cs typeface="Courier New"/>
              </a:rPr>
              <a:t>-w</a:t>
            </a:r>
            <a:r>
              <a:rPr sz="2118" spc="-26" dirty="0">
                <a:solidFill>
                  <a:prstClr val="black"/>
                </a:solidFill>
                <a:latin typeface="Courier New"/>
                <a:cs typeface="Courier New"/>
              </a:rPr>
              <a:t> </a:t>
            </a:r>
            <a:r>
              <a:rPr sz="2118" spc="-9" dirty="0">
                <a:solidFill>
                  <a:prstClr val="black"/>
                </a:solidFill>
                <a:latin typeface="Courier New"/>
                <a:cs typeface="Courier New"/>
              </a:rPr>
              <a:t>/etc/passwd</a:t>
            </a:r>
            <a:r>
              <a:rPr sz="2118" spc="-4" dirty="0">
                <a:solidFill>
                  <a:prstClr val="black"/>
                </a:solidFill>
                <a:latin typeface="Courier New"/>
                <a:cs typeface="Courier New"/>
              </a:rPr>
              <a:t> </a:t>
            </a:r>
            <a:r>
              <a:rPr sz="2118" dirty="0">
                <a:solidFill>
                  <a:prstClr val="black"/>
                </a:solidFill>
                <a:latin typeface="Courier New"/>
                <a:cs typeface="Courier New"/>
              </a:rPr>
              <a:t>;</a:t>
            </a:r>
            <a:r>
              <a:rPr sz="2118" spc="-13" dirty="0">
                <a:solidFill>
                  <a:prstClr val="black"/>
                </a:solidFill>
                <a:latin typeface="Courier New"/>
                <a:cs typeface="Courier New"/>
              </a:rPr>
              <a:t> </a:t>
            </a:r>
            <a:r>
              <a:rPr sz="2118" spc="-9" dirty="0">
                <a:solidFill>
                  <a:prstClr val="black"/>
                </a:solidFill>
                <a:latin typeface="Courier New"/>
                <a:cs typeface="Courier New"/>
              </a:rPr>
              <a:t>echo </a:t>
            </a:r>
            <a:r>
              <a:rPr sz="2118" spc="-4" dirty="0">
                <a:solidFill>
                  <a:prstClr val="black"/>
                </a:solidFill>
                <a:latin typeface="Courier New"/>
                <a:cs typeface="Courier New"/>
              </a:rPr>
              <a:t>$?</a:t>
            </a:r>
            <a:endParaRPr sz="2118">
              <a:solidFill>
                <a:prstClr val="black"/>
              </a:solidFill>
              <a:latin typeface="Courier New"/>
              <a:cs typeface="Courier New"/>
            </a:endParaRPr>
          </a:p>
        </p:txBody>
      </p:sp>
      <p:sp>
        <p:nvSpPr>
          <p:cNvPr id="6" name="object 6"/>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62</a:t>
            </a:r>
            <a:endParaRPr sz="1235">
              <a:solidFill>
                <a:prstClr val="black"/>
              </a:solidFill>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9856" y="314284"/>
            <a:ext cx="7674875" cy="667121"/>
          </a:xfrm>
          <a:prstGeom prst="rect">
            <a:avLst/>
          </a:prstGeom>
        </p:spPr>
        <p:txBody>
          <a:bodyPr vert="horz" wrap="square" lIns="0" tIns="15128" rIns="0" bIns="0" rtlCol="0">
            <a:spAutoFit/>
          </a:bodyPr>
          <a:lstStyle/>
          <a:p>
            <a:pPr marL="241500">
              <a:spcBef>
                <a:spcPts val="119"/>
              </a:spcBef>
            </a:pPr>
            <a:r>
              <a:rPr spc="-168" dirty="0" err="1"/>
              <a:t>Opérateurs</a:t>
            </a:r>
            <a:r>
              <a:rPr spc="62" dirty="0"/>
              <a:t> </a:t>
            </a:r>
            <a:r>
              <a:rPr lang="fr-FR" spc="-115" dirty="0"/>
              <a:t>sur les numériques</a:t>
            </a:r>
            <a:endParaRPr spc="-260" dirty="0"/>
          </a:p>
        </p:txBody>
      </p:sp>
      <p:sp>
        <p:nvSpPr>
          <p:cNvPr id="3" name="object 3"/>
          <p:cNvSpPr txBox="1"/>
          <p:nvPr/>
        </p:nvSpPr>
        <p:spPr>
          <a:xfrm>
            <a:off x="2198595" y="1485867"/>
            <a:ext cx="7609354" cy="2899692"/>
          </a:xfrm>
          <a:prstGeom prst="rect">
            <a:avLst/>
          </a:prstGeom>
        </p:spPr>
        <p:txBody>
          <a:bodyPr vert="horz" wrap="square" lIns="0" tIns="133910" rIns="0" bIns="0" rtlCol="0">
            <a:spAutoFit/>
          </a:bodyPr>
          <a:lstStyle/>
          <a:p>
            <a:pPr marL="320505" indent="-309859" defTabSz="806867">
              <a:spcBef>
                <a:spcPts val="1054"/>
              </a:spcBef>
              <a:buClr>
                <a:srgbClr val="DD8046"/>
              </a:buClr>
              <a:buSzPct val="59375"/>
              <a:buFont typeface="Wingdings"/>
              <a:buChar char=""/>
              <a:tabLst>
                <a:tab pos="320505" algn="l"/>
                <a:tab pos="321066" algn="l"/>
              </a:tabLst>
            </a:pPr>
            <a:r>
              <a:rPr sz="2824" spc="-715" dirty="0">
                <a:solidFill>
                  <a:prstClr val="black"/>
                </a:solidFill>
                <a:latin typeface="Microsoft Sans Serif"/>
                <a:cs typeface="Microsoft Sans Serif"/>
              </a:rPr>
              <a:t>T</a:t>
            </a:r>
            <a:r>
              <a:rPr sz="2824" spc="-282" dirty="0">
                <a:solidFill>
                  <a:prstClr val="black"/>
                </a:solidFill>
                <a:latin typeface="Microsoft Sans Serif"/>
                <a:cs typeface="Microsoft Sans Serif"/>
              </a:rPr>
              <a:t>ests</a:t>
            </a:r>
            <a:r>
              <a:rPr sz="2824" spc="13" dirty="0">
                <a:solidFill>
                  <a:prstClr val="black"/>
                </a:solidFill>
                <a:latin typeface="Microsoft Sans Serif"/>
                <a:cs typeface="Microsoft Sans Serif"/>
              </a:rPr>
              <a:t> </a:t>
            </a:r>
            <a:r>
              <a:rPr sz="2824" spc="-274" dirty="0">
                <a:solidFill>
                  <a:prstClr val="black"/>
                </a:solidFill>
                <a:latin typeface="Microsoft Sans Serif"/>
                <a:cs typeface="Microsoft Sans Serif"/>
              </a:rPr>
              <a:t>sur</a:t>
            </a:r>
            <a:r>
              <a:rPr sz="2824" spc="9" dirty="0">
                <a:solidFill>
                  <a:prstClr val="black"/>
                </a:solidFill>
                <a:latin typeface="Microsoft Sans Serif"/>
                <a:cs typeface="Microsoft Sans Serif"/>
              </a:rPr>
              <a:t> </a:t>
            </a:r>
            <a:r>
              <a:rPr sz="2824" spc="-207" dirty="0">
                <a:solidFill>
                  <a:prstClr val="black"/>
                </a:solidFill>
                <a:latin typeface="Microsoft Sans Serif"/>
                <a:cs typeface="Microsoft Sans Serif"/>
              </a:rPr>
              <a:t>le</a:t>
            </a:r>
            <a:r>
              <a:rPr sz="2824" spc="-260" dirty="0">
                <a:solidFill>
                  <a:prstClr val="black"/>
                </a:solidFill>
                <a:latin typeface="Microsoft Sans Serif"/>
                <a:cs typeface="Microsoft Sans Serif"/>
              </a:rPr>
              <a:t>s</a:t>
            </a:r>
            <a:r>
              <a:rPr sz="2824" spc="26" dirty="0">
                <a:solidFill>
                  <a:prstClr val="black"/>
                </a:solidFill>
                <a:latin typeface="Microsoft Sans Serif"/>
                <a:cs typeface="Microsoft Sans Serif"/>
              </a:rPr>
              <a:t> </a:t>
            </a:r>
            <a:r>
              <a:rPr sz="2824" spc="-172" dirty="0">
                <a:solidFill>
                  <a:prstClr val="black"/>
                </a:solidFill>
                <a:latin typeface="Microsoft Sans Serif"/>
                <a:cs typeface="Microsoft Sans Serif"/>
              </a:rPr>
              <a:t>entiers</a:t>
            </a:r>
            <a:r>
              <a:rPr sz="2824" spc="26" dirty="0">
                <a:solidFill>
                  <a:prstClr val="black"/>
                </a:solidFill>
                <a:latin typeface="Microsoft Sans Serif"/>
                <a:cs typeface="Microsoft Sans Serif"/>
              </a:rPr>
              <a:t> </a:t>
            </a:r>
            <a:r>
              <a:rPr sz="2824" spc="-168" dirty="0">
                <a:solidFill>
                  <a:prstClr val="black"/>
                </a:solidFill>
                <a:latin typeface="Microsoft Sans Serif"/>
                <a:cs typeface="Microsoft Sans Serif"/>
              </a:rPr>
              <a:t>:</a:t>
            </a:r>
            <a:endParaRPr sz="2824">
              <a:solidFill>
                <a:prstClr val="black"/>
              </a:solidFill>
              <a:latin typeface="Microsoft Sans Serif"/>
              <a:cs typeface="Microsoft Sans Serif"/>
            </a:endParaRPr>
          </a:p>
          <a:p>
            <a:pPr marL="11206" defTabSz="806867">
              <a:spcBef>
                <a:spcPts val="662"/>
              </a:spcBef>
            </a:pPr>
            <a:r>
              <a:rPr sz="1941" spc="-4" dirty="0">
                <a:solidFill>
                  <a:srgbClr val="FF0000"/>
                </a:solidFill>
                <a:latin typeface="Courier New"/>
                <a:cs typeface="Courier New"/>
              </a:rPr>
              <a:t>entier1</a:t>
            </a:r>
            <a:r>
              <a:rPr sz="1941" spc="35" dirty="0">
                <a:solidFill>
                  <a:srgbClr val="FF0000"/>
                </a:solidFill>
                <a:latin typeface="Courier New"/>
                <a:cs typeface="Courier New"/>
              </a:rPr>
              <a:t> </a:t>
            </a:r>
            <a:r>
              <a:rPr sz="1941" spc="-4" dirty="0">
                <a:solidFill>
                  <a:srgbClr val="FF0000"/>
                </a:solidFill>
                <a:latin typeface="Courier New"/>
                <a:cs typeface="Courier New"/>
              </a:rPr>
              <a:t>-eq</a:t>
            </a:r>
            <a:r>
              <a:rPr sz="1941" spc="26" dirty="0">
                <a:solidFill>
                  <a:srgbClr val="FF0000"/>
                </a:solidFill>
                <a:latin typeface="Courier New"/>
                <a:cs typeface="Courier New"/>
              </a:rPr>
              <a:t> </a:t>
            </a:r>
            <a:r>
              <a:rPr sz="1941" spc="-9" dirty="0">
                <a:solidFill>
                  <a:srgbClr val="FF0000"/>
                </a:solidFill>
                <a:latin typeface="Courier New"/>
                <a:cs typeface="Courier New"/>
              </a:rPr>
              <a:t>entier2</a:t>
            </a:r>
            <a:r>
              <a:rPr sz="1941" spc="44" dirty="0">
                <a:solidFill>
                  <a:srgbClr val="FF0000"/>
                </a:solidFill>
                <a:latin typeface="Courier New"/>
                <a:cs typeface="Courier New"/>
              </a:rPr>
              <a:t> </a:t>
            </a:r>
            <a:r>
              <a:rPr sz="1941" spc="-57" dirty="0">
                <a:solidFill>
                  <a:prstClr val="black"/>
                </a:solidFill>
                <a:latin typeface="Microsoft Sans Serif"/>
                <a:cs typeface="Microsoft Sans Serif"/>
              </a:rPr>
              <a:t>Vrai</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49" dirty="0">
                <a:solidFill>
                  <a:prstClr val="black"/>
                </a:solidFill>
                <a:latin typeface="Microsoft Sans Serif"/>
                <a:cs typeface="Microsoft Sans Serif"/>
              </a:rPr>
              <a:t> </a:t>
            </a:r>
            <a:r>
              <a:rPr sz="1941" spc="-75" dirty="0">
                <a:solidFill>
                  <a:prstClr val="black"/>
                </a:solidFill>
                <a:latin typeface="Microsoft Sans Serif"/>
                <a:cs typeface="Microsoft Sans Serif"/>
              </a:rPr>
              <a:t>entier1</a:t>
            </a:r>
            <a:r>
              <a:rPr sz="1941" spc="22" dirty="0">
                <a:solidFill>
                  <a:prstClr val="black"/>
                </a:solidFill>
                <a:latin typeface="Microsoft Sans Serif"/>
                <a:cs typeface="Microsoft Sans Serif"/>
              </a:rPr>
              <a:t> </a:t>
            </a:r>
            <a:r>
              <a:rPr sz="1941" spc="-154" dirty="0">
                <a:solidFill>
                  <a:prstClr val="black"/>
                </a:solidFill>
                <a:latin typeface="Microsoft Sans Serif"/>
                <a:cs typeface="Microsoft Sans Serif"/>
              </a:rPr>
              <a:t>est</a:t>
            </a:r>
            <a:r>
              <a:rPr sz="1941" spc="26" dirty="0">
                <a:solidFill>
                  <a:prstClr val="black"/>
                </a:solidFill>
                <a:latin typeface="Microsoft Sans Serif"/>
                <a:cs typeface="Microsoft Sans Serif"/>
              </a:rPr>
              <a:t> </a:t>
            </a:r>
            <a:r>
              <a:rPr sz="1941" spc="-49" dirty="0">
                <a:solidFill>
                  <a:prstClr val="black"/>
                </a:solidFill>
                <a:latin typeface="Microsoft Sans Serif"/>
                <a:cs typeface="Microsoft Sans Serif"/>
              </a:rPr>
              <a:t>égal</a:t>
            </a:r>
            <a:r>
              <a:rPr sz="1941" spc="35" dirty="0">
                <a:solidFill>
                  <a:prstClr val="black"/>
                </a:solidFill>
                <a:latin typeface="Microsoft Sans Serif"/>
                <a:cs typeface="Microsoft Sans Serif"/>
              </a:rPr>
              <a:t> </a:t>
            </a:r>
            <a:r>
              <a:rPr sz="1941" spc="-13" dirty="0">
                <a:solidFill>
                  <a:prstClr val="black"/>
                </a:solidFill>
                <a:latin typeface="Microsoft Sans Serif"/>
                <a:cs typeface="Microsoft Sans Serif"/>
              </a:rPr>
              <a:t>à</a:t>
            </a:r>
            <a:r>
              <a:rPr sz="1941" spc="18" dirty="0">
                <a:solidFill>
                  <a:prstClr val="black"/>
                </a:solidFill>
                <a:latin typeface="Microsoft Sans Serif"/>
                <a:cs typeface="Microsoft Sans Serif"/>
              </a:rPr>
              <a:t> </a:t>
            </a:r>
            <a:r>
              <a:rPr sz="1941" spc="-71" dirty="0">
                <a:solidFill>
                  <a:prstClr val="black"/>
                </a:solidFill>
                <a:latin typeface="Microsoft Sans Serif"/>
                <a:cs typeface="Microsoft Sans Serif"/>
              </a:rPr>
              <a:t>entier2</a:t>
            </a:r>
            <a:endParaRPr sz="1941">
              <a:solidFill>
                <a:prstClr val="black"/>
              </a:solidFill>
              <a:latin typeface="Microsoft Sans Serif"/>
              <a:cs typeface="Microsoft Sans Serif"/>
            </a:endParaRPr>
          </a:p>
          <a:p>
            <a:pPr marL="11206" marR="4483" defTabSz="806867">
              <a:lnSpc>
                <a:spcPct val="130300"/>
              </a:lnSpc>
              <a:spcBef>
                <a:spcPts val="4"/>
              </a:spcBef>
            </a:pPr>
            <a:r>
              <a:rPr sz="1941" spc="-4" dirty="0">
                <a:solidFill>
                  <a:srgbClr val="FF0000"/>
                </a:solidFill>
                <a:latin typeface="Courier New"/>
                <a:cs typeface="Courier New"/>
              </a:rPr>
              <a:t>entier1 -ge entier2 </a:t>
            </a:r>
            <a:r>
              <a:rPr sz="1941" spc="-57" dirty="0">
                <a:solidFill>
                  <a:prstClr val="black"/>
                </a:solidFill>
                <a:latin typeface="Microsoft Sans Serif"/>
                <a:cs typeface="Microsoft Sans Serif"/>
              </a:rPr>
              <a:t>Vrai </a:t>
            </a:r>
            <a:r>
              <a:rPr sz="1941" spc="-172" dirty="0">
                <a:solidFill>
                  <a:prstClr val="black"/>
                </a:solidFill>
                <a:latin typeface="Microsoft Sans Serif"/>
                <a:cs typeface="Microsoft Sans Serif"/>
              </a:rPr>
              <a:t>si</a:t>
            </a:r>
            <a:r>
              <a:rPr sz="1941" spc="-168" dirty="0">
                <a:solidFill>
                  <a:prstClr val="black"/>
                </a:solidFill>
                <a:latin typeface="Microsoft Sans Serif"/>
                <a:cs typeface="Microsoft Sans Serif"/>
              </a:rPr>
              <a:t> </a:t>
            </a:r>
            <a:r>
              <a:rPr sz="1941" spc="-75" dirty="0">
                <a:solidFill>
                  <a:prstClr val="black"/>
                </a:solidFill>
                <a:latin typeface="Microsoft Sans Serif"/>
                <a:cs typeface="Microsoft Sans Serif"/>
              </a:rPr>
              <a:t>entier1 </a:t>
            </a:r>
            <a:r>
              <a:rPr sz="1941" spc="-154" dirty="0">
                <a:solidFill>
                  <a:prstClr val="black"/>
                </a:solidFill>
                <a:latin typeface="Microsoft Sans Serif"/>
                <a:cs typeface="Microsoft Sans Serif"/>
              </a:rPr>
              <a:t>est</a:t>
            </a:r>
            <a:r>
              <a:rPr sz="1941" spc="-150" dirty="0">
                <a:solidFill>
                  <a:prstClr val="black"/>
                </a:solidFill>
                <a:latin typeface="Microsoft Sans Serif"/>
                <a:cs typeface="Microsoft Sans Serif"/>
              </a:rPr>
              <a:t> </a:t>
            </a:r>
            <a:r>
              <a:rPr sz="1941" spc="-119" dirty="0">
                <a:solidFill>
                  <a:prstClr val="black"/>
                </a:solidFill>
                <a:latin typeface="Microsoft Sans Serif"/>
                <a:cs typeface="Microsoft Sans Serif"/>
              </a:rPr>
              <a:t>supérieur</a:t>
            </a:r>
            <a:r>
              <a:rPr sz="1941" spc="-115" dirty="0">
                <a:solidFill>
                  <a:prstClr val="black"/>
                </a:solidFill>
                <a:latin typeface="Microsoft Sans Serif"/>
                <a:cs typeface="Microsoft Sans Serif"/>
              </a:rPr>
              <a:t> </a:t>
            </a:r>
            <a:r>
              <a:rPr sz="1941" spc="-172" dirty="0">
                <a:solidFill>
                  <a:prstClr val="black"/>
                </a:solidFill>
                <a:latin typeface="Microsoft Sans Serif"/>
                <a:cs typeface="Microsoft Sans Serif"/>
              </a:rPr>
              <a:t>ou</a:t>
            </a:r>
            <a:r>
              <a:rPr sz="1941" spc="-168" dirty="0">
                <a:solidFill>
                  <a:prstClr val="black"/>
                </a:solidFill>
                <a:latin typeface="Microsoft Sans Serif"/>
                <a:cs typeface="Microsoft Sans Serif"/>
              </a:rPr>
              <a:t> </a:t>
            </a:r>
            <a:r>
              <a:rPr sz="1941" spc="-49" dirty="0">
                <a:solidFill>
                  <a:prstClr val="black"/>
                </a:solidFill>
                <a:latin typeface="Microsoft Sans Serif"/>
                <a:cs typeface="Microsoft Sans Serif"/>
              </a:rPr>
              <a:t>égal </a:t>
            </a:r>
            <a:r>
              <a:rPr sz="1941" spc="-13" dirty="0">
                <a:solidFill>
                  <a:prstClr val="black"/>
                </a:solidFill>
                <a:latin typeface="Microsoft Sans Serif"/>
                <a:cs typeface="Microsoft Sans Serif"/>
              </a:rPr>
              <a:t>à </a:t>
            </a:r>
            <a:r>
              <a:rPr sz="1941" spc="-71" dirty="0">
                <a:solidFill>
                  <a:prstClr val="black"/>
                </a:solidFill>
                <a:latin typeface="Microsoft Sans Serif"/>
                <a:cs typeface="Microsoft Sans Serif"/>
              </a:rPr>
              <a:t>entier2 </a:t>
            </a:r>
            <a:r>
              <a:rPr sz="1941" spc="-66" dirty="0">
                <a:solidFill>
                  <a:prstClr val="black"/>
                </a:solidFill>
                <a:latin typeface="Microsoft Sans Serif"/>
                <a:cs typeface="Microsoft Sans Serif"/>
              </a:rPr>
              <a:t> </a:t>
            </a:r>
            <a:r>
              <a:rPr sz="1941" spc="-4" dirty="0">
                <a:solidFill>
                  <a:srgbClr val="FF0000"/>
                </a:solidFill>
                <a:latin typeface="Courier New"/>
                <a:cs typeface="Courier New"/>
              </a:rPr>
              <a:t>ntier1</a:t>
            </a:r>
            <a:r>
              <a:rPr sz="1941" spc="44" dirty="0">
                <a:solidFill>
                  <a:srgbClr val="FF0000"/>
                </a:solidFill>
                <a:latin typeface="Courier New"/>
                <a:cs typeface="Courier New"/>
              </a:rPr>
              <a:t> </a:t>
            </a:r>
            <a:r>
              <a:rPr sz="1941" spc="-4" dirty="0">
                <a:solidFill>
                  <a:srgbClr val="FF0000"/>
                </a:solidFill>
                <a:latin typeface="Courier New"/>
                <a:cs typeface="Courier New"/>
              </a:rPr>
              <a:t>-gt</a:t>
            </a:r>
            <a:r>
              <a:rPr sz="1941" spc="35" dirty="0">
                <a:solidFill>
                  <a:srgbClr val="FF0000"/>
                </a:solidFill>
                <a:latin typeface="Courier New"/>
                <a:cs typeface="Courier New"/>
              </a:rPr>
              <a:t> </a:t>
            </a:r>
            <a:r>
              <a:rPr sz="1941" spc="-9" dirty="0">
                <a:solidFill>
                  <a:srgbClr val="FF0000"/>
                </a:solidFill>
                <a:latin typeface="Courier New"/>
                <a:cs typeface="Courier New"/>
              </a:rPr>
              <a:t>entier2</a:t>
            </a:r>
            <a:r>
              <a:rPr sz="1941" spc="53" dirty="0">
                <a:solidFill>
                  <a:srgbClr val="FF0000"/>
                </a:solidFill>
                <a:latin typeface="Courier New"/>
                <a:cs typeface="Courier New"/>
              </a:rPr>
              <a:t> </a:t>
            </a:r>
            <a:r>
              <a:rPr sz="1941" spc="-57" dirty="0">
                <a:solidFill>
                  <a:prstClr val="black"/>
                </a:solidFill>
                <a:latin typeface="Microsoft Sans Serif"/>
                <a:cs typeface="Microsoft Sans Serif"/>
              </a:rPr>
              <a:t>Vrai</a:t>
            </a:r>
            <a:r>
              <a:rPr sz="1941" spc="40"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5" dirty="0">
                <a:solidFill>
                  <a:prstClr val="black"/>
                </a:solidFill>
                <a:latin typeface="Microsoft Sans Serif"/>
                <a:cs typeface="Microsoft Sans Serif"/>
              </a:rPr>
              <a:t> </a:t>
            </a:r>
            <a:r>
              <a:rPr sz="1941" spc="-75" dirty="0">
                <a:solidFill>
                  <a:prstClr val="black"/>
                </a:solidFill>
                <a:latin typeface="Microsoft Sans Serif"/>
                <a:cs typeface="Microsoft Sans Serif"/>
              </a:rPr>
              <a:t>entier1</a:t>
            </a:r>
            <a:r>
              <a:rPr sz="1941" spc="44" dirty="0">
                <a:solidFill>
                  <a:prstClr val="black"/>
                </a:solidFill>
                <a:latin typeface="Microsoft Sans Serif"/>
                <a:cs typeface="Microsoft Sans Serif"/>
              </a:rPr>
              <a:t> </a:t>
            </a:r>
            <a:r>
              <a:rPr sz="1941" spc="-154" dirty="0">
                <a:solidFill>
                  <a:prstClr val="black"/>
                </a:solidFill>
                <a:latin typeface="Microsoft Sans Serif"/>
                <a:cs typeface="Microsoft Sans Serif"/>
              </a:rPr>
              <a:t>est</a:t>
            </a:r>
            <a:r>
              <a:rPr sz="1941" spc="31" dirty="0">
                <a:solidFill>
                  <a:prstClr val="black"/>
                </a:solidFill>
                <a:latin typeface="Microsoft Sans Serif"/>
                <a:cs typeface="Microsoft Sans Serif"/>
              </a:rPr>
              <a:t> </a:t>
            </a:r>
            <a:r>
              <a:rPr sz="1941" spc="-128" dirty="0">
                <a:solidFill>
                  <a:prstClr val="black"/>
                </a:solidFill>
                <a:latin typeface="Microsoft Sans Serif"/>
                <a:cs typeface="Microsoft Sans Serif"/>
              </a:rPr>
              <a:t>strictement</a:t>
            </a:r>
            <a:r>
              <a:rPr sz="1941" spc="53" dirty="0">
                <a:solidFill>
                  <a:prstClr val="black"/>
                </a:solidFill>
                <a:latin typeface="Microsoft Sans Serif"/>
                <a:cs typeface="Microsoft Sans Serif"/>
              </a:rPr>
              <a:t> </a:t>
            </a:r>
            <a:r>
              <a:rPr sz="1941" spc="-119" dirty="0">
                <a:solidFill>
                  <a:prstClr val="black"/>
                </a:solidFill>
                <a:latin typeface="Microsoft Sans Serif"/>
                <a:cs typeface="Microsoft Sans Serif"/>
              </a:rPr>
              <a:t>supérieur</a:t>
            </a:r>
            <a:r>
              <a:rPr sz="1941" spc="49" dirty="0">
                <a:solidFill>
                  <a:prstClr val="black"/>
                </a:solidFill>
                <a:latin typeface="Microsoft Sans Serif"/>
                <a:cs typeface="Microsoft Sans Serif"/>
              </a:rPr>
              <a:t> </a:t>
            </a:r>
            <a:r>
              <a:rPr sz="1941" spc="-13" dirty="0">
                <a:solidFill>
                  <a:prstClr val="black"/>
                </a:solidFill>
                <a:latin typeface="Microsoft Sans Serif"/>
                <a:cs typeface="Microsoft Sans Serif"/>
              </a:rPr>
              <a:t>à</a:t>
            </a:r>
            <a:r>
              <a:rPr sz="1941" spc="53" dirty="0">
                <a:solidFill>
                  <a:prstClr val="black"/>
                </a:solidFill>
                <a:latin typeface="Microsoft Sans Serif"/>
                <a:cs typeface="Microsoft Sans Serif"/>
              </a:rPr>
              <a:t> </a:t>
            </a:r>
            <a:r>
              <a:rPr sz="1941" spc="-75" dirty="0">
                <a:solidFill>
                  <a:prstClr val="black"/>
                </a:solidFill>
                <a:latin typeface="Microsoft Sans Serif"/>
                <a:cs typeface="Microsoft Sans Serif"/>
              </a:rPr>
              <a:t>entier2 </a:t>
            </a:r>
            <a:r>
              <a:rPr sz="1941" spc="-503" dirty="0">
                <a:solidFill>
                  <a:prstClr val="black"/>
                </a:solidFill>
                <a:latin typeface="Microsoft Sans Serif"/>
                <a:cs typeface="Microsoft Sans Serif"/>
              </a:rPr>
              <a:t> </a:t>
            </a:r>
            <a:r>
              <a:rPr sz="1941" spc="-4" dirty="0">
                <a:solidFill>
                  <a:srgbClr val="FF0000"/>
                </a:solidFill>
                <a:latin typeface="Courier New"/>
                <a:cs typeface="Courier New"/>
              </a:rPr>
              <a:t>entier1</a:t>
            </a:r>
            <a:r>
              <a:rPr sz="1941" spc="35" dirty="0">
                <a:solidFill>
                  <a:srgbClr val="FF0000"/>
                </a:solidFill>
                <a:latin typeface="Courier New"/>
                <a:cs typeface="Courier New"/>
              </a:rPr>
              <a:t> </a:t>
            </a:r>
            <a:r>
              <a:rPr sz="1941" spc="-4" dirty="0">
                <a:solidFill>
                  <a:srgbClr val="FF0000"/>
                </a:solidFill>
                <a:latin typeface="Courier New"/>
                <a:cs typeface="Courier New"/>
              </a:rPr>
              <a:t>-le</a:t>
            </a:r>
            <a:r>
              <a:rPr sz="1941" spc="26" dirty="0">
                <a:solidFill>
                  <a:srgbClr val="FF0000"/>
                </a:solidFill>
                <a:latin typeface="Courier New"/>
                <a:cs typeface="Courier New"/>
              </a:rPr>
              <a:t> </a:t>
            </a:r>
            <a:r>
              <a:rPr sz="1941" spc="-9" dirty="0">
                <a:solidFill>
                  <a:srgbClr val="FF0000"/>
                </a:solidFill>
                <a:latin typeface="Courier New"/>
                <a:cs typeface="Courier New"/>
              </a:rPr>
              <a:t>entier2</a:t>
            </a:r>
            <a:r>
              <a:rPr sz="1941" spc="49" dirty="0">
                <a:solidFill>
                  <a:srgbClr val="FF0000"/>
                </a:solidFill>
                <a:latin typeface="Courier New"/>
                <a:cs typeface="Courier New"/>
              </a:rPr>
              <a:t> </a:t>
            </a:r>
            <a:r>
              <a:rPr sz="1941" spc="-57" dirty="0">
                <a:solidFill>
                  <a:prstClr val="black"/>
                </a:solidFill>
                <a:latin typeface="Microsoft Sans Serif"/>
                <a:cs typeface="Microsoft Sans Serif"/>
              </a:rPr>
              <a:t>Vrai</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40" dirty="0">
                <a:solidFill>
                  <a:prstClr val="black"/>
                </a:solidFill>
                <a:latin typeface="Microsoft Sans Serif"/>
                <a:cs typeface="Microsoft Sans Serif"/>
              </a:rPr>
              <a:t> </a:t>
            </a:r>
            <a:r>
              <a:rPr sz="1941" spc="-71" dirty="0">
                <a:solidFill>
                  <a:prstClr val="black"/>
                </a:solidFill>
                <a:latin typeface="Microsoft Sans Serif"/>
                <a:cs typeface="Microsoft Sans Serif"/>
              </a:rPr>
              <a:t>entier1</a:t>
            </a:r>
            <a:r>
              <a:rPr sz="1941" spc="22" dirty="0">
                <a:solidFill>
                  <a:prstClr val="black"/>
                </a:solidFill>
                <a:latin typeface="Microsoft Sans Serif"/>
                <a:cs typeface="Microsoft Sans Serif"/>
              </a:rPr>
              <a:t> </a:t>
            </a:r>
            <a:r>
              <a:rPr sz="1941" spc="-150" dirty="0">
                <a:solidFill>
                  <a:prstClr val="black"/>
                </a:solidFill>
                <a:latin typeface="Microsoft Sans Serif"/>
                <a:cs typeface="Microsoft Sans Serif"/>
              </a:rPr>
              <a:t>est</a:t>
            </a:r>
            <a:r>
              <a:rPr sz="1941" spc="26" dirty="0">
                <a:solidFill>
                  <a:prstClr val="black"/>
                </a:solidFill>
                <a:latin typeface="Microsoft Sans Serif"/>
                <a:cs typeface="Microsoft Sans Serif"/>
              </a:rPr>
              <a:t> </a:t>
            </a:r>
            <a:r>
              <a:rPr sz="1941" spc="-75" dirty="0">
                <a:solidFill>
                  <a:prstClr val="black"/>
                </a:solidFill>
                <a:latin typeface="Microsoft Sans Serif"/>
                <a:cs typeface="Microsoft Sans Serif"/>
              </a:rPr>
              <a:t>inférieur</a:t>
            </a:r>
            <a:r>
              <a:rPr sz="1941" spc="57" dirty="0">
                <a:solidFill>
                  <a:prstClr val="black"/>
                </a:solidFill>
                <a:latin typeface="Microsoft Sans Serif"/>
                <a:cs typeface="Microsoft Sans Serif"/>
              </a:rPr>
              <a:t> </a:t>
            </a:r>
            <a:r>
              <a:rPr sz="1941" spc="-172" dirty="0">
                <a:solidFill>
                  <a:prstClr val="black"/>
                </a:solidFill>
                <a:latin typeface="Microsoft Sans Serif"/>
                <a:cs typeface="Microsoft Sans Serif"/>
              </a:rPr>
              <a:t>ou</a:t>
            </a:r>
            <a:r>
              <a:rPr sz="1941" spc="26" dirty="0">
                <a:solidFill>
                  <a:prstClr val="black"/>
                </a:solidFill>
                <a:latin typeface="Microsoft Sans Serif"/>
                <a:cs typeface="Microsoft Sans Serif"/>
              </a:rPr>
              <a:t> </a:t>
            </a:r>
            <a:r>
              <a:rPr sz="1941" spc="-49" dirty="0">
                <a:solidFill>
                  <a:prstClr val="black"/>
                </a:solidFill>
                <a:latin typeface="Microsoft Sans Serif"/>
                <a:cs typeface="Microsoft Sans Serif"/>
              </a:rPr>
              <a:t>égal</a:t>
            </a:r>
            <a:r>
              <a:rPr sz="1941" spc="26" dirty="0">
                <a:solidFill>
                  <a:prstClr val="black"/>
                </a:solidFill>
                <a:latin typeface="Microsoft Sans Serif"/>
                <a:cs typeface="Microsoft Sans Serif"/>
              </a:rPr>
              <a:t> </a:t>
            </a:r>
            <a:r>
              <a:rPr sz="1941" spc="-13" dirty="0">
                <a:solidFill>
                  <a:prstClr val="black"/>
                </a:solidFill>
                <a:latin typeface="Microsoft Sans Serif"/>
                <a:cs typeface="Microsoft Sans Serif"/>
              </a:rPr>
              <a:t>à</a:t>
            </a:r>
            <a:r>
              <a:rPr sz="1941" spc="22" dirty="0">
                <a:solidFill>
                  <a:prstClr val="black"/>
                </a:solidFill>
                <a:latin typeface="Microsoft Sans Serif"/>
                <a:cs typeface="Microsoft Sans Serif"/>
              </a:rPr>
              <a:t> </a:t>
            </a:r>
            <a:r>
              <a:rPr sz="1941" spc="-71" dirty="0">
                <a:solidFill>
                  <a:prstClr val="black"/>
                </a:solidFill>
                <a:latin typeface="Microsoft Sans Serif"/>
                <a:cs typeface="Microsoft Sans Serif"/>
              </a:rPr>
              <a:t>entier2 </a:t>
            </a:r>
            <a:r>
              <a:rPr sz="1941" spc="-66" dirty="0">
                <a:solidFill>
                  <a:prstClr val="black"/>
                </a:solidFill>
                <a:latin typeface="Microsoft Sans Serif"/>
                <a:cs typeface="Microsoft Sans Serif"/>
              </a:rPr>
              <a:t> </a:t>
            </a:r>
            <a:r>
              <a:rPr sz="1941" spc="-4" dirty="0">
                <a:solidFill>
                  <a:srgbClr val="FF0000"/>
                </a:solidFill>
                <a:latin typeface="Courier New"/>
                <a:cs typeface="Courier New"/>
              </a:rPr>
              <a:t>entier1</a:t>
            </a:r>
            <a:r>
              <a:rPr sz="1941" spc="44" dirty="0">
                <a:solidFill>
                  <a:srgbClr val="FF0000"/>
                </a:solidFill>
                <a:latin typeface="Courier New"/>
                <a:cs typeface="Courier New"/>
              </a:rPr>
              <a:t> </a:t>
            </a:r>
            <a:r>
              <a:rPr sz="1941" spc="-4" dirty="0">
                <a:solidFill>
                  <a:srgbClr val="FF0000"/>
                </a:solidFill>
                <a:latin typeface="Courier New"/>
                <a:cs typeface="Courier New"/>
              </a:rPr>
              <a:t>-lt</a:t>
            </a:r>
            <a:r>
              <a:rPr sz="1941" spc="35" dirty="0">
                <a:solidFill>
                  <a:srgbClr val="FF0000"/>
                </a:solidFill>
                <a:latin typeface="Courier New"/>
                <a:cs typeface="Courier New"/>
              </a:rPr>
              <a:t> </a:t>
            </a:r>
            <a:r>
              <a:rPr sz="1941" spc="-4" dirty="0">
                <a:solidFill>
                  <a:srgbClr val="FF0000"/>
                </a:solidFill>
                <a:latin typeface="Courier New"/>
                <a:cs typeface="Courier New"/>
              </a:rPr>
              <a:t>entier2</a:t>
            </a:r>
            <a:r>
              <a:rPr sz="1941" spc="49" dirty="0">
                <a:solidFill>
                  <a:srgbClr val="FF0000"/>
                </a:solidFill>
                <a:latin typeface="Courier New"/>
                <a:cs typeface="Courier New"/>
              </a:rPr>
              <a:t> </a:t>
            </a:r>
            <a:r>
              <a:rPr sz="1941" spc="-57" dirty="0">
                <a:solidFill>
                  <a:prstClr val="black"/>
                </a:solidFill>
                <a:latin typeface="Microsoft Sans Serif"/>
                <a:cs typeface="Microsoft Sans Serif"/>
              </a:rPr>
              <a:t>Vrai</a:t>
            </a:r>
            <a:r>
              <a:rPr sz="1941" spc="40"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49" dirty="0">
                <a:solidFill>
                  <a:prstClr val="black"/>
                </a:solidFill>
                <a:latin typeface="Microsoft Sans Serif"/>
                <a:cs typeface="Microsoft Sans Serif"/>
              </a:rPr>
              <a:t> </a:t>
            </a:r>
            <a:r>
              <a:rPr sz="1941" spc="-75" dirty="0">
                <a:solidFill>
                  <a:prstClr val="black"/>
                </a:solidFill>
                <a:latin typeface="Microsoft Sans Serif"/>
                <a:cs typeface="Microsoft Sans Serif"/>
              </a:rPr>
              <a:t>entier1</a:t>
            </a:r>
            <a:r>
              <a:rPr sz="1941" spc="26" dirty="0">
                <a:solidFill>
                  <a:prstClr val="black"/>
                </a:solidFill>
                <a:latin typeface="Microsoft Sans Serif"/>
                <a:cs typeface="Microsoft Sans Serif"/>
              </a:rPr>
              <a:t> </a:t>
            </a:r>
            <a:r>
              <a:rPr sz="1941" spc="-154" dirty="0">
                <a:solidFill>
                  <a:prstClr val="black"/>
                </a:solidFill>
                <a:latin typeface="Microsoft Sans Serif"/>
                <a:cs typeface="Microsoft Sans Serif"/>
              </a:rPr>
              <a:t>est</a:t>
            </a:r>
            <a:r>
              <a:rPr sz="1941" spc="35" dirty="0">
                <a:solidFill>
                  <a:prstClr val="black"/>
                </a:solidFill>
                <a:latin typeface="Microsoft Sans Serif"/>
                <a:cs typeface="Microsoft Sans Serif"/>
              </a:rPr>
              <a:t> </a:t>
            </a:r>
            <a:r>
              <a:rPr sz="1941" spc="-128" dirty="0">
                <a:solidFill>
                  <a:prstClr val="black"/>
                </a:solidFill>
                <a:latin typeface="Microsoft Sans Serif"/>
                <a:cs typeface="Microsoft Sans Serif"/>
              </a:rPr>
              <a:t>strictement</a:t>
            </a:r>
            <a:r>
              <a:rPr sz="1941" spc="53" dirty="0">
                <a:solidFill>
                  <a:prstClr val="black"/>
                </a:solidFill>
                <a:latin typeface="Microsoft Sans Serif"/>
                <a:cs typeface="Microsoft Sans Serif"/>
              </a:rPr>
              <a:t> </a:t>
            </a:r>
            <a:r>
              <a:rPr sz="1941" spc="-75" dirty="0">
                <a:solidFill>
                  <a:prstClr val="black"/>
                </a:solidFill>
                <a:latin typeface="Microsoft Sans Serif"/>
                <a:cs typeface="Microsoft Sans Serif"/>
              </a:rPr>
              <a:t>inférieur</a:t>
            </a:r>
            <a:r>
              <a:rPr sz="1941" spc="57" dirty="0">
                <a:solidFill>
                  <a:prstClr val="black"/>
                </a:solidFill>
                <a:latin typeface="Microsoft Sans Serif"/>
                <a:cs typeface="Microsoft Sans Serif"/>
              </a:rPr>
              <a:t> </a:t>
            </a:r>
            <a:r>
              <a:rPr sz="1941" spc="-13" dirty="0">
                <a:solidFill>
                  <a:prstClr val="black"/>
                </a:solidFill>
                <a:latin typeface="Microsoft Sans Serif"/>
                <a:cs typeface="Microsoft Sans Serif"/>
              </a:rPr>
              <a:t>à</a:t>
            </a:r>
            <a:r>
              <a:rPr sz="1941" spc="26" dirty="0">
                <a:solidFill>
                  <a:prstClr val="black"/>
                </a:solidFill>
                <a:latin typeface="Microsoft Sans Serif"/>
                <a:cs typeface="Microsoft Sans Serif"/>
              </a:rPr>
              <a:t> </a:t>
            </a:r>
            <a:r>
              <a:rPr sz="1941" spc="-84" dirty="0">
                <a:solidFill>
                  <a:prstClr val="black"/>
                </a:solidFill>
                <a:latin typeface="Microsoft Sans Serif"/>
                <a:cs typeface="Microsoft Sans Serif"/>
              </a:rPr>
              <a:t>entier</a:t>
            </a:r>
            <a:endParaRPr sz="1941">
              <a:solidFill>
                <a:prstClr val="black"/>
              </a:solidFill>
              <a:latin typeface="Microsoft Sans Serif"/>
              <a:cs typeface="Microsoft Sans Serif"/>
            </a:endParaRPr>
          </a:p>
          <a:p>
            <a:pPr marL="11206" defTabSz="806867">
              <a:spcBef>
                <a:spcPts val="719"/>
              </a:spcBef>
            </a:pPr>
            <a:r>
              <a:rPr sz="1941" spc="-4" dirty="0">
                <a:solidFill>
                  <a:srgbClr val="FF0000"/>
                </a:solidFill>
                <a:latin typeface="Courier New"/>
                <a:cs typeface="Courier New"/>
              </a:rPr>
              <a:t>entier1</a:t>
            </a:r>
            <a:r>
              <a:rPr sz="1941" spc="40" dirty="0">
                <a:solidFill>
                  <a:srgbClr val="FF0000"/>
                </a:solidFill>
                <a:latin typeface="Courier New"/>
                <a:cs typeface="Courier New"/>
              </a:rPr>
              <a:t> </a:t>
            </a:r>
            <a:r>
              <a:rPr sz="1941" spc="-4" dirty="0">
                <a:solidFill>
                  <a:srgbClr val="FF0000"/>
                </a:solidFill>
                <a:latin typeface="Courier New"/>
                <a:cs typeface="Courier New"/>
              </a:rPr>
              <a:t>-ne</a:t>
            </a:r>
            <a:r>
              <a:rPr sz="1941" spc="26" dirty="0">
                <a:solidFill>
                  <a:srgbClr val="FF0000"/>
                </a:solidFill>
                <a:latin typeface="Courier New"/>
                <a:cs typeface="Courier New"/>
              </a:rPr>
              <a:t> </a:t>
            </a:r>
            <a:r>
              <a:rPr sz="1941" spc="-9" dirty="0">
                <a:solidFill>
                  <a:srgbClr val="FF0000"/>
                </a:solidFill>
                <a:latin typeface="Courier New"/>
                <a:cs typeface="Courier New"/>
              </a:rPr>
              <a:t>entier2</a:t>
            </a:r>
            <a:r>
              <a:rPr sz="1941" spc="44" dirty="0">
                <a:solidFill>
                  <a:srgbClr val="FF0000"/>
                </a:solidFill>
                <a:latin typeface="Courier New"/>
                <a:cs typeface="Courier New"/>
              </a:rPr>
              <a:t> </a:t>
            </a:r>
            <a:r>
              <a:rPr sz="1941" spc="-57" dirty="0">
                <a:solidFill>
                  <a:prstClr val="black"/>
                </a:solidFill>
                <a:latin typeface="Microsoft Sans Serif"/>
                <a:cs typeface="Microsoft Sans Serif"/>
              </a:rPr>
              <a:t>Vrai</a:t>
            </a:r>
            <a:r>
              <a:rPr sz="1941" spc="35"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49" dirty="0">
                <a:solidFill>
                  <a:prstClr val="black"/>
                </a:solidFill>
                <a:latin typeface="Microsoft Sans Serif"/>
                <a:cs typeface="Microsoft Sans Serif"/>
              </a:rPr>
              <a:t> </a:t>
            </a:r>
            <a:r>
              <a:rPr sz="1941" spc="-75" dirty="0">
                <a:solidFill>
                  <a:prstClr val="black"/>
                </a:solidFill>
                <a:latin typeface="Microsoft Sans Serif"/>
                <a:cs typeface="Microsoft Sans Serif"/>
              </a:rPr>
              <a:t>entier1</a:t>
            </a:r>
            <a:r>
              <a:rPr sz="1941" spc="22" dirty="0">
                <a:solidFill>
                  <a:prstClr val="black"/>
                </a:solidFill>
                <a:latin typeface="Microsoft Sans Serif"/>
                <a:cs typeface="Microsoft Sans Serif"/>
              </a:rPr>
              <a:t> </a:t>
            </a:r>
            <a:r>
              <a:rPr sz="1941" spc="-154" dirty="0">
                <a:solidFill>
                  <a:prstClr val="black"/>
                </a:solidFill>
                <a:latin typeface="Microsoft Sans Serif"/>
                <a:cs typeface="Microsoft Sans Serif"/>
              </a:rPr>
              <a:t>est</a:t>
            </a:r>
            <a:r>
              <a:rPr sz="1941" spc="44" dirty="0">
                <a:solidFill>
                  <a:prstClr val="black"/>
                </a:solidFill>
                <a:latin typeface="Microsoft Sans Serif"/>
                <a:cs typeface="Microsoft Sans Serif"/>
              </a:rPr>
              <a:t> </a:t>
            </a:r>
            <a:r>
              <a:rPr sz="1941" spc="-62" dirty="0">
                <a:solidFill>
                  <a:prstClr val="black"/>
                </a:solidFill>
                <a:latin typeface="Microsoft Sans Serif"/>
                <a:cs typeface="Microsoft Sans Serif"/>
              </a:rPr>
              <a:t>di</a:t>
            </a:r>
            <a:r>
              <a:rPr sz="1941" spc="-62" dirty="0">
                <a:solidFill>
                  <a:prstClr val="black"/>
                </a:solidFill>
                <a:latin typeface="Arial MT"/>
                <a:cs typeface="Arial MT"/>
              </a:rPr>
              <a:t>ff</a:t>
            </a:r>
            <a:r>
              <a:rPr sz="1941" spc="-62" dirty="0">
                <a:solidFill>
                  <a:prstClr val="black"/>
                </a:solidFill>
                <a:latin typeface="Microsoft Sans Serif"/>
                <a:cs typeface="Microsoft Sans Serif"/>
              </a:rPr>
              <a:t>érent</a:t>
            </a:r>
            <a:r>
              <a:rPr sz="1941" spc="49" dirty="0">
                <a:solidFill>
                  <a:prstClr val="black"/>
                </a:solidFill>
                <a:latin typeface="Microsoft Sans Serif"/>
                <a:cs typeface="Microsoft Sans Serif"/>
              </a:rPr>
              <a:t> </a:t>
            </a:r>
            <a:r>
              <a:rPr sz="1941" spc="-62" dirty="0">
                <a:solidFill>
                  <a:prstClr val="black"/>
                </a:solidFill>
                <a:latin typeface="Microsoft Sans Serif"/>
                <a:cs typeface="Microsoft Sans Serif"/>
              </a:rPr>
              <a:t>de</a:t>
            </a:r>
            <a:r>
              <a:rPr sz="1941" spc="26" dirty="0">
                <a:solidFill>
                  <a:prstClr val="black"/>
                </a:solidFill>
                <a:latin typeface="Microsoft Sans Serif"/>
                <a:cs typeface="Microsoft Sans Serif"/>
              </a:rPr>
              <a:t> </a:t>
            </a:r>
            <a:r>
              <a:rPr sz="1941" spc="-75" dirty="0">
                <a:solidFill>
                  <a:prstClr val="black"/>
                </a:solidFill>
                <a:latin typeface="Microsoft Sans Serif"/>
                <a:cs typeface="Microsoft Sans Serif"/>
              </a:rPr>
              <a:t>entier2</a:t>
            </a:r>
            <a:endParaRPr sz="1941">
              <a:solidFill>
                <a:prstClr val="black"/>
              </a:solidFill>
              <a:latin typeface="Microsoft Sans Serif"/>
              <a:cs typeface="Microsoft Sans Serif"/>
            </a:endParaRPr>
          </a:p>
        </p:txBody>
      </p:sp>
      <p:sp>
        <p:nvSpPr>
          <p:cNvPr id="4" name="object 4"/>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63</a:t>
            </a:r>
            <a:endParaRPr sz="1235">
              <a:solidFill>
                <a:prstClr val="black"/>
              </a:solidFill>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5" y="356189"/>
            <a:ext cx="9704584" cy="667121"/>
          </a:xfrm>
          <a:prstGeom prst="rect">
            <a:avLst/>
          </a:prstGeom>
        </p:spPr>
        <p:txBody>
          <a:bodyPr vert="horz" wrap="square" lIns="0" tIns="15128" rIns="0" bIns="0" rtlCol="0">
            <a:spAutoFit/>
          </a:bodyPr>
          <a:lstStyle/>
          <a:p>
            <a:pPr marL="11206">
              <a:spcBef>
                <a:spcPts val="119"/>
              </a:spcBef>
            </a:pPr>
            <a:r>
              <a:rPr lang="fr-FR" spc="-168" dirty="0"/>
              <a:t>Opérateurs</a:t>
            </a:r>
            <a:r>
              <a:rPr lang="fr-FR" spc="62" dirty="0"/>
              <a:t> </a:t>
            </a:r>
            <a:r>
              <a:rPr lang="fr-FR" spc="-115" dirty="0"/>
              <a:t>sur les numériques : Exemples</a:t>
            </a:r>
            <a:endParaRPr spc="-243" dirty="0"/>
          </a:p>
        </p:txBody>
      </p:sp>
      <p:sp>
        <p:nvSpPr>
          <p:cNvPr id="3" name="object 3"/>
          <p:cNvSpPr txBox="1"/>
          <p:nvPr/>
        </p:nvSpPr>
        <p:spPr>
          <a:xfrm>
            <a:off x="2322576" y="1609120"/>
            <a:ext cx="5205693" cy="445356"/>
          </a:xfrm>
          <a:prstGeom prst="rect">
            <a:avLst/>
          </a:prstGeom>
        </p:spPr>
        <p:txBody>
          <a:bodyPr vert="horz" wrap="square" lIns="0" tIns="10646" rIns="0" bIns="0" rtlCol="0">
            <a:spAutoFit/>
          </a:bodyPr>
          <a:lstStyle/>
          <a:p>
            <a:pPr marL="11206" defTabSz="806867">
              <a:spcBef>
                <a:spcPts val="84"/>
              </a:spcBef>
            </a:pPr>
            <a:r>
              <a:rPr sz="2824" spc="-375" dirty="0">
                <a:solidFill>
                  <a:prstClr val="black"/>
                </a:solidFill>
                <a:latin typeface="Microsoft Sans Serif"/>
                <a:cs typeface="Microsoft Sans Serif"/>
              </a:rPr>
              <a:t>E</a:t>
            </a:r>
            <a:r>
              <a:rPr sz="2824" spc="-335" dirty="0">
                <a:solidFill>
                  <a:prstClr val="black"/>
                </a:solidFill>
                <a:latin typeface="Microsoft Sans Serif"/>
                <a:cs typeface="Microsoft Sans Serif"/>
              </a:rPr>
              <a:t>x</a:t>
            </a:r>
            <a:r>
              <a:rPr sz="2824" spc="-221" dirty="0">
                <a:solidFill>
                  <a:prstClr val="black"/>
                </a:solidFill>
                <a:latin typeface="Microsoft Sans Serif"/>
                <a:cs typeface="Microsoft Sans Serif"/>
              </a:rPr>
              <a:t>emples</a:t>
            </a:r>
            <a:r>
              <a:rPr sz="2824" spc="18" dirty="0">
                <a:solidFill>
                  <a:prstClr val="black"/>
                </a:solidFill>
                <a:latin typeface="Microsoft Sans Serif"/>
                <a:cs typeface="Microsoft Sans Serif"/>
              </a:rPr>
              <a:t> </a:t>
            </a:r>
            <a:r>
              <a:rPr sz="2824" spc="-88" dirty="0">
                <a:solidFill>
                  <a:prstClr val="black"/>
                </a:solidFill>
                <a:latin typeface="Microsoft Sans Serif"/>
                <a:cs typeface="Microsoft Sans Serif"/>
              </a:rPr>
              <a:t>de</a:t>
            </a:r>
            <a:r>
              <a:rPr sz="2824" spc="26" dirty="0">
                <a:solidFill>
                  <a:prstClr val="black"/>
                </a:solidFill>
                <a:latin typeface="Microsoft Sans Serif"/>
                <a:cs typeface="Microsoft Sans Serif"/>
              </a:rPr>
              <a:t> </a:t>
            </a:r>
            <a:r>
              <a:rPr sz="2824" spc="-344" dirty="0">
                <a:solidFill>
                  <a:prstClr val="black"/>
                </a:solidFill>
                <a:latin typeface="Microsoft Sans Serif"/>
                <a:cs typeface="Microsoft Sans Serif"/>
              </a:rPr>
              <a:t>c</a:t>
            </a:r>
            <a:r>
              <a:rPr sz="2824" spc="-150" dirty="0">
                <a:solidFill>
                  <a:prstClr val="black"/>
                </a:solidFill>
                <a:latin typeface="Microsoft Sans Serif"/>
                <a:cs typeface="Microsoft Sans Serif"/>
              </a:rPr>
              <a:t>ompa</a:t>
            </a:r>
            <a:r>
              <a:rPr sz="2824" spc="-115" dirty="0">
                <a:solidFill>
                  <a:prstClr val="black"/>
                </a:solidFill>
                <a:latin typeface="Microsoft Sans Serif"/>
                <a:cs typeface="Microsoft Sans Serif"/>
              </a:rPr>
              <a:t>r</a:t>
            </a:r>
            <a:r>
              <a:rPr sz="2824" spc="-251" dirty="0">
                <a:solidFill>
                  <a:prstClr val="black"/>
                </a:solidFill>
                <a:latin typeface="Microsoft Sans Serif"/>
                <a:cs typeface="Microsoft Sans Serif"/>
              </a:rPr>
              <a:t>aisons</a:t>
            </a:r>
            <a:r>
              <a:rPr sz="2824" spc="26" dirty="0">
                <a:solidFill>
                  <a:prstClr val="black"/>
                </a:solidFill>
                <a:latin typeface="Microsoft Sans Serif"/>
                <a:cs typeface="Microsoft Sans Serif"/>
              </a:rPr>
              <a:t> </a:t>
            </a:r>
            <a:r>
              <a:rPr sz="2824" spc="-124" dirty="0">
                <a:solidFill>
                  <a:prstClr val="black"/>
                </a:solidFill>
                <a:latin typeface="Microsoft Sans Serif"/>
                <a:cs typeface="Microsoft Sans Serif"/>
              </a:rPr>
              <a:t>d'e</a:t>
            </a:r>
            <a:r>
              <a:rPr sz="2824" spc="-150" dirty="0">
                <a:solidFill>
                  <a:prstClr val="black"/>
                </a:solidFill>
                <a:latin typeface="Microsoft Sans Serif"/>
                <a:cs typeface="Microsoft Sans Serif"/>
              </a:rPr>
              <a:t>n</a:t>
            </a:r>
            <a:r>
              <a:rPr sz="2824" spc="-146" dirty="0">
                <a:solidFill>
                  <a:prstClr val="black"/>
                </a:solidFill>
                <a:latin typeface="Microsoft Sans Serif"/>
                <a:cs typeface="Microsoft Sans Serif"/>
              </a:rPr>
              <a:t>tiers:</a:t>
            </a:r>
            <a:endParaRPr sz="2824">
              <a:solidFill>
                <a:prstClr val="black"/>
              </a:solidFill>
              <a:latin typeface="Microsoft Sans Serif"/>
              <a:cs typeface="Microsoft Sans Serif"/>
            </a:endParaRPr>
          </a:p>
        </p:txBody>
      </p:sp>
      <p:graphicFrame>
        <p:nvGraphicFramePr>
          <p:cNvPr id="4" name="object 4"/>
          <p:cNvGraphicFramePr>
            <a:graphicFrameLocks noGrp="1"/>
          </p:cNvGraphicFramePr>
          <p:nvPr/>
        </p:nvGraphicFramePr>
        <p:xfrm>
          <a:off x="2305767" y="2167682"/>
          <a:ext cx="7882213" cy="2724234"/>
        </p:xfrm>
        <a:graphic>
          <a:graphicData uri="http://schemas.openxmlformats.org/drawingml/2006/table">
            <a:tbl>
              <a:tblPr firstRow="1" bandRow="1">
                <a:tableStyleId>{2D5ABB26-0587-4C30-8999-92F81FD0307C}</a:tableStyleId>
              </a:tblPr>
              <a:tblGrid>
                <a:gridCol w="479051">
                  <a:extLst>
                    <a:ext uri="{9D8B030D-6E8A-4147-A177-3AD203B41FA5}">
                      <a16:colId xmlns:a16="http://schemas.microsoft.com/office/drawing/2014/main" val="20000"/>
                    </a:ext>
                  </a:extLst>
                </a:gridCol>
                <a:gridCol w="751914">
                  <a:extLst>
                    <a:ext uri="{9D8B030D-6E8A-4147-A177-3AD203B41FA5}">
                      <a16:colId xmlns:a16="http://schemas.microsoft.com/office/drawing/2014/main" val="20001"/>
                    </a:ext>
                  </a:extLst>
                </a:gridCol>
                <a:gridCol w="370354">
                  <a:extLst>
                    <a:ext uri="{9D8B030D-6E8A-4147-A177-3AD203B41FA5}">
                      <a16:colId xmlns:a16="http://schemas.microsoft.com/office/drawing/2014/main" val="20002"/>
                    </a:ext>
                  </a:extLst>
                </a:gridCol>
                <a:gridCol w="230281">
                  <a:extLst>
                    <a:ext uri="{9D8B030D-6E8A-4147-A177-3AD203B41FA5}">
                      <a16:colId xmlns:a16="http://schemas.microsoft.com/office/drawing/2014/main" val="20003"/>
                    </a:ext>
                  </a:extLst>
                </a:gridCol>
                <a:gridCol w="522193">
                  <a:extLst>
                    <a:ext uri="{9D8B030D-6E8A-4147-A177-3AD203B41FA5}">
                      <a16:colId xmlns:a16="http://schemas.microsoft.com/office/drawing/2014/main" val="20004"/>
                    </a:ext>
                  </a:extLst>
                </a:gridCol>
                <a:gridCol w="262777">
                  <a:extLst>
                    <a:ext uri="{9D8B030D-6E8A-4147-A177-3AD203B41FA5}">
                      <a16:colId xmlns:a16="http://schemas.microsoft.com/office/drawing/2014/main" val="20005"/>
                    </a:ext>
                  </a:extLst>
                </a:gridCol>
                <a:gridCol w="491938">
                  <a:extLst>
                    <a:ext uri="{9D8B030D-6E8A-4147-A177-3AD203B41FA5}">
                      <a16:colId xmlns:a16="http://schemas.microsoft.com/office/drawing/2014/main" val="20006"/>
                    </a:ext>
                  </a:extLst>
                </a:gridCol>
                <a:gridCol w="282949">
                  <a:extLst>
                    <a:ext uri="{9D8B030D-6E8A-4147-A177-3AD203B41FA5}">
                      <a16:colId xmlns:a16="http://schemas.microsoft.com/office/drawing/2014/main" val="20007"/>
                    </a:ext>
                  </a:extLst>
                </a:gridCol>
                <a:gridCol w="1220320">
                  <a:extLst>
                    <a:ext uri="{9D8B030D-6E8A-4147-A177-3AD203B41FA5}">
                      <a16:colId xmlns:a16="http://schemas.microsoft.com/office/drawing/2014/main" val="20008"/>
                    </a:ext>
                  </a:extLst>
                </a:gridCol>
                <a:gridCol w="376518">
                  <a:extLst>
                    <a:ext uri="{9D8B030D-6E8A-4147-A177-3AD203B41FA5}">
                      <a16:colId xmlns:a16="http://schemas.microsoft.com/office/drawing/2014/main" val="20009"/>
                    </a:ext>
                  </a:extLst>
                </a:gridCol>
                <a:gridCol w="750234">
                  <a:extLst>
                    <a:ext uri="{9D8B030D-6E8A-4147-A177-3AD203B41FA5}">
                      <a16:colId xmlns:a16="http://schemas.microsoft.com/office/drawing/2014/main" val="20010"/>
                    </a:ext>
                  </a:extLst>
                </a:gridCol>
                <a:gridCol w="282949">
                  <a:extLst>
                    <a:ext uri="{9D8B030D-6E8A-4147-A177-3AD203B41FA5}">
                      <a16:colId xmlns:a16="http://schemas.microsoft.com/office/drawing/2014/main" val="20011"/>
                    </a:ext>
                  </a:extLst>
                </a:gridCol>
                <a:gridCol w="1032621">
                  <a:extLst>
                    <a:ext uri="{9D8B030D-6E8A-4147-A177-3AD203B41FA5}">
                      <a16:colId xmlns:a16="http://schemas.microsoft.com/office/drawing/2014/main" val="20012"/>
                    </a:ext>
                  </a:extLst>
                </a:gridCol>
                <a:gridCol w="470647">
                  <a:extLst>
                    <a:ext uri="{9D8B030D-6E8A-4147-A177-3AD203B41FA5}">
                      <a16:colId xmlns:a16="http://schemas.microsoft.com/office/drawing/2014/main" val="20013"/>
                    </a:ext>
                  </a:extLst>
                </a:gridCol>
                <a:gridCol w="357467">
                  <a:extLst>
                    <a:ext uri="{9D8B030D-6E8A-4147-A177-3AD203B41FA5}">
                      <a16:colId xmlns:a16="http://schemas.microsoft.com/office/drawing/2014/main" val="20014"/>
                    </a:ext>
                  </a:extLst>
                </a:gridCol>
              </a:tblGrid>
              <a:tr h="227617">
                <a:tc gridSpan="2">
                  <a:txBody>
                    <a:bodyPr/>
                    <a:lstStyle/>
                    <a:p>
                      <a:pPr marL="382270" indent="-351155">
                        <a:lnSpc>
                          <a:spcPts val="1450"/>
                        </a:lnSpc>
                        <a:buClr>
                          <a:srgbClr val="DD8046"/>
                        </a:buClr>
                        <a:buSzPct val="60714"/>
                        <a:buFont typeface="Wingdings"/>
                        <a:buChar char=""/>
                        <a:tabLst>
                          <a:tab pos="382270" algn="l"/>
                          <a:tab pos="382905" algn="l"/>
                        </a:tabLst>
                      </a:pPr>
                      <a:r>
                        <a:rPr sz="1200" dirty="0">
                          <a:latin typeface="Courier New"/>
                          <a:cs typeface="Courier New"/>
                        </a:rPr>
                        <a:t>[</a:t>
                      </a:r>
                      <a:r>
                        <a:rPr sz="1200" spc="-30" dirty="0">
                          <a:latin typeface="Courier New"/>
                          <a:cs typeface="Courier New"/>
                        </a:rPr>
                        <a:t> </a:t>
                      </a:r>
                      <a:r>
                        <a:rPr sz="1200" dirty="0">
                          <a:latin typeface="Courier New"/>
                          <a:cs typeface="Courier New"/>
                        </a:rPr>
                        <a:t>2</a:t>
                      </a:r>
                      <a:r>
                        <a:rPr sz="1200" spc="-30" dirty="0">
                          <a:latin typeface="Courier New"/>
                          <a:cs typeface="Courier New"/>
                        </a:rPr>
                        <a:t> </a:t>
                      </a:r>
                      <a:r>
                        <a:rPr sz="1200" spc="-5" dirty="0">
                          <a:latin typeface="Courier New"/>
                          <a:cs typeface="Courier New"/>
                        </a:rPr>
                        <a:t>-lt</a:t>
                      </a:r>
                      <a:r>
                        <a:rPr sz="1200" spc="-35" dirty="0">
                          <a:latin typeface="Courier New"/>
                          <a:cs typeface="Courier New"/>
                        </a:rPr>
                        <a:t> </a:t>
                      </a:r>
                      <a:r>
                        <a:rPr sz="1200" dirty="0">
                          <a:latin typeface="Courier New"/>
                          <a:cs typeface="Courier New"/>
                        </a:rPr>
                        <a:t>3</a:t>
                      </a:r>
                      <a:endParaRPr sz="1200">
                        <a:latin typeface="Courier New"/>
                        <a:cs typeface="Courier New"/>
                      </a:endParaRPr>
                    </a:p>
                  </a:txBody>
                  <a:tcPr marL="0" marR="0" marT="0" marB="0"/>
                </a:tc>
                <a:tc hMerge="1">
                  <a:txBody>
                    <a:bodyPr/>
                    <a:lstStyle/>
                    <a:p>
                      <a:endParaRPr/>
                    </a:p>
                  </a:txBody>
                  <a:tcPr marL="0" marR="0" marT="0" marB="0"/>
                </a:tc>
                <a:tc>
                  <a:txBody>
                    <a:bodyPr/>
                    <a:lstStyle/>
                    <a:p>
                      <a:pPr marL="52705">
                        <a:lnSpc>
                          <a:spcPts val="1450"/>
                        </a:lnSpc>
                      </a:pPr>
                      <a:r>
                        <a:rPr sz="1200" dirty="0">
                          <a:latin typeface="Courier New"/>
                          <a:cs typeface="Courier New"/>
                        </a:rPr>
                        <a:t>]</a:t>
                      </a:r>
                      <a:endParaRPr sz="1200">
                        <a:latin typeface="Courier New"/>
                        <a:cs typeface="Courier New"/>
                      </a:endParaRPr>
                    </a:p>
                  </a:txBody>
                  <a:tcPr marL="0" marR="0" marT="0" marB="0"/>
                </a:tc>
                <a:tc>
                  <a:txBody>
                    <a:bodyPr/>
                    <a:lstStyle/>
                    <a:p>
                      <a:pPr marL="46355">
                        <a:lnSpc>
                          <a:spcPts val="1450"/>
                        </a:lnSpc>
                      </a:pPr>
                      <a:r>
                        <a:rPr sz="1200" dirty="0">
                          <a:latin typeface="Courier New"/>
                          <a:cs typeface="Courier New"/>
                        </a:rPr>
                        <a:t>;</a:t>
                      </a:r>
                      <a:endParaRPr sz="1200">
                        <a:latin typeface="Courier New"/>
                        <a:cs typeface="Courier New"/>
                      </a:endParaRPr>
                    </a:p>
                  </a:txBody>
                  <a:tcPr marL="0" marR="0" marT="0" marB="0"/>
                </a:tc>
                <a:tc>
                  <a:txBody>
                    <a:bodyPr/>
                    <a:lstStyle/>
                    <a:p>
                      <a:pPr marR="50165" algn="r">
                        <a:lnSpc>
                          <a:spcPts val="1450"/>
                        </a:lnSpc>
                      </a:pPr>
                      <a:r>
                        <a:rPr sz="1200" spc="-5" dirty="0">
                          <a:latin typeface="Courier New"/>
                          <a:cs typeface="Courier New"/>
                        </a:rPr>
                        <a:t>echo</a:t>
                      </a:r>
                      <a:endParaRPr sz="1200">
                        <a:latin typeface="Courier New"/>
                        <a:cs typeface="Courier New"/>
                      </a:endParaRPr>
                    </a:p>
                  </a:txBody>
                  <a:tcPr marL="0" marR="0" marT="0" marB="0"/>
                </a:tc>
                <a:tc gridSpan="10">
                  <a:txBody>
                    <a:bodyPr/>
                    <a:lstStyle/>
                    <a:p>
                      <a:pPr marL="46990">
                        <a:lnSpc>
                          <a:spcPts val="1450"/>
                        </a:lnSpc>
                      </a:pPr>
                      <a:r>
                        <a:rPr sz="1200" spc="-5" dirty="0">
                          <a:latin typeface="Courier New"/>
                          <a:cs typeface="Courier New"/>
                        </a:rPr>
                        <a:t>$?</a:t>
                      </a:r>
                      <a:endParaRPr sz="12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27617">
                <a:tc gridSpan="2">
                  <a:txBody>
                    <a:bodyPr/>
                    <a:lstStyle/>
                    <a:p>
                      <a:pPr marL="382270" indent="-351155">
                        <a:lnSpc>
                          <a:spcPct val="100000"/>
                        </a:lnSpc>
                        <a:spcBef>
                          <a:spcPts val="209"/>
                        </a:spcBef>
                        <a:buClr>
                          <a:srgbClr val="DD8046"/>
                        </a:buClr>
                        <a:buSzPct val="60714"/>
                        <a:buFont typeface="Wingdings"/>
                        <a:buChar char=""/>
                        <a:tabLst>
                          <a:tab pos="382270" algn="l"/>
                          <a:tab pos="382905" algn="l"/>
                        </a:tabLst>
                      </a:pPr>
                      <a:r>
                        <a:rPr sz="1200" dirty="0">
                          <a:latin typeface="Courier New"/>
                          <a:cs typeface="Courier New"/>
                        </a:rPr>
                        <a:t>[</a:t>
                      </a:r>
                      <a:r>
                        <a:rPr sz="1200" spc="-30" dirty="0">
                          <a:latin typeface="Courier New"/>
                          <a:cs typeface="Courier New"/>
                        </a:rPr>
                        <a:t> </a:t>
                      </a:r>
                      <a:r>
                        <a:rPr sz="1200" dirty="0">
                          <a:latin typeface="Courier New"/>
                          <a:cs typeface="Courier New"/>
                        </a:rPr>
                        <a:t>5</a:t>
                      </a:r>
                      <a:r>
                        <a:rPr sz="1200" spc="-30" dirty="0">
                          <a:latin typeface="Courier New"/>
                          <a:cs typeface="Courier New"/>
                        </a:rPr>
                        <a:t> </a:t>
                      </a:r>
                      <a:r>
                        <a:rPr sz="1200" spc="-5" dirty="0">
                          <a:latin typeface="Courier New"/>
                          <a:cs typeface="Courier New"/>
                        </a:rPr>
                        <a:t>-lt</a:t>
                      </a:r>
                      <a:r>
                        <a:rPr sz="1200" spc="-35" dirty="0">
                          <a:latin typeface="Courier New"/>
                          <a:cs typeface="Courier New"/>
                        </a:rPr>
                        <a:t> </a:t>
                      </a:r>
                      <a:r>
                        <a:rPr sz="1200" dirty="0">
                          <a:latin typeface="Courier New"/>
                          <a:cs typeface="Courier New"/>
                        </a:rPr>
                        <a:t>5</a:t>
                      </a:r>
                      <a:endParaRPr sz="1200">
                        <a:latin typeface="Courier New"/>
                        <a:cs typeface="Courier New"/>
                      </a:endParaRPr>
                    </a:p>
                  </a:txBody>
                  <a:tcPr marL="0" marR="0" marT="23531" marB="0"/>
                </a:tc>
                <a:tc hMerge="1">
                  <a:txBody>
                    <a:bodyPr/>
                    <a:lstStyle/>
                    <a:p>
                      <a:endParaRPr/>
                    </a:p>
                  </a:txBody>
                  <a:tcPr marL="0" marR="0" marT="0" marB="0"/>
                </a:tc>
                <a:tc>
                  <a:txBody>
                    <a:bodyPr/>
                    <a:lstStyle/>
                    <a:p>
                      <a:pPr marL="52705">
                        <a:lnSpc>
                          <a:spcPct val="100000"/>
                        </a:lnSpc>
                        <a:spcBef>
                          <a:spcPts val="209"/>
                        </a:spcBef>
                      </a:pPr>
                      <a:r>
                        <a:rPr sz="1200" dirty="0">
                          <a:latin typeface="Courier New"/>
                          <a:cs typeface="Courier New"/>
                        </a:rPr>
                        <a:t>]</a:t>
                      </a:r>
                      <a:endParaRPr sz="1200">
                        <a:latin typeface="Courier New"/>
                        <a:cs typeface="Courier New"/>
                      </a:endParaRPr>
                    </a:p>
                  </a:txBody>
                  <a:tcPr marL="0" marR="0" marT="23531" marB="0"/>
                </a:tc>
                <a:tc>
                  <a:txBody>
                    <a:bodyPr/>
                    <a:lstStyle/>
                    <a:p>
                      <a:pPr marL="46355">
                        <a:lnSpc>
                          <a:spcPct val="100000"/>
                        </a:lnSpc>
                        <a:spcBef>
                          <a:spcPts val="209"/>
                        </a:spcBef>
                      </a:pPr>
                      <a:r>
                        <a:rPr sz="1200" dirty="0">
                          <a:latin typeface="Courier New"/>
                          <a:cs typeface="Courier New"/>
                        </a:rPr>
                        <a:t>;</a:t>
                      </a:r>
                      <a:endParaRPr sz="1200">
                        <a:latin typeface="Courier New"/>
                        <a:cs typeface="Courier New"/>
                      </a:endParaRPr>
                    </a:p>
                  </a:txBody>
                  <a:tcPr marL="0" marR="0" marT="23531" marB="0"/>
                </a:tc>
                <a:tc>
                  <a:txBody>
                    <a:bodyPr/>
                    <a:lstStyle/>
                    <a:p>
                      <a:pPr marR="50165" algn="r">
                        <a:lnSpc>
                          <a:spcPct val="100000"/>
                        </a:lnSpc>
                        <a:spcBef>
                          <a:spcPts val="209"/>
                        </a:spcBef>
                      </a:pPr>
                      <a:r>
                        <a:rPr sz="1200" spc="-5" dirty="0">
                          <a:latin typeface="Courier New"/>
                          <a:cs typeface="Courier New"/>
                        </a:rPr>
                        <a:t>echo</a:t>
                      </a:r>
                      <a:endParaRPr sz="1200">
                        <a:latin typeface="Courier New"/>
                        <a:cs typeface="Courier New"/>
                      </a:endParaRPr>
                    </a:p>
                  </a:txBody>
                  <a:tcPr marL="0" marR="0" marT="23531" marB="0"/>
                </a:tc>
                <a:tc gridSpan="10">
                  <a:txBody>
                    <a:bodyPr/>
                    <a:lstStyle/>
                    <a:p>
                      <a:pPr marL="46990">
                        <a:lnSpc>
                          <a:spcPct val="100000"/>
                        </a:lnSpc>
                        <a:spcBef>
                          <a:spcPts val="209"/>
                        </a:spcBef>
                      </a:pPr>
                      <a:r>
                        <a:rPr sz="1200" spc="-5" dirty="0">
                          <a:latin typeface="Courier New"/>
                          <a:cs typeface="Courier New"/>
                        </a:rPr>
                        <a:t>$?</a:t>
                      </a:r>
                      <a:endParaRPr sz="1200">
                        <a:latin typeface="Courier New"/>
                        <a:cs typeface="Courier New"/>
                      </a:endParaRPr>
                    </a:p>
                  </a:txBody>
                  <a:tcPr marL="0" marR="0" marT="23531"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556707">
                <a:tc gridSpan="2">
                  <a:txBody>
                    <a:bodyPr/>
                    <a:lstStyle/>
                    <a:p>
                      <a:pPr marL="382270" indent="-351155">
                        <a:lnSpc>
                          <a:spcPct val="100000"/>
                        </a:lnSpc>
                        <a:spcBef>
                          <a:spcPts val="660"/>
                        </a:spcBef>
                        <a:buClr>
                          <a:srgbClr val="DD8046"/>
                        </a:buClr>
                        <a:buSzPct val="60714"/>
                        <a:buFont typeface="Wingdings"/>
                        <a:buChar char=""/>
                        <a:tabLst>
                          <a:tab pos="382270" algn="l"/>
                          <a:tab pos="382905" algn="l"/>
                        </a:tabLst>
                      </a:pPr>
                      <a:r>
                        <a:rPr sz="1200" spc="-5" dirty="0">
                          <a:latin typeface="Courier New"/>
                          <a:cs typeface="Courier New"/>
                        </a:rPr>
                        <a:t>varx=2</a:t>
                      </a:r>
                      <a:r>
                        <a:rPr sz="1200" spc="-70" dirty="0">
                          <a:latin typeface="Courier New"/>
                          <a:cs typeface="Courier New"/>
                        </a:rPr>
                        <a:t> </a:t>
                      </a:r>
                      <a:r>
                        <a:rPr sz="1200" dirty="0">
                          <a:latin typeface="Courier New"/>
                          <a:cs typeface="Courier New"/>
                        </a:rPr>
                        <a:t>;</a:t>
                      </a:r>
                    </a:p>
                    <a:p>
                      <a:pPr marL="382270" indent="-351155">
                        <a:lnSpc>
                          <a:spcPct val="100000"/>
                        </a:lnSpc>
                        <a:spcBef>
                          <a:spcPts val="805"/>
                        </a:spcBef>
                        <a:buClr>
                          <a:srgbClr val="DD8046"/>
                        </a:buClr>
                        <a:buSzPct val="60714"/>
                        <a:buFont typeface="Wingdings"/>
                        <a:buChar char=""/>
                        <a:tabLst>
                          <a:tab pos="382270" algn="l"/>
                          <a:tab pos="382905" algn="l"/>
                        </a:tabLst>
                      </a:pPr>
                      <a:r>
                        <a:rPr sz="1200" dirty="0">
                          <a:latin typeface="Courier New"/>
                          <a:cs typeface="Courier New"/>
                        </a:rPr>
                        <a:t>[</a:t>
                      </a:r>
                      <a:r>
                        <a:rPr sz="1200" spc="-65" dirty="0">
                          <a:latin typeface="Courier New"/>
                          <a:cs typeface="Courier New"/>
                        </a:rPr>
                        <a:t> </a:t>
                      </a:r>
                      <a:r>
                        <a:rPr sz="1200" spc="-5" dirty="0">
                          <a:latin typeface="Courier New"/>
                          <a:cs typeface="Courier New"/>
                        </a:rPr>
                        <a:t>"$varx"</a:t>
                      </a:r>
                      <a:endParaRPr sz="1200" dirty="0">
                        <a:latin typeface="Courier New"/>
                        <a:cs typeface="Courier New"/>
                      </a:endParaRPr>
                    </a:p>
                  </a:txBody>
                  <a:tcPr marL="0" marR="0" marT="73959" marB="0"/>
                </a:tc>
                <a:tc hMerge="1">
                  <a:txBody>
                    <a:bodyPr/>
                    <a:lstStyle/>
                    <a:p>
                      <a:endParaRPr/>
                    </a:p>
                  </a:txBody>
                  <a:tcPr marL="0" marR="0" marT="0" marB="0"/>
                </a:tc>
                <a:tc>
                  <a:txBody>
                    <a:bodyPr/>
                    <a:lstStyle/>
                    <a:p>
                      <a:pPr>
                        <a:lnSpc>
                          <a:spcPct val="100000"/>
                        </a:lnSpc>
                      </a:pPr>
                      <a:endParaRPr sz="1400" dirty="0">
                        <a:latin typeface="Times New Roman"/>
                        <a:cs typeface="Times New Roman"/>
                      </a:endParaRPr>
                    </a:p>
                    <a:p>
                      <a:pPr marL="52705">
                        <a:lnSpc>
                          <a:spcPct val="100000"/>
                        </a:lnSpc>
                        <a:spcBef>
                          <a:spcPts val="1305"/>
                        </a:spcBef>
                      </a:pPr>
                      <a:r>
                        <a:rPr sz="1200" spc="-10" dirty="0">
                          <a:latin typeface="Courier New"/>
                          <a:cs typeface="Courier New"/>
                        </a:rPr>
                        <a:t>-lt</a:t>
                      </a:r>
                      <a:endParaRPr sz="1200" dirty="0">
                        <a:latin typeface="Courier New"/>
                        <a:cs typeface="Courier New"/>
                      </a:endParaRPr>
                    </a:p>
                  </a:txBody>
                  <a:tcPr marL="0" marR="0" marT="0" marB="0"/>
                </a:tc>
                <a:tc gridSpan="2">
                  <a:txBody>
                    <a:bodyPr/>
                    <a:lstStyle/>
                    <a:p>
                      <a:pPr marL="57150" marR="39370" indent="-10795">
                        <a:lnSpc>
                          <a:spcPts val="2480"/>
                        </a:lnSpc>
                      </a:pPr>
                      <a:r>
                        <a:rPr sz="1200" spc="-5" dirty="0">
                          <a:latin typeface="Courier New"/>
                          <a:cs typeface="Courier New"/>
                        </a:rPr>
                        <a:t>vary=3 </a:t>
                      </a:r>
                      <a:r>
                        <a:rPr sz="1200" dirty="0">
                          <a:latin typeface="Courier New"/>
                          <a:cs typeface="Courier New"/>
                        </a:rPr>
                        <a:t> </a:t>
                      </a:r>
                      <a:r>
                        <a:rPr sz="1200" spc="-5" dirty="0">
                          <a:latin typeface="Courier New"/>
                          <a:cs typeface="Courier New"/>
                        </a:rPr>
                        <a:t>"$vary</a:t>
                      </a:r>
                      <a:r>
                        <a:rPr sz="1200" dirty="0">
                          <a:latin typeface="Courier New"/>
                          <a:cs typeface="Courier New"/>
                        </a:rPr>
                        <a:t>"</a:t>
                      </a:r>
                    </a:p>
                  </a:txBody>
                  <a:tcPr marL="0" marR="0" marT="0" marB="0"/>
                </a:tc>
                <a:tc hMerge="1">
                  <a:txBody>
                    <a:bodyPr/>
                    <a:lstStyle/>
                    <a:p>
                      <a:endParaRPr/>
                    </a:p>
                  </a:txBody>
                  <a:tcPr marL="0" marR="0" marT="0" marB="0"/>
                </a:tc>
                <a:tc>
                  <a:txBody>
                    <a:bodyPr/>
                    <a:lstStyle/>
                    <a:p>
                      <a:pPr marL="109220">
                        <a:lnSpc>
                          <a:spcPct val="100000"/>
                        </a:lnSpc>
                        <a:spcBef>
                          <a:spcPts val="660"/>
                        </a:spcBef>
                      </a:pPr>
                      <a:r>
                        <a:rPr sz="1200" dirty="0">
                          <a:latin typeface="Courier New"/>
                          <a:cs typeface="Courier New"/>
                        </a:rPr>
                        <a:t>;</a:t>
                      </a:r>
                    </a:p>
                    <a:p>
                      <a:pPr marL="57785">
                        <a:lnSpc>
                          <a:spcPct val="100000"/>
                        </a:lnSpc>
                        <a:spcBef>
                          <a:spcPts val="805"/>
                        </a:spcBef>
                      </a:pPr>
                      <a:r>
                        <a:rPr sz="1200" spc="-5" dirty="0">
                          <a:latin typeface="Courier New"/>
                          <a:cs typeface="Courier New"/>
                        </a:rPr>
                        <a:t>];</a:t>
                      </a:r>
                      <a:endParaRPr sz="1200" dirty="0">
                        <a:latin typeface="Courier New"/>
                        <a:cs typeface="Courier New"/>
                      </a:endParaRPr>
                    </a:p>
                  </a:txBody>
                  <a:tcPr marL="0" marR="0" marT="73959" marB="0"/>
                </a:tc>
                <a:tc gridSpan="9">
                  <a:txBody>
                    <a:bodyPr/>
                    <a:lstStyle/>
                    <a:p>
                      <a:pPr>
                        <a:lnSpc>
                          <a:spcPct val="100000"/>
                        </a:lnSpc>
                      </a:pPr>
                      <a:endParaRPr sz="1400">
                        <a:latin typeface="Times New Roman"/>
                        <a:cs typeface="Times New Roman"/>
                      </a:endParaRPr>
                    </a:p>
                    <a:p>
                      <a:pPr marL="184785">
                        <a:lnSpc>
                          <a:spcPct val="100000"/>
                        </a:lnSpc>
                        <a:spcBef>
                          <a:spcPts val="1305"/>
                        </a:spcBef>
                      </a:pPr>
                      <a:r>
                        <a:rPr sz="1200" spc="-10" dirty="0">
                          <a:latin typeface="Courier New"/>
                          <a:cs typeface="Courier New"/>
                        </a:rPr>
                        <a:t>echo</a:t>
                      </a:r>
                      <a:r>
                        <a:rPr sz="1200" dirty="0">
                          <a:latin typeface="Courier New"/>
                          <a:cs typeface="Courier New"/>
                        </a:rPr>
                        <a:t> </a:t>
                      </a:r>
                      <a:r>
                        <a:rPr sz="1200" spc="-5" dirty="0">
                          <a:latin typeface="Courier New"/>
                          <a:cs typeface="Courier New"/>
                        </a:rPr>
                        <a:t>$?</a:t>
                      </a:r>
                      <a:r>
                        <a:rPr sz="1200" dirty="0">
                          <a:latin typeface="Courier New"/>
                          <a:cs typeface="Courier New"/>
                        </a:rPr>
                        <a:t> </a:t>
                      </a:r>
                      <a:r>
                        <a:rPr sz="1200" spc="-10" dirty="0">
                          <a:latin typeface="Courier New"/>
                          <a:cs typeface="Courier New"/>
                        </a:rPr>
                        <a:t>#Equivalente</a:t>
                      </a:r>
                      <a:r>
                        <a:rPr sz="1200" dirty="0">
                          <a:latin typeface="Courier New"/>
                          <a:cs typeface="Courier New"/>
                        </a:rPr>
                        <a:t> à</a:t>
                      </a:r>
                      <a:r>
                        <a:rPr sz="1200" spc="-15" dirty="0">
                          <a:latin typeface="Courier New"/>
                          <a:cs typeface="Courier New"/>
                        </a:rPr>
                        <a:t> </a:t>
                      </a:r>
                      <a:r>
                        <a:rPr sz="1200" spc="-5" dirty="0">
                          <a:latin typeface="Courier New"/>
                          <a:cs typeface="Courier New"/>
                        </a:rPr>
                        <a:t>((</a:t>
                      </a:r>
                      <a:r>
                        <a:rPr sz="1200" dirty="0">
                          <a:latin typeface="Courier New"/>
                          <a:cs typeface="Courier New"/>
                        </a:rPr>
                        <a:t> </a:t>
                      </a:r>
                      <a:r>
                        <a:rPr sz="1200" spc="-10" dirty="0">
                          <a:latin typeface="Courier New"/>
                          <a:cs typeface="Courier New"/>
                        </a:rPr>
                        <a:t>"$varx"</a:t>
                      </a:r>
                      <a:r>
                        <a:rPr sz="1200" dirty="0">
                          <a:latin typeface="Courier New"/>
                          <a:cs typeface="Courier New"/>
                        </a:rPr>
                        <a:t> &lt; </a:t>
                      </a:r>
                      <a:r>
                        <a:rPr sz="1200" spc="-5" dirty="0">
                          <a:latin typeface="Courier New"/>
                          <a:cs typeface="Courier New"/>
                        </a:rPr>
                        <a:t>"$vary"</a:t>
                      </a:r>
                      <a:r>
                        <a:rPr sz="1200" spc="-10" dirty="0">
                          <a:latin typeface="Courier New"/>
                          <a:cs typeface="Courier New"/>
                        </a:rPr>
                        <a:t> </a:t>
                      </a:r>
                      <a:r>
                        <a:rPr sz="1200" spc="-5" dirty="0">
                          <a:latin typeface="Courier New"/>
                          <a:cs typeface="Courier New"/>
                        </a:rPr>
                        <a:t>));echo $?</a:t>
                      </a:r>
                      <a:endParaRPr sz="12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327185">
                <a:tc>
                  <a:txBody>
                    <a:bodyPr/>
                    <a:lstStyle/>
                    <a:p>
                      <a:pPr marL="382270" indent="-351155">
                        <a:lnSpc>
                          <a:spcPct val="100000"/>
                        </a:lnSpc>
                        <a:spcBef>
                          <a:spcPts val="650"/>
                        </a:spcBef>
                        <a:buClr>
                          <a:srgbClr val="DD8046"/>
                        </a:buClr>
                        <a:buSzPct val="60714"/>
                        <a:buFont typeface="Wingdings"/>
                        <a:buChar char=""/>
                        <a:tabLst>
                          <a:tab pos="382270" algn="l"/>
                          <a:tab pos="382905" algn="l"/>
                        </a:tabLst>
                      </a:pPr>
                      <a:r>
                        <a:rPr sz="1200" dirty="0">
                          <a:latin typeface="Courier New"/>
                          <a:cs typeface="Courier New"/>
                        </a:rPr>
                        <a:t>[</a:t>
                      </a:r>
                      <a:endParaRPr sz="1200">
                        <a:latin typeface="Courier New"/>
                        <a:cs typeface="Courier New"/>
                      </a:endParaRPr>
                    </a:p>
                  </a:txBody>
                  <a:tcPr marL="0" marR="0" marT="72838" marB="0"/>
                </a:tc>
                <a:tc>
                  <a:txBody>
                    <a:bodyPr/>
                    <a:lstStyle/>
                    <a:p>
                      <a:pPr algn="ctr">
                        <a:lnSpc>
                          <a:spcPct val="100000"/>
                        </a:lnSpc>
                        <a:spcBef>
                          <a:spcPts val="650"/>
                        </a:spcBef>
                      </a:pPr>
                      <a:r>
                        <a:rPr sz="1200" spc="-5" dirty="0">
                          <a:latin typeface="Courier New"/>
                          <a:cs typeface="Courier New"/>
                        </a:rPr>
                        <a:t>"$varx"</a:t>
                      </a:r>
                      <a:endParaRPr sz="1200">
                        <a:latin typeface="Courier New"/>
                        <a:cs typeface="Courier New"/>
                      </a:endParaRPr>
                    </a:p>
                  </a:txBody>
                  <a:tcPr marL="0" marR="0" marT="72838" marB="0"/>
                </a:tc>
                <a:tc>
                  <a:txBody>
                    <a:bodyPr/>
                    <a:lstStyle/>
                    <a:p>
                      <a:pPr marL="52705">
                        <a:lnSpc>
                          <a:spcPct val="100000"/>
                        </a:lnSpc>
                        <a:spcBef>
                          <a:spcPts val="650"/>
                        </a:spcBef>
                      </a:pPr>
                      <a:r>
                        <a:rPr sz="1200" spc="-10" dirty="0">
                          <a:latin typeface="Courier New"/>
                          <a:cs typeface="Courier New"/>
                        </a:rPr>
                        <a:t>-le</a:t>
                      </a:r>
                      <a:endParaRPr sz="1200">
                        <a:latin typeface="Courier New"/>
                        <a:cs typeface="Courier New"/>
                      </a:endParaRPr>
                    </a:p>
                  </a:txBody>
                  <a:tcPr marL="0" marR="0" marT="72838" marB="0"/>
                </a:tc>
                <a:tc gridSpan="2">
                  <a:txBody>
                    <a:bodyPr/>
                    <a:lstStyle/>
                    <a:p>
                      <a:pPr marL="57150">
                        <a:lnSpc>
                          <a:spcPct val="100000"/>
                        </a:lnSpc>
                        <a:spcBef>
                          <a:spcPts val="650"/>
                        </a:spcBef>
                      </a:pPr>
                      <a:r>
                        <a:rPr sz="1200" spc="-5" dirty="0">
                          <a:latin typeface="Courier New"/>
                          <a:cs typeface="Courier New"/>
                        </a:rPr>
                        <a:t>"$vary"</a:t>
                      </a:r>
                      <a:endParaRPr sz="1200">
                        <a:latin typeface="Courier New"/>
                        <a:cs typeface="Courier New"/>
                      </a:endParaRPr>
                    </a:p>
                  </a:txBody>
                  <a:tcPr marL="0" marR="0" marT="72838" marB="0"/>
                </a:tc>
                <a:tc hMerge="1">
                  <a:txBody>
                    <a:bodyPr/>
                    <a:lstStyle/>
                    <a:p>
                      <a:endParaRPr/>
                    </a:p>
                  </a:txBody>
                  <a:tcPr marL="0" marR="0" marT="0" marB="0"/>
                </a:tc>
                <a:tc>
                  <a:txBody>
                    <a:bodyPr/>
                    <a:lstStyle/>
                    <a:p>
                      <a:pPr marL="31750" algn="ctr">
                        <a:lnSpc>
                          <a:spcPct val="100000"/>
                        </a:lnSpc>
                        <a:spcBef>
                          <a:spcPts val="650"/>
                        </a:spcBef>
                      </a:pPr>
                      <a:r>
                        <a:rPr sz="1200" spc="-5" dirty="0">
                          <a:latin typeface="Courier New"/>
                          <a:cs typeface="Courier New"/>
                        </a:rPr>
                        <a:t>];</a:t>
                      </a:r>
                      <a:endParaRPr sz="1200" dirty="0">
                        <a:latin typeface="Courier New"/>
                        <a:cs typeface="Courier New"/>
                      </a:endParaRPr>
                    </a:p>
                  </a:txBody>
                  <a:tcPr marL="0" marR="0" marT="72838" marB="0"/>
                </a:tc>
                <a:tc>
                  <a:txBody>
                    <a:bodyPr/>
                    <a:lstStyle/>
                    <a:p>
                      <a:pPr marL="24765" algn="ctr">
                        <a:lnSpc>
                          <a:spcPct val="100000"/>
                        </a:lnSpc>
                        <a:spcBef>
                          <a:spcPts val="650"/>
                        </a:spcBef>
                      </a:pPr>
                      <a:r>
                        <a:rPr sz="1200" spc="-5" dirty="0">
                          <a:latin typeface="Courier New"/>
                          <a:cs typeface="Courier New"/>
                        </a:rPr>
                        <a:t>echo</a:t>
                      </a:r>
                      <a:endParaRPr sz="1200">
                        <a:latin typeface="Courier New"/>
                        <a:cs typeface="Courier New"/>
                      </a:endParaRPr>
                    </a:p>
                  </a:txBody>
                  <a:tcPr marL="0" marR="0" marT="72838" marB="0"/>
                </a:tc>
                <a:tc>
                  <a:txBody>
                    <a:bodyPr/>
                    <a:lstStyle/>
                    <a:p>
                      <a:pPr algn="ctr">
                        <a:lnSpc>
                          <a:spcPct val="100000"/>
                        </a:lnSpc>
                        <a:spcBef>
                          <a:spcPts val="650"/>
                        </a:spcBef>
                      </a:pPr>
                      <a:r>
                        <a:rPr sz="1200" spc="-5" dirty="0">
                          <a:latin typeface="Courier New"/>
                          <a:cs typeface="Courier New"/>
                        </a:rPr>
                        <a:t>$?</a:t>
                      </a:r>
                      <a:endParaRPr sz="1200">
                        <a:latin typeface="Courier New"/>
                        <a:cs typeface="Courier New"/>
                      </a:endParaRPr>
                    </a:p>
                  </a:txBody>
                  <a:tcPr marL="0" marR="0" marT="72838" marB="0"/>
                </a:tc>
                <a:tc>
                  <a:txBody>
                    <a:bodyPr/>
                    <a:lstStyle/>
                    <a:p>
                      <a:pPr algn="ctr">
                        <a:lnSpc>
                          <a:spcPct val="100000"/>
                        </a:lnSpc>
                        <a:spcBef>
                          <a:spcPts val="650"/>
                        </a:spcBef>
                      </a:pPr>
                      <a:r>
                        <a:rPr sz="1200" spc="-10" dirty="0">
                          <a:latin typeface="Courier New"/>
                          <a:cs typeface="Courier New"/>
                        </a:rPr>
                        <a:t>#Equivalente</a:t>
                      </a:r>
                      <a:endParaRPr sz="1200">
                        <a:latin typeface="Courier New"/>
                        <a:cs typeface="Courier New"/>
                      </a:endParaRPr>
                    </a:p>
                  </a:txBody>
                  <a:tcPr marL="0" marR="0" marT="72838" marB="0"/>
                </a:tc>
                <a:tc>
                  <a:txBody>
                    <a:bodyPr/>
                    <a:lstStyle/>
                    <a:p>
                      <a:pPr algn="ctr">
                        <a:lnSpc>
                          <a:spcPct val="100000"/>
                        </a:lnSpc>
                        <a:spcBef>
                          <a:spcPts val="650"/>
                        </a:spcBef>
                      </a:pPr>
                      <a:r>
                        <a:rPr sz="1200" spc="-5" dirty="0">
                          <a:latin typeface="Courier New"/>
                          <a:cs typeface="Courier New"/>
                        </a:rPr>
                        <a:t>à((</a:t>
                      </a:r>
                      <a:endParaRPr sz="1200">
                        <a:latin typeface="Courier New"/>
                        <a:cs typeface="Courier New"/>
                      </a:endParaRPr>
                    </a:p>
                  </a:txBody>
                  <a:tcPr marL="0" marR="0" marT="72838" marB="0"/>
                </a:tc>
                <a:tc>
                  <a:txBody>
                    <a:bodyPr/>
                    <a:lstStyle/>
                    <a:p>
                      <a:pPr algn="ctr">
                        <a:lnSpc>
                          <a:spcPct val="100000"/>
                        </a:lnSpc>
                        <a:spcBef>
                          <a:spcPts val="650"/>
                        </a:spcBef>
                      </a:pPr>
                      <a:r>
                        <a:rPr sz="1200" spc="-10" dirty="0">
                          <a:latin typeface="Courier New"/>
                          <a:cs typeface="Courier New"/>
                        </a:rPr>
                        <a:t>"$varx"</a:t>
                      </a:r>
                      <a:endParaRPr sz="1200">
                        <a:latin typeface="Courier New"/>
                        <a:cs typeface="Courier New"/>
                      </a:endParaRPr>
                    </a:p>
                  </a:txBody>
                  <a:tcPr marL="0" marR="0" marT="72838" marB="0"/>
                </a:tc>
                <a:tc>
                  <a:txBody>
                    <a:bodyPr/>
                    <a:lstStyle/>
                    <a:p>
                      <a:pPr algn="ctr">
                        <a:lnSpc>
                          <a:spcPct val="100000"/>
                        </a:lnSpc>
                        <a:spcBef>
                          <a:spcPts val="650"/>
                        </a:spcBef>
                      </a:pPr>
                      <a:r>
                        <a:rPr sz="1200" spc="-5" dirty="0">
                          <a:latin typeface="Courier New"/>
                          <a:cs typeface="Courier New"/>
                        </a:rPr>
                        <a:t>&lt;=</a:t>
                      </a:r>
                      <a:endParaRPr sz="1200">
                        <a:latin typeface="Courier New"/>
                        <a:cs typeface="Courier New"/>
                      </a:endParaRPr>
                    </a:p>
                  </a:txBody>
                  <a:tcPr marL="0" marR="0" marT="72838" marB="0"/>
                </a:tc>
                <a:tc>
                  <a:txBody>
                    <a:bodyPr/>
                    <a:lstStyle/>
                    <a:p>
                      <a:pPr algn="ctr">
                        <a:lnSpc>
                          <a:spcPct val="100000"/>
                        </a:lnSpc>
                        <a:spcBef>
                          <a:spcPts val="650"/>
                        </a:spcBef>
                      </a:pPr>
                      <a:r>
                        <a:rPr sz="1200" spc="-10" dirty="0">
                          <a:latin typeface="Courier New"/>
                          <a:cs typeface="Courier New"/>
                        </a:rPr>
                        <a:t>"$vary"));</a:t>
                      </a:r>
                      <a:endParaRPr sz="1200">
                        <a:latin typeface="Courier New"/>
                        <a:cs typeface="Courier New"/>
                      </a:endParaRPr>
                    </a:p>
                  </a:txBody>
                  <a:tcPr marL="0" marR="0" marT="72838" marB="0"/>
                </a:tc>
                <a:tc>
                  <a:txBody>
                    <a:bodyPr/>
                    <a:lstStyle/>
                    <a:p>
                      <a:pPr marL="635" algn="ctr">
                        <a:lnSpc>
                          <a:spcPct val="100000"/>
                        </a:lnSpc>
                        <a:spcBef>
                          <a:spcPts val="650"/>
                        </a:spcBef>
                      </a:pPr>
                      <a:r>
                        <a:rPr sz="1200" spc="-5" dirty="0">
                          <a:latin typeface="Courier New"/>
                          <a:cs typeface="Courier New"/>
                        </a:rPr>
                        <a:t>echo</a:t>
                      </a:r>
                      <a:endParaRPr sz="1200">
                        <a:latin typeface="Courier New"/>
                        <a:cs typeface="Courier New"/>
                      </a:endParaRPr>
                    </a:p>
                  </a:txBody>
                  <a:tcPr marL="0" marR="0" marT="72838" marB="0"/>
                </a:tc>
                <a:tc>
                  <a:txBody>
                    <a:bodyPr/>
                    <a:lstStyle/>
                    <a:p>
                      <a:pPr marL="52069">
                        <a:lnSpc>
                          <a:spcPct val="100000"/>
                        </a:lnSpc>
                        <a:spcBef>
                          <a:spcPts val="650"/>
                        </a:spcBef>
                      </a:pPr>
                      <a:r>
                        <a:rPr sz="1200" spc="-5" dirty="0">
                          <a:latin typeface="Courier New"/>
                          <a:cs typeface="Courier New"/>
                        </a:rPr>
                        <a:t>$?</a:t>
                      </a:r>
                      <a:endParaRPr sz="1200">
                        <a:latin typeface="Courier New"/>
                        <a:cs typeface="Courier New"/>
                      </a:endParaRPr>
                    </a:p>
                  </a:txBody>
                  <a:tcPr marL="0" marR="0" marT="72838" marB="0"/>
                </a:tc>
                <a:extLst>
                  <a:ext uri="{0D108BD9-81ED-4DB2-BD59-A6C34878D82A}">
                    <a16:rowId xmlns:a16="http://schemas.microsoft.com/office/drawing/2014/main" val="10003"/>
                  </a:ext>
                </a:extLst>
              </a:tr>
              <a:tr h="278465">
                <a:tc>
                  <a:txBody>
                    <a:bodyPr/>
                    <a:lstStyle/>
                    <a:p>
                      <a:pPr marL="382270" indent="-351155">
                        <a:lnSpc>
                          <a:spcPct val="100000"/>
                        </a:lnSpc>
                        <a:spcBef>
                          <a:spcPts val="215"/>
                        </a:spcBef>
                        <a:buClr>
                          <a:srgbClr val="DD8046"/>
                        </a:buClr>
                        <a:buSzPct val="60714"/>
                        <a:buFont typeface="Wingdings"/>
                        <a:buChar char=""/>
                        <a:tabLst>
                          <a:tab pos="382270" algn="l"/>
                          <a:tab pos="382905" algn="l"/>
                        </a:tabLst>
                      </a:pPr>
                      <a:r>
                        <a:rPr sz="1200" dirty="0">
                          <a:latin typeface="Courier New"/>
                          <a:cs typeface="Courier New"/>
                        </a:rPr>
                        <a:t>[</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"$varx"</a:t>
                      </a:r>
                      <a:endParaRPr sz="1200">
                        <a:latin typeface="Courier New"/>
                        <a:cs typeface="Courier New"/>
                      </a:endParaRPr>
                    </a:p>
                  </a:txBody>
                  <a:tcPr marL="0" marR="0" marT="24093" marB="0"/>
                </a:tc>
                <a:tc>
                  <a:txBody>
                    <a:bodyPr/>
                    <a:lstStyle/>
                    <a:p>
                      <a:pPr marL="52705">
                        <a:lnSpc>
                          <a:spcPct val="100000"/>
                        </a:lnSpc>
                        <a:spcBef>
                          <a:spcPts val="215"/>
                        </a:spcBef>
                      </a:pPr>
                      <a:r>
                        <a:rPr sz="1200" spc="-10" dirty="0">
                          <a:latin typeface="Courier New"/>
                          <a:cs typeface="Courier New"/>
                        </a:rPr>
                        <a:t>-ge</a:t>
                      </a:r>
                      <a:endParaRPr sz="1200">
                        <a:latin typeface="Courier New"/>
                        <a:cs typeface="Courier New"/>
                      </a:endParaRPr>
                    </a:p>
                  </a:txBody>
                  <a:tcPr marL="0" marR="0" marT="24093" marB="0"/>
                </a:tc>
                <a:tc gridSpan="2">
                  <a:txBody>
                    <a:bodyPr/>
                    <a:lstStyle/>
                    <a:p>
                      <a:pPr marL="57150">
                        <a:lnSpc>
                          <a:spcPct val="100000"/>
                        </a:lnSpc>
                        <a:spcBef>
                          <a:spcPts val="215"/>
                        </a:spcBef>
                      </a:pPr>
                      <a:r>
                        <a:rPr sz="1200" spc="-5" dirty="0">
                          <a:latin typeface="Courier New"/>
                          <a:cs typeface="Courier New"/>
                        </a:rPr>
                        <a:t>"$vary"</a:t>
                      </a:r>
                      <a:endParaRPr sz="1200">
                        <a:latin typeface="Courier New"/>
                        <a:cs typeface="Courier New"/>
                      </a:endParaRPr>
                    </a:p>
                  </a:txBody>
                  <a:tcPr marL="0" marR="0" marT="24093" marB="0"/>
                </a:tc>
                <a:tc hMerge="1">
                  <a:txBody>
                    <a:bodyPr/>
                    <a:lstStyle/>
                    <a:p>
                      <a:endParaRPr/>
                    </a:p>
                  </a:txBody>
                  <a:tcPr marL="0" marR="0" marT="0" marB="0"/>
                </a:tc>
                <a:tc>
                  <a:txBody>
                    <a:bodyPr/>
                    <a:lstStyle/>
                    <a:p>
                      <a:pPr marL="31750" algn="ctr">
                        <a:lnSpc>
                          <a:spcPct val="100000"/>
                        </a:lnSpc>
                        <a:spcBef>
                          <a:spcPts val="215"/>
                        </a:spcBef>
                      </a:pPr>
                      <a:r>
                        <a:rPr sz="1200" spc="-5" dirty="0">
                          <a:latin typeface="Courier New"/>
                          <a:cs typeface="Courier New"/>
                        </a:rPr>
                        <a:t>];</a:t>
                      </a:r>
                      <a:endParaRPr sz="1200" dirty="0">
                        <a:latin typeface="Courier New"/>
                        <a:cs typeface="Courier New"/>
                      </a:endParaRPr>
                    </a:p>
                  </a:txBody>
                  <a:tcPr marL="0" marR="0" marT="24093" marB="0"/>
                </a:tc>
                <a:tc>
                  <a:txBody>
                    <a:bodyPr/>
                    <a:lstStyle/>
                    <a:p>
                      <a:pPr marL="24765" algn="ctr">
                        <a:lnSpc>
                          <a:spcPct val="100000"/>
                        </a:lnSpc>
                        <a:spcBef>
                          <a:spcPts val="215"/>
                        </a:spcBef>
                      </a:pPr>
                      <a:r>
                        <a:rPr sz="1200" spc="-5" dirty="0">
                          <a:latin typeface="Courier New"/>
                          <a:cs typeface="Courier New"/>
                        </a:rPr>
                        <a:t>echo</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a:t>
                      </a:r>
                      <a:endParaRPr sz="1200">
                        <a:latin typeface="Courier New"/>
                        <a:cs typeface="Courier New"/>
                      </a:endParaRPr>
                    </a:p>
                  </a:txBody>
                  <a:tcPr marL="0" marR="0" marT="24093" marB="0"/>
                </a:tc>
                <a:tc>
                  <a:txBody>
                    <a:bodyPr/>
                    <a:lstStyle/>
                    <a:p>
                      <a:pPr algn="ctr">
                        <a:lnSpc>
                          <a:spcPct val="100000"/>
                        </a:lnSpc>
                        <a:spcBef>
                          <a:spcPts val="215"/>
                        </a:spcBef>
                      </a:pPr>
                      <a:r>
                        <a:rPr sz="1200" spc="-10" dirty="0">
                          <a:latin typeface="Courier New"/>
                          <a:cs typeface="Courier New"/>
                        </a:rPr>
                        <a:t>#Equivalente</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à((</a:t>
                      </a:r>
                      <a:endParaRPr sz="1200">
                        <a:latin typeface="Courier New"/>
                        <a:cs typeface="Courier New"/>
                      </a:endParaRPr>
                    </a:p>
                  </a:txBody>
                  <a:tcPr marL="0" marR="0" marT="24093" marB="0"/>
                </a:tc>
                <a:tc>
                  <a:txBody>
                    <a:bodyPr/>
                    <a:lstStyle/>
                    <a:p>
                      <a:pPr algn="ctr">
                        <a:lnSpc>
                          <a:spcPct val="100000"/>
                        </a:lnSpc>
                        <a:spcBef>
                          <a:spcPts val="215"/>
                        </a:spcBef>
                      </a:pPr>
                      <a:r>
                        <a:rPr sz="1200" spc="-10" dirty="0">
                          <a:latin typeface="Courier New"/>
                          <a:cs typeface="Courier New"/>
                        </a:rPr>
                        <a:t>"$varx"</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&gt;=</a:t>
                      </a:r>
                      <a:endParaRPr sz="1200">
                        <a:latin typeface="Courier New"/>
                        <a:cs typeface="Courier New"/>
                      </a:endParaRPr>
                    </a:p>
                  </a:txBody>
                  <a:tcPr marL="0" marR="0" marT="24093" marB="0"/>
                </a:tc>
                <a:tc>
                  <a:txBody>
                    <a:bodyPr/>
                    <a:lstStyle/>
                    <a:p>
                      <a:pPr algn="ctr">
                        <a:lnSpc>
                          <a:spcPct val="100000"/>
                        </a:lnSpc>
                        <a:spcBef>
                          <a:spcPts val="215"/>
                        </a:spcBef>
                      </a:pPr>
                      <a:r>
                        <a:rPr sz="1200" spc="-10" dirty="0">
                          <a:latin typeface="Courier New"/>
                          <a:cs typeface="Courier New"/>
                        </a:rPr>
                        <a:t>"$vary"));</a:t>
                      </a:r>
                      <a:endParaRPr sz="1200">
                        <a:latin typeface="Courier New"/>
                        <a:cs typeface="Courier New"/>
                      </a:endParaRPr>
                    </a:p>
                  </a:txBody>
                  <a:tcPr marL="0" marR="0" marT="24093" marB="0"/>
                </a:tc>
                <a:tc>
                  <a:txBody>
                    <a:bodyPr/>
                    <a:lstStyle/>
                    <a:p>
                      <a:pPr marL="635" algn="ctr">
                        <a:lnSpc>
                          <a:spcPct val="100000"/>
                        </a:lnSpc>
                        <a:spcBef>
                          <a:spcPts val="215"/>
                        </a:spcBef>
                      </a:pPr>
                      <a:r>
                        <a:rPr sz="1200" spc="-5" dirty="0">
                          <a:latin typeface="Courier New"/>
                          <a:cs typeface="Courier New"/>
                        </a:rPr>
                        <a:t>echo</a:t>
                      </a:r>
                      <a:endParaRPr sz="1200">
                        <a:latin typeface="Courier New"/>
                        <a:cs typeface="Courier New"/>
                      </a:endParaRPr>
                    </a:p>
                  </a:txBody>
                  <a:tcPr marL="0" marR="0" marT="24093" marB="0"/>
                </a:tc>
                <a:tc>
                  <a:txBody>
                    <a:bodyPr/>
                    <a:lstStyle/>
                    <a:p>
                      <a:pPr marL="52069">
                        <a:lnSpc>
                          <a:spcPct val="100000"/>
                        </a:lnSpc>
                        <a:spcBef>
                          <a:spcPts val="215"/>
                        </a:spcBef>
                      </a:pPr>
                      <a:r>
                        <a:rPr sz="1200" spc="-5" dirty="0">
                          <a:latin typeface="Courier New"/>
                          <a:cs typeface="Courier New"/>
                        </a:rPr>
                        <a:t>$?</a:t>
                      </a:r>
                      <a:endParaRPr sz="1200">
                        <a:latin typeface="Courier New"/>
                        <a:cs typeface="Courier New"/>
                      </a:endParaRPr>
                    </a:p>
                  </a:txBody>
                  <a:tcPr marL="0" marR="0" marT="24093" marB="0"/>
                </a:tc>
                <a:extLst>
                  <a:ext uri="{0D108BD9-81ED-4DB2-BD59-A6C34878D82A}">
                    <a16:rowId xmlns:a16="http://schemas.microsoft.com/office/drawing/2014/main" val="10004"/>
                  </a:ext>
                </a:extLst>
              </a:tr>
              <a:tr h="416858">
                <a:tc>
                  <a:txBody>
                    <a:bodyPr/>
                    <a:lstStyle/>
                    <a:p>
                      <a:pPr marL="382270" indent="-351155">
                        <a:lnSpc>
                          <a:spcPct val="100000"/>
                        </a:lnSpc>
                        <a:spcBef>
                          <a:spcPts val="215"/>
                        </a:spcBef>
                        <a:buClr>
                          <a:srgbClr val="DD8046"/>
                        </a:buClr>
                        <a:buSzPct val="60714"/>
                        <a:buFont typeface="Wingdings"/>
                        <a:buChar char=""/>
                        <a:tabLst>
                          <a:tab pos="382270" algn="l"/>
                          <a:tab pos="382905" algn="l"/>
                        </a:tabLst>
                      </a:pPr>
                      <a:r>
                        <a:rPr sz="1200" dirty="0">
                          <a:latin typeface="Courier New"/>
                          <a:cs typeface="Courier New"/>
                        </a:rPr>
                        <a:t>[</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"$varx"</a:t>
                      </a:r>
                      <a:endParaRPr sz="1200">
                        <a:latin typeface="Courier New"/>
                        <a:cs typeface="Courier New"/>
                      </a:endParaRPr>
                    </a:p>
                  </a:txBody>
                  <a:tcPr marL="0" marR="0" marT="24093" marB="0"/>
                </a:tc>
                <a:tc>
                  <a:txBody>
                    <a:bodyPr/>
                    <a:lstStyle/>
                    <a:p>
                      <a:pPr marL="52705">
                        <a:lnSpc>
                          <a:spcPct val="100000"/>
                        </a:lnSpc>
                        <a:spcBef>
                          <a:spcPts val="215"/>
                        </a:spcBef>
                      </a:pPr>
                      <a:r>
                        <a:rPr sz="1200" spc="-10" dirty="0">
                          <a:latin typeface="Courier New"/>
                          <a:cs typeface="Courier New"/>
                        </a:rPr>
                        <a:t>-le</a:t>
                      </a:r>
                      <a:endParaRPr sz="1200">
                        <a:latin typeface="Courier New"/>
                        <a:cs typeface="Courier New"/>
                      </a:endParaRPr>
                    </a:p>
                  </a:txBody>
                  <a:tcPr marL="0" marR="0" marT="24093" marB="0"/>
                </a:tc>
                <a:tc gridSpan="2">
                  <a:txBody>
                    <a:bodyPr/>
                    <a:lstStyle/>
                    <a:p>
                      <a:pPr marL="57150">
                        <a:lnSpc>
                          <a:spcPct val="100000"/>
                        </a:lnSpc>
                        <a:spcBef>
                          <a:spcPts val="215"/>
                        </a:spcBef>
                      </a:pPr>
                      <a:r>
                        <a:rPr sz="1200" spc="-5" dirty="0">
                          <a:latin typeface="Courier New"/>
                          <a:cs typeface="Courier New"/>
                        </a:rPr>
                        <a:t>"$vary"</a:t>
                      </a:r>
                      <a:endParaRPr sz="1200">
                        <a:latin typeface="Courier New"/>
                        <a:cs typeface="Courier New"/>
                      </a:endParaRPr>
                    </a:p>
                  </a:txBody>
                  <a:tcPr marL="0" marR="0" marT="24093" marB="0"/>
                </a:tc>
                <a:tc hMerge="1">
                  <a:txBody>
                    <a:bodyPr/>
                    <a:lstStyle/>
                    <a:p>
                      <a:endParaRPr/>
                    </a:p>
                  </a:txBody>
                  <a:tcPr marL="0" marR="0" marT="0" marB="0"/>
                </a:tc>
                <a:tc>
                  <a:txBody>
                    <a:bodyPr/>
                    <a:lstStyle/>
                    <a:p>
                      <a:pPr marL="31750" algn="ctr">
                        <a:lnSpc>
                          <a:spcPct val="100000"/>
                        </a:lnSpc>
                        <a:spcBef>
                          <a:spcPts val="215"/>
                        </a:spcBef>
                      </a:pPr>
                      <a:r>
                        <a:rPr sz="1200" spc="-5" dirty="0">
                          <a:latin typeface="Courier New"/>
                          <a:cs typeface="Courier New"/>
                        </a:rPr>
                        <a:t>];</a:t>
                      </a:r>
                      <a:endParaRPr sz="1200">
                        <a:latin typeface="Courier New"/>
                        <a:cs typeface="Courier New"/>
                      </a:endParaRPr>
                    </a:p>
                  </a:txBody>
                  <a:tcPr marL="0" marR="0" marT="24093" marB="0"/>
                </a:tc>
                <a:tc>
                  <a:txBody>
                    <a:bodyPr/>
                    <a:lstStyle/>
                    <a:p>
                      <a:pPr marL="24765" algn="ctr">
                        <a:lnSpc>
                          <a:spcPct val="100000"/>
                        </a:lnSpc>
                        <a:spcBef>
                          <a:spcPts val="215"/>
                        </a:spcBef>
                      </a:pPr>
                      <a:r>
                        <a:rPr sz="1200" spc="-5" dirty="0">
                          <a:latin typeface="Courier New"/>
                          <a:cs typeface="Courier New"/>
                        </a:rPr>
                        <a:t>echo</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a:t>
                      </a:r>
                      <a:endParaRPr sz="1200">
                        <a:latin typeface="Courier New"/>
                        <a:cs typeface="Courier New"/>
                      </a:endParaRPr>
                    </a:p>
                  </a:txBody>
                  <a:tcPr marL="0" marR="0" marT="24093" marB="0"/>
                </a:tc>
                <a:tc>
                  <a:txBody>
                    <a:bodyPr/>
                    <a:lstStyle/>
                    <a:p>
                      <a:pPr algn="ctr">
                        <a:lnSpc>
                          <a:spcPct val="100000"/>
                        </a:lnSpc>
                        <a:spcBef>
                          <a:spcPts val="215"/>
                        </a:spcBef>
                      </a:pPr>
                      <a:r>
                        <a:rPr sz="1200" spc="-10" dirty="0">
                          <a:latin typeface="Courier New"/>
                          <a:cs typeface="Courier New"/>
                        </a:rPr>
                        <a:t>#Equivalente</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à((</a:t>
                      </a:r>
                      <a:endParaRPr sz="1200">
                        <a:latin typeface="Courier New"/>
                        <a:cs typeface="Courier New"/>
                      </a:endParaRPr>
                    </a:p>
                  </a:txBody>
                  <a:tcPr marL="0" marR="0" marT="24093" marB="0"/>
                </a:tc>
                <a:tc>
                  <a:txBody>
                    <a:bodyPr/>
                    <a:lstStyle/>
                    <a:p>
                      <a:pPr algn="ctr">
                        <a:lnSpc>
                          <a:spcPct val="100000"/>
                        </a:lnSpc>
                        <a:spcBef>
                          <a:spcPts val="215"/>
                        </a:spcBef>
                      </a:pPr>
                      <a:r>
                        <a:rPr sz="1200" spc="-10" dirty="0">
                          <a:latin typeface="Courier New"/>
                          <a:cs typeface="Courier New"/>
                        </a:rPr>
                        <a:t>"$varx"</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&lt;=</a:t>
                      </a:r>
                      <a:endParaRPr sz="1200">
                        <a:latin typeface="Courier New"/>
                        <a:cs typeface="Courier New"/>
                      </a:endParaRPr>
                    </a:p>
                  </a:txBody>
                  <a:tcPr marL="0" marR="0" marT="24093" marB="0"/>
                </a:tc>
                <a:tc>
                  <a:txBody>
                    <a:bodyPr/>
                    <a:lstStyle/>
                    <a:p>
                      <a:pPr algn="ctr">
                        <a:lnSpc>
                          <a:spcPct val="100000"/>
                        </a:lnSpc>
                        <a:spcBef>
                          <a:spcPts val="215"/>
                        </a:spcBef>
                      </a:pPr>
                      <a:r>
                        <a:rPr sz="1200" spc="-10" dirty="0">
                          <a:latin typeface="Courier New"/>
                          <a:cs typeface="Courier New"/>
                        </a:rPr>
                        <a:t>"$vary"));</a:t>
                      </a:r>
                      <a:endParaRPr sz="1200">
                        <a:latin typeface="Courier New"/>
                        <a:cs typeface="Courier New"/>
                      </a:endParaRPr>
                    </a:p>
                  </a:txBody>
                  <a:tcPr marL="0" marR="0" marT="24093" marB="0"/>
                </a:tc>
                <a:tc>
                  <a:txBody>
                    <a:bodyPr/>
                    <a:lstStyle/>
                    <a:p>
                      <a:pPr marL="635" algn="ctr">
                        <a:lnSpc>
                          <a:spcPct val="100000"/>
                        </a:lnSpc>
                        <a:spcBef>
                          <a:spcPts val="215"/>
                        </a:spcBef>
                      </a:pPr>
                      <a:r>
                        <a:rPr sz="1200" spc="-5" dirty="0">
                          <a:latin typeface="Courier New"/>
                          <a:cs typeface="Courier New"/>
                        </a:rPr>
                        <a:t>echo</a:t>
                      </a:r>
                      <a:endParaRPr sz="1200">
                        <a:latin typeface="Courier New"/>
                        <a:cs typeface="Courier New"/>
                      </a:endParaRPr>
                    </a:p>
                  </a:txBody>
                  <a:tcPr marL="0" marR="0" marT="24093" marB="0"/>
                </a:tc>
                <a:tc>
                  <a:txBody>
                    <a:bodyPr/>
                    <a:lstStyle/>
                    <a:p>
                      <a:pPr marL="52069">
                        <a:lnSpc>
                          <a:spcPct val="100000"/>
                        </a:lnSpc>
                        <a:spcBef>
                          <a:spcPts val="215"/>
                        </a:spcBef>
                      </a:pPr>
                      <a:r>
                        <a:rPr sz="1200" spc="-5" dirty="0">
                          <a:latin typeface="Courier New"/>
                          <a:cs typeface="Courier New"/>
                        </a:rPr>
                        <a:t>$?</a:t>
                      </a:r>
                      <a:endParaRPr sz="1200">
                        <a:latin typeface="Courier New"/>
                        <a:cs typeface="Courier New"/>
                      </a:endParaRPr>
                    </a:p>
                  </a:txBody>
                  <a:tcPr marL="0" marR="0" marT="24093" marB="0"/>
                </a:tc>
                <a:extLst>
                  <a:ext uri="{0D108BD9-81ED-4DB2-BD59-A6C34878D82A}">
                    <a16:rowId xmlns:a16="http://schemas.microsoft.com/office/drawing/2014/main" val="10005"/>
                  </a:ext>
                </a:extLst>
              </a:tr>
              <a:tr h="416858">
                <a:tc>
                  <a:txBody>
                    <a:bodyPr/>
                    <a:lstStyle/>
                    <a:p>
                      <a:pPr>
                        <a:lnSpc>
                          <a:spcPct val="100000"/>
                        </a:lnSpc>
                        <a:spcBef>
                          <a:spcPts val="10"/>
                        </a:spcBef>
                      </a:pPr>
                      <a:endParaRPr sz="1100">
                        <a:latin typeface="Times New Roman"/>
                        <a:cs typeface="Times New Roman"/>
                      </a:endParaRPr>
                    </a:p>
                    <a:p>
                      <a:pPr marL="382270" indent="-351155">
                        <a:lnSpc>
                          <a:spcPct val="100000"/>
                        </a:lnSpc>
                        <a:spcBef>
                          <a:spcPts val="5"/>
                        </a:spcBef>
                        <a:buClr>
                          <a:srgbClr val="DD8046"/>
                        </a:buClr>
                        <a:buSzPct val="60714"/>
                        <a:buFont typeface="Wingdings"/>
                        <a:buChar char=""/>
                        <a:tabLst>
                          <a:tab pos="382270" algn="l"/>
                          <a:tab pos="382905" algn="l"/>
                        </a:tabLst>
                      </a:pPr>
                      <a:r>
                        <a:rPr sz="1200" dirty="0">
                          <a:latin typeface="Courier New"/>
                          <a:cs typeface="Courier New"/>
                        </a:rPr>
                        <a:t>[</a:t>
                      </a:r>
                      <a:endParaRPr sz="1200">
                        <a:latin typeface="Courier New"/>
                        <a:cs typeface="Courier New"/>
                      </a:endParaRPr>
                    </a:p>
                  </a:txBody>
                  <a:tcPr marL="0" marR="0" marT="1121" marB="0"/>
                </a:tc>
                <a:tc>
                  <a:txBody>
                    <a:bodyPr/>
                    <a:lstStyle/>
                    <a:p>
                      <a:pPr>
                        <a:lnSpc>
                          <a:spcPct val="100000"/>
                        </a:lnSpc>
                        <a:spcBef>
                          <a:spcPts val="10"/>
                        </a:spcBef>
                      </a:pPr>
                      <a:endParaRPr sz="1100">
                        <a:latin typeface="Times New Roman"/>
                        <a:cs typeface="Times New Roman"/>
                      </a:endParaRPr>
                    </a:p>
                    <a:p>
                      <a:pPr algn="ctr">
                        <a:lnSpc>
                          <a:spcPct val="100000"/>
                        </a:lnSpc>
                        <a:spcBef>
                          <a:spcPts val="5"/>
                        </a:spcBef>
                      </a:pPr>
                      <a:r>
                        <a:rPr sz="1200" spc="-5" dirty="0">
                          <a:latin typeface="Courier New"/>
                          <a:cs typeface="Courier New"/>
                        </a:rPr>
                        <a:t>"$varx"</a:t>
                      </a:r>
                      <a:endParaRPr sz="1200">
                        <a:latin typeface="Courier New"/>
                        <a:cs typeface="Courier New"/>
                      </a:endParaRPr>
                    </a:p>
                  </a:txBody>
                  <a:tcPr marL="0" marR="0" marT="1121" marB="0"/>
                </a:tc>
                <a:tc>
                  <a:txBody>
                    <a:bodyPr/>
                    <a:lstStyle/>
                    <a:p>
                      <a:pPr>
                        <a:lnSpc>
                          <a:spcPct val="100000"/>
                        </a:lnSpc>
                        <a:spcBef>
                          <a:spcPts val="10"/>
                        </a:spcBef>
                      </a:pPr>
                      <a:endParaRPr sz="1100">
                        <a:latin typeface="Times New Roman"/>
                        <a:cs typeface="Times New Roman"/>
                      </a:endParaRPr>
                    </a:p>
                    <a:p>
                      <a:pPr marL="52705">
                        <a:lnSpc>
                          <a:spcPct val="100000"/>
                        </a:lnSpc>
                        <a:spcBef>
                          <a:spcPts val="5"/>
                        </a:spcBef>
                      </a:pPr>
                      <a:r>
                        <a:rPr sz="1200" spc="-10" dirty="0">
                          <a:latin typeface="Courier New"/>
                          <a:cs typeface="Courier New"/>
                        </a:rPr>
                        <a:t>-eq</a:t>
                      </a:r>
                      <a:endParaRPr sz="1200">
                        <a:latin typeface="Courier New"/>
                        <a:cs typeface="Courier New"/>
                      </a:endParaRPr>
                    </a:p>
                  </a:txBody>
                  <a:tcPr marL="0" marR="0" marT="1121" marB="0"/>
                </a:tc>
                <a:tc gridSpan="2">
                  <a:txBody>
                    <a:bodyPr/>
                    <a:lstStyle/>
                    <a:p>
                      <a:pPr>
                        <a:lnSpc>
                          <a:spcPct val="100000"/>
                        </a:lnSpc>
                        <a:spcBef>
                          <a:spcPts val="10"/>
                        </a:spcBef>
                      </a:pPr>
                      <a:endParaRPr sz="1100">
                        <a:latin typeface="Times New Roman"/>
                        <a:cs typeface="Times New Roman"/>
                      </a:endParaRPr>
                    </a:p>
                    <a:p>
                      <a:pPr marL="57150">
                        <a:lnSpc>
                          <a:spcPct val="100000"/>
                        </a:lnSpc>
                        <a:spcBef>
                          <a:spcPts val="5"/>
                        </a:spcBef>
                      </a:pPr>
                      <a:r>
                        <a:rPr sz="1200" spc="-5" dirty="0">
                          <a:latin typeface="Courier New"/>
                          <a:cs typeface="Courier New"/>
                        </a:rPr>
                        <a:t>"$vary"</a:t>
                      </a:r>
                      <a:endParaRPr sz="1200">
                        <a:latin typeface="Courier New"/>
                        <a:cs typeface="Courier New"/>
                      </a:endParaRPr>
                    </a:p>
                  </a:txBody>
                  <a:tcPr marL="0" marR="0" marT="1121" marB="0"/>
                </a:tc>
                <a:tc hMerge="1">
                  <a:txBody>
                    <a:bodyPr/>
                    <a:lstStyle/>
                    <a:p>
                      <a:endParaRPr/>
                    </a:p>
                  </a:txBody>
                  <a:tcPr marL="0" marR="0" marT="0" marB="0"/>
                </a:tc>
                <a:tc>
                  <a:txBody>
                    <a:bodyPr/>
                    <a:lstStyle/>
                    <a:p>
                      <a:pPr>
                        <a:lnSpc>
                          <a:spcPct val="100000"/>
                        </a:lnSpc>
                        <a:spcBef>
                          <a:spcPts val="10"/>
                        </a:spcBef>
                      </a:pPr>
                      <a:endParaRPr sz="1100">
                        <a:latin typeface="Times New Roman"/>
                        <a:cs typeface="Times New Roman"/>
                      </a:endParaRPr>
                    </a:p>
                    <a:p>
                      <a:pPr marL="31750" algn="ctr">
                        <a:lnSpc>
                          <a:spcPct val="100000"/>
                        </a:lnSpc>
                        <a:spcBef>
                          <a:spcPts val="5"/>
                        </a:spcBef>
                      </a:pPr>
                      <a:r>
                        <a:rPr sz="1200" spc="-5" dirty="0">
                          <a:latin typeface="Courier New"/>
                          <a:cs typeface="Courier New"/>
                        </a:rPr>
                        <a:t>];</a:t>
                      </a:r>
                      <a:endParaRPr sz="1200">
                        <a:latin typeface="Courier New"/>
                        <a:cs typeface="Courier New"/>
                      </a:endParaRPr>
                    </a:p>
                  </a:txBody>
                  <a:tcPr marL="0" marR="0" marT="1121" marB="0"/>
                </a:tc>
                <a:tc>
                  <a:txBody>
                    <a:bodyPr/>
                    <a:lstStyle/>
                    <a:p>
                      <a:pPr>
                        <a:lnSpc>
                          <a:spcPct val="100000"/>
                        </a:lnSpc>
                        <a:spcBef>
                          <a:spcPts val="10"/>
                        </a:spcBef>
                      </a:pPr>
                      <a:endParaRPr sz="1100">
                        <a:latin typeface="Times New Roman"/>
                        <a:cs typeface="Times New Roman"/>
                      </a:endParaRPr>
                    </a:p>
                    <a:p>
                      <a:pPr marL="24765" algn="ctr">
                        <a:lnSpc>
                          <a:spcPct val="100000"/>
                        </a:lnSpc>
                        <a:spcBef>
                          <a:spcPts val="5"/>
                        </a:spcBef>
                      </a:pPr>
                      <a:r>
                        <a:rPr sz="1200" spc="-5" dirty="0">
                          <a:latin typeface="Courier New"/>
                          <a:cs typeface="Courier New"/>
                        </a:rPr>
                        <a:t>echo</a:t>
                      </a:r>
                      <a:endParaRPr sz="1200">
                        <a:latin typeface="Courier New"/>
                        <a:cs typeface="Courier New"/>
                      </a:endParaRPr>
                    </a:p>
                  </a:txBody>
                  <a:tcPr marL="0" marR="0" marT="1121" marB="0"/>
                </a:tc>
                <a:tc>
                  <a:txBody>
                    <a:bodyPr/>
                    <a:lstStyle/>
                    <a:p>
                      <a:pPr>
                        <a:lnSpc>
                          <a:spcPct val="100000"/>
                        </a:lnSpc>
                        <a:spcBef>
                          <a:spcPts val="10"/>
                        </a:spcBef>
                      </a:pPr>
                      <a:endParaRPr sz="1100">
                        <a:latin typeface="Times New Roman"/>
                        <a:cs typeface="Times New Roman"/>
                      </a:endParaRPr>
                    </a:p>
                    <a:p>
                      <a:pPr algn="ctr">
                        <a:lnSpc>
                          <a:spcPct val="100000"/>
                        </a:lnSpc>
                        <a:spcBef>
                          <a:spcPts val="5"/>
                        </a:spcBef>
                      </a:pPr>
                      <a:r>
                        <a:rPr sz="1200" spc="-5" dirty="0">
                          <a:latin typeface="Courier New"/>
                          <a:cs typeface="Courier New"/>
                        </a:rPr>
                        <a:t>$?</a:t>
                      </a:r>
                      <a:endParaRPr sz="1200">
                        <a:latin typeface="Courier New"/>
                        <a:cs typeface="Courier New"/>
                      </a:endParaRPr>
                    </a:p>
                  </a:txBody>
                  <a:tcPr marL="0" marR="0" marT="1121"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28289">
                <a:tc>
                  <a:txBody>
                    <a:bodyPr/>
                    <a:lstStyle/>
                    <a:p>
                      <a:pPr marL="382270" indent="-351155">
                        <a:lnSpc>
                          <a:spcPct val="100000"/>
                        </a:lnSpc>
                        <a:spcBef>
                          <a:spcPts val="215"/>
                        </a:spcBef>
                        <a:buClr>
                          <a:srgbClr val="DD8046"/>
                        </a:buClr>
                        <a:buSzPct val="60714"/>
                        <a:buFont typeface="Wingdings"/>
                        <a:buChar char=""/>
                        <a:tabLst>
                          <a:tab pos="382270" algn="l"/>
                          <a:tab pos="382905" algn="l"/>
                        </a:tabLst>
                      </a:pPr>
                      <a:r>
                        <a:rPr sz="1200" dirty="0">
                          <a:latin typeface="Courier New"/>
                          <a:cs typeface="Courier New"/>
                        </a:rPr>
                        <a:t>[</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"$varx"</a:t>
                      </a:r>
                      <a:endParaRPr sz="1200">
                        <a:latin typeface="Courier New"/>
                        <a:cs typeface="Courier New"/>
                      </a:endParaRPr>
                    </a:p>
                  </a:txBody>
                  <a:tcPr marL="0" marR="0" marT="24093" marB="0"/>
                </a:tc>
                <a:tc>
                  <a:txBody>
                    <a:bodyPr/>
                    <a:lstStyle/>
                    <a:p>
                      <a:pPr marL="52705">
                        <a:lnSpc>
                          <a:spcPct val="100000"/>
                        </a:lnSpc>
                        <a:spcBef>
                          <a:spcPts val="215"/>
                        </a:spcBef>
                      </a:pPr>
                      <a:r>
                        <a:rPr sz="1200" spc="-10" dirty="0">
                          <a:latin typeface="Courier New"/>
                          <a:cs typeface="Courier New"/>
                        </a:rPr>
                        <a:t>-ne</a:t>
                      </a:r>
                      <a:endParaRPr sz="1200">
                        <a:latin typeface="Courier New"/>
                        <a:cs typeface="Courier New"/>
                      </a:endParaRPr>
                    </a:p>
                  </a:txBody>
                  <a:tcPr marL="0" marR="0" marT="24093" marB="0"/>
                </a:tc>
                <a:tc gridSpan="2">
                  <a:txBody>
                    <a:bodyPr/>
                    <a:lstStyle/>
                    <a:p>
                      <a:pPr marL="57150">
                        <a:lnSpc>
                          <a:spcPct val="100000"/>
                        </a:lnSpc>
                        <a:spcBef>
                          <a:spcPts val="215"/>
                        </a:spcBef>
                      </a:pPr>
                      <a:r>
                        <a:rPr sz="1200" spc="-5" dirty="0">
                          <a:latin typeface="Courier New"/>
                          <a:cs typeface="Courier New"/>
                        </a:rPr>
                        <a:t>"$vary"</a:t>
                      </a:r>
                      <a:endParaRPr sz="1200">
                        <a:latin typeface="Courier New"/>
                        <a:cs typeface="Courier New"/>
                      </a:endParaRPr>
                    </a:p>
                  </a:txBody>
                  <a:tcPr marL="0" marR="0" marT="24093" marB="0"/>
                </a:tc>
                <a:tc hMerge="1">
                  <a:txBody>
                    <a:bodyPr/>
                    <a:lstStyle/>
                    <a:p>
                      <a:endParaRPr/>
                    </a:p>
                  </a:txBody>
                  <a:tcPr marL="0" marR="0" marT="0" marB="0"/>
                </a:tc>
                <a:tc>
                  <a:txBody>
                    <a:bodyPr/>
                    <a:lstStyle/>
                    <a:p>
                      <a:pPr marL="31750" algn="ctr">
                        <a:lnSpc>
                          <a:spcPct val="100000"/>
                        </a:lnSpc>
                        <a:spcBef>
                          <a:spcPts val="215"/>
                        </a:spcBef>
                      </a:pPr>
                      <a:r>
                        <a:rPr sz="1200" spc="-5" dirty="0">
                          <a:latin typeface="Courier New"/>
                          <a:cs typeface="Courier New"/>
                        </a:rPr>
                        <a:t>];</a:t>
                      </a:r>
                      <a:endParaRPr sz="1200">
                        <a:latin typeface="Courier New"/>
                        <a:cs typeface="Courier New"/>
                      </a:endParaRPr>
                    </a:p>
                  </a:txBody>
                  <a:tcPr marL="0" marR="0" marT="24093" marB="0"/>
                </a:tc>
                <a:tc>
                  <a:txBody>
                    <a:bodyPr/>
                    <a:lstStyle/>
                    <a:p>
                      <a:pPr marL="24765" algn="ctr">
                        <a:lnSpc>
                          <a:spcPct val="100000"/>
                        </a:lnSpc>
                        <a:spcBef>
                          <a:spcPts val="215"/>
                        </a:spcBef>
                      </a:pPr>
                      <a:r>
                        <a:rPr sz="1200" spc="-5" dirty="0">
                          <a:latin typeface="Courier New"/>
                          <a:cs typeface="Courier New"/>
                        </a:rPr>
                        <a:t>echo</a:t>
                      </a:r>
                      <a:endParaRPr sz="1200">
                        <a:latin typeface="Courier New"/>
                        <a:cs typeface="Courier New"/>
                      </a:endParaRPr>
                    </a:p>
                  </a:txBody>
                  <a:tcPr marL="0" marR="0" marT="24093" marB="0"/>
                </a:tc>
                <a:tc>
                  <a:txBody>
                    <a:bodyPr/>
                    <a:lstStyle/>
                    <a:p>
                      <a:pPr algn="ctr">
                        <a:lnSpc>
                          <a:spcPct val="100000"/>
                        </a:lnSpc>
                        <a:spcBef>
                          <a:spcPts val="215"/>
                        </a:spcBef>
                      </a:pPr>
                      <a:r>
                        <a:rPr sz="1200" spc="-5" dirty="0">
                          <a:latin typeface="Courier New"/>
                          <a:cs typeface="Courier New"/>
                        </a:rPr>
                        <a:t>$?</a:t>
                      </a:r>
                      <a:endParaRPr sz="1200">
                        <a:latin typeface="Courier New"/>
                        <a:cs typeface="Courier New"/>
                      </a:endParaRPr>
                    </a:p>
                  </a:txBody>
                  <a:tcPr marL="0" marR="0" marT="24093"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dirty="0">
                        <a:latin typeface="Times New Roman"/>
                        <a:cs typeface="Times New Roman"/>
                      </a:endParaRPr>
                    </a:p>
                  </a:txBody>
                  <a:tcPr marL="0" marR="0" marT="0" marB="0"/>
                </a:tc>
                <a:extLst>
                  <a:ext uri="{0D108BD9-81ED-4DB2-BD59-A6C34878D82A}">
                    <a16:rowId xmlns:a16="http://schemas.microsoft.com/office/drawing/2014/main" val="10007"/>
                  </a:ext>
                </a:extLst>
              </a:tr>
            </a:tbl>
          </a:graphicData>
        </a:graphic>
      </p:graphicFrame>
      <p:sp>
        <p:nvSpPr>
          <p:cNvPr id="5" name="object 5"/>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65</a:t>
            </a:r>
            <a:endParaRPr sz="1235">
              <a:solidFill>
                <a:prstClr val="black"/>
              </a:solidFill>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8314" y="307363"/>
            <a:ext cx="8360773" cy="569274"/>
          </a:xfrm>
          <a:prstGeom prst="rect">
            <a:avLst/>
          </a:prstGeom>
        </p:spPr>
        <p:txBody>
          <a:bodyPr vert="horz" wrap="square" lIns="0" tIns="15128" rIns="0" bIns="0" rtlCol="0">
            <a:spAutoFit/>
          </a:bodyPr>
          <a:lstStyle/>
          <a:p>
            <a:pPr marL="241500">
              <a:spcBef>
                <a:spcPts val="119"/>
              </a:spcBef>
            </a:pPr>
            <a:r>
              <a:rPr lang="fr-FR" sz="3600" spc="-168" dirty="0"/>
              <a:t>Opérateurs sur les chaînes de caractères </a:t>
            </a:r>
            <a:endParaRPr sz="3600" spc="-260" dirty="0"/>
          </a:p>
        </p:txBody>
      </p:sp>
      <p:sp>
        <p:nvSpPr>
          <p:cNvPr id="3" name="object 3"/>
          <p:cNvSpPr txBox="1"/>
          <p:nvPr/>
        </p:nvSpPr>
        <p:spPr>
          <a:xfrm>
            <a:off x="2322576" y="1609120"/>
            <a:ext cx="5307666" cy="445356"/>
          </a:xfrm>
          <a:prstGeom prst="rect">
            <a:avLst/>
          </a:prstGeom>
        </p:spPr>
        <p:txBody>
          <a:bodyPr vert="horz" wrap="square" lIns="0" tIns="10646" rIns="0" bIns="0" rtlCol="0">
            <a:spAutoFit/>
          </a:bodyPr>
          <a:lstStyle/>
          <a:p>
            <a:pPr marL="320505" indent="-309859" defTabSz="806867">
              <a:spcBef>
                <a:spcPts val="84"/>
              </a:spcBef>
              <a:buClr>
                <a:srgbClr val="DD8046"/>
              </a:buClr>
              <a:buSzPct val="59375"/>
              <a:buFont typeface="Wingdings"/>
              <a:buChar char=""/>
              <a:tabLst>
                <a:tab pos="320505" algn="l"/>
                <a:tab pos="321066" algn="l"/>
              </a:tabLst>
            </a:pPr>
            <a:r>
              <a:rPr sz="2824" spc="-715" dirty="0">
                <a:solidFill>
                  <a:prstClr val="black"/>
                </a:solidFill>
                <a:latin typeface="Microsoft Sans Serif"/>
                <a:cs typeface="Microsoft Sans Serif"/>
              </a:rPr>
              <a:t>T</a:t>
            </a:r>
            <a:r>
              <a:rPr sz="2824" spc="-282" dirty="0">
                <a:solidFill>
                  <a:prstClr val="black"/>
                </a:solidFill>
                <a:latin typeface="Microsoft Sans Serif"/>
                <a:cs typeface="Microsoft Sans Serif"/>
              </a:rPr>
              <a:t>ests</a:t>
            </a:r>
            <a:r>
              <a:rPr sz="2824" spc="13" dirty="0">
                <a:solidFill>
                  <a:prstClr val="black"/>
                </a:solidFill>
                <a:latin typeface="Microsoft Sans Serif"/>
                <a:cs typeface="Microsoft Sans Serif"/>
              </a:rPr>
              <a:t> </a:t>
            </a:r>
            <a:r>
              <a:rPr sz="2824" spc="-274" dirty="0">
                <a:solidFill>
                  <a:prstClr val="black"/>
                </a:solidFill>
                <a:latin typeface="Microsoft Sans Serif"/>
                <a:cs typeface="Microsoft Sans Serif"/>
              </a:rPr>
              <a:t>sur</a:t>
            </a:r>
            <a:r>
              <a:rPr sz="2824" spc="9" dirty="0">
                <a:solidFill>
                  <a:prstClr val="black"/>
                </a:solidFill>
                <a:latin typeface="Microsoft Sans Serif"/>
                <a:cs typeface="Microsoft Sans Serif"/>
              </a:rPr>
              <a:t> </a:t>
            </a:r>
            <a:r>
              <a:rPr sz="2824" spc="-207" dirty="0">
                <a:solidFill>
                  <a:prstClr val="black"/>
                </a:solidFill>
                <a:latin typeface="Microsoft Sans Serif"/>
                <a:cs typeface="Microsoft Sans Serif"/>
              </a:rPr>
              <a:t>le</a:t>
            </a:r>
            <a:r>
              <a:rPr sz="2824" spc="-260" dirty="0">
                <a:solidFill>
                  <a:prstClr val="black"/>
                </a:solidFill>
                <a:latin typeface="Microsoft Sans Serif"/>
                <a:cs typeface="Microsoft Sans Serif"/>
              </a:rPr>
              <a:t>s</a:t>
            </a:r>
            <a:r>
              <a:rPr sz="2824" spc="26" dirty="0">
                <a:solidFill>
                  <a:prstClr val="black"/>
                </a:solidFill>
                <a:latin typeface="Microsoft Sans Serif"/>
                <a:cs typeface="Microsoft Sans Serif"/>
              </a:rPr>
              <a:t> </a:t>
            </a:r>
            <a:r>
              <a:rPr sz="2824" spc="-229" dirty="0">
                <a:solidFill>
                  <a:prstClr val="black"/>
                </a:solidFill>
                <a:latin typeface="Microsoft Sans Serif"/>
                <a:cs typeface="Microsoft Sans Serif"/>
              </a:rPr>
              <a:t>c</a:t>
            </a:r>
            <a:r>
              <a:rPr sz="2824" spc="-224" dirty="0">
                <a:solidFill>
                  <a:prstClr val="black"/>
                </a:solidFill>
                <a:latin typeface="Microsoft Sans Serif"/>
                <a:cs typeface="Microsoft Sans Serif"/>
              </a:rPr>
              <a:t>haînes</a:t>
            </a:r>
            <a:r>
              <a:rPr sz="2824" spc="13" dirty="0">
                <a:solidFill>
                  <a:prstClr val="black"/>
                </a:solidFill>
                <a:latin typeface="Microsoft Sans Serif"/>
                <a:cs typeface="Microsoft Sans Serif"/>
              </a:rPr>
              <a:t> </a:t>
            </a:r>
            <a:r>
              <a:rPr sz="2824" spc="-88" dirty="0">
                <a:solidFill>
                  <a:prstClr val="black"/>
                </a:solidFill>
                <a:latin typeface="Microsoft Sans Serif"/>
                <a:cs typeface="Microsoft Sans Serif"/>
              </a:rPr>
              <a:t>de</a:t>
            </a:r>
            <a:r>
              <a:rPr sz="2824" spc="26" dirty="0">
                <a:solidFill>
                  <a:prstClr val="black"/>
                </a:solidFill>
                <a:latin typeface="Microsoft Sans Serif"/>
                <a:cs typeface="Microsoft Sans Serif"/>
              </a:rPr>
              <a:t> </a:t>
            </a:r>
            <a:r>
              <a:rPr sz="2824" spc="-132" dirty="0">
                <a:solidFill>
                  <a:prstClr val="black"/>
                </a:solidFill>
                <a:latin typeface="Microsoft Sans Serif"/>
                <a:cs typeface="Microsoft Sans Serif"/>
              </a:rPr>
              <a:t>ca</a:t>
            </a:r>
            <a:r>
              <a:rPr sz="2824" spc="-115" dirty="0">
                <a:solidFill>
                  <a:prstClr val="black"/>
                </a:solidFill>
                <a:latin typeface="Microsoft Sans Serif"/>
                <a:cs typeface="Microsoft Sans Serif"/>
              </a:rPr>
              <a:t>r</a:t>
            </a:r>
            <a:r>
              <a:rPr sz="2824" spc="-168" dirty="0">
                <a:solidFill>
                  <a:prstClr val="black"/>
                </a:solidFill>
                <a:latin typeface="Microsoft Sans Serif"/>
                <a:cs typeface="Microsoft Sans Serif"/>
              </a:rPr>
              <a:t>actères</a:t>
            </a:r>
            <a:r>
              <a:rPr sz="2824" spc="9" dirty="0">
                <a:solidFill>
                  <a:prstClr val="black"/>
                </a:solidFill>
                <a:latin typeface="Microsoft Sans Serif"/>
                <a:cs typeface="Microsoft Sans Serif"/>
              </a:rPr>
              <a:t> </a:t>
            </a:r>
            <a:r>
              <a:rPr sz="2824" spc="-168" dirty="0">
                <a:solidFill>
                  <a:prstClr val="black"/>
                </a:solidFill>
                <a:latin typeface="Microsoft Sans Serif"/>
                <a:cs typeface="Microsoft Sans Serif"/>
              </a:rPr>
              <a:t>:</a:t>
            </a:r>
            <a:endParaRPr sz="2824">
              <a:solidFill>
                <a:prstClr val="black"/>
              </a:solidFill>
              <a:latin typeface="Microsoft Sans Serif"/>
              <a:cs typeface="Microsoft Sans Serif"/>
            </a:endParaRPr>
          </a:p>
        </p:txBody>
      </p:sp>
      <p:sp>
        <p:nvSpPr>
          <p:cNvPr id="4" name="object 4"/>
          <p:cNvSpPr txBox="1"/>
          <p:nvPr/>
        </p:nvSpPr>
        <p:spPr>
          <a:xfrm>
            <a:off x="2322576" y="2551826"/>
            <a:ext cx="1650066" cy="789515"/>
          </a:xfrm>
          <a:prstGeom prst="rect">
            <a:avLst/>
          </a:prstGeom>
        </p:spPr>
        <p:txBody>
          <a:bodyPr vert="horz" wrap="square" lIns="0" tIns="101413" rIns="0" bIns="0" rtlCol="0">
            <a:spAutoFit/>
          </a:bodyPr>
          <a:lstStyle/>
          <a:p>
            <a:pPr marL="11206" defTabSz="806867">
              <a:spcBef>
                <a:spcPts val="799"/>
              </a:spcBef>
            </a:pPr>
            <a:r>
              <a:rPr sz="1941" spc="-4" dirty="0">
                <a:solidFill>
                  <a:srgbClr val="FF0000"/>
                </a:solidFill>
                <a:latin typeface="Courier New"/>
                <a:cs typeface="Courier New"/>
              </a:rPr>
              <a:t>-n</a:t>
            </a:r>
            <a:r>
              <a:rPr sz="1941" spc="-49" dirty="0">
                <a:solidFill>
                  <a:srgbClr val="FF0000"/>
                </a:solidFill>
                <a:latin typeface="Courier New"/>
                <a:cs typeface="Courier New"/>
              </a:rPr>
              <a:t> </a:t>
            </a:r>
            <a:r>
              <a:rPr sz="1941" spc="-9" dirty="0">
                <a:solidFill>
                  <a:srgbClr val="FF0000"/>
                </a:solidFill>
                <a:latin typeface="Courier New"/>
                <a:cs typeface="Courier New"/>
              </a:rPr>
              <a:t>”chaîne”</a:t>
            </a:r>
            <a:endParaRPr sz="1941">
              <a:solidFill>
                <a:prstClr val="black"/>
              </a:solidFill>
              <a:latin typeface="Courier New"/>
              <a:cs typeface="Courier New"/>
            </a:endParaRPr>
          </a:p>
          <a:p>
            <a:pPr marL="11206" defTabSz="806867">
              <a:spcBef>
                <a:spcPts val="706"/>
              </a:spcBef>
            </a:pPr>
            <a:r>
              <a:rPr sz="1941" spc="-4" dirty="0">
                <a:solidFill>
                  <a:srgbClr val="FF0000"/>
                </a:solidFill>
                <a:latin typeface="Courier New"/>
                <a:cs typeface="Courier New"/>
              </a:rPr>
              <a:t>-z</a:t>
            </a:r>
            <a:r>
              <a:rPr sz="1941" spc="-49" dirty="0">
                <a:solidFill>
                  <a:srgbClr val="FF0000"/>
                </a:solidFill>
                <a:latin typeface="Courier New"/>
                <a:cs typeface="Courier New"/>
              </a:rPr>
              <a:t> </a:t>
            </a:r>
            <a:r>
              <a:rPr sz="1941" spc="-9" dirty="0">
                <a:solidFill>
                  <a:srgbClr val="FF0000"/>
                </a:solidFill>
                <a:latin typeface="Courier New"/>
                <a:cs typeface="Courier New"/>
              </a:rPr>
              <a:t>”chaîne”</a:t>
            </a:r>
            <a:endParaRPr sz="1941">
              <a:solidFill>
                <a:prstClr val="black"/>
              </a:solidFill>
              <a:latin typeface="Courier New"/>
              <a:cs typeface="Courier New"/>
            </a:endParaRPr>
          </a:p>
        </p:txBody>
      </p:sp>
      <p:sp>
        <p:nvSpPr>
          <p:cNvPr id="5" name="object 5"/>
          <p:cNvSpPr txBox="1"/>
          <p:nvPr/>
        </p:nvSpPr>
        <p:spPr>
          <a:xfrm>
            <a:off x="4231228" y="2551826"/>
            <a:ext cx="3094504" cy="789515"/>
          </a:xfrm>
          <a:prstGeom prst="rect">
            <a:avLst/>
          </a:prstGeom>
        </p:spPr>
        <p:txBody>
          <a:bodyPr vert="horz" wrap="square" lIns="0" tIns="101413" rIns="0" bIns="0" rtlCol="0">
            <a:spAutoFit/>
          </a:bodyPr>
          <a:lstStyle/>
          <a:p>
            <a:pPr marL="90212" defTabSz="806867">
              <a:spcBef>
                <a:spcPts val="799"/>
              </a:spcBef>
            </a:pPr>
            <a:r>
              <a:rPr sz="1941" spc="-168" dirty="0">
                <a:solidFill>
                  <a:prstClr val="black"/>
                </a:solidFill>
                <a:latin typeface="Microsoft Sans Serif"/>
                <a:cs typeface="Microsoft Sans Serif"/>
              </a:rPr>
              <a:t>V</a:t>
            </a:r>
            <a:r>
              <a:rPr sz="1941" spc="-26" dirty="0">
                <a:solidFill>
                  <a:prstClr val="black"/>
                </a:solidFill>
                <a:latin typeface="Microsoft Sans Serif"/>
                <a:cs typeface="Microsoft Sans Serif"/>
              </a:rPr>
              <a:t>r</a:t>
            </a:r>
            <a:r>
              <a:rPr sz="1941" spc="-18" dirty="0">
                <a:solidFill>
                  <a:prstClr val="black"/>
                </a:solidFill>
                <a:latin typeface="Microsoft Sans Serif"/>
                <a:cs typeface="Microsoft Sans Serif"/>
              </a:rPr>
              <a:t>ai</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1" dirty="0">
                <a:solidFill>
                  <a:prstClr val="black"/>
                </a:solidFill>
                <a:latin typeface="Microsoft Sans Serif"/>
                <a:cs typeface="Microsoft Sans Serif"/>
              </a:rPr>
              <a:t> </a:t>
            </a:r>
            <a:r>
              <a:rPr sz="1941" spc="-13" dirty="0">
                <a:solidFill>
                  <a:prstClr val="black"/>
                </a:solidFill>
                <a:latin typeface="Microsoft Sans Serif"/>
                <a:cs typeface="Microsoft Sans Serif"/>
              </a:rPr>
              <a:t>l</a:t>
            </a:r>
            <a:r>
              <a:rPr sz="1941" spc="-22" dirty="0">
                <a:solidFill>
                  <a:prstClr val="black"/>
                </a:solidFill>
                <a:latin typeface="Microsoft Sans Serif"/>
                <a:cs typeface="Microsoft Sans Serif"/>
              </a:rPr>
              <a:t>a</a:t>
            </a:r>
            <a:r>
              <a:rPr sz="1941" spc="31" dirty="0">
                <a:solidFill>
                  <a:prstClr val="black"/>
                </a:solidFill>
                <a:latin typeface="Microsoft Sans Serif"/>
                <a:cs typeface="Microsoft Sans Serif"/>
              </a:rPr>
              <a:t> </a:t>
            </a:r>
            <a:r>
              <a:rPr sz="1941" spc="-163" dirty="0">
                <a:solidFill>
                  <a:prstClr val="black"/>
                </a:solidFill>
                <a:latin typeface="Microsoft Sans Serif"/>
                <a:cs typeface="Microsoft Sans Serif"/>
              </a:rPr>
              <a:t>c</a:t>
            </a:r>
            <a:r>
              <a:rPr sz="1941" spc="-124" dirty="0">
                <a:solidFill>
                  <a:prstClr val="black"/>
                </a:solidFill>
                <a:latin typeface="Microsoft Sans Serif"/>
                <a:cs typeface="Microsoft Sans Serif"/>
              </a:rPr>
              <a:t>haîne</a:t>
            </a:r>
            <a:r>
              <a:rPr sz="1941" spc="44" dirty="0">
                <a:solidFill>
                  <a:prstClr val="black"/>
                </a:solidFill>
                <a:latin typeface="Microsoft Sans Serif"/>
                <a:cs typeface="Microsoft Sans Serif"/>
              </a:rPr>
              <a:t> </a:t>
            </a:r>
            <a:r>
              <a:rPr sz="1941" spc="-282" dirty="0">
                <a:solidFill>
                  <a:prstClr val="black"/>
                </a:solidFill>
                <a:latin typeface="Microsoft Sans Serif"/>
                <a:cs typeface="Microsoft Sans Serif"/>
              </a:rPr>
              <a:t>n</a:t>
            </a:r>
            <a:r>
              <a:rPr sz="1941" spc="-132" dirty="0">
                <a:solidFill>
                  <a:prstClr val="black"/>
                </a:solidFill>
                <a:latin typeface="Microsoft Sans Serif"/>
                <a:cs typeface="Microsoft Sans Serif"/>
              </a:rPr>
              <a:t>’es</a:t>
            </a:r>
            <a:r>
              <a:rPr sz="1941" spc="-84" dirty="0">
                <a:solidFill>
                  <a:prstClr val="black"/>
                </a:solidFill>
                <a:latin typeface="Microsoft Sans Serif"/>
                <a:cs typeface="Microsoft Sans Serif"/>
              </a:rPr>
              <a:t>t</a:t>
            </a:r>
            <a:r>
              <a:rPr sz="1941" spc="40" dirty="0">
                <a:solidFill>
                  <a:prstClr val="black"/>
                </a:solidFill>
                <a:latin typeface="Microsoft Sans Serif"/>
                <a:cs typeface="Microsoft Sans Serif"/>
              </a:rPr>
              <a:t> </a:t>
            </a:r>
            <a:r>
              <a:rPr sz="1941" spc="-119" dirty="0">
                <a:solidFill>
                  <a:prstClr val="black"/>
                </a:solidFill>
                <a:latin typeface="Microsoft Sans Serif"/>
                <a:cs typeface="Microsoft Sans Serif"/>
              </a:rPr>
              <a:t>pas</a:t>
            </a:r>
            <a:r>
              <a:rPr sz="1941" spc="31" dirty="0">
                <a:solidFill>
                  <a:prstClr val="black"/>
                </a:solidFill>
                <a:latin typeface="Microsoft Sans Serif"/>
                <a:cs typeface="Microsoft Sans Serif"/>
              </a:rPr>
              <a:t> </a:t>
            </a:r>
            <a:r>
              <a:rPr sz="1941" spc="-66" dirty="0">
                <a:solidFill>
                  <a:prstClr val="black"/>
                </a:solidFill>
                <a:latin typeface="Microsoft Sans Serif"/>
                <a:cs typeface="Microsoft Sans Serif"/>
              </a:rPr>
              <a:t>vide</a:t>
            </a:r>
            <a:endParaRPr sz="1941">
              <a:solidFill>
                <a:prstClr val="black"/>
              </a:solidFill>
              <a:latin typeface="Microsoft Sans Serif"/>
              <a:cs typeface="Microsoft Sans Serif"/>
            </a:endParaRPr>
          </a:p>
          <a:p>
            <a:pPr marL="11206" defTabSz="806867">
              <a:spcBef>
                <a:spcPts val="706"/>
              </a:spcBef>
            </a:pPr>
            <a:r>
              <a:rPr sz="1941" spc="-168" dirty="0">
                <a:solidFill>
                  <a:prstClr val="black"/>
                </a:solidFill>
                <a:latin typeface="Microsoft Sans Serif"/>
                <a:cs typeface="Microsoft Sans Serif"/>
              </a:rPr>
              <a:t>V</a:t>
            </a:r>
            <a:r>
              <a:rPr sz="1941" spc="-26" dirty="0">
                <a:solidFill>
                  <a:prstClr val="black"/>
                </a:solidFill>
                <a:latin typeface="Microsoft Sans Serif"/>
                <a:cs typeface="Microsoft Sans Serif"/>
              </a:rPr>
              <a:t>r</a:t>
            </a:r>
            <a:r>
              <a:rPr sz="1941" spc="-18" dirty="0">
                <a:solidFill>
                  <a:prstClr val="black"/>
                </a:solidFill>
                <a:latin typeface="Microsoft Sans Serif"/>
                <a:cs typeface="Microsoft Sans Serif"/>
              </a:rPr>
              <a:t>ai</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1" dirty="0">
                <a:solidFill>
                  <a:prstClr val="black"/>
                </a:solidFill>
                <a:latin typeface="Microsoft Sans Serif"/>
                <a:cs typeface="Microsoft Sans Serif"/>
              </a:rPr>
              <a:t> </a:t>
            </a:r>
            <a:r>
              <a:rPr sz="1941" spc="-13" dirty="0">
                <a:solidFill>
                  <a:prstClr val="black"/>
                </a:solidFill>
                <a:latin typeface="Microsoft Sans Serif"/>
                <a:cs typeface="Microsoft Sans Serif"/>
              </a:rPr>
              <a:t>l</a:t>
            </a:r>
            <a:r>
              <a:rPr sz="1941" spc="-22" dirty="0">
                <a:solidFill>
                  <a:prstClr val="black"/>
                </a:solidFill>
                <a:latin typeface="Microsoft Sans Serif"/>
                <a:cs typeface="Microsoft Sans Serif"/>
              </a:rPr>
              <a:t>a</a:t>
            </a:r>
            <a:r>
              <a:rPr sz="1941" spc="31" dirty="0">
                <a:solidFill>
                  <a:prstClr val="black"/>
                </a:solidFill>
                <a:latin typeface="Microsoft Sans Serif"/>
                <a:cs typeface="Microsoft Sans Serif"/>
              </a:rPr>
              <a:t> </a:t>
            </a:r>
            <a:r>
              <a:rPr sz="1941" spc="-163" dirty="0">
                <a:solidFill>
                  <a:prstClr val="black"/>
                </a:solidFill>
                <a:latin typeface="Microsoft Sans Serif"/>
                <a:cs typeface="Microsoft Sans Serif"/>
              </a:rPr>
              <a:t>c</a:t>
            </a:r>
            <a:r>
              <a:rPr sz="1941" spc="-124" dirty="0">
                <a:solidFill>
                  <a:prstClr val="black"/>
                </a:solidFill>
                <a:latin typeface="Microsoft Sans Serif"/>
                <a:cs typeface="Microsoft Sans Serif"/>
              </a:rPr>
              <a:t>haîne</a:t>
            </a:r>
            <a:r>
              <a:rPr sz="1941" spc="44" dirty="0">
                <a:solidFill>
                  <a:prstClr val="black"/>
                </a:solidFill>
                <a:latin typeface="Microsoft Sans Serif"/>
                <a:cs typeface="Microsoft Sans Serif"/>
              </a:rPr>
              <a:t> </a:t>
            </a:r>
            <a:r>
              <a:rPr sz="1941" spc="-221" dirty="0">
                <a:solidFill>
                  <a:prstClr val="black"/>
                </a:solidFill>
                <a:latin typeface="Microsoft Sans Serif"/>
                <a:cs typeface="Microsoft Sans Serif"/>
              </a:rPr>
              <a:t>es</a:t>
            </a:r>
            <a:r>
              <a:rPr sz="1941" spc="-18" dirty="0">
                <a:solidFill>
                  <a:prstClr val="black"/>
                </a:solidFill>
                <a:latin typeface="Microsoft Sans Serif"/>
                <a:cs typeface="Microsoft Sans Serif"/>
              </a:rPr>
              <a:t>t</a:t>
            </a:r>
            <a:r>
              <a:rPr sz="1941" spc="26" dirty="0">
                <a:solidFill>
                  <a:prstClr val="black"/>
                </a:solidFill>
                <a:latin typeface="Microsoft Sans Serif"/>
                <a:cs typeface="Microsoft Sans Serif"/>
              </a:rPr>
              <a:t> </a:t>
            </a:r>
            <a:r>
              <a:rPr sz="1941" spc="-66" dirty="0">
                <a:solidFill>
                  <a:prstClr val="black"/>
                </a:solidFill>
                <a:latin typeface="Microsoft Sans Serif"/>
                <a:cs typeface="Microsoft Sans Serif"/>
              </a:rPr>
              <a:t>vide</a:t>
            </a:r>
            <a:endParaRPr sz="1941">
              <a:solidFill>
                <a:prstClr val="black"/>
              </a:solidFill>
              <a:latin typeface="Microsoft Sans Serif"/>
              <a:cs typeface="Microsoft Sans Serif"/>
            </a:endParaRPr>
          </a:p>
        </p:txBody>
      </p:sp>
      <p:sp>
        <p:nvSpPr>
          <p:cNvPr id="6" name="object 6"/>
          <p:cNvSpPr txBox="1"/>
          <p:nvPr/>
        </p:nvSpPr>
        <p:spPr>
          <a:xfrm>
            <a:off x="2322575" y="3322567"/>
            <a:ext cx="3283324" cy="770690"/>
          </a:xfrm>
          <a:prstGeom prst="rect">
            <a:avLst/>
          </a:prstGeom>
        </p:spPr>
        <p:txBody>
          <a:bodyPr vert="horz" wrap="square" lIns="0" tIns="11206" rIns="0" bIns="0" rtlCol="0">
            <a:spAutoFit/>
          </a:bodyPr>
          <a:lstStyle/>
          <a:p>
            <a:pPr marL="11206" marR="4483" indent="147926" defTabSz="806867">
              <a:lnSpc>
                <a:spcPct val="130500"/>
              </a:lnSpc>
              <a:spcBef>
                <a:spcPts val="88"/>
              </a:spcBef>
            </a:pPr>
            <a:r>
              <a:rPr sz="1941" spc="-4" dirty="0">
                <a:solidFill>
                  <a:srgbClr val="FF0000"/>
                </a:solidFill>
                <a:latin typeface="Courier New"/>
                <a:cs typeface="Courier New"/>
              </a:rPr>
              <a:t>”chaine1”</a:t>
            </a:r>
            <a:r>
              <a:rPr sz="1941" spc="22" dirty="0">
                <a:solidFill>
                  <a:srgbClr val="FF0000"/>
                </a:solidFill>
                <a:latin typeface="Courier New"/>
                <a:cs typeface="Courier New"/>
              </a:rPr>
              <a:t> </a:t>
            </a:r>
            <a:r>
              <a:rPr sz="1941" spc="-4" dirty="0">
                <a:solidFill>
                  <a:srgbClr val="FF0000"/>
                </a:solidFill>
                <a:latin typeface="Courier New"/>
                <a:cs typeface="Courier New"/>
              </a:rPr>
              <a:t>=</a:t>
            </a:r>
            <a:r>
              <a:rPr sz="1941" spc="-18" dirty="0">
                <a:solidFill>
                  <a:srgbClr val="FF0000"/>
                </a:solidFill>
                <a:latin typeface="Courier New"/>
                <a:cs typeface="Courier New"/>
              </a:rPr>
              <a:t> </a:t>
            </a:r>
            <a:r>
              <a:rPr sz="1941" spc="-4" dirty="0">
                <a:solidFill>
                  <a:srgbClr val="FF0000"/>
                </a:solidFill>
                <a:latin typeface="Courier New"/>
                <a:cs typeface="Courier New"/>
              </a:rPr>
              <a:t>”chaine2” </a:t>
            </a:r>
            <a:r>
              <a:rPr sz="1941" spc="-1152" dirty="0">
                <a:solidFill>
                  <a:srgbClr val="FF0000"/>
                </a:solidFill>
                <a:latin typeface="Courier New"/>
                <a:cs typeface="Courier New"/>
              </a:rPr>
              <a:t> </a:t>
            </a:r>
            <a:r>
              <a:rPr sz="1941" spc="-4" dirty="0">
                <a:solidFill>
                  <a:srgbClr val="FF0000"/>
                </a:solidFill>
                <a:latin typeface="Courier New"/>
                <a:cs typeface="Courier New"/>
              </a:rPr>
              <a:t>”chaine1”</a:t>
            </a:r>
            <a:r>
              <a:rPr sz="1941" spc="18" dirty="0">
                <a:solidFill>
                  <a:srgbClr val="FF0000"/>
                </a:solidFill>
                <a:latin typeface="Courier New"/>
                <a:cs typeface="Courier New"/>
              </a:rPr>
              <a:t> </a:t>
            </a:r>
            <a:r>
              <a:rPr sz="1941" spc="-4" dirty="0">
                <a:solidFill>
                  <a:srgbClr val="FF0000"/>
                </a:solidFill>
                <a:latin typeface="Courier New"/>
                <a:cs typeface="Courier New"/>
              </a:rPr>
              <a:t>!=</a:t>
            </a:r>
            <a:r>
              <a:rPr sz="1941" spc="-13" dirty="0">
                <a:solidFill>
                  <a:srgbClr val="FF0000"/>
                </a:solidFill>
                <a:latin typeface="Courier New"/>
                <a:cs typeface="Courier New"/>
              </a:rPr>
              <a:t> </a:t>
            </a:r>
            <a:r>
              <a:rPr sz="1941" spc="-4" dirty="0">
                <a:solidFill>
                  <a:srgbClr val="FF0000"/>
                </a:solidFill>
                <a:latin typeface="Courier New"/>
                <a:cs typeface="Courier New"/>
              </a:rPr>
              <a:t>”chaine2”</a:t>
            </a:r>
            <a:endParaRPr sz="1941">
              <a:solidFill>
                <a:prstClr val="black"/>
              </a:solidFill>
              <a:latin typeface="Courier New"/>
              <a:cs typeface="Courier New"/>
            </a:endParaRPr>
          </a:p>
        </p:txBody>
      </p:sp>
      <p:sp>
        <p:nvSpPr>
          <p:cNvPr id="7" name="object 7"/>
          <p:cNvSpPr txBox="1"/>
          <p:nvPr/>
        </p:nvSpPr>
        <p:spPr>
          <a:xfrm>
            <a:off x="5886898" y="3322567"/>
            <a:ext cx="4044763" cy="751454"/>
          </a:xfrm>
          <a:prstGeom prst="rect">
            <a:avLst/>
          </a:prstGeom>
        </p:spPr>
        <p:txBody>
          <a:bodyPr vert="horz" wrap="square" lIns="0" tIns="11206" rIns="0" bIns="0" rtlCol="0">
            <a:spAutoFit/>
          </a:bodyPr>
          <a:lstStyle/>
          <a:p>
            <a:pPr marL="159132" marR="4483" indent="-147926" defTabSz="806867">
              <a:lnSpc>
                <a:spcPct val="130500"/>
              </a:lnSpc>
              <a:spcBef>
                <a:spcPts val="88"/>
              </a:spcBef>
            </a:pPr>
            <a:r>
              <a:rPr sz="1941" spc="-168" dirty="0">
                <a:solidFill>
                  <a:prstClr val="black"/>
                </a:solidFill>
                <a:latin typeface="Microsoft Sans Serif"/>
                <a:cs typeface="Microsoft Sans Serif"/>
              </a:rPr>
              <a:t>V</a:t>
            </a:r>
            <a:r>
              <a:rPr sz="1941" spc="-26" dirty="0">
                <a:solidFill>
                  <a:prstClr val="black"/>
                </a:solidFill>
                <a:latin typeface="Microsoft Sans Serif"/>
                <a:cs typeface="Microsoft Sans Serif"/>
              </a:rPr>
              <a:t>r</a:t>
            </a:r>
            <a:r>
              <a:rPr sz="1941" spc="-18" dirty="0">
                <a:solidFill>
                  <a:prstClr val="black"/>
                </a:solidFill>
                <a:latin typeface="Microsoft Sans Serif"/>
                <a:cs typeface="Microsoft Sans Serif"/>
              </a:rPr>
              <a:t>ai</a:t>
            </a:r>
            <a:r>
              <a:rPr sz="1941" spc="31"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1" dirty="0">
                <a:solidFill>
                  <a:prstClr val="black"/>
                </a:solidFill>
                <a:latin typeface="Microsoft Sans Serif"/>
                <a:cs typeface="Microsoft Sans Serif"/>
              </a:rPr>
              <a:t> </a:t>
            </a:r>
            <a:r>
              <a:rPr sz="1941" spc="-146" dirty="0">
                <a:solidFill>
                  <a:prstClr val="black"/>
                </a:solidFill>
                <a:latin typeface="Microsoft Sans Serif"/>
                <a:cs typeface="Microsoft Sans Serif"/>
              </a:rPr>
              <a:t>le</a:t>
            </a:r>
            <a:r>
              <a:rPr sz="1941" spc="-180" dirty="0">
                <a:solidFill>
                  <a:prstClr val="black"/>
                </a:solidFill>
                <a:latin typeface="Microsoft Sans Serif"/>
                <a:cs typeface="Microsoft Sans Serif"/>
              </a:rPr>
              <a:t>s</a:t>
            </a:r>
            <a:r>
              <a:rPr sz="1941" spc="35" dirty="0">
                <a:solidFill>
                  <a:prstClr val="black"/>
                </a:solidFill>
                <a:latin typeface="Microsoft Sans Serif"/>
                <a:cs typeface="Microsoft Sans Serif"/>
              </a:rPr>
              <a:t> </a:t>
            </a:r>
            <a:r>
              <a:rPr sz="1941" spc="-93" dirty="0">
                <a:solidFill>
                  <a:prstClr val="black"/>
                </a:solidFill>
                <a:latin typeface="Microsoft Sans Serif"/>
                <a:cs typeface="Microsoft Sans Serif"/>
              </a:rPr>
              <a:t>deux</a:t>
            </a:r>
            <a:r>
              <a:rPr sz="1941" spc="26" dirty="0">
                <a:solidFill>
                  <a:prstClr val="black"/>
                </a:solidFill>
                <a:latin typeface="Microsoft Sans Serif"/>
                <a:cs typeface="Microsoft Sans Serif"/>
              </a:rPr>
              <a:t> </a:t>
            </a:r>
            <a:r>
              <a:rPr sz="1941" spc="-159" dirty="0">
                <a:solidFill>
                  <a:prstClr val="black"/>
                </a:solidFill>
                <a:latin typeface="Microsoft Sans Serif"/>
                <a:cs typeface="Microsoft Sans Serif"/>
              </a:rPr>
              <a:t>c</a:t>
            </a:r>
            <a:r>
              <a:rPr sz="1941" spc="-154" dirty="0">
                <a:solidFill>
                  <a:prstClr val="black"/>
                </a:solidFill>
                <a:latin typeface="Microsoft Sans Serif"/>
                <a:cs typeface="Microsoft Sans Serif"/>
              </a:rPr>
              <a:t>haînes</a:t>
            </a:r>
            <a:r>
              <a:rPr sz="1941" spc="44" dirty="0">
                <a:solidFill>
                  <a:prstClr val="black"/>
                </a:solidFill>
                <a:latin typeface="Microsoft Sans Serif"/>
                <a:cs typeface="Microsoft Sans Serif"/>
              </a:rPr>
              <a:t> </a:t>
            </a:r>
            <a:r>
              <a:rPr sz="1941" spc="-221" dirty="0">
                <a:solidFill>
                  <a:prstClr val="black"/>
                </a:solidFill>
                <a:latin typeface="Microsoft Sans Serif"/>
                <a:cs typeface="Microsoft Sans Serif"/>
              </a:rPr>
              <a:t>so</a:t>
            </a:r>
            <a:r>
              <a:rPr sz="1941" spc="-124" dirty="0">
                <a:solidFill>
                  <a:prstClr val="black"/>
                </a:solidFill>
                <a:latin typeface="Microsoft Sans Serif"/>
                <a:cs typeface="Microsoft Sans Serif"/>
              </a:rPr>
              <a:t>nt</a:t>
            </a:r>
            <a:r>
              <a:rPr sz="1941" spc="22" dirty="0">
                <a:solidFill>
                  <a:prstClr val="black"/>
                </a:solidFill>
                <a:latin typeface="Microsoft Sans Serif"/>
                <a:cs typeface="Microsoft Sans Serif"/>
              </a:rPr>
              <a:t> </a:t>
            </a:r>
            <a:r>
              <a:rPr sz="1941" spc="-88" dirty="0">
                <a:solidFill>
                  <a:prstClr val="black"/>
                </a:solidFill>
                <a:latin typeface="Microsoft Sans Serif"/>
                <a:cs typeface="Microsoft Sans Serif"/>
              </a:rPr>
              <a:t>iden</a:t>
            </a:r>
            <a:r>
              <a:rPr sz="1941" spc="-49" dirty="0">
                <a:solidFill>
                  <a:prstClr val="black"/>
                </a:solidFill>
                <a:latin typeface="Microsoft Sans Serif"/>
                <a:cs typeface="Microsoft Sans Serif"/>
              </a:rPr>
              <a:t>t</a:t>
            </a:r>
            <a:r>
              <a:rPr sz="1941" spc="-128" dirty="0">
                <a:solidFill>
                  <a:prstClr val="black"/>
                </a:solidFill>
                <a:latin typeface="Microsoft Sans Serif"/>
                <a:cs typeface="Microsoft Sans Serif"/>
              </a:rPr>
              <a:t>iques  </a:t>
            </a:r>
            <a:r>
              <a:rPr sz="1941" spc="-168" dirty="0">
                <a:solidFill>
                  <a:prstClr val="black"/>
                </a:solidFill>
                <a:latin typeface="Microsoft Sans Serif"/>
                <a:cs typeface="Microsoft Sans Serif"/>
              </a:rPr>
              <a:t>V</a:t>
            </a:r>
            <a:r>
              <a:rPr sz="1941" spc="-26" dirty="0">
                <a:solidFill>
                  <a:prstClr val="black"/>
                </a:solidFill>
                <a:latin typeface="Microsoft Sans Serif"/>
                <a:cs typeface="Microsoft Sans Serif"/>
              </a:rPr>
              <a:t>r</a:t>
            </a:r>
            <a:r>
              <a:rPr sz="1941" spc="-18" dirty="0">
                <a:solidFill>
                  <a:prstClr val="black"/>
                </a:solidFill>
                <a:latin typeface="Microsoft Sans Serif"/>
                <a:cs typeface="Microsoft Sans Serif"/>
              </a:rPr>
              <a:t>ai</a:t>
            </a:r>
            <a:r>
              <a:rPr sz="1941" spc="40" dirty="0">
                <a:solidFill>
                  <a:prstClr val="black"/>
                </a:solidFill>
                <a:latin typeface="Microsoft Sans Serif"/>
                <a:cs typeface="Microsoft Sans Serif"/>
              </a:rPr>
              <a:t> </a:t>
            </a:r>
            <a:r>
              <a:rPr sz="1941" spc="-172" dirty="0">
                <a:solidFill>
                  <a:prstClr val="black"/>
                </a:solidFill>
                <a:latin typeface="Microsoft Sans Serif"/>
                <a:cs typeface="Microsoft Sans Serif"/>
              </a:rPr>
              <a:t>si</a:t>
            </a:r>
            <a:r>
              <a:rPr sz="1941" spc="31" dirty="0">
                <a:solidFill>
                  <a:prstClr val="black"/>
                </a:solidFill>
                <a:latin typeface="Microsoft Sans Serif"/>
                <a:cs typeface="Microsoft Sans Serif"/>
              </a:rPr>
              <a:t> </a:t>
            </a:r>
            <a:r>
              <a:rPr sz="1941" spc="-146" dirty="0">
                <a:solidFill>
                  <a:prstClr val="black"/>
                </a:solidFill>
                <a:latin typeface="Microsoft Sans Serif"/>
                <a:cs typeface="Microsoft Sans Serif"/>
              </a:rPr>
              <a:t>le</a:t>
            </a:r>
            <a:r>
              <a:rPr sz="1941" spc="-180" dirty="0">
                <a:solidFill>
                  <a:prstClr val="black"/>
                </a:solidFill>
                <a:latin typeface="Microsoft Sans Serif"/>
                <a:cs typeface="Microsoft Sans Serif"/>
              </a:rPr>
              <a:t>s</a:t>
            </a:r>
            <a:r>
              <a:rPr sz="1941" spc="22" dirty="0">
                <a:solidFill>
                  <a:prstClr val="black"/>
                </a:solidFill>
                <a:latin typeface="Microsoft Sans Serif"/>
                <a:cs typeface="Microsoft Sans Serif"/>
              </a:rPr>
              <a:t> </a:t>
            </a:r>
            <a:r>
              <a:rPr sz="1941" spc="-93" dirty="0">
                <a:solidFill>
                  <a:prstClr val="black"/>
                </a:solidFill>
                <a:latin typeface="Microsoft Sans Serif"/>
                <a:cs typeface="Microsoft Sans Serif"/>
              </a:rPr>
              <a:t>deux</a:t>
            </a:r>
            <a:r>
              <a:rPr sz="1941" spc="26" dirty="0">
                <a:solidFill>
                  <a:prstClr val="black"/>
                </a:solidFill>
                <a:latin typeface="Microsoft Sans Serif"/>
                <a:cs typeface="Microsoft Sans Serif"/>
              </a:rPr>
              <a:t> </a:t>
            </a:r>
            <a:r>
              <a:rPr sz="1941" spc="-159" dirty="0">
                <a:solidFill>
                  <a:prstClr val="black"/>
                </a:solidFill>
                <a:latin typeface="Microsoft Sans Serif"/>
                <a:cs typeface="Microsoft Sans Serif"/>
              </a:rPr>
              <a:t>c</a:t>
            </a:r>
            <a:r>
              <a:rPr sz="1941" spc="-154" dirty="0">
                <a:solidFill>
                  <a:prstClr val="black"/>
                </a:solidFill>
                <a:latin typeface="Microsoft Sans Serif"/>
                <a:cs typeface="Microsoft Sans Serif"/>
              </a:rPr>
              <a:t>haînes</a:t>
            </a:r>
            <a:r>
              <a:rPr sz="1941" spc="53" dirty="0">
                <a:solidFill>
                  <a:prstClr val="black"/>
                </a:solidFill>
                <a:latin typeface="Microsoft Sans Serif"/>
                <a:cs typeface="Microsoft Sans Serif"/>
              </a:rPr>
              <a:t> </a:t>
            </a:r>
            <a:r>
              <a:rPr sz="1941" spc="-221" dirty="0">
                <a:solidFill>
                  <a:prstClr val="black"/>
                </a:solidFill>
                <a:latin typeface="Microsoft Sans Serif"/>
                <a:cs typeface="Microsoft Sans Serif"/>
              </a:rPr>
              <a:t>so</a:t>
            </a:r>
            <a:r>
              <a:rPr sz="1941" spc="-124" dirty="0">
                <a:solidFill>
                  <a:prstClr val="black"/>
                </a:solidFill>
                <a:latin typeface="Microsoft Sans Serif"/>
                <a:cs typeface="Microsoft Sans Serif"/>
              </a:rPr>
              <a:t>nt</a:t>
            </a:r>
            <a:r>
              <a:rPr sz="1941" spc="22" dirty="0">
                <a:solidFill>
                  <a:prstClr val="black"/>
                </a:solidFill>
                <a:latin typeface="Microsoft Sans Serif"/>
                <a:cs typeface="Microsoft Sans Serif"/>
              </a:rPr>
              <a:t> </a:t>
            </a:r>
            <a:r>
              <a:rPr sz="1941" spc="9" dirty="0">
                <a:solidFill>
                  <a:prstClr val="black"/>
                </a:solidFill>
                <a:latin typeface="Microsoft Sans Serif"/>
                <a:cs typeface="Microsoft Sans Serif"/>
              </a:rPr>
              <a:t>différ</a:t>
            </a:r>
            <a:r>
              <a:rPr sz="1941" spc="-146" dirty="0">
                <a:solidFill>
                  <a:prstClr val="black"/>
                </a:solidFill>
                <a:latin typeface="Microsoft Sans Serif"/>
                <a:cs typeface="Microsoft Sans Serif"/>
              </a:rPr>
              <a:t>en</a:t>
            </a:r>
            <a:r>
              <a:rPr sz="1941" spc="-71" dirty="0">
                <a:solidFill>
                  <a:prstClr val="black"/>
                </a:solidFill>
                <a:latin typeface="Microsoft Sans Serif"/>
                <a:cs typeface="Microsoft Sans Serif"/>
              </a:rPr>
              <a:t>t</a:t>
            </a:r>
            <a:r>
              <a:rPr sz="1941" spc="-221" dirty="0">
                <a:solidFill>
                  <a:prstClr val="black"/>
                </a:solidFill>
                <a:latin typeface="Microsoft Sans Serif"/>
                <a:cs typeface="Microsoft Sans Serif"/>
              </a:rPr>
              <a:t>es</a:t>
            </a:r>
            <a:endParaRPr sz="1941">
              <a:solidFill>
                <a:prstClr val="black"/>
              </a:solidFill>
              <a:latin typeface="Microsoft Sans Serif"/>
              <a:cs typeface="Microsoft Sans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4" y="356189"/>
            <a:ext cx="9322029" cy="667121"/>
          </a:xfrm>
          <a:prstGeom prst="rect">
            <a:avLst/>
          </a:prstGeom>
        </p:spPr>
        <p:txBody>
          <a:bodyPr vert="horz" wrap="square" lIns="0" tIns="15128" rIns="0" bIns="0" rtlCol="0">
            <a:spAutoFit/>
          </a:bodyPr>
          <a:lstStyle/>
          <a:p>
            <a:pPr marL="11206">
              <a:spcBef>
                <a:spcPts val="119"/>
              </a:spcBef>
            </a:pPr>
            <a:r>
              <a:rPr lang="fr-FR" spc="-357" dirty="0"/>
              <a:t>Opérateurs sur les chaînes de caractères </a:t>
            </a:r>
            <a:endParaRPr spc="-243" dirty="0"/>
          </a:p>
        </p:txBody>
      </p:sp>
      <p:sp>
        <p:nvSpPr>
          <p:cNvPr id="3" name="object 3"/>
          <p:cNvSpPr txBox="1"/>
          <p:nvPr/>
        </p:nvSpPr>
        <p:spPr>
          <a:xfrm>
            <a:off x="2322575" y="1614768"/>
            <a:ext cx="4498041" cy="337238"/>
          </a:xfrm>
          <a:prstGeom prst="rect">
            <a:avLst/>
          </a:prstGeom>
        </p:spPr>
        <p:txBody>
          <a:bodyPr vert="horz" wrap="square" lIns="0" tIns="11206" rIns="0" bIns="0" rtlCol="0">
            <a:spAutoFit/>
          </a:bodyPr>
          <a:lstStyle/>
          <a:p>
            <a:pPr marL="320505" indent="-309859" defTabSz="806867">
              <a:spcBef>
                <a:spcPts val="88"/>
              </a:spcBef>
              <a:buClr>
                <a:srgbClr val="DD8046"/>
              </a:buClr>
              <a:buSzPct val="60416"/>
              <a:buFont typeface="Wingdings"/>
              <a:buChar char=""/>
              <a:tabLst>
                <a:tab pos="320505" algn="l"/>
                <a:tab pos="321066" algn="l"/>
              </a:tabLst>
            </a:pPr>
            <a:r>
              <a:rPr sz="2118" spc="-194" dirty="0">
                <a:solidFill>
                  <a:prstClr val="black"/>
                </a:solidFill>
                <a:latin typeface="Microsoft Sans Serif"/>
                <a:cs typeface="Microsoft Sans Serif"/>
              </a:rPr>
              <a:t>Com</a:t>
            </a:r>
            <a:r>
              <a:rPr sz="2118" spc="-163" dirty="0">
                <a:solidFill>
                  <a:prstClr val="black"/>
                </a:solidFill>
                <a:latin typeface="Microsoft Sans Serif"/>
                <a:cs typeface="Microsoft Sans Serif"/>
              </a:rPr>
              <a:t>p</a:t>
            </a:r>
            <a:r>
              <a:rPr sz="2118" spc="-9" dirty="0">
                <a:solidFill>
                  <a:prstClr val="black"/>
                </a:solidFill>
                <a:latin typeface="Microsoft Sans Serif"/>
                <a:cs typeface="Microsoft Sans Serif"/>
              </a:rPr>
              <a:t>a</a:t>
            </a:r>
            <a:r>
              <a:rPr sz="2118" spc="-26" dirty="0">
                <a:solidFill>
                  <a:prstClr val="black"/>
                </a:solidFill>
                <a:latin typeface="Microsoft Sans Serif"/>
                <a:cs typeface="Microsoft Sans Serif"/>
              </a:rPr>
              <a:t>r</a:t>
            </a:r>
            <a:r>
              <a:rPr sz="2118" spc="-154" dirty="0">
                <a:solidFill>
                  <a:prstClr val="black"/>
                </a:solidFill>
                <a:latin typeface="Microsoft Sans Serif"/>
                <a:cs typeface="Microsoft Sans Serif"/>
              </a:rPr>
              <a:t>aison</a:t>
            </a:r>
            <a:r>
              <a:rPr sz="2118" spc="26" dirty="0">
                <a:solidFill>
                  <a:prstClr val="black"/>
                </a:solidFill>
                <a:latin typeface="Microsoft Sans Serif"/>
                <a:cs typeface="Microsoft Sans Serif"/>
              </a:rPr>
              <a:t> </a:t>
            </a:r>
            <a:r>
              <a:rPr sz="2118" spc="-66" dirty="0">
                <a:solidFill>
                  <a:prstClr val="black"/>
                </a:solidFill>
                <a:latin typeface="Microsoft Sans Serif"/>
                <a:cs typeface="Microsoft Sans Serif"/>
              </a:rPr>
              <a:t>de</a:t>
            </a:r>
            <a:r>
              <a:rPr sz="2118" spc="22" dirty="0">
                <a:solidFill>
                  <a:prstClr val="black"/>
                </a:solidFill>
                <a:latin typeface="Microsoft Sans Serif"/>
                <a:cs typeface="Microsoft Sans Serif"/>
              </a:rPr>
              <a:t> </a:t>
            </a:r>
            <a:r>
              <a:rPr sz="2118" spc="-163" dirty="0">
                <a:solidFill>
                  <a:prstClr val="black"/>
                </a:solidFill>
                <a:latin typeface="Microsoft Sans Serif"/>
                <a:cs typeface="Microsoft Sans Serif"/>
              </a:rPr>
              <a:t>c</a:t>
            </a:r>
            <a:r>
              <a:rPr sz="2118" spc="-132" dirty="0">
                <a:solidFill>
                  <a:prstClr val="black"/>
                </a:solidFill>
                <a:latin typeface="Microsoft Sans Serif"/>
                <a:cs typeface="Microsoft Sans Serif"/>
              </a:rPr>
              <a:t>haîn</a:t>
            </a:r>
            <a:r>
              <a:rPr sz="2118" spc="-238" dirty="0">
                <a:solidFill>
                  <a:prstClr val="black"/>
                </a:solidFill>
                <a:latin typeface="Microsoft Sans Serif"/>
                <a:cs typeface="Microsoft Sans Serif"/>
              </a:rPr>
              <a:t>es</a:t>
            </a:r>
            <a:r>
              <a:rPr sz="2118" spc="13" dirty="0">
                <a:solidFill>
                  <a:prstClr val="black"/>
                </a:solidFill>
                <a:latin typeface="Microsoft Sans Serif"/>
                <a:cs typeface="Microsoft Sans Serif"/>
              </a:rPr>
              <a:t> </a:t>
            </a:r>
            <a:r>
              <a:rPr sz="2118" spc="-66" dirty="0">
                <a:solidFill>
                  <a:prstClr val="black"/>
                </a:solidFill>
                <a:latin typeface="Microsoft Sans Serif"/>
                <a:cs typeface="Microsoft Sans Serif"/>
              </a:rPr>
              <a:t>de</a:t>
            </a:r>
            <a:r>
              <a:rPr sz="2118" spc="22" dirty="0">
                <a:solidFill>
                  <a:prstClr val="black"/>
                </a:solidFill>
                <a:latin typeface="Microsoft Sans Serif"/>
                <a:cs typeface="Microsoft Sans Serif"/>
              </a:rPr>
              <a:t> </a:t>
            </a:r>
            <a:r>
              <a:rPr sz="2118" spc="-97" dirty="0">
                <a:solidFill>
                  <a:prstClr val="black"/>
                </a:solidFill>
                <a:latin typeface="Microsoft Sans Serif"/>
                <a:cs typeface="Microsoft Sans Serif"/>
              </a:rPr>
              <a:t>ca</a:t>
            </a:r>
            <a:r>
              <a:rPr sz="2118" spc="-79" dirty="0">
                <a:solidFill>
                  <a:prstClr val="black"/>
                </a:solidFill>
                <a:latin typeface="Microsoft Sans Serif"/>
                <a:cs typeface="Microsoft Sans Serif"/>
              </a:rPr>
              <a:t>r</a:t>
            </a:r>
            <a:r>
              <a:rPr sz="2118" spc="-124" dirty="0">
                <a:solidFill>
                  <a:prstClr val="black"/>
                </a:solidFill>
                <a:latin typeface="Microsoft Sans Serif"/>
                <a:cs typeface="Microsoft Sans Serif"/>
              </a:rPr>
              <a:t>actères</a:t>
            </a:r>
            <a:endParaRPr sz="2118">
              <a:solidFill>
                <a:prstClr val="black"/>
              </a:solidFill>
              <a:latin typeface="Microsoft Sans Serif"/>
              <a:cs typeface="Microsoft Sans Serif"/>
            </a:endParaRPr>
          </a:p>
        </p:txBody>
      </p:sp>
      <p:sp>
        <p:nvSpPr>
          <p:cNvPr id="4" name="object 4"/>
          <p:cNvSpPr txBox="1"/>
          <p:nvPr/>
        </p:nvSpPr>
        <p:spPr>
          <a:xfrm>
            <a:off x="2322576" y="5327053"/>
            <a:ext cx="7117416" cy="663161"/>
          </a:xfrm>
          <a:prstGeom prst="rect">
            <a:avLst/>
          </a:prstGeom>
        </p:spPr>
        <p:txBody>
          <a:bodyPr vert="horz" wrap="square" lIns="0" tIns="11206" rIns="0" bIns="0" rtlCol="0">
            <a:spAutoFit/>
          </a:bodyPr>
          <a:lstStyle/>
          <a:p>
            <a:pPr marL="320505" marR="4483" indent="-309859" defTabSz="806867">
              <a:spcBef>
                <a:spcPts val="88"/>
              </a:spcBef>
              <a:buClr>
                <a:srgbClr val="DD8046"/>
              </a:buClr>
              <a:buSzPct val="60416"/>
              <a:buFont typeface="Wingdings"/>
              <a:buChar char=""/>
              <a:tabLst>
                <a:tab pos="320505" algn="l"/>
                <a:tab pos="321066" algn="l"/>
                <a:tab pos="2840843" algn="l"/>
                <a:tab pos="3238673" algn="l"/>
              </a:tabLst>
            </a:pPr>
            <a:r>
              <a:rPr sz="2118" spc="-282" dirty="0">
                <a:solidFill>
                  <a:prstClr val="black"/>
                </a:solidFill>
                <a:latin typeface="Microsoft Sans Serif"/>
                <a:cs typeface="Microsoft Sans Serif"/>
              </a:rPr>
              <a:t>Les</a:t>
            </a:r>
            <a:r>
              <a:rPr sz="2118" spc="22" dirty="0">
                <a:solidFill>
                  <a:prstClr val="black"/>
                </a:solidFill>
                <a:latin typeface="Microsoft Sans Serif"/>
                <a:cs typeface="Microsoft Sans Serif"/>
              </a:rPr>
              <a:t> </a:t>
            </a:r>
            <a:r>
              <a:rPr sz="2118" spc="-71" dirty="0">
                <a:solidFill>
                  <a:prstClr val="black"/>
                </a:solidFill>
                <a:latin typeface="Microsoft Sans Serif"/>
                <a:cs typeface="Microsoft Sans Serif"/>
              </a:rPr>
              <a:t>opé</a:t>
            </a:r>
            <a:r>
              <a:rPr sz="2118" spc="-66" dirty="0">
                <a:solidFill>
                  <a:prstClr val="black"/>
                </a:solidFill>
                <a:latin typeface="Microsoft Sans Serif"/>
                <a:cs typeface="Microsoft Sans Serif"/>
              </a:rPr>
              <a:t>r</a:t>
            </a:r>
            <a:r>
              <a:rPr sz="2118" spc="-128" dirty="0">
                <a:solidFill>
                  <a:prstClr val="black"/>
                </a:solidFill>
                <a:latin typeface="Microsoft Sans Serif"/>
                <a:cs typeface="Microsoft Sans Serif"/>
              </a:rPr>
              <a:t>ateurs</a:t>
            </a:r>
            <a:r>
              <a:rPr sz="2118" spc="26" dirty="0">
                <a:solidFill>
                  <a:prstClr val="black"/>
                </a:solidFill>
                <a:latin typeface="Microsoft Sans Serif"/>
                <a:cs typeface="Microsoft Sans Serif"/>
              </a:rPr>
              <a:t> </a:t>
            </a:r>
            <a:r>
              <a:rPr sz="2118" spc="172" dirty="0">
                <a:solidFill>
                  <a:prstClr val="black"/>
                </a:solidFill>
                <a:latin typeface="Microsoft Sans Serif"/>
                <a:cs typeface="Microsoft Sans Serif"/>
              </a:rPr>
              <a:t>&gt;</a:t>
            </a:r>
            <a:r>
              <a:rPr sz="2118" spc="13" dirty="0">
                <a:solidFill>
                  <a:prstClr val="black"/>
                </a:solidFill>
                <a:latin typeface="Microsoft Sans Serif"/>
                <a:cs typeface="Microsoft Sans Serif"/>
              </a:rPr>
              <a:t> </a:t>
            </a:r>
            <a:r>
              <a:rPr sz="2118" spc="-71" dirty="0">
                <a:solidFill>
                  <a:prstClr val="black"/>
                </a:solidFill>
                <a:latin typeface="Microsoft Sans Serif"/>
                <a:cs typeface="Microsoft Sans Serif"/>
              </a:rPr>
              <a:t>et</a:t>
            </a:r>
            <a:r>
              <a:rPr sz="2118" spc="18" dirty="0">
                <a:solidFill>
                  <a:prstClr val="black"/>
                </a:solidFill>
                <a:latin typeface="Microsoft Sans Serif"/>
                <a:cs typeface="Microsoft Sans Serif"/>
              </a:rPr>
              <a:t> </a:t>
            </a:r>
            <a:r>
              <a:rPr sz="2118" spc="172" dirty="0">
                <a:solidFill>
                  <a:prstClr val="black"/>
                </a:solidFill>
                <a:latin typeface="Microsoft Sans Serif"/>
                <a:cs typeface="Microsoft Sans Serif"/>
              </a:rPr>
              <a:t>&lt;</a:t>
            </a:r>
            <a:r>
              <a:rPr sz="2118" dirty="0">
                <a:latin typeface="Microsoft Sans Serif"/>
                <a:cs typeface="Microsoft Sans Serif"/>
              </a:rPr>
              <a:t>		</a:t>
            </a:r>
            <a:r>
              <a:rPr sz="2118" spc="-128" dirty="0">
                <a:solidFill>
                  <a:prstClr val="black"/>
                </a:solidFill>
                <a:latin typeface="Microsoft Sans Serif"/>
                <a:cs typeface="Microsoft Sans Serif"/>
              </a:rPr>
              <a:t>ont</a:t>
            </a:r>
            <a:r>
              <a:rPr sz="2118" spc="18" dirty="0">
                <a:solidFill>
                  <a:prstClr val="black"/>
                </a:solidFill>
                <a:latin typeface="Microsoft Sans Serif"/>
                <a:cs typeface="Microsoft Sans Serif"/>
              </a:rPr>
              <a:t> </a:t>
            </a:r>
            <a:r>
              <a:rPr sz="2118" spc="-146" dirty="0">
                <a:solidFill>
                  <a:prstClr val="black"/>
                </a:solidFill>
                <a:latin typeface="Microsoft Sans Serif"/>
                <a:cs typeface="Microsoft Sans Serif"/>
              </a:rPr>
              <a:t>besoin</a:t>
            </a:r>
            <a:r>
              <a:rPr sz="2118" spc="13" dirty="0">
                <a:solidFill>
                  <a:prstClr val="black"/>
                </a:solidFill>
                <a:latin typeface="Microsoft Sans Serif"/>
                <a:cs typeface="Microsoft Sans Serif"/>
              </a:rPr>
              <a:t> </a:t>
            </a:r>
            <a:r>
              <a:rPr sz="2118" spc="-40" dirty="0">
                <a:solidFill>
                  <a:prstClr val="black"/>
                </a:solidFill>
                <a:latin typeface="Microsoft Sans Serif"/>
                <a:cs typeface="Microsoft Sans Serif"/>
              </a:rPr>
              <a:t>d'</a:t>
            </a:r>
            <a:r>
              <a:rPr sz="2118" spc="-66" dirty="0">
                <a:solidFill>
                  <a:prstClr val="black"/>
                </a:solidFill>
                <a:latin typeface="Microsoft Sans Serif"/>
                <a:cs typeface="Microsoft Sans Serif"/>
              </a:rPr>
              <a:t>ê</a:t>
            </a:r>
            <a:r>
              <a:rPr sz="2118" spc="-49" dirty="0">
                <a:solidFill>
                  <a:prstClr val="black"/>
                </a:solidFill>
                <a:latin typeface="Microsoft Sans Serif"/>
                <a:cs typeface="Microsoft Sans Serif"/>
              </a:rPr>
              <a:t>tre</a:t>
            </a:r>
            <a:r>
              <a:rPr sz="2118" spc="26" dirty="0">
                <a:solidFill>
                  <a:prstClr val="black"/>
                </a:solidFill>
                <a:latin typeface="Microsoft Sans Serif"/>
                <a:cs typeface="Microsoft Sans Serif"/>
              </a:rPr>
              <a:t> </a:t>
            </a:r>
            <a:r>
              <a:rPr sz="2118" spc="-13" dirty="0">
                <a:solidFill>
                  <a:prstClr val="black"/>
                </a:solidFill>
                <a:latin typeface="Microsoft Sans Serif"/>
                <a:cs typeface="Microsoft Sans Serif"/>
              </a:rPr>
              <a:t>d</a:t>
            </a:r>
            <a:r>
              <a:rPr sz="2118" spc="-22" dirty="0">
                <a:solidFill>
                  <a:prstClr val="black"/>
                </a:solidFill>
                <a:latin typeface="Microsoft Sans Serif"/>
                <a:cs typeface="Microsoft Sans Serif"/>
              </a:rPr>
              <a:t>a</a:t>
            </a:r>
            <a:r>
              <a:rPr sz="2118" spc="-304" dirty="0">
                <a:solidFill>
                  <a:prstClr val="black"/>
                </a:solidFill>
                <a:latin typeface="Microsoft Sans Serif"/>
                <a:cs typeface="Microsoft Sans Serif"/>
              </a:rPr>
              <a:t>ns</a:t>
            </a:r>
            <a:r>
              <a:rPr sz="2118" spc="31" dirty="0">
                <a:solidFill>
                  <a:prstClr val="black"/>
                </a:solidFill>
                <a:latin typeface="Microsoft Sans Serif"/>
                <a:cs typeface="Microsoft Sans Serif"/>
              </a:rPr>
              <a:t> </a:t>
            </a:r>
            <a:r>
              <a:rPr sz="2118" spc="-251" dirty="0">
                <a:solidFill>
                  <a:prstClr val="black"/>
                </a:solidFill>
                <a:latin typeface="Microsoft Sans Serif"/>
                <a:cs typeface="Microsoft Sans Serif"/>
              </a:rPr>
              <a:t>u</a:t>
            </a:r>
            <a:r>
              <a:rPr sz="2118" spc="-247" dirty="0">
                <a:solidFill>
                  <a:prstClr val="black"/>
                </a:solidFill>
                <a:latin typeface="Microsoft Sans Serif"/>
                <a:cs typeface="Microsoft Sans Serif"/>
              </a:rPr>
              <a:t>n</a:t>
            </a:r>
            <a:r>
              <a:rPr sz="2118" spc="-119" dirty="0">
                <a:solidFill>
                  <a:prstClr val="black"/>
                </a:solidFill>
                <a:latin typeface="Microsoft Sans Serif"/>
                <a:cs typeface="Microsoft Sans Serif"/>
              </a:rPr>
              <a:t>e</a:t>
            </a:r>
            <a:r>
              <a:rPr sz="2118" spc="9" dirty="0">
                <a:solidFill>
                  <a:prstClr val="black"/>
                </a:solidFill>
                <a:latin typeface="Microsoft Sans Serif"/>
                <a:cs typeface="Microsoft Sans Serif"/>
              </a:rPr>
              <a:t> </a:t>
            </a:r>
            <a:r>
              <a:rPr sz="2118" spc="-185" dirty="0">
                <a:solidFill>
                  <a:prstClr val="black"/>
                </a:solidFill>
                <a:latin typeface="Microsoft Sans Serif"/>
                <a:cs typeface="Microsoft Sans Serif"/>
              </a:rPr>
              <a:t>séquen</a:t>
            </a:r>
            <a:r>
              <a:rPr sz="2118" spc="-137" dirty="0">
                <a:solidFill>
                  <a:prstClr val="black"/>
                </a:solidFill>
                <a:latin typeface="Microsoft Sans Serif"/>
                <a:cs typeface="Microsoft Sans Serif"/>
              </a:rPr>
              <a:t>ce  </a:t>
            </a:r>
            <a:r>
              <a:rPr sz="2118" spc="-115" dirty="0">
                <a:solidFill>
                  <a:prstClr val="black"/>
                </a:solidFill>
                <a:latin typeface="Microsoft Sans Serif"/>
                <a:cs typeface="Microsoft Sans Serif"/>
              </a:rPr>
              <a:t>d'échappement</a:t>
            </a:r>
            <a:r>
              <a:rPr sz="2118" spc="66" dirty="0">
                <a:solidFill>
                  <a:prstClr val="black"/>
                </a:solidFill>
                <a:latin typeface="Microsoft Sans Serif"/>
                <a:cs typeface="Microsoft Sans Serif"/>
              </a:rPr>
              <a:t> </a:t>
            </a:r>
            <a:r>
              <a:rPr sz="2118" spc="-150" dirty="0">
                <a:solidFill>
                  <a:prstClr val="black"/>
                </a:solidFill>
                <a:latin typeface="Microsoft Sans Serif"/>
                <a:cs typeface="Microsoft Sans Serif"/>
              </a:rPr>
              <a:t>s'ils</a:t>
            </a:r>
            <a:r>
              <a:rPr sz="2118" spc="62" dirty="0">
                <a:solidFill>
                  <a:prstClr val="black"/>
                </a:solidFill>
                <a:latin typeface="Microsoft Sans Serif"/>
                <a:cs typeface="Microsoft Sans Serif"/>
              </a:rPr>
              <a:t> </a:t>
            </a:r>
            <a:r>
              <a:rPr sz="2118" spc="-238" dirty="0">
                <a:solidFill>
                  <a:prstClr val="black"/>
                </a:solidFill>
                <a:latin typeface="Microsoft Sans Serif"/>
                <a:cs typeface="Microsoft Sans Serif"/>
              </a:rPr>
              <a:t>se	</a:t>
            </a:r>
            <a:r>
              <a:rPr sz="2118" spc="-124" dirty="0">
                <a:solidFill>
                  <a:prstClr val="black"/>
                </a:solidFill>
                <a:latin typeface="Microsoft Sans Serif"/>
                <a:cs typeface="Microsoft Sans Serif"/>
              </a:rPr>
              <a:t>trouvent</a:t>
            </a:r>
            <a:r>
              <a:rPr sz="2118" dirty="0">
                <a:solidFill>
                  <a:prstClr val="black"/>
                </a:solidFill>
                <a:latin typeface="Microsoft Sans Serif"/>
                <a:cs typeface="Microsoft Sans Serif"/>
              </a:rPr>
              <a:t> </a:t>
            </a:r>
            <a:r>
              <a:rPr sz="2118" spc="-13" dirty="0">
                <a:solidFill>
                  <a:prstClr val="black"/>
                </a:solidFill>
                <a:latin typeface="Microsoft Sans Serif"/>
                <a:cs typeface="Microsoft Sans Serif"/>
              </a:rPr>
              <a:t>à</a:t>
            </a:r>
            <a:r>
              <a:rPr sz="2118" spc="18" dirty="0">
                <a:solidFill>
                  <a:prstClr val="black"/>
                </a:solidFill>
                <a:latin typeface="Microsoft Sans Serif"/>
                <a:cs typeface="Microsoft Sans Serif"/>
              </a:rPr>
              <a:t> </a:t>
            </a:r>
            <a:r>
              <a:rPr sz="2118" spc="-75" dirty="0">
                <a:solidFill>
                  <a:prstClr val="black"/>
                </a:solidFill>
                <a:latin typeface="Microsoft Sans Serif"/>
                <a:cs typeface="Microsoft Sans Serif"/>
              </a:rPr>
              <a:t>l'intérieur</a:t>
            </a:r>
            <a:r>
              <a:rPr sz="2118" spc="13" dirty="0">
                <a:solidFill>
                  <a:prstClr val="black"/>
                </a:solidFill>
                <a:latin typeface="Microsoft Sans Serif"/>
                <a:cs typeface="Microsoft Sans Serif"/>
              </a:rPr>
              <a:t> </a:t>
            </a:r>
            <a:r>
              <a:rPr sz="2118" spc="-66" dirty="0">
                <a:solidFill>
                  <a:prstClr val="black"/>
                </a:solidFill>
                <a:latin typeface="Microsoft Sans Serif"/>
                <a:cs typeface="Microsoft Sans Serif"/>
              </a:rPr>
              <a:t>de</a:t>
            </a:r>
            <a:r>
              <a:rPr sz="2118" spc="9" dirty="0">
                <a:solidFill>
                  <a:prstClr val="black"/>
                </a:solidFill>
                <a:latin typeface="Microsoft Sans Serif"/>
                <a:cs typeface="Microsoft Sans Serif"/>
              </a:rPr>
              <a:t> </a:t>
            </a:r>
            <a:r>
              <a:rPr sz="2118" spc="-18" dirty="0">
                <a:solidFill>
                  <a:prstClr val="black"/>
                </a:solidFill>
                <a:latin typeface="Microsoft Sans Serif"/>
                <a:cs typeface="Microsoft Sans Serif"/>
              </a:rPr>
              <a:t>[</a:t>
            </a:r>
            <a:r>
              <a:rPr sz="2118" spc="22" dirty="0">
                <a:solidFill>
                  <a:prstClr val="black"/>
                </a:solidFill>
                <a:latin typeface="Microsoft Sans Serif"/>
                <a:cs typeface="Microsoft Sans Serif"/>
              </a:rPr>
              <a:t> </a:t>
            </a:r>
            <a:r>
              <a:rPr sz="2118" spc="-18" dirty="0">
                <a:solidFill>
                  <a:prstClr val="black"/>
                </a:solidFill>
                <a:latin typeface="Microsoft Sans Serif"/>
                <a:cs typeface="Microsoft Sans Serif"/>
              </a:rPr>
              <a:t>]</a:t>
            </a:r>
            <a:endParaRPr sz="2118" dirty="0">
              <a:solidFill>
                <a:prstClr val="black"/>
              </a:solidFill>
              <a:latin typeface="Microsoft Sans Serif"/>
              <a:cs typeface="Microsoft Sans Serif"/>
            </a:endParaRPr>
          </a:p>
        </p:txBody>
      </p:sp>
      <p:graphicFrame>
        <p:nvGraphicFramePr>
          <p:cNvPr id="5" name="object 5"/>
          <p:cNvGraphicFramePr>
            <a:graphicFrameLocks noGrp="1"/>
          </p:cNvGraphicFramePr>
          <p:nvPr/>
        </p:nvGraphicFramePr>
        <p:xfrm>
          <a:off x="2795868" y="2145927"/>
          <a:ext cx="5916706" cy="2876323"/>
        </p:xfrm>
        <a:graphic>
          <a:graphicData uri="http://schemas.openxmlformats.org/drawingml/2006/table">
            <a:tbl>
              <a:tblPr firstRow="1" bandRow="1">
                <a:tableStyleId>{2D5ABB26-0587-4C30-8999-92F81FD0307C}</a:tableStyleId>
              </a:tblPr>
              <a:tblGrid>
                <a:gridCol w="2958353">
                  <a:extLst>
                    <a:ext uri="{9D8B030D-6E8A-4147-A177-3AD203B41FA5}">
                      <a16:colId xmlns:a16="http://schemas.microsoft.com/office/drawing/2014/main" val="20000"/>
                    </a:ext>
                  </a:extLst>
                </a:gridCol>
                <a:gridCol w="2958353">
                  <a:extLst>
                    <a:ext uri="{9D8B030D-6E8A-4147-A177-3AD203B41FA5}">
                      <a16:colId xmlns:a16="http://schemas.microsoft.com/office/drawing/2014/main" val="20001"/>
                    </a:ext>
                  </a:extLst>
                </a:gridCol>
              </a:tblGrid>
              <a:tr h="314660">
                <a:tc>
                  <a:txBody>
                    <a:bodyPr/>
                    <a:lstStyle/>
                    <a:p>
                      <a:pPr marL="36830">
                        <a:lnSpc>
                          <a:spcPct val="100000"/>
                        </a:lnSpc>
                        <a:spcBef>
                          <a:spcPts val="300"/>
                        </a:spcBef>
                      </a:pPr>
                      <a:r>
                        <a:rPr sz="1500" spc="-10" dirty="0">
                          <a:latin typeface="Tahoma"/>
                          <a:cs typeface="Tahoma"/>
                        </a:rPr>
                        <a:t>Opérateur</a:t>
                      </a:r>
                      <a:endParaRPr sz="1500">
                        <a:latin typeface="Tahoma"/>
                        <a:cs typeface="Tahoma"/>
                      </a:endParaRPr>
                    </a:p>
                  </a:txBody>
                  <a:tcPr marL="0" marR="0" marT="3361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6830">
                        <a:lnSpc>
                          <a:spcPct val="100000"/>
                        </a:lnSpc>
                        <a:spcBef>
                          <a:spcPts val="300"/>
                        </a:spcBef>
                      </a:pPr>
                      <a:r>
                        <a:rPr sz="1500" spc="-5" dirty="0">
                          <a:latin typeface="Tahoma"/>
                          <a:cs typeface="Tahoma"/>
                        </a:rPr>
                        <a:t>Résultat</a:t>
                      </a:r>
                      <a:endParaRPr sz="1500">
                        <a:latin typeface="Tahoma"/>
                        <a:cs typeface="Tahoma"/>
                      </a:endParaRPr>
                    </a:p>
                  </a:txBody>
                  <a:tcPr marL="0" marR="0" marT="3361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14661">
                <a:tc>
                  <a:txBody>
                    <a:bodyPr/>
                    <a:lstStyle/>
                    <a:p>
                      <a:pPr marL="86995">
                        <a:lnSpc>
                          <a:spcPct val="100000"/>
                        </a:lnSpc>
                        <a:spcBef>
                          <a:spcPts val="335"/>
                        </a:spcBef>
                      </a:pPr>
                      <a:r>
                        <a:rPr sz="1500" dirty="0">
                          <a:latin typeface="Tahoma"/>
                          <a:cs typeface="Tahoma"/>
                        </a:rPr>
                        <a:t>=</a:t>
                      </a:r>
                      <a:endParaRPr sz="1500">
                        <a:latin typeface="Tahoma"/>
                        <a:cs typeface="Tahoma"/>
                      </a:endParaRPr>
                    </a:p>
                  </a:txBody>
                  <a:tcPr marL="0" marR="0" marT="37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995">
                        <a:lnSpc>
                          <a:spcPct val="100000"/>
                        </a:lnSpc>
                        <a:spcBef>
                          <a:spcPts val="335"/>
                        </a:spcBef>
                      </a:pPr>
                      <a:r>
                        <a:rPr sz="1500" spc="-5" dirty="0">
                          <a:latin typeface="Tahoma"/>
                          <a:cs typeface="Tahoma"/>
                        </a:rPr>
                        <a:t>est</a:t>
                      </a:r>
                      <a:r>
                        <a:rPr sz="1500" spc="-25" dirty="0">
                          <a:latin typeface="Tahoma"/>
                          <a:cs typeface="Tahoma"/>
                        </a:rPr>
                        <a:t> </a:t>
                      </a:r>
                      <a:r>
                        <a:rPr sz="1500" spc="-5" dirty="0">
                          <a:latin typeface="Tahoma"/>
                          <a:cs typeface="Tahoma"/>
                        </a:rPr>
                        <a:t>égal</a:t>
                      </a:r>
                      <a:r>
                        <a:rPr sz="1500" spc="-45" dirty="0">
                          <a:latin typeface="Tahoma"/>
                          <a:cs typeface="Tahoma"/>
                        </a:rPr>
                        <a:t> </a:t>
                      </a:r>
                      <a:r>
                        <a:rPr sz="1500" dirty="0">
                          <a:latin typeface="Tahoma"/>
                          <a:cs typeface="Tahoma"/>
                        </a:rPr>
                        <a:t>à</a:t>
                      </a:r>
                      <a:endParaRPr sz="1500">
                        <a:latin typeface="Tahoma"/>
                        <a:cs typeface="Tahoma"/>
                      </a:endParaRPr>
                    </a:p>
                  </a:txBody>
                  <a:tcPr marL="0" marR="0" marT="37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13316">
                <a:tc>
                  <a:txBody>
                    <a:bodyPr/>
                    <a:lstStyle/>
                    <a:p>
                      <a:pPr marL="86995">
                        <a:lnSpc>
                          <a:spcPct val="100000"/>
                        </a:lnSpc>
                        <a:spcBef>
                          <a:spcPts val="335"/>
                        </a:spcBef>
                      </a:pPr>
                      <a:r>
                        <a:rPr sz="1500" spc="5" dirty="0">
                          <a:latin typeface="Tahoma"/>
                          <a:cs typeface="Tahoma"/>
                        </a:rPr>
                        <a:t>==</a:t>
                      </a:r>
                      <a:endParaRPr sz="1500">
                        <a:latin typeface="Tahoma"/>
                        <a:cs typeface="Tahoma"/>
                      </a:endParaRPr>
                    </a:p>
                  </a:txBody>
                  <a:tcPr marL="0" marR="0" marT="37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995">
                        <a:lnSpc>
                          <a:spcPct val="100000"/>
                        </a:lnSpc>
                        <a:spcBef>
                          <a:spcPts val="300"/>
                        </a:spcBef>
                        <a:tabLst>
                          <a:tab pos="1160145" algn="l"/>
                        </a:tabLst>
                      </a:pPr>
                      <a:r>
                        <a:rPr sz="1500" spc="-5" dirty="0">
                          <a:latin typeface="Tahoma"/>
                          <a:cs typeface="Tahoma"/>
                        </a:rPr>
                        <a:t>est</a:t>
                      </a:r>
                      <a:r>
                        <a:rPr sz="1500" spc="30" dirty="0">
                          <a:latin typeface="Tahoma"/>
                          <a:cs typeface="Tahoma"/>
                        </a:rPr>
                        <a:t> </a:t>
                      </a:r>
                      <a:r>
                        <a:rPr sz="1500" spc="-5" dirty="0">
                          <a:latin typeface="Tahoma"/>
                          <a:cs typeface="Tahoma"/>
                        </a:rPr>
                        <a:t>égal</a:t>
                      </a:r>
                      <a:r>
                        <a:rPr sz="1500" spc="25" dirty="0">
                          <a:latin typeface="Tahoma"/>
                          <a:cs typeface="Tahoma"/>
                        </a:rPr>
                        <a:t> </a:t>
                      </a:r>
                      <a:r>
                        <a:rPr sz="1500" dirty="0">
                          <a:latin typeface="Tahoma"/>
                          <a:cs typeface="Tahoma"/>
                        </a:rPr>
                        <a:t>à	</a:t>
                      </a:r>
                      <a:r>
                        <a:rPr sz="1500" spc="-5" dirty="0">
                          <a:latin typeface="Tahoma"/>
                          <a:cs typeface="Tahoma"/>
                        </a:rPr>
                        <a:t>(synonyme</a:t>
                      </a:r>
                      <a:r>
                        <a:rPr sz="1500" spc="5" dirty="0">
                          <a:latin typeface="Tahoma"/>
                          <a:cs typeface="Tahoma"/>
                        </a:rPr>
                        <a:t> </a:t>
                      </a:r>
                      <a:r>
                        <a:rPr sz="1500" spc="-5" dirty="0">
                          <a:latin typeface="Tahoma"/>
                          <a:cs typeface="Tahoma"/>
                        </a:rPr>
                        <a:t>de</a:t>
                      </a:r>
                      <a:r>
                        <a:rPr sz="1500" spc="-30" dirty="0">
                          <a:latin typeface="Tahoma"/>
                          <a:cs typeface="Tahoma"/>
                        </a:rPr>
                        <a:t> </a:t>
                      </a:r>
                      <a:r>
                        <a:rPr sz="1500" spc="-5" dirty="0">
                          <a:latin typeface="Tahoma"/>
                          <a:cs typeface="Tahoma"/>
                        </a:rPr>
                        <a:t>=)</a:t>
                      </a:r>
                      <a:endParaRPr sz="1500">
                        <a:latin typeface="Tahoma"/>
                        <a:cs typeface="Tahoma"/>
                      </a:endParaRPr>
                    </a:p>
                  </a:txBody>
                  <a:tcPr marL="0" marR="0" marT="3361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14660">
                <a:tc>
                  <a:txBody>
                    <a:bodyPr/>
                    <a:lstStyle/>
                    <a:p>
                      <a:pPr marL="86995">
                        <a:lnSpc>
                          <a:spcPct val="100000"/>
                        </a:lnSpc>
                        <a:spcBef>
                          <a:spcPts val="345"/>
                        </a:spcBef>
                      </a:pPr>
                      <a:r>
                        <a:rPr sz="1500" spc="-5" dirty="0">
                          <a:latin typeface="Tahoma"/>
                          <a:cs typeface="Tahoma"/>
                        </a:rPr>
                        <a:t>!=</a:t>
                      </a:r>
                      <a:endParaRPr sz="1500">
                        <a:latin typeface="Tahoma"/>
                        <a:cs typeface="Tahoma"/>
                      </a:endParaRPr>
                    </a:p>
                  </a:txBody>
                  <a:tcPr marL="0" marR="0" marT="386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995">
                        <a:lnSpc>
                          <a:spcPct val="100000"/>
                        </a:lnSpc>
                        <a:spcBef>
                          <a:spcPts val="345"/>
                        </a:spcBef>
                      </a:pPr>
                      <a:r>
                        <a:rPr sz="1500" dirty="0">
                          <a:latin typeface="Tahoma"/>
                          <a:cs typeface="Tahoma"/>
                        </a:rPr>
                        <a:t>n'est</a:t>
                      </a:r>
                      <a:r>
                        <a:rPr sz="1500" spc="-25" dirty="0">
                          <a:latin typeface="Tahoma"/>
                          <a:cs typeface="Tahoma"/>
                        </a:rPr>
                        <a:t> </a:t>
                      </a:r>
                      <a:r>
                        <a:rPr sz="1500" spc="-5" dirty="0">
                          <a:latin typeface="Tahoma"/>
                          <a:cs typeface="Tahoma"/>
                        </a:rPr>
                        <a:t>pas</a:t>
                      </a:r>
                      <a:r>
                        <a:rPr sz="1500" spc="-10" dirty="0">
                          <a:latin typeface="Tahoma"/>
                          <a:cs typeface="Tahoma"/>
                        </a:rPr>
                        <a:t> </a:t>
                      </a:r>
                      <a:r>
                        <a:rPr sz="1500" spc="-5" dirty="0">
                          <a:latin typeface="Tahoma"/>
                          <a:cs typeface="Tahoma"/>
                        </a:rPr>
                        <a:t>égal</a:t>
                      </a:r>
                      <a:r>
                        <a:rPr sz="1500" spc="-20" dirty="0">
                          <a:latin typeface="Tahoma"/>
                          <a:cs typeface="Tahoma"/>
                        </a:rPr>
                        <a:t> </a:t>
                      </a:r>
                      <a:r>
                        <a:rPr sz="1500" dirty="0">
                          <a:latin typeface="Tahoma"/>
                          <a:cs typeface="Tahoma"/>
                        </a:rPr>
                        <a:t>à</a:t>
                      </a:r>
                      <a:endParaRPr sz="1500">
                        <a:latin typeface="Tahoma"/>
                        <a:cs typeface="Tahoma"/>
                      </a:endParaRPr>
                    </a:p>
                  </a:txBody>
                  <a:tcPr marL="0" marR="0" marT="386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39227">
                <a:tc>
                  <a:txBody>
                    <a:bodyPr/>
                    <a:lstStyle/>
                    <a:p>
                      <a:pPr marL="86995">
                        <a:lnSpc>
                          <a:spcPct val="100000"/>
                        </a:lnSpc>
                        <a:spcBef>
                          <a:spcPts val="335"/>
                        </a:spcBef>
                      </a:pPr>
                      <a:r>
                        <a:rPr sz="1500" dirty="0">
                          <a:latin typeface="Tahoma"/>
                          <a:cs typeface="Tahoma"/>
                        </a:rPr>
                        <a:t>&lt;</a:t>
                      </a:r>
                      <a:endParaRPr sz="1500">
                        <a:latin typeface="Tahoma"/>
                        <a:cs typeface="Tahoma"/>
                      </a:endParaRPr>
                    </a:p>
                  </a:txBody>
                  <a:tcPr marL="0" marR="0" marT="37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995" marR="100965">
                        <a:lnSpc>
                          <a:spcPct val="101200"/>
                        </a:lnSpc>
                        <a:spcBef>
                          <a:spcPts val="145"/>
                        </a:spcBef>
                      </a:pPr>
                      <a:r>
                        <a:rPr sz="1500" spc="-5" dirty="0">
                          <a:latin typeface="Tahoma"/>
                          <a:cs typeface="Tahoma"/>
                        </a:rPr>
                        <a:t>est</a:t>
                      </a:r>
                      <a:r>
                        <a:rPr sz="1500" spc="20" dirty="0">
                          <a:latin typeface="Tahoma"/>
                          <a:cs typeface="Tahoma"/>
                        </a:rPr>
                        <a:t> </a:t>
                      </a:r>
                      <a:r>
                        <a:rPr sz="1500" spc="-5" dirty="0">
                          <a:latin typeface="Tahoma"/>
                          <a:cs typeface="Tahoma"/>
                        </a:rPr>
                        <a:t>plus</a:t>
                      </a:r>
                      <a:r>
                        <a:rPr sz="1500" spc="30" dirty="0">
                          <a:latin typeface="Tahoma"/>
                          <a:cs typeface="Tahoma"/>
                        </a:rPr>
                        <a:t> </a:t>
                      </a:r>
                      <a:r>
                        <a:rPr sz="1500" spc="-5" dirty="0">
                          <a:latin typeface="Tahoma"/>
                          <a:cs typeface="Tahoma"/>
                        </a:rPr>
                        <a:t>petit</a:t>
                      </a:r>
                      <a:r>
                        <a:rPr sz="1500" spc="35" dirty="0">
                          <a:latin typeface="Tahoma"/>
                          <a:cs typeface="Tahoma"/>
                        </a:rPr>
                        <a:t> </a:t>
                      </a:r>
                      <a:r>
                        <a:rPr sz="1500" spc="-5" dirty="0">
                          <a:latin typeface="Tahoma"/>
                          <a:cs typeface="Tahoma"/>
                        </a:rPr>
                        <a:t>que,</a:t>
                      </a:r>
                      <a:r>
                        <a:rPr sz="1500" spc="25" dirty="0">
                          <a:latin typeface="Tahoma"/>
                          <a:cs typeface="Tahoma"/>
                        </a:rPr>
                        <a:t> </a:t>
                      </a:r>
                      <a:r>
                        <a:rPr sz="1500" spc="-5" dirty="0">
                          <a:latin typeface="Tahoma"/>
                          <a:cs typeface="Tahoma"/>
                        </a:rPr>
                        <a:t>d'après</a:t>
                      </a:r>
                      <a:r>
                        <a:rPr sz="1500" spc="55" dirty="0">
                          <a:latin typeface="Tahoma"/>
                          <a:cs typeface="Tahoma"/>
                        </a:rPr>
                        <a:t> </a:t>
                      </a:r>
                      <a:r>
                        <a:rPr sz="1500" spc="-10" dirty="0">
                          <a:latin typeface="Tahoma"/>
                          <a:cs typeface="Tahoma"/>
                        </a:rPr>
                        <a:t>l'ordre </a:t>
                      </a:r>
                      <a:r>
                        <a:rPr sz="1500" spc="-515" dirty="0">
                          <a:latin typeface="Tahoma"/>
                          <a:cs typeface="Tahoma"/>
                        </a:rPr>
                        <a:t> </a:t>
                      </a:r>
                      <a:r>
                        <a:rPr sz="1500" spc="-5" dirty="0">
                          <a:latin typeface="Tahoma"/>
                          <a:cs typeface="Tahoma"/>
                        </a:rPr>
                        <a:t>alphabétique</a:t>
                      </a:r>
                      <a:r>
                        <a:rPr sz="1500" spc="50" dirty="0">
                          <a:latin typeface="Tahoma"/>
                          <a:cs typeface="Tahoma"/>
                        </a:rPr>
                        <a:t> </a:t>
                      </a:r>
                      <a:r>
                        <a:rPr sz="1500" spc="-5" dirty="0">
                          <a:latin typeface="Tahoma"/>
                          <a:cs typeface="Tahoma"/>
                        </a:rPr>
                        <a:t>ASCII</a:t>
                      </a:r>
                      <a:endParaRPr sz="1500">
                        <a:latin typeface="Tahoma"/>
                        <a:cs typeface="Tahoma"/>
                      </a:endParaRPr>
                    </a:p>
                  </a:txBody>
                  <a:tcPr marL="0" marR="0" marT="1624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40572">
                <a:tc>
                  <a:txBody>
                    <a:bodyPr/>
                    <a:lstStyle/>
                    <a:p>
                      <a:pPr marL="86995">
                        <a:lnSpc>
                          <a:spcPct val="100000"/>
                        </a:lnSpc>
                        <a:spcBef>
                          <a:spcPts val="350"/>
                        </a:spcBef>
                      </a:pPr>
                      <a:r>
                        <a:rPr sz="1500" dirty="0">
                          <a:latin typeface="Tahoma"/>
                          <a:cs typeface="Tahoma"/>
                        </a:rPr>
                        <a:t>&gt;</a:t>
                      </a:r>
                      <a:endParaRPr sz="1500">
                        <a:latin typeface="Tahoma"/>
                        <a:cs typeface="Tahoma"/>
                      </a:endParaRPr>
                    </a:p>
                  </a:txBody>
                  <a:tcPr marL="0" marR="0" marT="3922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995">
                        <a:lnSpc>
                          <a:spcPct val="100000"/>
                        </a:lnSpc>
                        <a:spcBef>
                          <a:spcPts val="180"/>
                        </a:spcBef>
                      </a:pPr>
                      <a:r>
                        <a:rPr sz="1500" spc="-5" dirty="0">
                          <a:latin typeface="Tahoma"/>
                          <a:cs typeface="Tahoma"/>
                        </a:rPr>
                        <a:t>est</a:t>
                      </a:r>
                      <a:r>
                        <a:rPr sz="1500" spc="15" dirty="0">
                          <a:latin typeface="Tahoma"/>
                          <a:cs typeface="Tahoma"/>
                        </a:rPr>
                        <a:t> </a:t>
                      </a:r>
                      <a:r>
                        <a:rPr sz="1500" spc="-5" dirty="0">
                          <a:latin typeface="Tahoma"/>
                          <a:cs typeface="Tahoma"/>
                        </a:rPr>
                        <a:t>plus</a:t>
                      </a:r>
                      <a:r>
                        <a:rPr sz="1500" spc="35" dirty="0">
                          <a:latin typeface="Tahoma"/>
                          <a:cs typeface="Tahoma"/>
                        </a:rPr>
                        <a:t> </a:t>
                      </a:r>
                      <a:r>
                        <a:rPr sz="1500" spc="-10" dirty="0">
                          <a:latin typeface="Tahoma"/>
                          <a:cs typeface="Tahoma"/>
                        </a:rPr>
                        <a:t>grand</a:t>
                      </a:r>
                      <a:r>
                        <a:rPr sz="1500" spc="-15" dirty="0">
                          <a:latin typeface="Tahoma"/>
                          <a:cs typeface="Tahoma"/>
                        </a:rPr>
                        <a:t> </a:t>
                      </a:r>
                      <a:r>
                        <a:rPr sz="1500" spc="-5" dirty="0">
                          <a:latin typeface="Tahoma"/>
                          <a:cs typeface="Tahoma"/>
                        </a:rPr>
                        <a:t>que,</a:t>
                      </a:r>
                      <a:r>
                        <a:rPr sz="1500" spc="20" dirty="0">
                          <a:latin typeface="Tahoma"/>
                          <a:cs typeface="Tahoma"/>
                        </a:rPr>
                        <a:t> </a:t>
                      </a:r>
                      <a:r>
                        <a:rPr sz="1500" spc="-5" dirty="0">
                          <a:latin typeface="Tahoma"/>
                          <a:cs typeface="Tahoma"/>
                        </a:rPr>
                        <a:t>d'après</a:t>
                      </a:r>
                      <a:endParaRPr sz="1500">
                        <a:latin typeface="Tahoma"/>
                        <a:cs typeface="Tahoma"/>
                      </a:endParaRPr>
                    </a:p>
                    <a:p>
                      <a:pPr marL="86995">
                        <a:lnSpc>
                          <a:spcPct val="100000"/>
                        </a:lnSpc>
                        <a:spcBef>
                          <a:spcPts val="20"/>
                        </a:spcBef>
                      </a:pPr>
                      <a:r>
                        <a:rPr sz="1500" spc="-10" dirty="0">
                          <a:latin typeface="Tahoma"/>
                          <a:cs typeface="Tahoma"/>
                        </a:rPr>
                        <a:t>l'ordre</a:t>
                      </a:r>
                      <a:r>
                        <a:rPr sz="1500" spc="15" dirty="0">
                          <a:latin typeface="Tahoma"/>
                          <a:cs typeface="Tahoma"/>
                        </a:rPr>
                        <a:t> </a:t>
                      </a:r>
                      <a:r>
                        <a:rPr sz="1500" spc="-5" dirty="0">
                          <a:latin typeface="Tahoma"/>
                          <a:cs typeface="Tahoma"/>
                        </a:rPr>
                        <a:t>alphabétique</a:t>
                      </a:r>
                      <a:r>
                        <a:rPr sz="1500" spc="35" dirty="0">
                          <a:latin typeface="Tahoma"/>
                          <a:cs typeface="Tahoma"/>
                        </a:rPr>
                        <a:t> </a:t>
                      </a:r>
                      <a:r>
                        <a:rPr sz="1500" spc="-5" dirty="0">
                          <a:latin typeface="Tahoma"/>
                          <a:cs typeface="Tahoma"/>
                        </a:rPr>
                        <a:t>ASCII</a:t>
                      </a:r>
                      <a:endParaRPr sz="1500">
                        <a:latin typeface="Tahoma"/>
                        <a:cs typeface="Tahoma"/>
                      </a:endParaRPr>
                    </a:p>
                  </a:txBody>
                  <a:tcPr marL="0" marR="0" marT="2017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539227">
                <a:tc>
                  <a:txBody>
                    <a:bodyPr/>
                    <a:lstStyle/>
                    <a:p>
                      <a:pPr marL="86995">
                        <a:lnSpc>
                          <a:spcPct val="100000"/>
                        </a:lnSpc>
                        <a:spcBef>
                          <a:spcPts val="170"/>
                        </a:spcBef>
                      </a:pPr>
                      <a:r>
                        <a:rPr sz="1500" dirty="0">
                          <a:latin typeface="Tahoma"/>
                          <a:cs typeface="Tahoma"/>
                        </a:rPr>
                        <a:t>Les</a:t>
                      </a:r>
                      <a:r>
                        <a:rPr sz="1500" spc="-10" dirty="0">
                          <a:latin typeface="Tahoma"/>
                          <a:cs typeface="Tahoma"/>
                        </a:rPr>
                        <a:t> </a:t>
                      </a:r>
                      <a:r>
                        <a:rPr sz="1500" spc="-5" dirty="0">
                          <a:latin typeface="Tahoma"/>
                          <a:cs typeface="Tahoma"/>
                        </a:rPr>
                        <a:t>options</a:t>
                      </a:r>
                      <a:r>
                        <a:rPr sz="1500" spc="35" dirty="0">
                          <a:latin typeface="Tahoma"/>
                          <a:cs typeface="Tahoma"/>
                        </a:rPr>
                        <a:t> </a:t>
                      </a:r>
                      <a:r>
                        <a:rPr sz="1500" spc="-5" dirty="0">
                          <a:latin typeface="Tahoma"/>
                          <a:cs typeface="Tahoma"/>
                        </a:rPr>
                        <a:t>de</a:t>
                      </a:r>
                      <a:r>
                        <a:rPr sz="1500" spc="15" dirty="0">
                          <a:latin typeface="Tahoma"/>
                          <a:cs typeface="Tahoma"/>
                        </a:rPr>
                        <a:t> </a:t>
                      </a:r>
                      <a:r>
                        <a:rPr sz="1500" spc="-5" dirty="0">
                          <a:latin typeface="Tahoma"/>
                          <a:cs typeface="Tahoma"/>
                        </a:rPr>
                        <a:t>la</a:t>
                      </a:r>
                      <a:r>
                        <a:rPr sz="1500" dirty="0">
                          <a:latin typeface="Tahoma"/>
                          <a:cs typeface="Tahoma"/>
                        </a:rPr>
                        <a:t> commande</a:t>
                      </a:r>
                      <a:endParaRPr sz="1500">
                        <a:latin typeface="Tahoma"/>
                        <a:cs typeface="Tahoma"/>
                      </a:endParaRPr>
                    </a:p>
                    <a:p>
                      <a:pPr marL="86995">
                        <a:lnSpc>
                          <a:spcPct val="100000"/>
                        </a:lnSpc>
                        <a:spcBef>
                          <a:spcPts val="25"/>
                        </a:spcBef>
                        <a:tabLst>
                          <a:tab pos="582295" algn="l"/>
                          <a:tab pos="1028700" algn="l"/>
                          <a:tab pos="1386840" algn="l"/>
                        </a:tabLst>
                      </a:pPr>
                      <a:r>
                        <a:rPr sz="1500" spc="-5" dirty="0">
                          <a:latin typeface="Tahoma"/>
                          <a:cs typeface="Tahoma"/>
                        </a:rPr>
                        <a:t>test	</a:t>
                      </a:r>
                      <a:r>
                        <a:rPr sz="1500" spc="-25" dirty="0">
                          <a:latin typeface="Tahoma"/>
                          <a:cs typeface="Tahoma"/>
                        </a:rPr>
                        <a:t>-z	</a:t>
                      </a:r>
                      <a:r>
                        <a:rPr sz="1500" dirty="0">
                          <a:latin typeface="Tahoma"/>
                          <a:cs typeface="Tahoma"/>
                        </a:rPr>
                        <a:t>/	-n</a:t>
                      </a:r>
                      <a:endParaRPr sz="1500">
                        <a:latin typeface="Tahoma"/>
                        <a:cs typeface="Tahoma"/>
                      </a:endParaRPr>
                    </a:p>
                  </a:txBody>
                  <a:tcPr marL="0" marR="0" marT="190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995">
                        <a:lnSpc>
                          <a:spcPct val="100000"/>
                        </a:lnSpc>
                        <a:spcBef>
                          <a:spcPts val="340"/>
                        </a:spcBef>
                      </a:pPr>
                      <a:r>
                        <a:rPr sz="1500" spc="-25" dirty="0">
                          <a:latin typeface="Tahoma"/>
                          <a:cs typeface="Tahoma"/>
                        </a:rPr>
                        <a:t>-z</a:t>
                      </a:r>
                      <a:r>
                        <a:rPr sz="1500" spc="-40" dirty="0">
                          <a:latin typeface="Tahoma"/>
                          <a:cs typeface="Tahoma"/>
                        </a:rPr>
                        <a:t> </a:t>
                      </a:r>
                      <a:r>
                        <a:rPr sz="1500" spc="-5" dirty="0">
                          <a:latin typeface="Tahoma"/>
                          <a:cs typeface="Tahoma"/>
                        </a:rPr>
                        <a:t>la</a:t>
                      </a:r>
                      <a:r>
                        <a:rPr sz="1500" dirty="0">
                          <a:latin typeface="Tahoma"/>
                          <a:cs typeface="Tahoma"/>
                        </a:rPr>
                        <a:t> chaine</a:t>
                      </a:r>
                      <a:r>
                        <a:rPr sz="1500" spc="15" dirty="0">
                          <a:latin typeface="Tahoma"/>
                          <a:cs typeface="Tahoma"/>
                        </a:rPr>
                        <a:t> </a:t>
                      </a:r>
                      <a:r>
                        <a:rPr sz="1500" spc="-5" dirty="0">
                          <a:latin typeface="Tahoma"/>
                          <a:cs typeface="Tahoma"/>
                        </a:rPr>
                        <a:t>est</a:t>
                      </a:r>
                      <a:r>
                        <a:rPr sz="1500" spc="20" dirty="0">
                          <a:latin typeface="Tahoma"/>
                          <a:cs typeface="Tahoma"/>
                        </a:rPr>
                        <a:t> </a:t>
                      </a:r>
                      <a:r>
                        <a:rPr sz="1500" spc="-5" dirty="0">
                          <a:latin typeface="Tahoma"/>
                          <a:cs typeface="Tahoma"/>
                        </a:rPr>
                        <a:t>elle</a:t>
                      </a:r>
                      <a:r>
                        <a:rPr sz="1500" spc="15" dirty="0">
                          <a:latin typeface="Tahoma"/>
                          <a:cs typeface="Tahoma"/>
                        </a:rPr>
                        <a:t> </a:t>
                      </a:r>
                      <a:r>
                        <a:rPr sz="1500" spc="-5" dirty="0">
                          <a:latin typeface="Tahoma"/>
                          <a:cs typeface="Tahoma"/>
                        </a:rPr>
                        <a:t>vide</a:t>
                      </a:r>
                      <a:r>
                        <a:rPr sz="1500" spc="15" dirty="0">
                          <a:latin typeface="Tahoma"/>
                          <a:cs typeface="Tahoma"/>
                        </a:rPr>
                        <a:t> </a:t>
                      </a:r>
                      <a:r>
                        <a:rPr sz="1500" dirty="0">
                          <a:latin typeface="Tahoma"/>
                          <a:cs typeface="Tahoma"/>
                        </a:rPr>
                        <a:t>?</a:t>
                      </a:r>
                      <a:endParaRPr sz="1500">
                        <a:latin typeface="Tahoma"/>
                        <a:cs typeface="Tahoma"/>
                      </a:endParaRPr>
                    </a:p>
                    <a:p>
                      <a:pPr marL="86995">
                        <a:lnSpc>
                          <a:spcPct val="100000"/>
                        </a:lnSpc>
                      </a:pPr>
                      <a:r>
                        <a:rPr sz="1500" dirty="0">
                          <a:latin typeface="Tahoma"/>
                          <a:cs typeface="Tahoma"/>
                        </a:rPr>
                        <a:t>-n</a:t>
                      </a:r>
                      <a:r>
                        <a:rPr sz="1500" spc="-5" dirty="0">
                          <a:latin typeface="Tahoma"/>
                          <a:cs typeface="Tahoma"/>
                        </a:rPr>
                        <a:t> la</a:t>
                      </a:r>
                      <a:r>
                        <a:rPr sz="1500" spc="5" dirty="0">
                          <a:latin typeface="Tahoma"/>
                          <a:cs typeface="Tahoma"/>
                        </a:rPr>
                        <a:t> </a:t>
                      </a:r>
                      <a:r>
                        <a:rPr sz="1500" dirty="0">
                          <a:latin typeface="Tahoma"/>
                          <a:cs typeface="Tahoma"/>
                        </a:rPr>
                        <a:t>chaine</a:t>
                      </a:r>
                      <a:r>
                        <a:rPr sz="1500" spc="15" dirty="0">
                          <a:latin typeface="Tahoma"/>
                          <a:cs typeface="Tahoma"/>
                        </a:rPr>
                        <a:t> </a:t>
                      </a:r>
                      <a:r>
                        <a:rPr sz="1500" spc="-5" dirty="0">
                          <a:latin typeface="Tahoma"/>
                          <a:cs typeface="Tahoma"/>
                        </a:rPr>
                        <a:t>est</a:t>
                      </a:r>
                      <a:r>
                        <a:rPr sz="1500" spc="20" dirty="0">
                          <a:latin typeface="Tahoma"/>
                          <a:cs typeface="Tahoma"/>
                        </a:rPr>
                        <a:t> </a:t>
                      </a:r>
                      <a:r>
                        <a:rPr sz="1500" spc="-5" dirty="0">
                          <a:latin typeface="Tahoma"/>
                          <a:cs typeface="Tahoma"/>
                        </a:rPr>
                        <a:t>elle</a:t>
                      </a:r>
                      <a:r>
                        <a:rPr sz="1500" spc="5" dirty="0">
                          <a:latin typeface="Tahoma"/>
                          <a:cs typeface="Tahoma"/>
                        </a:rPr>
                        <a:t> </a:t>
                      </a:r>
                      <a:r>
                        <a:rPr sz="1500" dirty="0">
                          <a:latin typeface="Tahoma"/>
                          <a:cs typeface="Tahoma"/>
                        </a:rPr>
                        <a:t>non</a:t>
                      </a:r>
                      <a:r>
                        <a:rPr sz="1500" spc="10" dirty="0">
                          <a:latin typeface="Tahoma"/>
                          <a:cs typeface="Tahoma"/>
                        </a:rPr>
                        <a:t> </a:t>
                      </a:r>
                      <a:r>
                        <a:rPr sz="1500" spc="-5" dirty="0">
                          <a:latin typeface="Tahoma"/>
                          <a:cs typeface="Tahoma"/>
                        </a:rPr>
                        <a:t>vide</a:t>
                      </a:r>
                      <a:r>
                        <a:rPr sz="1500" spc="35" dirty="0">
                          <a:latin typeface="Tahoma"/>
                          <a:cs typeface="Tahoma"/>
                        </a:rPr>
                        <a:t> </a:t>
                      </a:r>
                      <a:r>
                        <a:rPr sz="1500" dirty="0">
                          <a:latin typeface="Tahoma"/>
                          <a:cs typeface="Tahoma"/>
                        </a:rPr>
                        <a:t>?</a:t>
                      </a:r>
                      <a:endParaRPr sz="1500">
                        <a:latin typeface="Tahoma"/>
                        <a:cs typeface="Tahoma"/>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383D0-0164-D0CB-FBEF-D692BA1886F3}"/>
              </a:ext>
            </a:extLst>
          </p:cNvPr>
          <p:cNvSpPr>
            <a:spLocks noGrp="1"/>
          </p:cNvSpPr>
          <p:nvPr>
            <p:ph type="title"/>
          </p:nvPr>
        </p:nvSpPr>
        <p:spPr/>
        <p:txBody>
          <a:bodyPr/>
          <a:lstStyle/>
          <a:p>
            <a:r>
              <a:rPr lang="fr-FR" dirty="0"/>
              <a:t>Des exemples</a:t>
            </a:r>
          </a:p>
        </p:txBody>
      </p:sp>
      <p:sp>
        <p:nvSpPr>
          <p:cNvPr id="4" name="ZoneTexte 3">
            <a:extLst>
              <a:ext uri="{FF2B5EF4-FFF2-40B4-BE49-F238E27FC236}">
                <a16:creationId xmlns:a16="http://schemas.microsoft.com/office/drawing/2014/main" id="{30BD5C3E-08C7-5BAC-D358-3D53B3B344D5}"/>
              </a:ext>
            </a:extLst>
          </p:cNvPr>
          <p:cNvSpPr txBox="1"/>
          <p:nvPr/>
        </p:nvSpPr>
        <p:spPr>
          <a:xfrm>
            <a:off x="576166" y="1826081"/>
            <a:ext cx="6097554" cy="369332"/>
          </a:xfrm>
          <a:prstGeom prst="rect">
            <a:avLst/>
          </a:prstGeom>
          <a:noFill/>
        </p:spPr>
        <p:txBody>
          <a:bodyPr wrap="square">
            <a:spAutoFit/>
          </a:bodyPr>
          <a:lstStyle/>
          <a:p>
            <a:pPr algn="just" fontAlgn="ctr"/>
            <a:r>
              <a:rPr lang="fr-FR" b="1" i="0" u="none" strike="noStrike" dirty="0">
                <a:effectLst/>
                <a:latin typeface="Verdana" panose="020B0604030504040204" pitchFamily="34" charset="0"/>
              </a:rPr>
              <a:t>Conditions sur les fichiers</a:t>
            </a:r>
          </a:p>
        </p:txBody>
      </p:sp>
      <p:sp>
        <p:nvSpPr>
          <p:cNvPr id="5" name="Rectangle 1">
            <a:extLst>
              <a:ext uri="{FF2B5EF4-FFF2-40B4-BE49-F238E27FC236}">
                <a16:creationId xmlns:a16="http://schemas.microsoft.com/office/drawing/2014/main" id="{980C11C2-0183-01AB-87AE-14646C391B64}"/>
              </a:ext>
            </a:extLst>
          </p:cNvPr>
          <p:cNvSpPr>
            <a:spLocks noChangeArrowheads="1"/>
          </p:cNvSpPr>
          <p:nvPr/>
        </p:nvSpPr>
        <p:spPr bwMode="auto">
          <a:xfrm>
            <a:off x="678803" y="2662439"/>
            <a:ext cx="4825039" cy="1107996"/>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-f file1]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"il s'agit bien d'un fichier«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b="0" i="0" u="none" strike="noStrike" cap="none" normalizeH="0" baseline="0" dirty="0">
                <a:ln>
                  <a:noFill/>
                </a:ln>
                <a:solidFill>
                  <a:schemeClr val="tx1"/>
                </a:solidFill>
                <a:effectLst/>
              </a:rPr>
              <a:t> </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3450DCE7-7E63-FB50-21FB-03C18409CB82}"/>
              </a:ext>
            </a:extLst>
          </p:cNvPr>
          <p:cNvSpPr txBox="1"/>
          <p:nvPr/>
        </p:nvSpPr>
        <p:spPr>
          <a:xfrm>
            <a:off x="753448" y="2195413"/>
            <a:ext cx="6097554" cy="369332"/>
          </a:xfrm>
          <a:prstGeom prst="rect">
            <a:avLst/>
          </a:prstGeom>
          <a:noFill/>
        </p:spPr>
        <p:txBody>
          <a:bodyPr wrap="square">
            <a:spAutoFit/>
          </a:bodyPr>
          <a:lstStyle/>
          <a:p>
            <a:r>
              <a:rPr lang="fr-FR" dirty="0"/>
              <a:t>Permet de vérifier si un fichier ou un répertoire existe</a:t>
            </a:r>
          </a:p>
        </p:txBody>
      </p:sp>
      <p:sp>
        <p:nvSpPr>
          <p:cNvPr id="9" name="ZoneTexte 8">
            <a:extLst>
              <a:ext uri="{FF2B5EF4-FFF2-40B4-BE49-F238E27FC236}">
                <a16:creationId xmlns:a16="http://schemas.microsoft.com/office/drawing/2014/main" id="{95C6A925-CA7E-CDE3-5736-068CCF27CC80}"/>
              </a:ext>
            </a:extLst>
          </p:cNvPr>
          <p:cNvSpPr txBox="1"/>
          <p:nvPr/>
        </p:nvSpPr>
        <p:spPr>
          <a:xfrm>
            <a:off x="576166" y="3998531"/>
            <a:ext cx="6097554" cy="369332"/>
          </a:xfrm>
          <a:prstGeom prst="rect">
            <a:avLst/>
          </a:prstGeom>
          <a:noFill/>
        </p:spPr>
        <p:txBody>
          <a:bodyPr wrap="square">
            <a:spAutoFit/>
          </a:bodyPr>
          <a:lstStyle/>
          <a:p>
            <a:pPr algn="just" fontAlgn="ctr"/>
            <a:r>
              <a:rPr lang="fr-FR" b="1" i="0" u="none" strike="noStrike" dirty="0">
                <a:effectLst/>
                <a:latin typeface="Verdana" panose="020B0604030504040204" pitchFamily="34" charset="0"/>
              </a:rPr>
              <a:t>Conditions sur les strings</a:t>
            </a:r>
          </a:p>
        </p:txBody>
      </p:sp>
      <p:sp>
        <p:nvSpPr>
          <p:cNvPr id="10" name="Rectangle 2">
            <a:extLst>
              <a:ext uri="{FF2B5EF4-FFF2-40B4-BE49-F238E27FC236}">
                <a16:creationId xmlns:a16="http://schemas.microsoft.com/office/drawing/2014/main" id="{5D1710F7-8817-3AC2-9CB3-66FC5575FEF4}"/>
              </a:ext>
            </a:extLst>
          </p:cNvPr>
          <p:cNvSpPr>
            <a:spLocks noChangeArrowheads="1"/>
          </p:cNvSpPr>
          <p:nvPr/>
        </p:nvSpPr>
        <p:spPr bwMode="auto">
          <a:xfrm>
            <a:off x="4606991" y="4183197"/>
            <a:ext cx="5927905" cy="2492990"/>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-z </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b="1"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variable_vide</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 variable est bien vide"</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 comparaison</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$variable</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7F0055"/>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toto"</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 variable contient la chaîne toto"</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b="0" i="0" u="none" strike="noStrike" cap="none" normalizeH="0" baseline="0" dirty="0">
                <a:ln>
                  <a:noFill/>
                </a:ln>
                <a:solidFill>
                  <a:schemeClr val="tx1"/>
                </a:solidFill>
                <a:effectLst/>
              </a:rPr>
              <a:t> </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264A7CE0-4A25-2A96-7C05-10F82CE6BFDA}"/>
              </a:ext>
            </a:extLst>
          </p:cNvPr>
          <p:cNvSpPr txBox="1"/>
          <p:nvPr/>
        </p:nvSpPr>
        <p:spPr>
          <a:xfrm>
            <a:off x="135294" y="4696390"/>
            <a:ext cx="3666931" cy="1754326"/>
          </a:xfrm>
          <a:prstGeom prst="rect">
            <a:avLst/>
          </a:prstGeom>
          <a:noFill/>
        </p:spPr>
        <p:txBody>
          <a:bodyPr wrap="square">
            <a:spAutoFit/>
          </a:bodyPr>
          <a:lstStyle/>
          <a:p>
            <a:r>
              <a:rPr lang="fr-FR" dirty="0">
                <a:solidFill>
                  <a:srgbClr val="FF0000"/>
                </a:solidFill>
              </a:rPr>
              <a:t>la variable est entourée de guillemets. Bien que ce ne soit pas une obligation, ça vous évitera des bogues si la variable contient des espaces ou des retours à la ligne par exemple</a:t>
            </a:r>
          </a:p>
        </p:txBody>
      </p:sp>
    </p:spTree>
    <p:extLst>
      <p:ext uri="{BB962C8B-B14F-4D97-AF65-F5344CB8AC3E}">
        <p14:creationId xmlns:p14="http://schemas.microsoft.com/office/powerpoint/2010/main" val="398535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5" y="356189"/>
            <a:ext cx="6309471" cy="667121"/>
          </a:xfrm>
          <a:prstGeom prst="rect">
            <a:avLst/>
          </a:prstGeom>
        </p:spPr>
        <p:txBody>
          <a:bodyPr vert="horz" wrap="square" lIns="0" tIns="15128" rIns="0" bIns="0" rtlCol="0">
            <a:spAutoFit/>
          </a:bodyPr>
          <a:lstStyle/>
          <a:p>
            <a:pPr marL="11206">
              <a:spcBef>
                <a:spcPts val="119"/>
              </a:spcBef>
            </a:pPr>
            <a:r>
              <a:rPr spc="-547" dirty="0"/>
              <a:t>Les</a:t>
            </a:r>
            <a:r>
              <a:rPr spc="57" dirty="0"/>
              <a:t> </a:t>
            </a:r>
            <a:r>
              <a:rPr spc="-309" dirty="0"/>
              <a:t>expressions</a:t>
            </a:r>
            <a:r>
              <a:rPr spc="101" dirty="0"/>
              <a:t> </a:t>
            </a:r>
            <a:r>
              <a:rPr spc="-224" dirty="0"/>
              <a:t>arithmétiques</a:t>
            </a:r>
          </a:p>
        </p:txBody>
      </p:sp>
      <p:sp>
        <p:nvSpPr>
          <p:cNvPr id="3" name="object 3"/>
          <p:cNvSpPr txBox="1"/>
          <p:nvPr/>
        </p:nvSpPr>
        <p:spPr>
          <a:xfrm>
            <a:off x="2322575" y="1543695"/>
            <a:ext cx="6471397" cy="2322352"/>
          </a:xfrm>
          <a:prstGeom prst="rect">
            <a:avLst/>
          </a:prstGeom>
        </p:spPr>
        <p:txBody>
          <a:bodyPr vert="horz" wrap="square" lIns="0" tIns="80122" rIns="0" bIns="0" rtlCol="0">
            <a:spAutoFit/>
          </a:bodyPr>
          <a:lstStyle/>
          <a:p>
            <a:pPr marL="11206" defTabSz="806867">
              <a:spcBef>
                <a:spcPts val="631"/>
              </a:spcBef>
            </a:pPr>
            <a:r>
              <a:rPr sz="2471" spc="-128" dirty="0">
                <a:solidFill>
                  <a:prstClr val="black"/>
                </a:solidFill>
                <a:latin typeface="Microsoft Sans Serif"/>
                <a:cs typeface="Microsoft Sans Serif"/>
              </a:rPr>
              <a:t>Faire</a:t>
            </a:r>
            <a:r>
              <a:rPr sz="2471" spc="35" dirty="0">
                <a:solidFill>
                  <a:prstClr val="black"/>
                </a:solidFill>
                <a:latin typeface="Microsoft Sans Serif"/>
                <a:cs typeface="Microsoft Sans Serif"/>
              </a:rPr>
              <a:t> </a:t>
            </a:r>
            <a:r>
              <a:rPr sz="2471" spc="-296" dirty="0">
                <a:solidFill>
                  <a:prstClr val="black"/>
                </a:solidFill>
                <a:latin typeface="Microsoft Sans Serif"/>
                <a:cs typeface="Microsoft Sans Serif"/>
              </a:rPr>
              <a:t>un</a:t>
            </a:r>
            <a:r>
              <a:rPr sz="2471" spc="31" dirty="0">
                <a:solidFill>
                  <a:prstClr val="black"/>
                </a:solidFill>
                <a:latin typeface="Microsoft Sans Serif"/>
                <a:cs typeface="Microsoft Sans Serif"/>
              </a:rPr>
              <a:t> </a:t>
            </a:r>
            <a:r>
              <a:rPr sz="2471" spc="-154" dirty="0">
                <a:solidFill>
                  <a:prstClr val="black"/>
                </a:solidFill>
                <a:latin typeface="Microsoft Sans Serif"/>
                <a:cs typeface="Microsoft Sans Serif"/>
              </a:rPr>
              <a:t>calcul</a:t>
            </a:r>
            <a:r>
              <a:rPr sz="2471" spc="26" dirty="0">
                <a:solidFill>
                  <a:prstClr val="black"/>
                </a:solidFill>
                <a:latin typeface="Microsoft Sans Serif"/>
                <a:cs typeface="Microsoft Sans Serif"/>
              </a:rPr>
              <a:t> </a:t>
            </a:r>
            <a:r>
              <a:rPr sz="2471" spc="-119" dirty="0">
                <a:solidFill>
                  <a:prstClr val="black"/>
                </a:solidFill>
                <a:latin typeface="Microsoft Sans Serif"/>
                <a:cs typeface="Microsoft Sans Serif"/>
              </a:rPr>
              <a:t>arithmétique</a:t>
            </a:r>
            <a:r>
              <a:rPr sz="2471" spc="53" dirty="0">
                <a:solidFill>
                  <a:prstClr val="black"/>
                </a:solidFill>
                <a:latin typeface="Microsoft Sans Serif"/>
                <a:cs typeface="Microsoft Sans Serif"/>
              </a:rPr>
              <a:t> </a:t>
            </a:r>
            <a:r>
              <a:rPr sz="2471" spc="-163" dirty="0">
                <a:solidFill>
                  <a:prstClr val="black"/>
                </a:solidFill>
                <a:latin typeface="Microsoft Sans Serif"/>
                <a:cs typeface="Microsoft Sans Serif"/>
              </a:rPr>
              <a:t>avec</a:t>
            </a:r>
            <a:r>
              <a:rPr sz="2471" spc="26" dirty="0">
                <a:solidFill>
                  <a:prstClr val="black"/>
                </a:solidFill>
                <a:latin typeface="Microsoft Sans Serif"/>
                <a:cs typeface="Microsoft Sans Serif"/>
              </a:rPr>
              <a:t> </a:t>
            </a:r>
            <a:r>
              <a:rPr sz="2471" b="1" spc="-326" dirty="0">
                <a:solidFill>
                  <a:prstClr val="black"/>
                </a:solidFill>
                <a:latin typeface="Arial"/>
                <a:cs typeface="Arial"/>
              </a:rPr>
              <a:t>Les</a:t>
            </a:r>
            <a:r>
              <a:rPr sz="2471" b="1" spc="-13" dirty="0">
                <a:solidFill>
                  <a:prstClr val="black"/>
                </a:solidFill>
                <a:latin typeface="Arial"/>
                <a:cs typeface="Arial"/>
              </a:rPr>
              <a:t> </a:t>
            </a:r>
            <a:r>
              <a:rPr sz="2471" b="1" spc="-202" dirty="0">
                <a:solidFill>
                  <a:prstClr val="black"/>
                </a:solidFill>
                <a:latin typeface="Arial"/>
                <a:cs typeface="Arial"/>
              </a:rPr>
              <a:t>parenthèses</a:t>
            </a:r>
            <a:r>
              <a:rPr sz="2471" b="1" spc="-31" dirty="0">
                <a:solidFill>
                  <a:prstClr val="black"/>
                </a:solidFill>
                <a:latin typeface="Arial"/>
                <a:cs typeface="Arial"/>
              </a:rPr>
              <a:t> </a:t>
            </a:r>
            <a:r>
              <a:rPr sz="2471" spc="-4" dirty="0">
                <a:solidFill>
                  <a:prstClr val="black"/>
                </a:solidFill>
                <a:latin typeface="Trebuchet MS"/>
                <a:cs typeface="Trebuchet MS"/>
              </a:rPr>
              <a:t>:</a:t>
            </a:r>
            <a:endParaRPr sz="2471" dirty="0">
              <a:solidFill>
                <a:prstClr val="black"/>
              </a:solidFill>
              <a:latin typeface="Trebuchet MS"/>
              <a:cs typeface="Trebuchet MS"/>
            </a:endParaRPr>
          </a:p>
          <a:p>
            <a:pPr marL="11206" defTabSz="806867">
              <a:spcBef>
                <a:spcPts val="543"/>
              </a:spcBef>
            </a:pPr>
            <a:r>
              <a:rPr sz="2471" spc="22" dirty="0">
                <a:solidFill>
                  <a:srgbClr val="FF0000"/>
                </a:solidFill>
                <a:latin typeface="Courier New"/>
                <a:cs typeface="Courier New"/>
              </a:rPr>
              <a:t>((</a:t>
            </a:r>
            <a:r>
              <a:rPr sz="2471" spc="66" dirty="0">
                <a:solidFill>
                  <a:srgbClr val="FF0000"/>
                </a:solidFill>
                <a:latin typeface="Courier New"/>
                <a:cs typeface="Courier New"/>
              </a:rPr>
              <a:t> </a:t>
            </a:r>
            <a:r>
              <a:rPr sz="2471" spc="49" dirty="0">
                <a:solidFill>
                  <a:srgbClr val="FF0000"/>
                </a:solidFill>
                <a:latin typeface="Courier New"/>
                <a:cs typeface="Courier New"/>
              </a:rPr>
              <a:t>expression))</a:t>
            </a:r>
            <a:endParaRPr sz="2471" dirty="0">
              <a:solidFill>
                <a:prstClr val="black"/>
              </a:solidFill>
              <a:latin typeface="Courier New"/>
              <a:cs typeface="Courier New"/>
            </a:endParaRPr>
          </a:p>
          <a:p>
            <a:pPr marL="11206" defTabSz="806867">
              <a:spcBef>
                <a:spcPts val="869"/>
              </a:spcBef>
            </a:pPr>
            <a:r>
              <a:rPr sz="2735" spc="-199" dirty="0">
                <a:solidFill>
                  <a:prstClr val="black"/>
                </a:solidFill>
                <a:latin typeface="Microsoft Sans Serif"/>
                <a:cs typeface="Microsoft Sans Serif"/>
              </a:rPr>
              <a:t>Exemple</a:t>
            </a:r>
            <a:endParaRPr sz="2735" dirty="0">
              <a:solidFill>
                <a:prstClr val="black"/>
              </a:solidFill>
              <a:latin typeface="Microsoft Sans Serif"/>
              <a:cs typeface="Microsoft Sans Serif"/>
            </a:endParaRPr>
          </a:p>
          <a:p>
            <a:pPr marL="321626" marR="298653" defTabSz="806867">
              <a:lnSpc>
                <a:spcPts val="3494"/>
              </a:lnSpc>
            </a:pPr>
            <a:r>
              <a:rPr sz="2471" spc="44" dirty="0">
                <a:solidFill>
                  <a:prstClr val="black"/>
                </a:solidFill>
                <a:latin typeface="Courier New"/>
                <a:cs typeface="Courier New"/>
              </a:rPr>
              <a:t>a=$((b=3+</a:t>
            </a:r>
            <a:r>
              <a:rPr sz="2471" spc="97" dirty="0">
                <a:solidFill>
                  <a:prstClr val="black"/>
                </a:solidFill>
                <a:latin typeface="Courier New"/>
                <a:cs typeface="Courier New"/>
              </a:rPr>
              <a:t> </a:t>
            </a:r>
            <a:r>
              <a:rPr sz="2471" spc="31" dirty="0">
                <a:solidFill>
                  <a:prstClr val="black"/>
                </a:solidFill>
                <a:latin typeface="Courier New"/>
                <a:cs typeface="Courier New"/>
              </a:rPr>
              <a:t>2))</a:t>
            </a:r>
            <a:r>
              <a:rPr sz="2471" spc="97" dirty="0">
                <a:solidFill>
                  <a:prstClr val="black"/>
                </a:solidFill>
                <a:latin typeface="Courier New"/>
                <a:cs typeface="Courier New"/>
              </a:rPr>
              <a:t> </a:t>
            </a:r>
            <a:r>
              <a:rPr sz="2471" spc="-4" dirty="0">
                <a:solidFill>
                  <a:prstClr val="black"/>
                </a:solidFill>
                <a:latin typeface="Courier New"/>
                <a:cs typeface="Courier New"/>
              </a:rPr>
              <a:t>;</a:t>
            </a:r>
            <a:r>
              <a:rPr sz="2471" spc="97" dirty="0">
                <a:solidFill>
                  <a:prstClr val="black"/>
                </a:solidFill>
                <a:latin typeface="Courier New"/>
                <a:cs typeface="Courier New"/>
              </a:rPr>
              <a:t> </a:t>
            </a:r>
            <a:r>
              <a:rPr sz="2471" spc="35" dirty="0">
                <a:solidFill>
                  <a:prstClr val="black"/>
                </a:solidFill>
                <a:latin typeface="Courier New"/>
                <a:cs typeface="Courier New"/>
              </a:rPr>
              <a:t>echo</a:t>
            </a:r>
            <a:r>
              <a:rPr sz="2471" spc="101" dirty="0">
                <a:solidFill>
                  <a:prstClr val="black"/>
                </a:solidFill>
                <a:latin typeface="Courier New"/>
                <a:cs typeface="Courier New"/>
              </a:rPr>
              <a:t> </a:t>
            </a:r>
            <a:r>
              <a:rPr sz="2471" spc="31" dirty="0">
                <a:solidFill>
                  <a:prstClr val="black"/>
                </a:solidFill>
                <a:latin typeface="Courier New"/>
                <a:cs typeface="Courier New"/>
              </a:rPr>
              <a:t>"a=</a:t>
            </a:r>
            <a:r>
              <a:rPr sz="2471" spc="97" dirty="0">
                <a:solidFill>
                  <a:prstClr val="black"/>
                </a:solidFill>
                <a:latin typeface="Courier New"/>
                <a:cs typeface="Courier New"/>
              </a:rPr>
              <a:t> </a:t>
            </a:r>
            <a:r>
              <a:rPr sz="2471" spc="31" dirty="0">
                <a:solidFill>
                  <a:prstClr val="black"/>
                </a:solidFill>
                <a:latin typeface="Courier New"/>
                <a:cs typeface="Courier New"/>
              </a:rPr>
              <a:t>$a"</a:t>
            </a:r>
            <a:r>
              <a:rPr sz="2471" spc="97" dirty="0">
                <a:solidFill>
                  <a:prstClr val="black"/>
                </a:solidFill>
                <a:latin typeface="Courier New"/>
                <a:cs typeface="Courier New"/>
              </a:rPr>
              <a:t> </a:t>
            </a:r>
            <a:r>
              <a:rPr sz="2471" spc="-4" dirty="0">
                <a:solidFill>
                  <a:prstClr val="black"/>
                </a:solidFill>
                <a:latin typeface="Courier New"/>
                <a:cs typeface="Courier New"/>
              </a:rPr>
              <a:t>; </a:t>
            </a:r>
            <a:r>
              <a:rPr sz="2471" spc="-1468" dirty="0">
                <a:solidFill>
                  <a:prstClr val="black"/>
                </a:solidFill>
                <a:latin typeface="Courier New"/>
                <a:cs typeface="Courier New"/>
              </a:rPr>
              <a:t> </a:t>
            </a:r>
            <a:r>
              <a:rPr sz="2471" spc="35" dirty="0">
                <a:solidFill>
                  <a:prstClr val="black"/>
                </a:solidFill>
                <a:latin typeface="Courier New"/>
                <a:cs typeface="Courier New"/>
              </a:rPr>
              <a:t>echo</a:t>
            </a:r>
            <a:r>
              <a:rPr sz="2471" spc="101" dirty="0">
                <a:solidFill>
                  <a:prstClr val="black"/>
                </a:solidFill>
                <a:latin typeface="Courier New"/>
                <a:cs typeface="Courier New"/>
              </a:rPr>
              <a:t> </a:t>
            </a:r>
            <a:r>
              <a:rPr sz="2471" spc="31" dirty="0">
                <a:solidFill>
                  <a:prstClr val="black"/>
                </a:solidFill>
                <a:latin typeface="Courier New"/>
                <a:cs typeface="Courier New"/>
              </a:rPr>
              <a:t>"b=</a:t>
            </a:r>
            <a:r>
              <a:rPr sz="2471" spc="101" dirty="0">
                <a:solidFill>
                  <a:prstClr val="black"/>
                </a:solidFill>
                <a:latin typeface="Courier New"/>
                <a:cs typeface="Courier New"/>
              </a:rPr>
              <a:t> </a:t>
            </a:r>
            <a:r>
              <a:rPr sz="2471" spc="49" dirty="0">
                <a:solidFill>
                  <a:prstClr val="black"/>
                </a:solidFill>
                <a:latin typeface="Courier New"/>
                <a:cs typeface="Courier New"/>
              </a:rPr>
              <a:t>$b"</a:t>
            </a:r>
            <a:endParaRPr sz="2471" dirty="0">
              <a:solidFill>
                <a:prstClr val="black"/>
              </a:solidFill>
              <a:latin typeface="Courier New"/>
              <a:cs typeface="Courier New"/>
            </a:endParaRPr>
          </a:p>
        </p:txBody>
      </p:sp>
      <p:sp>
        <p:nvSpPr>
          <p:cNvPr id="4" name="object 4"/>
          <p:cNvSpPr txBox="1"/>
          <p:nvPr/>
        </p:nvSpPr>
        <p:spPr>
          <a:xfrm>
            <a:off x="2633472" y="3809840"/>
            <a:ext cx="4658846" cy="886069"/>
          </a:xfrm>
          <a:prstGeom prst="rect">
            <a:avLst/>
          </a:prstGeom>
        </p:spPr>
        <p:txBody>
          <a:bodyPr vert="horz" wrap="square" lIns="0" tIns="101974" rIns="0" bIns="0" rtlCol="0">
            <a:spAutoFit/>
          </a:bodyPr>
          <a:lstStyle/>
          <a:p>
            <a:pPr marL="11206" defTabSz="806867">
              <a:spcBef>
                <a:spcPts val="803"/>
              </a:spcBef>
              <a:tabLst>
                <a:tab pos="1313960" algn="l"/>
              </a:tabLst>
            </a:pPr>
            <a:r>
              <a:rPr sz="2471" spc="22" dirty="0">
                <a:solidFill>
                  <a:prstClr val="black"/>
                </a:solidFill>
                <a:latin typeface="Courier New"/>
                <a:cs typeface="Courier New"/>
              </a:rPr>
              <a:t>a=</a:t>
            </a:r>
            <a:r>
              <a:rPr sz="2471" spc="106" dirty="0">
                <a:solidFill>
                  <a:prstClr val="black"/>
                </a:solidFill>
                <a:latin typeface="Courier New"/>
                <a:cs typeface="Courier New"/>
              </a:rPr>
              <a:t> </a:t>
            </a:r>
            <a:r>
              <a:rPr sz="2471" spc="-4" dirty="0">
                <a:solidFill>
                  <a:prstClr val="black"/>
                </a:solidFill>
                <a:latin typeface="Courier New"/>
                <a:cs typeface="Courier New"/>
              </a:rPr>
              <a:t>5	</a:t>
            </a:r>
            <a:r>
              <a:rPr sz="2471" spc="22" dirty="0">
                <a:solidFill>
                  <a:prstClr val="black"/>
                </a:solidFill>
                <a:latin typeface="Courier New"/>
                <a:cs typeface="Courier New"/>
              </a:rPr>
              <a:t>b=</a:t>
            </a:r>
            <a:r>
              <a:rPr sz="2471" spc="53" dirty="0">
                <a:solidFill>
                  <a:prstClr val="black"/>
                </a:solidFill>
                <a:latin typeface="Courier New"/>
                <a:cs typeface="Courier New"/>
              </a:rPr>
              <a:t> </a:t>
            </a:r>
            <a:r>
              <a:rPr sz="2471" spc="-4" dirty="0">
                <a:solidFill>
                  <a:prstClr val="black"/>
                </a:solidFill>
                <a:latin typeface="Courier New"/>
                <a:cs typeface="Courier New"/>
              </a:rPr>
              <a:t>5</a:t>
            </a:r>
            <a:endParaRPr sz="2471">
              <a:solidFill>
                <a:prstClr val="black"/>
              </a:solidFill>
              <a:latin typeface="Courier New"/>
              <a:cs typeface="Courier New"/>
            </a:endParaRPr>
          </a:p>
          <a:p>
            <a:pPr marL="56593" defTabSz="806867">
              <a:spcBef>
                <a:spcPts val="618"/>
              </a:spcBef>
              <a:tabLst>
                <a:tab pos="1120088" algn="l"/>
                <a:tab pos="1594122" algn="l"/>
                <a:tab pos="2555638" algn="l"/>
                <a:tab pos="2999413" algn="l"/>
                <a:tab pos="3721672" algn="l"/>
              </a:tabLst>
            </a:pPr>
            <a:r>
              <a:rPr sz="1456" spc="-137" dirty="0">
                <a:solidFill>
                  <a:srgbClr val="93B6D2"/>
                </a:solidFill>
                <a:latin typeface="Microsoft Sans Serif"/>
                <a:cs typeface="Microsoft Sans Serif"/>
              </a:rPr>
              <a:t>🞑 </a:t>
            </a:r>
            <a:r>
              <a:rPr sz="1456" spc="-9" dirty="0">
                <a:solidFill>
                  <a:srgbClr val="93B6D2"/>
                </a:solidFill>
                <a:latin typeface="Microsoft Sans Serif"/>
                <a:cs typeface="Microsoft Sans Serif"/>
              </a:rPr>
              <a:t> </a:t>
            </a:r>
            <a:r>
              <a:rPr sz="2118" spc="53" dirty="0">
                <a:solidFill>
                  <a:prstClr val="black"/>
                </a:solidFill>
                <a:latin typeface="Trebuchet MS"/>
                <a:cs typeface="Trebuchet MS"/>
              </a:rPr>
              <a:t>D</a:t>
            </a:r>
            <a:r>
              <a:rPr sz="2118" spc="57" dirty="0">
                <a:solidFill>
                  <a:prstClr val="black"/>
                </a:solidFill>
                <a:latin typeface="Trebuchet MS"/>
                <a:cs typeface="Trebuchet MS"/>
              </a:rPr>
              <a:t>a</a:t>
            </a:r>
            <a:r>
              <a:rPr sz="2118" spc="44" dirty="0">
                <a:solidFill>
                  <a:prstClr val="black"/>
                </a:solidFill>
                <a:latin typeface="Trebuchet MS"/>
                <a:cs typeface="Trebuchet MS"/>
              </a:rPr>
              <a:t>n</a:t>
            </a:r>
            <a:r>
              <a:rPr sz="2118" dirty="0">
                <a:solidFill>
                  <a:prstClr val="black"/>
                </a:solidFill>
                <a:latin typeface="Trebuchet MS"/>
                <a:cs typeface="Trebuchet MS"/>
              </a:rPr>
              <a:t>s	</a:t>
            </a:r>
            <a:r>
              <a:rPr sz="2118" spc="62" dirty="0">
                <a:solidFill>
                  <a:prstClr val="black"/>
                </a:solidFill>
                <a:latin typeface="Trebuchet MS"/>
                <a:cs typeface="Trebuchet MS"/>
              </a:rPr>
              <a:t>s</a:t>
            </a:r>
            <a:r>
              <a:rPr sz="2118" dirty="0">
                <a:solidFill>
                  <a:prstClr val="black"/>
                </a:solidFill>
                <a:latin typeface="Trebuchet MS"/>
                <a:cs typeface="Trebuchet MS"/>
              </a:rPr>
              <a:t>a	</a:t>
            </a:r>
            <a:r>
              <a:rPr sz="2118" spc="49" dirty="0">
                <a:solidFill>
                  <a:prstClr val="black"/>
                </a:solidFill>
                <a:latin typeface="Trebuchet MS"/>
                <a:cs typeface="Trebuchet MS"/>
              </a:rPr>
              <a:t>f</a:t>
            </a:r>
            <a:r>
              <a:rPr sz="2118" spc="57" dirty="0">
                <a:solidFill>
                  <a:prstClr val="black"/>
                </a:solidFill>
                <a:latin typeface="Trebuchet MS"/>
                <a:cs typeface="Trebuchet MS"/>
              </a:rPr>
              <a:t>o</a:t>
            </a:r>
            <a:r>
              <a:rPr sz="2118" spc="53" dirty="0">
                <a:solidFill>
                  <a:prstClr val="black"/>
                </a:solidFill>
                <a:latin typeface="Trebuchet MS"/>
                <a:cs typeface="Trebuchet MS"/>
              </a:rPr>
              <a:t>r</a:t>
            </a:r>
            <a:r>
              <a:rPr sz="2118" spc="49" dirty="0">
                <a:solidFill>
                  <a:prstClr val="black"/>
                </a:solidFill>
                <a:latin typeface="Trebuchet MS"/>
                <a:cs typeface="Trebuchet MS"/>
              </a:rPr>
              <a:t>m</a:t>
            </a:r>
            <a:r>
              <a:rPr sz="2118" dirty="0">
                <a:solidFill>
                  <a:prstClr val="black"/>
                </a:solidFill>
                <a:latin typeface="Trebuchet MS"/>
                <a:cs typeface="Trebuchet MS"/>
              </a:rPr>
              <a:t>e	</a:t>
            </a:r>
            <a:r>
              <a:rPr sz="2118" spc="62" dirty="0">
                <a:solidFill>
                  <a:prstClr val="black"/>
                </a:solidFill>
                <a:latin typeface="Trebuchet MS"/>
                <a:cs typeface="Trebuchet MS"/>
              </a:rPr>
              <a:t>l</a:t>
            </a:r>
            <a:r>
              <a:rPr sz="2118" dirty="0">
                <a:solidFill>
                  <a:prstClr val="black"/>
                </a:solidFill>
                <a:latin typeface="Trebuchet MS"/>
                <a:cs typeface="Trebuchet MS"/>
              </a:rPr>
              <a:t>a	</a:t>
            </a:r>
            <a:r>
              <a:rPr sz="2118" spc="53" dirty="0">
                <a:solidFill>
                  <a:prstClr val="black"/>
                </a:solidFill>
                <a:latin typeface="Trebuchet MS"/>
                <a:cs typeface="Trebuchet MS"/>
              </a:rPr>
              <a:t>p</a:t>
            </a:r>
            <a:r>
              <a:rPr sz="2118" spc="49" dirty="0">
                <a:solidFill>
                  <a:prstClr val="black"/>
                </a:solidFill>
                <a:latin typeface="Trebuchet MS"/>
                <a:cs typeface="Trebuchet MS"/>
              </a:rPr>
              <a:t>l</a:t>
            </a:r>
            <a:r>
              <a:rPr sz="2118" spc="57" dirty="0">
                <a:solidFill>
                  <a:prstClr val="black"/>
                </a:solidFill>
                <a:latin typeface="Trebuchet MS"/>
                <a:cs typeface="Trebuchet MS"/>
              </a:rPr>
              <a:t>u</a:t>
            </a:r>
            <a:r>
              <a:rPr sz="2118" dirty="0">
                <a:solidFill>
                  <a:prstClr val="black"/>
                </a:solidFill>
                <a:latin typeface="Trebuchet MS"/>
                <a:cs typeface="Trebuchet MS"/>
              </a:rPr>
              <a:t>s	</a:t>
            </a:r>
            <a:r>
              <a:rPr sz="2118" spc="49" dirty="0">
                <a:solidFill>
                  <a:prstClr val="black"/>
                </a:solidFill>
                <a:latin typeface="Trebuchet MS"/>
                <a:cs typeface="Trebuchet MS"/>
              </a:rPr>
              <a:t>si</a:t>
            </a:r>
            <a:r>
              <a:rPr sz="2118" spc="57" dirty="0">
                <a:solidFill>
                  <a:prstClr val="black"/>
                </a:solidFill>
                <a:latin typeface="Trebuchet MS"/>
                <a:cs typeface="Trebuchet MS"/>
              </a:rPr>
              <a:t>m</a:t>
            </a:r>
            <a:r>
              <a:rPr sz="2118" spc="53" dirty="0">
                <a:solidFill>
                  <a:prstClr val="black"/>
                </a:solidFill>
                <a:latin typeface="Trebuchet MS"/>
                <a:cs typeface="Trebuchet MS"/>
              </a:rPr>
              <a:t>p</a:t>
            </a:r>
            <a:r>
              <a:rPr sz="2118" spc="49" dirty="0">
                <a:solidFill>
                  <a:prstClr val="black"/>
                </a:solidFill>
                <a:latin typeface="Trebuchet MS"/>
                <a:cs typeface="Trebuchet MS"/>
              </a:rPr>
              <a:t>l</a:t>
            </a:r>
            <a:r>
              <a:rPr sz="2118" spc="57" dirty="0">
                <a:solidFill>
                  <a:prstClr val="black"/>
                </a:solidFill>
                <a:latin typeface="Trebuchet MS"/>
                <a:cs typeface="Trebuchet MS"/>
              </a:rPr>
              <a:t>e</a:t>
            </a:r>
            <a:r>
              <a:rPr sz="2118" dirty="0">
                <a:solidFill>
                  <a:prstClr val="black"/>
                </a:solidFill>
                <a:latin typeface="Trebuchet MS"/>
                <a:cs typeface="Trebuchet MS"/>
              </a:rPr>
              <a:t>,</a:t>
            </a:r>
            <a:endParaRPr sz="2118">
              <a:solidFill>
                <a:prstClr val="black"/>
              </a:solidFill>
              <a:latin typeface="Trebuchet MS"/>
              <a:cs typeface="Trebuchet MS"/>
            </a:endParaRPr>
          </a:p>
        </p:txBody>
      </p:sp>
      <p:sp>
        <p:nvSpPr>
          <p:cNvPr id="5" name="object 5"/>
          <p:cNvSpPr txBox="1"/>
          <p:nvPr/>
        </p:nvSpPr>
        <p:spPr>
          <a:xfrm>
            <a:off x="7331113" y="4338644"/>
            <a:ext cx="2924175" cy="692958"/>
          </a:xfrm>
          <a:prstGeom prst="rect">
            <a:avLst/>
          </a:prstGeom>
        </p:spPr>
        <p:txBody>
          <a:bodyPr vert="horz" wrap="square" lIns="0" tIns="28015" rIns="0" bIns="0" rtlCol="0">
            <a:spAutoFit/>
          </a:bodyPr>
          <a:lstStyle/>
          <a:p>
            <a:pPr marL="165296" defTabSz="806867">
              <a:spcBef>
                <a:spcPts val="221"/>
              </a:spcBef>
              <a:tabLst>
                <a:tab pos="1248402" algn="l"/>
                <a:tab pos="1656878" algn="l"/>
                <a:tab pos="2067596" algn="l"/>
                <a:tab pos="2476072" algn="l"/>
              </a:tabLst>
            </a:pPr>
            <a:r>
              <a:rPr sz="2118" spc="53" dirty="0">
                <a:solidFill>
                  <a:prstClr val="black"/>
                </a:solidFill>
                <a:latin typeface="Courier New"/>
                <a:cs typeface="Courier New"/>
              </a:rPr>
              <a:t>a</a:t>
            </a:r>
            <a:r>
              <a:rPr sz="2118" spc="49" dirty="0">
                <a:solidFill>
                  <a:prstClr val="black"/>
                </a:solidFill>
                <a:latin typeface="Courier New"/>
                <a:cs typeface="Courier New"/>
              </a:rPr>
              <a:t>=</a:t>
            </a:r>
            <a:r>
              <a:rPr sz="2118" spc="62" dirty="0">
                <a:solidFill>
                  <a:prstClr val="black"/>
                </a:solidFill>
                <a:latin typeface="Courier New"/>
                <a:cs typeface="Courier New"/>
              </a:rPr>
              <a:t>$</a:t>
            </a:r>
            <a:r>
              <a:rPr sz="2118" spc="49" dirty="0">
                <a:solidFill>
                  <a:prstClr val="black"/>
                </a:solidFill>
                <a:latin typeface="Courier New"/>
                <a:cs typeface="Courier New"/>
              </a:rPr>
              <a:t>(</a:t>
            </a:r>
            <a:r>
              <a:rPr sz="2118" dirty="0">
                <a:solidFill>
                  <a:prstClr val="black"/>
                </a:solidFill>
                <a:latin typeface="Courier New"/>
                <a:cs typeface="Courier New"/>
              </a:rPr>
              <a:t>(	5	+	3	</a:t>
            </a:r>
            <a:r>
              <a:rPr sz="2118" spc="49" dirty="0">
                <a:solidFill>
                  <a:prstClr val="black"/>
                </a:solidFill>
                <a:latin typeface="Courier New"/>
                <a:cs typeface="Courier New"/>
              </a:rPr>
              <a:t>)</a:t>
            </a:r>
            <a:r>
              <a:rPr sz="2118" spc="62" dirty="0">
                <a:solidFill>
                  <a:prstClr val="black"/>
                </a:solidFill>
                <a:latin typeface="Courier New"/>
                <a:cs typeface="Courier New"/>
              </a:rPr>
              <a:t>)</a:t>
            </a:r>
            <a:r>
              <a:rPr sz="2118" dirty="0">
                <a:solidFill>
                  <a:prstClr val="black"/>
                </a:solidFill>
                <a:latin typeface="Trebuchet MS"/>
                <a:cs typeface="Trebuchet MS"/>
              </a:rPr>
              <a:t>,</a:t>
            </a:r>
          </a:p>
          <a:p>
            <a:pPr marL="11206" defTabSz="806867">
              <a:spcBef>
                <a:spcPts val="141"/>
              </a:spcBef>
            </a:pPr>
            <a:r>
              <a:rPr sz="2118" spc="26" dirty="0">
                <a:solidFill>
                  <a:prstClr val="black"/>
                </a:solidFill>
                <a:latin typeface="Trebuchet MS"/>
                <a:cs typeface="Trebuchet MS"/>
              </a:rPr>
              <a:t>et</a:t>
            </a:r>
            <a:r>
              <a:rPr sz="2118" spc="128" dirty="0">
                <a:solidFill>
                  <a:prstClr val="black"/>
                </a:solidFill>
                <a:latin typeface="Trebuchet MS"/>
                <a:cs typeface="Trebuchet MS"/>
              </a:rPr>
              <a:t> </a:t>
            </a:r>
            <a:r>
              <a:rPr sz="2118" spc="49" dirty="0">
                <a:solidFill>
                  <a:prstClr val="black"/>
                </a:solidFill>
                <a:latin typeface="Trebuchet MS"/>
                <a:cs typeface="Trebuchet MS"/>
              </a:rPr>
              <a:t>attribuera</a:t>
            </a:r>
            <a:r>
              <a:rPr sz="2118" spc="154" dirty="0">
                <a:solidFill>
                  <a:prstClr val="black"/>
                </a:solidFill>
                <a:latin typeface="Trebuchet MS"/>
                <a:cs typeface="Trebuchet MS"/>
              </a:rPr>
              <a:t> </a:t>
            </a:r>
            <a:r>
              <a:rPr sz="2118" spc="22" dirty="0">
                <a:solidFill>
                  <a:prstClr val="black"/>
                </a:solidFill>
                <a:latin typeface="Trebuchet MS"/>
                <a:cs typeface="Trebuchet MS"/>
              </a:rPr>
              <a:t>sa</a:t>
            </a:r>
            <a:r>
              <a:rPr sz="2118" spc="137" dirty="0">
                <a:solidFill>
                  <a:prstClr val="black"/>
                </a:solidFill>
                <a:latin typeface="Trebuchet MS"/>
                <a:cs typeface="Trebuchet MS"/>
              </a:rPr>
              <a:t> </a:t>
            </a:r>
            <a:r>
              <a:rPr sz="2118" spc="44" dirty="0">
                <a:solidFill>
                  <a:prstClr val="black"/>
                </a:solidFill>
                <a:latin typeface="Trebuchet MS"/>
                <a:cs typeface="Trebuchet MS"/>
              </a:rPr>
              <a:t>valeur</a:t>
            </a:r>
            <a:endParaRPr sz="2118" dirty="0">
              <a:solidFill>
                <a:prstClr val="black"/>
              </a:solidFill>
              <a:latin typeface="Trebuchet MS"/>
              <a:cs typeface="Trebuchet MS"/>
            </a:endParaRPr>
          </a:p>
        </p:txBody>
      </p:sp>
      <p:sp>
        <p:nvSpPr>
          <p:cNvPr id="6" name="object 6"/>
          <p:cNvSpPr txBox="1"/>
          <p:nvPr/>
        </p:nvSpPr>
        <p:spPr>
          <a:xfrm>
            <a:off x="2944121" y="4695780"/>
            <a:ext cx="4216774" cy="663161"/>
          </a:xfrm>
          <a:prstGeom prst="rect">
            <a:avLst/>
          </a:prstGeom>
        </p:spPr>
        <p:txBody>
          <a:bodyPr vert="horz" wrap="square" lIns="0" tIns="11206" rIns="0" bIns="0" rtlCol="0">
            <a:spAutoFit/>
          </a:bodyPr>
          <a:lstStyle/>
          <a:p>
            <a:pPr marL="11206" defTabSz="806867">
              <a:spcBef>
                <a:spcPts val="88"/>
              </a:spcBef>
            </a:pPr>
            <a:r>
              <a:rPr sz="2118" spc="44" dirty="0">
                <a:solidFill>
                  <a:prstClr val="black"/>
                </a:solidFill>
                <a:latin typeface="Trebuchet MS"/>
                <a:cs typeface="Trebuchet MS"/>
              </a:rPr>
              <a:t>exécutera</a:t>
            </a:r>
            <a:r>
              <a:rPr sz="2118" spc="172" dirty="0">
                <a:solidFill>
                  <a:prstClr val="black"/>
                </a:solidFill>
                <a:latin typeface="Trebuchet MS"/>
                <a:cs typeface="Trebuchet MS"/>
              </a:rPr>
              <a:t> </a:t>
            </a:r>
            <a:r>
              <a:rPr sz="2118" spc="31" dirty="0">
                <a:solidFill>
                  <a:prstClr val="black"/>
                </a:solidFill>
                <a:latin typeface="Trebuchet MS"/>
                <a:cs typeface="Trebuchet MS"/>
              </a:rPr>
              <a:t>le</a:t>
            </a:r>
            <a:r>
              <a:rPr sz="2118" spc="137" dirty="0">
                <a:solidFill>
                  <a:prstClr val="black"/>
                </a:solidFill>
                <a:latin typeface="Trebuchet MS"/>
                <a:cs typeface="Trebuchet MS"/>
              </a:rPr>
              <a:t> </a:t>
            </a:r>
            <a:r>
              <a:rPr sz="2118" spc="44" dirty="0">
                <a:solidFill>
                  <a:prstClr val="black"/>
                </a:solidFill>
                <a:latin typeface="Trebuchet MS"/>
                <a:cs typeface="Trebuchet MS"/>
              </a:rPr>
              <a:t>calcul</a:t>
            </a:r>
            <a:r>
              <a:rPr sz="2118" spc="163" dirty="0">
                <a:solidFill>
                  <a:prstClr val="black"/>
                </a:solidFill>
                <a:latin typeface="Trebuchet MS"/>
                <a:cs typeface="Trebuchet MS"/>
              </a:rPr>
              <a:t> </a:t>
            </a:r>
            <a:r>
              <a:rPr sz="2118" dirty="0">
                <a:solidFill>
                  <a:prstClr val="black"/>
                </a:solidFill>
                <a:latin typeface="Trebuchet MS"/>
                <a:cs typeface="Trebuchet MS"/>
              </a:rPr>
              <a:t>5</a:t>
            </a:r>
            <a:r>
              <a:rPr sz="2118" spc="150" dirty="0">
                <a:solidFill>
                  <a:prstClr val="black"/>
                </a:solidFill>
                <a:latin typeface="Trebuchet MS"/>
                <a:cs typeface="Trebuchet MS"/>
              </a:rPr>
              <a:t> </a:t>
            </a:r>
            <a:r>
              <a:rPr sz="2118" dirty="0">
                <a:solidFill>
                  <a:prstClr val="black"/>
                </a:solidFill>
                <a:latin typeface="Trebuchet MS"/>
                <a:cs typeface="Trebuchet MS"/>
              </a:rPr>
              <a:t>+</a:t>
            </a:r>
            <a:r>
              <a:rPr sz="2118" spc="154" dirty="0">
                <a:solidFill>
                  <a:prstClr val="black"/>
                </a:solidFill>
                <a:latin typeface="Trebuchet MS"/>
                <a:cs typeface="Trebuchet MS"/>
              </a:rPr>
              <a:t> </a:t>
            </a:r>
            <a:r>
              <a:rPr sz="2118" spc="31" dirty="0">
                <a:solidFill>
                  <a:prstClr val="black"/>
                </a:solidFill>
                <a:latin typeface="Trebuchet MS"/>
                <a:cs typeface="Trebuchet MS"/>
              </a:rPr>
              <a:t>3,</a:t>
            </a:r>
            <a:r>
              <a:rPr sz="2118" spc="146" dirty="0">
                <a:solidFill>
                  <a:prstClr val="black"/>
                </a:solidFill>
                <a:latin typeface="Trebuchet MS"/>
                <a:cs typeface="Trebuchet MS"/>
              </a:rPr>
              <a:t> </a:t>
            </a:r>
            <a:r>
              <a:rPr sz="2118" spc="40" dirty="0">
                <a:solidFill>
                  <a:prstClr val="black"/>
                </a:solidFill>
                <a:latin typeface="Trebuchet MS"/>
                <a:cs typeface="Trebuchet MS"/>
              </a:rPr>
              <a:t>soit</a:t>
            </a:r>
            <a:r>
              <a:rPr sz="2118" spc="150" dirty="0">
                <a:solidFill>
                  <a:prstClr val="black"/>
                </a:solidFill>
                <a:latin typeface="Trebuchet MS"/>
                <a:cs typeface="Trebuchet MS"/>
              </a:rPr>
              <a:t> </a:t>
            </a:r>
            <a:r>
              <a:rPr sz="2118" spc="31" dirty="0">
                <a:solidFill>
                  <a:prstClr val="black"/>
                </a:solidFill>
                <a:latin typeface="Trebuchet MS"/>
                <a:cs typeface="Trebuchet MS"/>
              </a:rPr>
              <a:t>8,</a:t>
            </a:r>
            <a:endParaRPr sz="2118">
              <a:solidFill>
                <a:prstClr val="black"/>
              </a:solidFill>
              <a:latin typeface="Trebuchet MS"/>
              <a:cs typeface="Trebuchet MS"/>
            </a:endParaRPr>
          </a:p>
          <a:p>
            <a:pPr marL="11206" defTabSz="806867">
              <a:spcBef>
                <a:spcPts val="4"/>
              </a:spcBef>
            </a:pPr>
            <a:r>
              <a:rPr sz="2118" dirty="0">
                <a:solidFill>
                  <a:prstClr val="black"/>
                </a:solidFill>
                <a:latin typeface="Trebuchet MS"/>
                <a:cs typeface="Trebuchet MS"/>
              </a:rPr>
              <a:t>à</a:t>
            </a:r>
            <a:r>
              <a:rPr sz="2118" spc="93" dirty="0">
                <a:solidFill>
                  <a:prstClr val="black"/>
                </a:solidFill>
                <a:latin typeface="Trebuchet MS"/>
                <a:cs typeface="Trebuchet MS"/>
              </a:rPr>
              <a:t> </a:t>
            </a:r>
            <a:r>
              <a:rPr sz="2118" spc="26" dirty="0">
                <a:solidFill>
                  <a:prstClr val="black"/>
                </a:solidFill>
                <a:latin typeface="Trebuchet MS"/>
                <a:cs typeface="Trebuchet MS"/>
              </a:rPr>
              <a:t>la</a:t>
            </a:r>
            <a:r>
              <a:rPr sz="2118" spc="115" dirty="0">
                <a:solidFill>
                  <a:prstClr val="black"/>
                </a:solidFill>
                <a:latin typeface="Trebuchet MS"/>
                <a:cs typeface="Trebuchet MS"/>
              </a:rPr>
              <a:t> </a:t>
            </a:r>
            <a:r>
              <a:rPr sz="2118" spc="40" dirty="0">
                <a:solidFill>
                  <a:prstClr val="black"/>
                </a:solidFill>
                <a:latin typeface="Trebuchet MS"/>
                <a:cs typeface="Trebuchet MS"/>
              </a:rPr>
              <a:t>variable</a:t>
            </a:r>
            <a:r>
              <a:rPr sz="2118" spc="163" dirty="0">
                <a:solidFill>
                  <a:prstClr val="black"/>
                </a:solidFill>
                <a:latin typeface="Trebuchet MS"/>
                <a:cs typeface="Trebuchet MS"/>
              </a:rPr>
              <a:t> </a:t>
            </a:r>
            <a:r>
              <a:rPr sz="2118" dirty="0">
                <a:solidFill>
                  <a:prstClr val="black"/>
                </a:solidFill>
                <a:latin typeface="Trebuchet MS"/>
                <a:cs typeface="Trebuchet MS"/>
              </a:rPr>
              <a:t>a</a:t>
            </a:r>
            <a:endParaRPr sz="2118">
              <a:solidFill>
                <a:prstClr val="black"/>
              </a:solidFill>
              <a:latin typeface="Trebuchet MS"/>
              <a:cs typeface="Trebuchet MS"/>
            </a:endParaRPr>
          </a:p>
        </p:txBody>
      </p:sp>
      <p:sp>
        <p:nvSpPr>
          <p:cNvPr id="8" name="object 8"/>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47</a:t>
            </a:r>
            <a:endParaRPr sz="1235">
              <a:solidFill>
                <a:prstClr val="black"/>
              </a:solidFill>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A6860-0008-2E4A-EB0E-8F6D8FB62E84}"/>
              </a:ext>
            </a:extLst>
          </p:cNvPr>
          <p:cNvSpPr>
            <a:spLocks noGrp="1"/>
          </p:cNvSpPr>
          <p:nvPr>
            <p:ph type="title"/>
          </p:nvPr>
        </p:nvSpPr>
        <p:spPr/>
        <p:txBody>
          <a:bodyPr/>
          <a:lstStyle/>
          <a:p>
            <a:r>
              <a:rPr lang="fr-FR" dirty="0"/>
              <a:t>Des exemples</a:t>
            </a:r>
          </a:p>
        </p:txBody>
      </p:sp>
      <p:sp>
        <p:nvSpPr>
          <p:cNvPr id="4" name="ZoneTexte 3">
            <a:extLst>
              <a:ext uri="{FF2B5EF4-FFF2-40B4-BE49-F238E27FC236}">
                <a16:creationId xmlns:a16="http://schemas.microsoft.com/office/drawing/2014/main" id="{9C084CD5-692F-0FCE-A698-8935DA0ACB19}"/>
              </a:ext>
            </a:extLst>
          </p:cNvPr>
          <p:cNvSpPr txBox="1"/>
          <p:nvPr/>
        </p:nvSpPr>
        <p:spPr>
          <a:xfrm>
            <a:off x="389553" y="1844742"/>
            <a:ext cx="6097554" cy="369332"/>
          </a:xfrm>
          <a:prstGeom prst="rect">
            <a:avLst/>
          </a:prstGeom>
          <a:noFill/>
        </p:spPr>
        <p:txBody>
          <a:bodyPr wrap="square">
            <a:spAutoFit/>
          </a:bodyPr>
          <a:lstStyle/>
          <a:p>
            <a:pPr algn="just" fontAlgn="ctr"/>
            <a:r>
              <a:rPr lang="fr-FR" b="1" i="0" u="none" strike="noStrike" dirty="0">
                <a:effectLst/>
                <a:latin typeface="Verdana" panose="020B0604030504040204" pitchFamily="34" charset="0"/>
              </a:rPr>
              <a:t>Conditions arithmétiques</a:t>
            </a:r>
          </a:p>
        </p:txBody>
      </p:sp>
      <p:sp>
        <p:nvSpPr>
          <p:cNvPr id="5" name="Rectangle 1">
            <a:extLst>
              <a:ext uri="{FF2B5EF4-FFF2-40B4-BE49-F238E27FC236}">
                <a16:creationId xmlns:a16="http://schemas.microsoft.com/office/drawing/2014/main" id="{68FDA6EF-1E94-A7AA-B2F8-1E020FD60B28}"/>
              </a:ext>
            </a:extLst>
          </p:cNvPr>
          <p:cNvSpPr>
            <a:spLocks noChangeArrowheads="1"/>
          </p:cNvSpPr>
          <p:nvPr/>
        </p:nvSpPr>
        <p:spPr bwMode="auto">
          <a:xfrm>
            <a:off x="389553" y="2427936"/>
            <a:ext cx="5514330" cy="2215991"/>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r>
              <a:rPr kumimoji="0" lang="fr-FR" altLang="fr-FR"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b="1"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lt</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990000"/>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 variable est inférieure à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r>
              <a:rPr kumimoji="0" lang="fr-FR" altLang="fr-FR"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b="1"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-eq </a:t>
            </a:r>
            <a:r>
              <a:rPr kumimoji="0" lang="fr-FR" altLang="fr-FR" b="0" i="0" u="none" strike="noStrike" cap="none" normalizeH="0" baseline="0" dirty="0">
                <a:ln>
                  <a:noFill/>
                </a:ln>
                <a:solidFill>
                  <a:srgbClr val="990000"/>
                </a:solidFill>
                <a:effectLst/>
                <a:latin typeface="Courier New" panose="02070309020205020404" pitchFamily="49" charset="0"/>
                <a:cs typeface="Courier New" panose="02070309020205020404" pitchFamily="49" charset="0"/>
              </a:rPr>
              <a:t>100</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 variable est égale à 100"</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b="0" i="0" u="none" strike="noStrike" cap="none" normalizeH="0" baseline="0" dirty="0">
                <a:ln>
                  <a:noFill/>
                </a:ln>
                <a:solidFill>
                  <a:schemeClr val="tx1"/>
                </a:solidFill>
                <a:effectLst/>
              </a:rPr>
              <a:t> </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5950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3BA82-CCCF-0DE4-D52F-2077DF7C663C}"/>
              </a:ext>
            </a:extLst>
          </p:cNvPr>
          <p:cNvSpPr>
            <a:spLocks noGrp="1"/>
          </p:cNvSpPr>
          <p:nvPr>
            <p:ph type="title"/>
          </p:nvPr>
        </p:nvSpPr>
        <p:spPr/>
        <p:txBody>
          <a:bodyPr/>
          <a:lstStyle/>
          <a:p>
            <a:r>
              <a:rPr lang="fr-FR" dirty="0"/>
              <a:t>Conditions à doubles crochets</a:t>
            </a:r>
          </a:p>
        </p:txBody>
      </p:sp>
      <p:sp>
        <p:nvSpPr>
          <p:cNvPr id="4" name="ZoneTexte 3">
            <a:extLst>
              <a:ext uri="{FF2B5EF4-FFF2-40B4-BE49-F238E27FC236}">
                <a16:creationId xmlns:a16="http://schemas.microsoft.com/office/drawing/2014/main" id="{12C2A861-6AAC-D5B9-69A8-0DB8259B50FC}"/>
              </a:ext>
            </a:extLst>
          </p:cNvPr>
          <p:cNvSpPr txBox="1"/>
          <p:nvPr/>
        </p:nvSpPr>
        <p:spPr>
          <a:xfrm>
            <a:off x="548173" y="1734235"/>
            <a:ext cx="10555255" cy="923330"/>
          </a:xfrm>
          <a:prstGeom prst="rect">
            <a:avLst/>
          </a:prstGeom>
          <a:noFill/>
        </p:spPr>
        <p:txBody>
          <a:bodyPr wrap="square">
            <a:spAutoFit/>
          </a:bodyPr>
          <a:lstStyle/>
          <a:p>
            <a:pPr marL="285750" indent="-285750">
              <a:buFont typeface="Arial" panose="020B0604020202020204" pitchFamily="34" charset="0"/>
              <a:buChar char="•"/>
            </a:pPr>
            <a:r>
              <a:rPr lang="fr-FR" b="0" i="0" dirty="0">
                <a:solidFill>
                  <a:srgbClr val="212529"/>
                </a:solidFill>
                <a:effectLst/>
              </a:rPr>
              <a:t>Ces conditions permettent tout ce qu'offrent les conditions à simples crochets et plus</a:t>
            </a:r>
          </a:p>
          <a:p>
            <a:pPr marL="285750" indent="-285750">
              <a:buFont typeface="Arial" panose="020B0604020202020204" pitchFamily="34" charset="0"/>
              <a:buChar char="•"/>
            </a:pPr>
            <a:r>
              <a:rPr lang="fr-FR" dirty="0"/>
              <a:t>Ces conditions améliorées proposent l'usage du </a:t>
            </a:r>
            <a:r>
              <a:rPr lang="fr-FR" dirty="0" err="1"/>
              <a:t>wildcard</a:t>
            </a:r>
            <a:r>
              <a:rPr lang="fr-FR" dirty="0"/>
              <a:t> , des expressions régulières. Ainsi, il est possible d'avoir des conditions comme cela :</a:t>
            </a:r>
          </a:p>
        </p:txBody>
      </p:sp>
      <p:sp>
        <p:nvSpPr>
          <p:cNvPr id="5" name="Rectangle 1">
            <a:extLst>
              <a:ext uri="{FF2B5EF4-FFF2-40B4-BE49-F238E27FC236}">
                <a16:creationId xmlns:a16="http://schemas.microsoft.com/office/drawing/2014/main" id="{661A01C7-56BB-D5E3-2F40-A8739220421D}"/>
              </a:ext>
            </a:extLst>
          </p:cNvPr>
          <p:cNvSpPr>
            <a:spLocks noChangeArrowheads="1"/>
          </p:cNvSpPr>
          <p:nvPr/>
        </p:nvSpPr>
        <p:spPr bwMode="auto">
          <a:xfrm>
            <a:off x="1038225" y="2767252"/>
            <a:ext cx="9297884" cy="39395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6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$variable</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7F0055"/>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*superman*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 variable contient le mot superman"</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6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$variable</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7F0055"/>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superman*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 variable commence par le mot superman"</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6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$variable</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7F0055"/>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sS</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uperman</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endPar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 variable commence par le mot superman ou Superman"</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6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$email</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7F0055"/>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"b[A-Za-z0-9._%+-]+@[A-Za-z0-9.-]+.[A-Za-z]{2,4}b"</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 variable contient un email valide«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0141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0F825-200A-F3C9-919D-00277043CCA0}"/>
              </a:ext>
            </a:extLst>
          </p:cNvPr>
          <p:cNvSpPr>
            <a:spLocks noGrp="1"/>
          </p:cNvSpPr>
          <p:nvPr>
            <p:ph type="title"/>
          </p:nvPr>
        </p:nvSpPr>
        <p:spPr/>
        <p:txBody>
          <a:bodyPr/>
          <a:lstStyle/>
          <a:p>
            <a:r>
              <a:rPr lang="fr-FR" dirty="0"/>
              <a:t>La syntaxe doubles parenthèses</a:t>
            </a:r>
          </a:p>
        </p:txBody>
      </p:sp>
      <p:sp>
        <p:nvSpPr>
          <p:cNvPr id="4" name="ZoneTexte 3">
            <a:extLst>
              <a:ext uri="{FF2B5EF4-FFF2-40B4-BE49-F238E27FC236}">
                <a16:creationId xmlns:a16="http://schemas.microsoft.com/office/drawing/2014/main" id="{7756EB5D-55D8-3FC1-8222-420D2C43E3C4}"/>
              </a:ext>
            </a:extLst>
          </p:cNvPr>
          <p:cNvSpPr txBox="1"/>
          <p:nvPr/>
        </p:nvSpPr>
        <p:spPr>
          <a:xfrm>
            <a:off x="846753" y="1877114"/>
            <a:ext cx="10564586" cy="646331"/>
          </a:xfrm>
          <a:prstGeom prst="rect">
            <a:avLst/>
          </a:prstGeom>
          <a:noFill/>
        </p:spPr>
        <p:txBody>
          <a:bodyPr wrap="square">
            <a:spAutoFit/>
          </a:bodyPr>
          <a:lstStyle/>
          <a:p>
            <a:r>
              <a:rPr lang="fr-FR" dirty="0"/>
              <a:t>Cette syntaxe dédiée aux comparaisons arithmétiques peut sembler plus familière, car elle autorise les opérateurs plus connus dans d'autres langages : ==, !=, &lt; et &gt;. Elle supporte aussi les opérateurs &amp;&amp; et ||</a:t>
            </a:r>
          </a:p>
        </p:txBody>
      </p:sp>
      <p:sp>
        <p:nvSpPr>
          <p:cNvPr id="5" name="Rectangle 1">
            <a:extLst>
              <a:ext uri="{FF2B5EF4-FFF2-40B4-BE49-F238E27FC236}">
                <a16:creationId xmlns:a16="http://schemas.microsoft.com/office/drawing/2014/main" id="{391BCADD-EDE9-4374-9A18-55590C162853}"/>
              </a:ext>
            </a:extLst>
          </p:cNvPr>
          <p:cNvSpPr>
            <a:spLocks noChangeArrowheads="1"/>
          </p:cNvSpPr>
          <p:nvPr/>
        </p:nvSpPr>
        <p:spPr bwMode="auto">
          <a:xfrm>
            <a:off x="2836506" y="3226560"/>
            <a:ext cx="3032882" cy="1107996"/>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7F0055"/>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7F0055"/>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990000"/>
                </a:solidFill>
                <a:effectLst/>
                <a:latin typeface="Courier New" panose="02070309020205020404" pitchFamily="49" charset="0"/>
                <a:cs typeface="Courier New" panose="02070309020205020404" pitchFamily="49" charset="0"/>
              </a:rPr>
              <a:t>0</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then</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echo</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r>
              <a:rPr kumimoji="0" lang="fr-FR" altLang="fr-FR"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est non nul"</a:t>
            </a:r>
            <a:r>
              <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a:t>
            </a:r>
            <a:r>
              <a:rPr kumimoji="0" lang="fr-FR" altLang="fr-FR" b="0" i="0" u="none" strike="noStrike" cap="none" normalizeH="0" baseline="0" dirty="0">
                <a:ln>
                  <a:noFill/>
                </a:ln>
                <a:solidFill>
                  <a:schemeClr val="tx1"/>
                </a:solidFill>
                <a:effectLst/>
              </a:rPr>
              <a:t> </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8588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Négation d’une condition</a:t>
            </a:r>
          </a:p>
        </p:txBody>
      </p:sp>
      <p:sp>
        <p:nvSpPr>
          <p:cNvPr id="3" name="Rectangle 2"/>
          <p:cNvSpPr/>
          <p:nvPr/>
        </p:nvSpPr>
        <p:spPr>
          <a:xfrm>
            <a:off x="1062182" y="2274930"/>
            <a:ext cx="9919854" cy="3539430"/>
          </a:xfrm>
          <a:prstGeom prst="rect">
            <a:avLst/>
          </a:prstGeom>
        </p:spPr>
        <p:txBody>
          <a:bodyPr wrap="square">
            <a:spAutoFit/>
          </a:bodyPr>
          <a:lstStyle/>
          <a:p>
            <a:r>
              <a:rPr lang="fr-FR" sz="2800" dirty="0"/>
              <a:t>Certains tests sont aussi disponibles sous leur forme </a:t>
            </a:r>
            <a:r>
              <a:rPr lang="fr-FR" sz="2800" dirty="0">
                <a:solidFill>
                  <a:srgbClr val="FF0000"/>
                </a:solidFill>
              </a:rPr>
              <a:t>négative</a:t>
            </a:r>
            <a:r>
              <a:rPr lang="fr-FR" sz="2800" dirty="0"/>
              <a:t> ou leur forme </a:t>
            </a:r>
            <a:r>
              <a:rPr lang="fr-FR" sz="2800" dirty="0">
                <a:solidFill>
                  <a:srgbClr val="FF0000"/>
                </a:solidFill>
              </a:rPr>
              <a:t>complémentaire</a:t>
            </a:r>
            <a:r>
              <a:rPr lang="fr-FR" sz="2800" dirty="0"/>
              <a:t>. Exemple :</a:t>
            </a:r>
          </a:p>
          <a:p>
            <a:r>
              <a:rPr lang="fr-FR" sz="2800" dirty="0">
                <a:solidFill>
                  <a:schemeClr val="accent6">
                    <a:lumMod val="75000"/>
                  </a:schemeClr>
                </a:solidFill>
              </a:rPr>
              <a:t>-</a:t>
            </a:r>
            <a:r>
              <a:rPr lang="fr-FR" sz="2800" dirty="0" err="1">
                <a:solidFill>
                  <a:schemeClr val="accent6">
                    <a:lumMod val="75000"/>
                  </a:schemeClr>
                </a:solidFill>
              </a:rPr>
              <a:t>eq</a:t>
            </a:r>
            <a:r>
              <a:rPr lang="fr-FR" sz="2800" dirty="0">
                <a:solidFill>
                  <a:schemeClr val="accent6">
                    <a:lumMod val="75000"/>
                  </a:schemeClr>
                </a:solidFill>
              </a:rPr>
              <a:t> et –ne  </a:t>
            </a:r>
            <a:r>
              <a:rPr lang="fr-FR" sz="2800" dirty="0"/>
              <a:t>(forme négative)</a:t>
            </a:r>
            <a:endParaRPr lang="fr-FR" sz="2800" dirty="0">
              <a:solidFill>
                <a:schemeClr val="accent6">
                  <a:lumMod val="75000"/>
                </a:schemeClr>
              </a:solidFill>
            </a:endParaRPr>
          </a:p>
          <a:p>
            <a:r>
              <a:rPr lang="fr-FR" sz="2800" dirty="0">
                <a:solidFill>
                  <a:schemeClr val="accent6">
                    <a:lumMod val="75000"/>
                  </a:schemeClr>
                </a:solidFill>
              </a:rPr>
              <a:t>-gt et –le    </a:t>
            </a:r>
            <a:r>
              <a:rPr lang="fr-FR" sz="2800" dirty="0"/>
              <a:t>(forme complémentaire)</a:t>
            </a:r>
          </a:p>
          <a:p>
            <a:endParaRPr lang="fr-FR" sz="2800" dirty="0"/>
          </a:p>
          <a:p>
            <a:r>
              <a:rPr lang="fr-FR" sz="2800" dirty="0"/>
              <a:t>D'autres ne le sont pas. Exemple : -f</a:t>
            </a:r>
          </a:p>
          <a:p>
            <a:r>
              <a:rPr lang="fr-FR" sz="2800" dirty="0"/>
              <a:t>Pour obtenir la </a:t>
            </a:r>
            <a:r>
              <a:rPr lang="fr-FR" sz="2800" dirty="0">
                <a:solidFill>
                  <a:srgbClr val="FF0000"/>
                </a:solidFill>
              </a:rPr>
              <a:t>négation</a:t>
            </a:r>
            <a:r>
              <a:rPr lang="fr-FR" sz="2800" dirty="0"/>
              <a:t> d'un test on préfixe avec</a:t>
            </a:r>
          </a:p>
          <a:p>
            <a:r>
              <a:rPr lang="fr-FR" sz="2800" dirty="0"/>
              <a:t>Exemple : test ! -f &lt;fic&gt; (&lt;fic&gt; n'existe pas)</a:t>
            </a:r>
          </a:p>
        </p:txBody>
      </p:sp>
    </p:spTree>
    <p:extLst>
      <p:ext uri="{BB962C8B-B14F-4D97-AF65-F5344CB8AC3E}">
        <p14:creationId xmlns:p14="http://schemas.microsoft.com/office/powerpoint/2010/main" val="1538521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Case : conditions à valeur multiple</a:t>
            </a:r>
          </a:p>
        </p:txBody>
      </p:sp>
      <p:sp>
        <p:nvSpPr>
          <p:cNvPr id="3" name="Rectangle 2"/>
          <p:cNvSpPr/>
          <p:nvPr/>
        </p:nvSpPr>
        <p:spPr>
          <a:xfrm>
            <a:off x="729672" y="1997794"/>
            <a:ext cx="10132291" cy="4031873"/>
          </a:xfrm>
          <a:prstGeom prst="rect">
            <a:avLst/>
          </a:prstGeom>
        </p:spPr>
        <p:txBody>
          <a:bodyPr wrap="square">
            <a:spAutoFit/>
          </a:bodyPr>
          <a:lstStyle/>
          <a:p>
            <a:r>
              <a:rPr lang="fr-FR" sz="3200" dirty="0"/>
              <a:t>Si une condition doit être testée sur plusieurs valeurs, il</a:t>
            </a:r>
          </a:p>
          <a:p>
            <a:r>
              <a:rPr lang="fr-FR" sz="3200" dirty="0"/>
              <a:t>est possible de le faire ainsi par exemple :</a:t>
            </a:r>
          </a:p>
          <a:p>
            <a:endParaRPr lang="fr-FR" sz="3200" dirty="0"/>
          </a:p>
          <a:p>
            <a:r>
              <a:rPr lang="fr-FR" sz="3200" dirty="0"/>
              <a:t>if test "$var" = &lt;val1&gt; ; </a:t>
            </a:r>
            <a:r>
              <a:rPr lang="fr-FR" sz="3200" dirty="0" err="1"/>
              <a:t>then</a:t>
            </a:r>
            <a:r>
              <a:rPr lang="fr-FR" sz="3200" dirty="0"/>
              <a:t> ...</a:t>
            </a:r>
          </a:p>
          <a:p>
            <a:r>
              <a:rPr lang="fr-FR" sz="3200" dirty="0" err="1"/>
              <a:t>elif</a:t>
            </a:r>
            <a:r>
              <a:rPr lang="fr-FR" sz="3200" dirty="0"/>
              <a:t> test "$var" = &lt;val2&gt; ; </a:t>
            </a:r>
            <a:r>
              <a:rPr lang="fr-FR" sz="3200" dirty="0" err="1"/>
              <a:t>then</a:t>
            </a:r>
            <a:r>
              <a:rPr lang="fr-FR" sz="3200" dirty="0"/>
              <a:t> ...</a:t>
            </a:r>
          </a:p>
          <a:p>
            <a:r>
              <a:rPr lang="fr-FR" sz="3200" dirty="0" err="1"/>
              <a:t>elif</a:t>
            </a:r>
            <a:r>
              <a:rPr lang="fr-FR" sz="3200" dirty="0"/>
              <a:t> test "$var” = &lt;val3&gt; ; </a:t>
            </a:r>
            <a:r>
              <a:rPr lang="fr-FR" sz="3200" dirty="0" err="1"/>
              <a:t>then</a:t>
            </a:r>
            <a:r>
              <a:rPr lang="fr-FR" sz="3200" dirty="0"/>
              <a:t>...</a:t>
            </a:r>
          </a:p>
          <a:p>
            <a:r>
              <a:rPr lang="fr-FR" sz="3200" dirty="0"/>
              <a:t>...</a:t>
            </a:r>
          </a:p>
          <a:p>
            <a:r>
              <a:rPr lang="fr-FR" sz="3200" dirty="0"/>
              <a:t>fi</a:t>
            </a:r>
          </a:p>
        </p:txBody>
      </p:sp>
    </p:spTree>
    <p:extLst>
      <p:ext uri="{BB962C8B-B14F-4D97-AF65-F5344CB8AC3E}">
        <p14:creationId xmlns:p14="http://schemas.microsoft.com/office/powerpoint/2010/main" val="1935419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Case</a:t>
            </a:r>
          </a:p>
        </p:txBody>
      </p:sp>
      <p:sp>
        <p:nvSpPr>
          <p:cNvPr id="3" name="Rectangle 2"/>
          <p:cNvSpPr/>
          <p:nvPr/>
        </p:nvSpPr>
        <p:spPr>
          <a:xfrm>
            <a:off x="1062181" y="2006983"/>
            <a:ext cx="8959274" cy="3231654"/>
          </a:xfrm>
          <a:prstGeom prst="rect">
            <a:avLst/>
          </a:prstGeom>
        </p:spPr>
        <p:txBody>
          <a:bodyPr wrap="square">
            <a:spAutoFit/>
          </a:bodyPr>
          <a:lstStyle/>
          <a:p>
            <a:r>
              <a:rPr lang="fr-FR" dirty="0" err="1"/>
              <a:t>Bash</a:t>
            </a:r>
            <a:r>
              <a:rPr lang="fr-FR" dirty="0"/>
              <a:t> dispose d'une structure de contrôle dédiée pour faire ça :</a:t>
            </a:r>
          </a:p>
          <a:p>
            <a:endParaRPr lang="fr-FR" dirty="0"/>
          </a:p>
          <a:p>
            <a:r>
              <a:rPr lang="fr-FR" sz="2400" dirty="0"/>
              <a:t>case "$var" in</a:t>
            </a:r>
          </a:p>
          <a:p>
            <a:r>
              <a:rPr lang="fr-FR" sz="2400" dirty="0"/>
              <a:t>&lt;val1&gt;) &lt;instructions&gt;</a:t>
            </a:r>
          </a:p>
          <a:p>
            <a:r>
              <a:rPr lang="fr-FR" sz="2400" dirty="0"/>
              <a:t>&lt;val2&gt;) &lt;instructions&gt;</a:t>
            </a:r>
          </a:p>
          <a:p>
            <a:r>
              <a:rPr lang="fr-FR" sz="2400" dirty="0"/>
              <a:t>&lt;val3&gt;) &lt;instructions&gt; ;;</a:t>
            </a:r>
          </a:p>
          <a:p>
            <a:r>
              <a:rPr lang="fr-FR" sz="2400" dirty="0"/>
              <a:t>*) &lt;instructions&gt; ;;</a:t>
            </a:r>
          </a:p>
          <a:p>
            <a:endParaRPr lang="fr-FR" sz="2400" dirty="0"/>
          </a:p>
          <a:p>
            <a:r>
              <a:rPr lang="fr-FR" sz="2400" dirty="0" err="1"/>
              <a:t>esac</a:t>
            </a:r>
            <a:endParaRPr lang="fr-FR" sz="2400" dirty="0"/>
          </a:p>
        </p:txBody>
      </p:sp>
    </p:spTree>
    <p:extLst>
      <p:ext uri="{BB962C8B-B14F-4D97-AF65-F5344CB8AC3E}">
        <p14:creationId xmlns:p14="http://schemas.microsoft.com/office/powerpoint/2010/main" val="3340353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5" y="356189"/>
            <a:ext cx="3890682" cy="667121"/>
          </a:xfrm>
          <a:prstGeom prst="rect">
            <a:avLst/>
          </a:prstGeom>
        </p:spPr>
        <p:txBody>
          <a:bodyPr vert="horz" wrap="square" lIns="0" tIns="15128" rIns="0" bIns="0" rtlCol="0">
            <a:spAutoFit/>
          </a:bodyPr>
          <a:lstStyle/>
          <a:p>
            <a:pPr marL="11206">
              <a:spcBef>
                <a:spcPts val="119"/>
              </a:spcBef>
            </a:pPr>
            <a:r>
              <a:rPr lang="en-US" spc="-357" dirty="0"/>
              <a:t>Les </a:t>
            </a:r>
            <a:r>
              <a:rPr lang="en-US" spc="-357" dirty="0" err="1"/>
              <a:t>boucles</a:t>
            </a:r>
            <a:r>
              <a:rPr lang="en-US" spc="-357" dirty="0"/>
              <a:t> : While</a:t>
            </a:r>
            <a:endParaRPr lang="en-US" spc="-243" dirty="0"/>
          </a:p>
        </p:txBody>
      </p:sp>
      <p:sp>
        <p:nvSpPr>
          <p:cNvPr id="8" name="TextBox 7">
            <a:extLst>
              <a:ext uri="{FF2B5EF4-FFF2-40B4-BE49-F238E27FC236}">
                <a16:creationId xmlns:a16="http://schemas.microsoft.com/office/drawing/2014/main" id="{A685C943-5D31-4B63-B32B-5A5D2AA74DA4}"/>
              </a:ext>
            </a:extLst>
          </p:cNvPr>
          <p:cNvSpPr txBox="1"/>
          <p:nvPr/>
        </p:nvSpPr>
        <p:spPr>
          <a:xfrm>
            <a:off x="1168595" y="1679840"/>
            <a:ext cx="8370127" cy="581057"/>
          </a:xfrm>
          <a:prstGeom prst="rect">
            <a:avLst/>
          </a:prstGeom>
          <a:noFill/>
        </p:spPr>
        <p:txBody>
          <a:bodyPr wrap="square">
            <a:spAutoFit/>
          </a:bodyPr>
          <a:lstStyle/>
          <a:p>
            <a:pPr defTabSz="806867"/>
            <a:r>
              <a:rPr lang="fr-FR" sz="1588" dirty="0">
                <a:solidFill>
                  <a:srgbClr val="000000"/>
                </a:solidFill>
                <a:latin typeface="Lucida Sans" panose="020B0602030504020204" pitchFamily="34" charset="0"/>
              </a:rPr>
              <a:t>En programmation une boucle est une structure qui permet de répéter plusieurs fois un même bloc d'instructions</a:t>
            </a:r>
            <a:endParaRPr lang="en-US" sz="1588" dirty="0">
              <a:solidFill>
                <a:prstClr val="black"/>
              </a:solidFill>
              <a:latin typeface="Calibri"/>
            </a:endParaRPr>
          </a:p>
        </p:txBody>
      </p:sp>
      <p:sp>
        <p:nvSpPr>
          <p:cNvPr id="9" name="Rectangle 1">
            <a:extLst>
              <a:ext uri="{FF2B5EF4-FFF2-40B4-BE49-F238E27FC236}">
                <a16:creationId xmlns:a16="http://schemas.microsoft.com/office/drawing/2014/main" id="{56617A83-DB5F-4169-B1A3-E05CFBE58383}"/>
              </a:ext>
            </a:extLst>
          </p:cNvPr>
          <p:cNvSpPr>
            <a:spLocks noChangeArrowheads="1"/>
          </p:cNvSpPr>
          <p:nvPr/>
        </p:nvSpPr>
        <p:spPr bwMode="auto">
          <a:xfrm>
            <a:off x="1267343" y="2378600"/>
            <a:ext cx="8271379" cy="954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015" tIns="40341" rIns="80682" bIns="-6301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06867"/>
            <a:r>
              <a:rPr lang="fr-FR" altLang="en-US" sz="1588" b="1" dirty="0">
                <a:solidFill>
                  <a:srgbClr val="484848"/>
                </a:solidFill>
                <a:latin typeface="Lucida Sans" panose="020B0602030504020204" pitchFamily="34" charset="0"/>
              </a:rPr>
              <a:t>Boucle </a:t>
            </a:r>
            <a:r>
              <a:rPr lang="fr-FR" altLang="en-US" sz="1588" b="1" dirty="0" err="1">
                <a:solidFill>
                  <a:srgbClr val="484848"/>
                </a:solidFill>
                <a:latin typeface="Lucida Sans" panose="020B0602030504020204" pitchFamily="34" charset="0"/>
              </a:rPr>
              <a:t>while</a:t>
            </a:r>
            <a:endParaRPr lang="fr-FR" altLang="en-US" sz="1588" b="1" dirty="0">
              <a:solidFill>
                <a:srgbClr val="484848"/>
              </a:solidFill>
              <a:latin typeface="Lucida Sans" panose="020B0602030504020204" pitchFamily="34" charset="0"/>
            </a:endParaRPr>
          </a:p>
          <a:p>
            <a:pPr defTabSz="806867"/>
            <a:r>
              <a:rPr lang="fr-FR" altLang="en-US" sz="1588" dirty="0">
                <a:solidFill>
                  <a:srgbClr val="484848"/>
                </a:solidFill>
                <a:latin typeface="Lucida Sans" panose="020B0602030504020204" pitchFamily="34" charset="0"/>
              </a:rPr>
              <a:t>La boucle </a:t>
            </a:r>
            <a:r>
              <a:rPr lang="fr-FR" altLang="en-US" sz="1588" dirty="0" err="1">
                <a:solidFill>
                  <a:srgbClr val="484848"/>
                </a:solidFill>
                <a:latin typeface="Lucida Sans" panose="020B0602030504020204" pitchFamily="34" charset="0"/>
              </a:rPr>
              <a:t>while</a:t>
            </a:r>
            <a:r>
              <a:rPr lang="fr-FR" altLang="en-US" sz="1588" dirty="0">
                <a:solidFill>
                  <a:srgbClr val="484848"/>
                </a:solidFill>
                <a:latin typeface="Lucida Sans" panose="020B0602030504020204" pitchFamily="34" charset="0"/>
              </a:rPr>
              <a:t> (signifiant "tant que" en anglais) permet de répéter </a:t>
            </a:r>
          </a:p>
          <a:p>
            <a:pPr defTabSz="806867"/>
            <a:r>
              <a:rPr lang="fr-FR" altLang="en-US" sz="1588" dirty="0">
                <a:solidFill>
                  <a:srgbClr val="484848"/>
                </a:solidFill>
                <a:latin typeface="Lucida Sans" panose="020B0602030504020204" pitchFamily="34" charset="0"/>
              </a:rPr>
              <a:t>un bloc d'instruction tant qu'une condition est remplie.</a:t>
            </a:r>
          </a:p>
          <a:p>
            <a:pPr defTabSz="806867"/>
            <a:r>
              <a:rPr lang="fr-FR" altLang="en-US" sz="1588" dirty="0">
                <a:solidFill>
                  <a:srgbClr val="484848"/>
                </a:solidFill>
                <a:latin typeface="Lucida Sans" panose="020B0602030504020204" pitchFamily="34" charset="0"/>
              </a:rPr>
              <a:t> Elle se base sur les mêmes types de conditions que les structures conditionnelles</a:t>
            </a:r>
            <a:endParaRPr lang="en-US" altLang="en-US" sz="1588" dirty="0">
              <a:solidFill>
                <a:prstClr val="black"/>
              </a:solidFill>
            </a:endParaRPr>
          </a:p>
        </p:txBody>
      </p:sp>
      <p:sp>
        <p:nvSpPr>
          <p:cNvPr id="11" name="Rectangle 3">
            <a:extLst>
              <a:ext uri="{FF2B5EF4-FFF2-40B4-BE49-F238E27FC236}">
                <a16:creationId xmlns:a16="http://schemas.microsoft.com/office/drawing/2014/main" id="{70207983-0D31-409E-A625-4D3A03C4B253}"/>
              </a:ext>
            </a:extLst>
          </p:cNvPr>
          <p:cNvSpPr>
            <a:spLocks noChangeArrowheads="1"/>
          </p:cNvSpPr>
          <p:nvPr/>
        </p:nvSpPr>
        <p:spPr bwMode="auto">
          <a:xfrm>
            <a:off x="6976646" y="4002123"/>
            <a:ext cx="3429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806867" eaLnBrk="0" fontAlgn="base" hangingPunct="0">
              <a:spcBef>
                <a:spcPct val="0"/>
              </a:spcBef>
              <a:spcAft>
                <a:spcPct val="0"/>
              </a:spcAft>
            </a:pPr>
            <a:r>
              <a:rPr lang="en-US" altLang="en-US" dirty="0">
                <a:solidFill>
                  <a:srgbClr val="FF0000"/>
                </a:solidFill>
                <a:latin typeface="Arial Unicode MS"/>
              </a:rPr>
              <a:t>#!/bin/bash</a:t>
            </a:r>
          </a:p>
          <a:p>
            <a:pPr defTabSz="806867" eaLnBrk="0" fontAlgn="base" hangingPunct="0">
              <a:spcBef>
                <a:spcPct val="0"/>
              </a:spcBef>
              <a:spcAft>
                <a:spcPct val="0"/>
              </a:spcAft>
            </a:pPr>
            <a:r>
              <a:rPr lang="en-US" altLang="en-US" dirty="0">
                <a:solidFill>
                  <a:srgbClr val="FF0000"/>
                </a:solidFill>
                <a:latin typeface="Arial Unicode MS"/>
              </a:rPr>
              <a:t>x=1</a:t>
            </a:r>
          </a:p>
          <a:p>
            <a:pPr defTabSz="806867" eaLnBrk="0" fontAlgn="base" hangingPunct="0">
              <a:spcBef>
                <a:spcPct val="0"/>
              </a:spcBef>
              <a:spcAft>
                <a:spcPct val="0"/>
              </a:spcAft>
            </a:pPr>
            <a:r>
              <a:rPr lang="en-US" altLang="en-US" dirty="0">
                <a:solidFill>
                  <a:srgbClr val="FF0000"/>
                </a:solidFill>
                <a:latin typeface="Arial Unicode MS"/>
              </a:rPr>
              <a:t>while [ $x -le 5 ]</a:t>
            </a:r>
          </a:p>
          <a:p>
            <a:pPr defTabSz="806867" eaLnBrk="0" fontAlgn="base" hangingPunct="0">
              <a:spcBef>
                <a:spcPct val="0"/>
              </a:spcBef>
              <a:spcAft>
                <a:spcPct val="0"/>
              </a:spcAft>
            </a:pPr>
            <a:r>
              <a:rPr lang="en-US" altLang="en-US" dirty="0">
                <a:solidFill>
                  <a:srgbClr val="FF0000"/>
                </a:solidFill>
                <a:latin typeface="Arial Unicode MS"/>
              </a:rPr>
              <a:t>do</a:t>
            </a:r>
          </a:p>
          <a:p>
            <a:pPr defTabSz="806867" eaLnBrk="0" fontAlgn="base" hangingPunct="0">
              <a:spcBef>
                <a:spcPct val="0"/>
              </a:spcBef>
              <a:spcAft>
                <a:spcPct val="0"/>
              </a:spcAft>
            </a:pPr>
            <a:r>
              <a:rPr lang="en-US" altLang="en-US" dirty="0">
                <a:solidFill>
                  <a:srgbClr val="FF0000"/>
                </a:solidFill>
                <a:latin typeface="Arial Unicode MS"/>
              </a:rPr>
              <a:t>  echo "Welcome $x times"</a:t>
            </a:r>
          </a:p>
          <a:p>
            <a:pPr defTabSz="806867" eaLnBrk="0" fontAlgn="base" hangingPunct="0">
              <a:spcBef>
                <a:spcPct val="0"/>
              </a:spcBef>
              <a:spcAft>
                <a:spcPct val="0"/>
              </a:spcAft>
            </a:pPr>
            <a:r>
              <a:rPr lang="en-US" altLang="en-US" dirty="0">
                <a:solidFill>
                  <a:srgbClr val="FF0000"/>
                </a:solidFill>
                <a:latin typeface="Arial Unicode MS"/>
              </a:rPr>
              <a:t>  x=$(( $x + 1 ))</a:t>
            </a:r>
          </a:p>
          <a:p>
            <a:pPr defTabSz="806867" eaLnBrk="0" fontAlgn="base" hangingPunct="0">
              <a:spcBef>
                <a:spcPct val="0"/>
              </a:spcBef>
              <a:spcAft>
                <a:spcPct val="0"/>
              </a:spcAft>
            </a:pPr>
            <a:r>
              <a:rPr lang="en-US" altLang="en-US" dirty="0">
                <a:solidFill>
                  <a:srgbClr val="FF0000"/>
                </a:solidFill>
                <a:latin typeface="Arial Unicode MS"/>
              </a:rPr>
              <a:t>done</a:t>
            </a:r>
            <a:endParaRPr lang="en-US" altLang="en-US" dirty="0">
              <a:solidFill>
                <a:srgbClr val="FF0000"/>
              </a:solidFill>
              <a:latin typeface="Arial" panose="020B0604020202020204" pitchFamily="34" charset="0"/>
            </a:endParaRPr>
          </a:p>
        </p:txBody>
      </p:sp>
      <p:sp>
        <p:nvSpPr>
          <p:cNvPr id="4" name="ZoneTexte 3">
            <a:extLst>
              <a:ext uri="{FF2B5EF4-FFF2-40B4-BE49-F238E27FC236}">
                <a16:creationId xmlns:a16="http://schemas.microsoft.com/office/drawing/2014/main" id="{3711B253-9FE4-61A3-2C63-124618624A5E}"/>
              </a:ext>
            </a:extLst>
          </p:cNvPr>
          <p:cNvSpPr txBox="1"/>
          <p:nvPr/>
        </p:nvSpPr>
        <p:spPr>
          <a:xfrm>
            <a:off x="361561" y="4273712"/>
            <a:ext cx="6097554" cy="1969770"/>
          </a:xfrm>
          <a:prstGeom prst="rect">
            <a:avLst/>
          </a:prstGeom>
          <a:noFill/>
        </p:spPr>
        <p:txBody>
          <a:bodyPr wrap="square">
            <a:spAutoFit/>
          </a:bodyPr>
          <a:lstStyle/>
          <a:p>
            <a:pPr marL="685800" marR="0" lvl="1" indent="-228600" algn="l" defTabSz="914400" rtl="0" eaLnBrk="1" fontAlgn="auto" latinLnBrk="0" hangingPunct="0">
              <a:lnSpc>
                <a:spcPct val="90000"/>
              </a:lnSpc>
              <a:spcBef>
                <a:spcPts val="0"/>
              </a:spcBef>
              <a:spcAft>
                <a:spcPts val="1417"/>
              </a:spcAft>
              <a:buClrTx/>
              <a:buSzPct val="75000"/>
              <a:buFont typeface="StarSymbol"/>
              <a:buChar char="–"/>
              <a:tabLst/>
              <a:defRPr/>
            </a:pPr>
            <a:r>
              <a:rPr kumimoji="0" lang="fr-CH" sz="2400" b="0" i="0" u="none" strike="noStrike" kern="1200" cap="none" spc="0" normalizeH="0" baseline="0" noProof="0" dirty="0" err="1">
                <a:ln>
                  <a:noFill/>
                </a:ln>
                <a:solidFill>
                  <a:prstClr val="black"/>
                </a:solidFill>
                <a:effectLst/>
                <a:uLnTx/>
                <a:uFillTx/>
                <a:latin typeface="Courier New" pitchFamily="49"/>
                <a:ea typeface="+mn-ea"/>
                <a:cs typeface="+mn-cs"/>
              </a:rPr>
              <a:t>while</a:t>
            </a:r>
            <a:r>
              <a:rPr kumimoji="0" lang="fr-CH" sz="2400" b="0" i="0" u="none" strike="noStrike" kern="1200" cap="none" spc="0" normalizeH="0" baseline="0" noProof="0" dirty="0">
                <a:ln>
                  <a:noFill/>
                </a:ln>
                <a:solidFill>
                  <a:prstClr val="black"/>
                </a:solidFill>
                <a:effectLst/>
                <a:uLnTx/>
                <a:uFillTx/>
                <a:latin typeface="Courier New" pitchFamily="49"/>
                <a:ea typeface="+mn-ea"/>
                <a:cs typeface="+mn-cs"/>
              </a:rPr>
              <a:t> condition</a:t>
            </a:r>
          </a:p>
          <a:p>
            <a:pPr marL="685800" marR="0" lvl="1" indent="-228600" algn="l" defTabSz="914400" rtl="0" eaLnBrk="1" fontAlgn="auto" latinLnBrk="0" hangingPunct="0">
              <a:lnSpc>
                <a:spcPct val="90000"/>
              </a:lnSpc>
              <a:spcBef>
                <a:spcPts val="0"/>
              </a:spcBef>
              <a:spcAft>
                <a:spcPts val="1417"/>
              </a:spcAft>
              <a:buClrTx/>
              <a:buSzPct val="75000"/>
              <a:buFont typeface="StarSymbol"/>
              <a:buChar char="–"/>
              <a:tabLst/>
              <a:defRPr/>
            </a:pPr>
            <a:r>
              <a:rPr kumimoji="0" lang="fr-CH" sz="2400" b="0" i="0" u="none" strike="noStrike" kern="1200" cap="none" spc="0" normalizeH="0" baseline="0" noProof="0" dirty="0">
                <a:ln>
                  <a:noFill/>
                </a:ln>
                <a:solidFill>
                  <a:prstClr val="black"/>
                </a:solidFill>
                <a:effectLst/>
                <a:uLnTx/>
                <a:uFillTx/>
                <a:latin typeface="Courier New" pitchFamily="49"/>
                <a:ea typeface="+mn-ea"/>
                <a:cs typeface="+mn-cs"/>
              </a:rPr>
              <a:t>do</a:t>
            </a:r>
          </a:p>
          <a:p>
            <a:pPr marL="1143000" marR="0" lvl="2" indent="-228600" algn="l" defTabSz="914400" rtl="0" eaLnBrk="1" fontAlgn="auto" latinLnBrk="0" hangingPunct="0">
              <a:lnSpc>
                <a:spcPct val="90000"/>
              </a:lnSpc>
              <a:spcBef>
                <a:spcPts val="0"/>
              </a:spcBef>
              <a:spcAft>
                <a:spcPts val="1417"/>
              </a:spcAft>
              <a:buClrTx/>
              <a:buSzTx/>
              <a:buFont typeface="Arial" panose="020B0604020202020204" pitchFamily="34" charset="0"/>
              <a:buNone/>
              <a:tabLst/>
              <a:defRPr/>
            </a:pPr>
            <a:r>
              <a:rPr kumimoji="0" lang="fr-CH" sz="2400" b="0" i="0" u="none" strike="noStrike" kern="1200" cap="none" spc="0" normalizeH="0" baseline="0" noProof="0" dirty="0">
                <a:ln>
                  <a:noFill/>
                </a:ln>
                <a:solidFill>
                  <a:prstClr val="black"/>
                </a:solidFill>
                <a:effectLst/>
                <a:uLnTx/>
                <a:uFillTx/>
                <a:latin typeface="Courier New" pitchFamily="49"/>
                <a:ea typeface="+mn-ea"/>
                <a:cs typeface="+mn-cs"/>
              </a:rPr>
              <a:t>COMMANDES</a:t>
            </a:r>
          </a:p>
          <a:p>
            <a:pPr marL="685800" marR="0" lvl="1" indent="-228600" algn="l" defTabSz="914400" rtl="0" eaLnBrk="1" fontAlgn="auto" latinLnBrk="0" hangingPunct="0">
              <a:lnSpc>
                <a:spcPct val="90000"/>
              </a:lnSpc>
              <a:spcBef>
                <a:spcPts val="0"/>
              </a:spcBef>
              <a:spcAft>
                <a:spcPts val="1417"/>
              </a:spcAft>
              <a:buClrTx/>
              <a:buSzPct val="75000"/>
              <a:buFont typeface="StarSymbol"/>
              <a:buChar char="–"/>
              <a:tabLst/>
              <a:defRPr/>
            </a:pPr>
            <a:r>
              <a:rPr kumimoji="0" lang="fr-CH" sz="2400" b="0" i="0" u="none" strike="noStrike" kern="1200" cap="none" spc="0" normalizeH="0" baseline="0" noProof="0" dirty="0" err="1">
                <a:ln>
                  <a:noFill/>
                </a:ln>
                <a:solidFill>
                  <a:prstClr val="black"/>
                </a:solidFill>
                <a:effectLst/>
                <a:uLnTx/>
                <a:uFillTx/>
                <a:latin typeface="Courier New" pitchFamily="49"/>
                <a:ea typeface="+mn-ea"/>
                <a:cs typeface="+mn-cs"/>
              </a:rPr>
              <a:t>done</a:t>
            </a:r>
            <a:endParaRPr kumimoji="0" lang="fr-CH" sz="2400" b="0" i="0" u="none" strike="noStrike" kern="1200" cap="none" spc="0" normalizeH="0" baseline="0" noProof="0" dirty="0">
              <a:ln>
                <a:noFill/>
              </a:ln>
              <a:solidFill>
                <a:prstClr val="black"/>
              </a:solidFill>
              <a:effectLst/>
              <a:uLnTx/>
              <a:uFillTx/>
              <a:latin typeface="Courier New" pitchFamily="49"/>
              <a:ea typeface="+mn-ea"/>
              <a:cs typeface="+mn-cs"/>
            </a:endParaRPr>
          </a:p>
        </p:txBody>
      </p:sp>
      <p:sp>
        <p:nvSpPr>
          <p:cNvPr id="5" name="ZoneTexte 4">
            <a:extLst>
              <a:ext uri="{FF2B5EF4-FFF2-40B4-BE49-F238E27FC236}">
                <a16:creationId xmlns:a16="http://schemas.microsoft.com/office/drawing/2014/main" id="{A23C81C8-5C24-47D4-60F3-3D4BC115D50E}"/>
              </a:ext>
            </a:extLst>
          </p:cNvPr>
          <p:cNvSpPr txBox="1"/>
          <p:nvPr/>
        </p:nvSpPr>
        <p:spPr>
          <a:xfrm>
            <a:off x="830580" y="3817457"/>
            <a:ext cx="1037335" cy="400110"/>
          </a:xfrm>
          <a:prstGeom prst="rect">
            <a:avLst/>
          </a:prstGeom>
          <a:noFill/>
        </p:spPr>
        <p:txBody>
          <a:bodyPr wrap="none" rtlCol="0">
            <a:spAutoFit/>
          </a:bodyPr>
          <a:lstStyle/>
          <a:p>
            <a:r>
              <a:rPr lang="fr-FR" sz="2000" dirty="0"/>
              <a:t>Syntaxe</a:t>
            </a:r>
            <a:r>
              <a:rPr lang="fr-FR" dirty="0"/>
              <a:t> </a:t>
            </a:r>
          </a:p>
        </p:txBody>
      </p:sp>
    </p:spTree>
    <p:extLst>
      <p:ext uri="{BB962C8B-B14F-4D97-AF65-F5344CB8AC3E}">
        <p14:creationId xmlns:p14="http://schemas.microsoft.com/office/powerpoint/2010/main" val="986726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75170-ABF3-1703-4115-3AB679BE00F7}"/>
              </a:ext>
            </a:extLst>
          </p:cNvPr>
          <p:cNvSpPr>
            <a:spLocks noGrp="1"/>
          </p:cNvSpPr>
          <p:nvPr>
            <p:ph type="title"/>
          </p:nvPr>
        </p:nvSpPr>
        <p:spPr/>
        <p:txBody>
          <a:bodyPr/>
          <a:lstStyle/>
          <a:p>
            <a:r>
              <a:rPr lang="fr-FR" dirty="0"/>
              <a:t>Les boucles : </a:t>
            </a:r>
            <a:r>
              <a:rPr lang="fr-FR" dirty="0" err="1"/>
              <a:t>While</a:t>
            </a:r>
            <a:endParaRPr lang="fr-FR" dirty="0"/>
          </a:p>
        </p:txBody>
      </p:sp>
      <p:pic>
        <p:nvPicPr>
          <p:cNvPr id="3" name="Image 2"/>
          <p:cNvPicPr>
            <a:picLocks noChangeAspect="1"/>
          </p:cNvPicPr>
          <p:nvPr/>
        </p:nvPicPr>
        <p:blipFill>
          <a:blip r:embed="rId2"/>
          <a:stretch>
            <a:fillRect/>
          </a:stretch>
        </p:blipFill>
        <p:spPr>
          <a:xfrm>
            <a:off x="83889" y="2990962"/>
            <a:ext cx="5088476" cy="1895075"/>
          </a:xfrm>
          <a:prstGeom prst="rect">
            <a:avLst/>
          </a:prstGeom>
        </p:spPr>
      </p:pic>
      <p:pic>
        <p:nvPicPr>
          <p:cNvPr id="5" name="Image 4"/>
          <p:cNvPicPr>
            <a:picLocks noChangeAspect="1"/>
          </p:cNvPicPr>
          <p:nvPr/>
        </p:nvPicPr>
        <p:blipFill>
          <a:blip r:embed="rId3"/>
          <a:stretch>
            <a:fillRect/>
          </a:stretch>
        </p:blipFill>
        <p:spPr>
          <a:xfrm>
            <a:off x="6022109" y="2956833"/>
            <a:ext cx="6169892" cy="1929203"/>
          </a:xfrm>
          <a:prstGeom prst="rect">
            <a:avLst/>
          </a:prstGeom>
        </p:spPr>
      </p:pic>
    </p:spTree>
    <p:extLst>
      <p:ext uri="{BB962C8B-B14F-4D97-AF65-F5344CB8AC3E}">
        <p14:creationId xmlns:p14="http://schemas.microsoft.com/office/powerpoint/2010/main" val="2993719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Boucle </a:t>
            </a:r>
            <a:r>
              <a:rPr lang="fr-FR" dirty="0" err="1"/>
              <a:t>while</a:t>
            </a:r>
            <a:r>
              <a:rPr lang="fr-FR" dirty="0"/>
              <a:t> avec </a:t>
            </a:r>
            <a:r>
              <a:rPr lang="fr-FR" dirty="0" err="1"/>
              <a:t>read</a:t>
            </a:r>
            <a:endParaRPr lang="fr-FR" dirty="0"/>
          </a:p>
        </p:txBody>
      </p:sp>
      <p:sp>
        <p:nvSpPr>
          <p:cNvPr id="3" name="Rectangle 2"/>
          <p:cNvSpPr/>
          <p:nvPr/>
        </p:nvSpPr>
        <p:spPr>
          <a:xfrm>
            <a:off x="1071418" y="1970084"/>
            <a:ext cx="8275781" cy="3139321"/>
          </a:xfrm>
          <a:prstGeom prst="rect">
            <a:avLst/>
          </a:prstGeom>
        </p:spPr>
        <p:txBody>
          <a:bodyPr wrap="square">
            <a:spAutoFit/>
          </a:bodyPr>
          <a:lstStyle/>
          <a:p>
            <a:r>
              <a:rPr lang="fr-FR" dirty="0"/>
              <a:t>﻿</a:t>
            </a:r>
            <a:r>
              <a:rPr lang="fr-FR" sz="2400" dirty="0"/>
              <a:t>Lecture de variables comme condition de boucle : </a:t>
            </a:r>
          </a:p>
          <a:p>
            <a:endParaRPr lang="fr-FR" dirty="0"/>
          </a:p>
          <a:p>
            <a:r>
              <a:rPr lang="fr-FR" sz="2400" dirty="0" err="1">
                <a:solidFill>
                  <a:srgbClr val="00B050"/>
                </a:solidFill>
              </a:rPr>
              <a:t>while</a:t>
            </a:r>
            <a:r>
              <a:rPr lang="fr-FR" sz="2400" dirty="0">
                <a:solidFill>
                  <a:srgbClr val="00B050"/>
                </a:solidFill>
              </a:rPr>
              <a:t> </a:t>
            </a:r>
            <a:r>
              <a:rPr lang="fr-FR" sz="2400" dirty="0" err="1">
                <a:solidFill>
                  <a:srgbClr val="00B050"/>
                </a:solidFill>
              </a:rPr>
              <a:t>read</a:t>
            </a:r>
            <a:r>
              <a:rPr lang="fr-FR" sz="2400" dirty="0">
                <a:solidFill>
                  <a:srgbClr val="00B050"/>
                </a:solidFill>
              </a:rPr>
              <a:t> nom </a:t>
            </a:r>
            <a:r>
              <a:rPr lang="fr-FR" sz="2400" dirty="0" err="1">
                <a:solidFill>
                  <a:srgbClr val="00B050"/>
                </a:solidFill>
              </a:rPr>
              <a:t>prenom</a:t>
            </a:r>
            <a:endParaRPr lang="fr-FR" sz="2400" dirty="0">
              <a:solidFill>
                <a:srgbClr val="00B050"/>
              </a:solidFill>
            </a:endParaRPr>
          </a:p>
          <a:p>
            <a:r>
              <a:rPr lang="fr-FR" sz="2400" dirty="0">
                <a:solidFill>
                  <a:srgbClr val="00B050"/>
                </a:solidFill>
              </a:rPr>
              <a:t>do</a:t>
            </a:r>
          </a:p>
          <a:p>
            <a:r>
              <a:rPr lang="fr-FR" sz="2400" dirty="0" err="1">
                <a:solidFill>
                  <a:srgbClr val="00B050"/>
                </a:solidFill>
              </a:rPr>
              <a:t>echo</a:t>
            </a:r>
            <a:r>
              <a:rPr lang="fr-FR" sz="2400" dirty="0">
                <a:solidFill>
                  <a:srgbClr val="00B050"/>
                </a:solidFill>
              </a:rPr>
              <a:t> Bonjour $</a:t>
            </a:r>
            <a:r>
              <a:rPr lang="fr-FR" sz="2400" dirty="0" err="1">
                <a:solidFill>
                  <a:srgbClr val="00B050"/>
                </a:solidFill>
              </a:rPr>
              <a:t>prenom</a:t>
            </a:r>
            <a:r>
              <a:rPr lang="fr-FR" sz="2400" dirty="0">
                <a:solidFill>
                  <a:srgbClr val="00B050"/>
                </a:solidFill>
              </a:rPr>
              <a:t> $nom</a:t>
            </a:r>
          </a:p>
          <a:p>
            <a:r>
              <a:rPr lang="fr-FR" sz="2400" dirty="0" err="1">
                <a:solidFill>
                  <a:srgbClr val="00B050"/>
                </a:solidFill>
              </a:rPr>
              <a:t>Done</a:t>
            </a:r>
            <a:endParaRPr lang="fr-FR" sz="2400" dirty="0">
              <a:solidFill>
                <a:srgbClr val="00B050"/>
              </a:solidFill>
            </a:endParaRPr>
          </a:p>
          <a:p>
            <a:endParaRPr lang="fr-FR" dirty="0"/>
          </a:p>
          <a:p>
            <a:endParaRPr lang="fr-FR" dirty="0"/>
          </a:p>
          <a:p>
            <a:r>
              <a:rPr lang="fr-FR" sz="2400" dirty="0">
                <a:solidFill>
                  <a:schemeClr val="accent6">
                    <a:lumMod val="75000"/>
                  </a:schemeClr>
                </a:solidFill>
              </a:rPr>
              <a:t>Arrêt quand plus rien à lire sur STDIN ou si appui sur CTRL+D</a:t>
            </a:r>
            <a:endParaRPr lang="fr-FR" dirty="0">
              <a:solidFill>
                <a:schemeClr val="accent6">
                  <a:lumMod val="75000"/>
                </a:schemeClr>
              </a:solidFill>
            </a:endParaRPr>
          </a:p>
        </p:txBody>
      </p:sp>
    </p:spTree>
    <p:extLst>
      <p:ext uri="{BB962C8B-B14F-4D97-AF65-F5344CB8AC3E}">
        <p14:creationId xmlns:p14="http://schemas.microsoft.com/office/powerpoint/2010/main" val="2743847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AF39F-7E19-4875-B546-B231287F656F}"/>
              </a:ext>
            </a:extLst>
          </p:cNvPr>
          <p:cNvSpPr txBox="1"/>
          <p:nvPr/>
        </p:nvSpPr>
        <p:spPr>
          <a:xfrm>
            <a:off x="1106988" y="1749597"/>
            <a:ext cx="9585894" cy="1314142"/>
          </a:xfrm>
          <a:prstGeom prst="rect">
            <a:avLst/>
          </a:prstGeom>
          <a:noFill/>
        </p:spPr>
        <p:txBody>
          <a:bodyPr wrap="square">
            <a:spAutoFit/>
          </a:bodyPr>
          <a:lstStyle/>
          <a:p>
            <a:pPr defTabSz="806867" eaLnBrk="0" fontAlgn="base" hangingPunct="0">
              <a:spcBef>
                <a:spcPct val="0"/>
              </a:spcBef>
              <a:spcAft>
                <a:spcPct val="0"/>
              </a:spcAft>
            </a:pPr>
            <a:r>
              <a:rPr lang="fr-FR" sz="1588" b="1" dirty="0">
                <a:solidFill>
                  <a:srgbClr val="484848"/>
                </a:solidFill>
                <a:latin typeface="Lucida Sans" panose="020B0602030504020204" pitchFamily="34" charset="0"/>
              </a:rPr>
              <a:t>Boucle for</a:t>
            </a:r>
          </a:p>
          <a:p>
            <a:pPr defTabSz="806867"/>
            <a:r>
              <a:rPr lang="fr-FR" sz="1588" dirty="0">
                <a:solidFill>
                  <a:prstClr val="black"/>
                </a:solidFill>
                <a:latin typeface="Calibri"/>
              </a:rPr>
              <a:t>La boucle </a:t>
            </a:r>
            <a:r>
              <a:rPr lang="fr-FR" sz="1588" dirty="0" err="1">
                <a:solidFill>
                  <a:prstClr val="black"/>
                </a:solidFill>
                <a:latin typeface="Calibri"/>
              </a:rPr>
              <a:t>while</a:t>
            </a:r>
            <a:r>
              <a:rPr lang="fr-FR" sz="1588" dirty="0">
                <a:solidFill>
                  <a:prstClr val="black"/>
                </a:solidFill>
                <a:latin typeface="Calibri"/>
              </a:rPr>
              <a:t> est intéressante lorsque l'on ne sait pas à l'avance combien de fois on va refaire la boucle (on parle d'itérations). Cependant dans certains cas on sait à l'avance combien de tours de boucle on souhaite faire, par exemple si l'on souhaite appliquer un même traitement à une liste de variables. Dans ce cas, on utilise la boucle for.</a:t>
            </a:r>
            <a:endParaRPr lang="en-US" sz="1588" dirty="0">
              <a:solidFill>
                <a:prstClr val="black"/>
              </a:solidFill>
              <a:latin typeface="Calibri"/>
            </a:endParaRPr>
          </a:p>
        </p:txBody>
      </p:sp>
      <p:sp>
        <p:nvSpPr>
          <p:cNvPr id="3" name="Rectangle 5">
            <a:extLst>
              <a:ext uri="{FF2B5EF4-FFF2-40B4-BE49-F238E27FC236}">
                <a16:creationId xmlns:a16="http://schemas.microsoft.com/office/drawing/2014/main" id="{B8907CDB-2888-4101-9D0B-2B1133648533}"/>
              </a:ext>
            </a:extLst>
          </p:cNvPr>
          <p:cNvSpPr>
            <a:spLocks noChangeArrowheads="1"/>
          </p:cNvSpPr>
          <p:nvPr/>
        </p:nvSpPr>
        <p:spPr bwMode="auto">
          <a:xfrm>
            <a:off x="7541268" y="3599197"/>
            <a:ext cx="3733394" cy="977447"/>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0" tIns="0" rIns="0" bIns="0" numCol="1" anchor="ctr" anchorCtr="0" compatLnSpc="1">
            <a:prstTxWarp prst="textNoShape">
              <a:avLst/>
            </a:prstTxWarp>
            <a:spAutoFit/>
          </a:bodyPr>
          <a:lstStyle/>
          <a:p>
            <a:pPr defTabSz="806867" eaLnBrk="0" fontAlgn="base" hangingPunct="0">
              <a:spcBef>
                <a:spcPct val="0"/>
              </a:spcBef>
              <a:spcAft>
                <a:spcPct val="0"/>
              </a:spcAft>
            </a:pPr>
            <a:r>
              <a:rPr lang="en-US" altLang="en-US" sz="1588" dirty="0">
                <a:solidFill>
                  <a:srgbClr val="FF0000"/>
                </a:solidFill>
                <a:latin typeface="Arial Unicode MS"/>
              </a:rPr>
              <a:t>for nom in "</a:t>
            </a:r>
            <a:r>
              <a:rPr lang="en-US" altLang="en-US" sz="1588" dirty="0" err="1">
                <a:solidFill>
                  <a:srgbClr val="FF0000"/>
                </a:solidFill>
                <a:latin typeface="Arial Unicode MS"/>
              </a:rPr>
              <a:t>Kyâne</a:t>
            </a:r>
            <a:r>
              <a:rPr lang="en-US" altLang="en-US" sz="1588" dirty="0">
                <a:solidFill>
                  <a:srgbClr val="FF0000"/>
                </a:solidFill>
                <a:latin typeface="Arial Unicode MS"/>
              </a:rPr>
              <a:t>" "Stéphane" "Quentin" </a:t>
            </a:r>
          </a:p>
          <a:p>
            <a:pPr defTabSz="806867" eaLnBrk="0" fontAlgn="base" hangingPunct="0">
              <a:spcBef>
                <a:spcPct val="0"/>
              </a:spcBef>
              <a:spcAft>
                <a:spcPct val="0"/>
              </a:spcAft>
            </a:pPr>
            <a:r>
              <a:rPr lang="en-US" altLang="en-US" sz="1588" dirty="0">
                <a:solidFill>
                  <a:srgbClr val="FF0000"/>
                </a:solidFill>
                <a:latin typeface="Arial Unicode MS"/>
              </a:rPr>
              <a:t>do </a:t>
            </a:r>
          </a:p>
          <a:p>
            <a:pPr defTabSz="806867" eaLnBrk="0" fontAlgn="base" hangingPunct="0">
              <a:spcBef>
                <a:spcPct val="0"/>
              </a:spcBef>
              <a:spcAft>
                <a:spcPct val="0"/>
              </a:spcAft>
            </a:pPr>
            <a:r>
              <a:rPr lang="en-US" altLang="en-US" sz="1588" dirty="0">
                <a:solidFill>
                  <a:srgbClr val="FF0000"/>
                </a:solidFill>
                <a:latin typeface="Arial Unicode MS"/>
              </a:rPr>
              <a:t>echo "Bonjour $nom" </a:t>
            </a:r>
          </a:p>
          <a:p>
            <a:pPr defTabSz="806867" eaLnBrk="0" fontAlgn="base" hangingPunct="0">
              <a:spcBef>
                <a:spcPct val="0"/>
              </a:spcBef>
              <a:spcAft>
                <a:spcPct val="0"/>
              </a:spcAft>
            </a:pPr>
            <a:r>
              <a:rPr lang="en-US" altLang="en-US" sz="1588" dirty="0">
                <a:solidFill>
                  <a:srgbClr val="FF0000"/>
                </a:solidFill>
                <a:latin typeface="Arial Unicode MS"/>
              </a:rPr>
              <a:t>done</a:t>
            </a:r>
            <a:r>
              <a:rPr lang="en-US" altLang="en-US" sz="1588" dirty="0">
                <a:solidFill>
                  <a:srgbClr val="FF0000"/>
                </a:solidFill>
                <a:latin typeface="Calibri"/>
              </a:rPr>
              <a:t> </a:t>
            </a:r>
            <a:endParaRPr lang="en-US" altLang="en-US" sz="1588" dirty="0">
              <a:solidFill>
                <a:srgbClr val="FF0000"/>
              </a:solidFill>
              <a:latin typeface="Arial" panose="020B0604020202020204" pitchFamily="34" charset="0"/>
            </a:endParaRPr>
          </a:p>
        </p:txBody>
      </p:sp>
      <p:sp>
        <p:nvSpPr>
          <p:cNvPr id="8" name="TextBox 7">
            <a:extLst>
              <a:ext uri="{FF2B5EF4-FFF2-40B4-BE49-F238E27FC236}">
                <a16:creationId xmlns:a16="http://schemas.microsoft.com/office/drawing/2014/main" id="{E3A8B756-872A-4B1C-B0F4-120C1AC89EE3}"/>
              </a:ext>
            </a:extLst>
          </p:cNvPr>
          <p:cNvSpPr txBox="1"/>
          <p:nvPr/>
        </p:nvSpPr>
        <p:spPr>
          <a:xfrm>
            <a:off x="2058711" y="201706"/>
            <a:ext cx="4437529" cy="744178"/>
          </a:xfrm>
          <a:prstGeom prst="rect">
            <a:avLst/>
          </a:prstGeom>
          <a:noFill/>
        </p:spPr>
        <p:txBody>
          <a:bodyPr wrap="square">
            <a:spAutoFit/>
          </a:bodyPr>
          <a:lstStyle/>
          <a:p>
            <a:pPr defTabSz="806867"/>
            <a:r>
              <a:rPr lang="en-US" sz="4236" kern="0" spc="-357" dirty="0">
                <a:solidFill>
                  <a:srgbClr val="775F54"/>
                </a:solidFill>
                <a:latin typeface="Microsoft Sans Serif"/>
                <a:cs typeface="Microsoft Sans Serif"/>
              </a:rPr>
              <a:t>Les </a:t>
            </a:r>
            <a:r>
              <a:rPr lang="en-US" sz="4236" kern="0" spc="-357" dirty="0" err="1">
                <a:solidFill>
                  <a:srgbClr val="775F54"/>
                </a:solidFill>
                <a:latin typeface="Microsoft Sans Serif"/>
                <a:cs typeface="Microsoft Sans Serif"/>
              </a:rPr>
              <a:t>boucles</a:t>
            </a:r>
            <a:r>
              <a:rPr lang="en-US" sz="4236" kern="0" spc="-357" dirty="0">
                <a:solidFill>
                  <a:srgbClr val="775F54"/>
                </a:solidFill>
                <a:latin typeface="Microsoft Sans Serif"/>
                <a:cs typeface="Microsoft Sans Serif"/>
              </a:rPr>
              <a:t> : for</a:t>
            </a:r>
            <a:endParaRPr lang="en-US" sz="1588" dirty="0">
              <a:solidFill>
                <a:prstClr val="black"/>
              </a:solidFill>
              <a:latin typeface="Calibri"/>
            </a:endParaRPr>
          </a:p>
        </p:txBody>
      </p:sp>
      <p:sp>
        <p:nvSpPr>
          <p:cNvPr id="5" name="ZoneTexte 4">
            <a:extLst>
              <a:ext uri="{FF2B5EF4-FFF2-40B4-BE49-F238E27FC236}">
                <a16:creationId xmlns:a16="http://schemas.microsoft.com/office/drawing/2014/main" id="{0CFF2840-81B9-3457-562D-7D3606056CB3}"/>
              </a:ext>
            </a:extLst>
          </p:cNvPr>
          <p:cNvSpPr txBox="1"/>
          <p:nvPr/>
        </p:nvSpPr>
        <p:spPr>
          <a:xfrm>
            <a:off x="486914" y="3867452"/>
            <a:ext cx="3510642" cy="1754326"/>
          </a:xfrm>
          <a:prstGeom prst="rect">
            <a:avLst/>
          </a:prstGeom>
          <a:noFill/>
        </p:spPr>
        <p:txBody>
          <a:bodyPr wrap="square">
            <a:spAutoFit/>
          </a:bodyPr>
          <a:lstStyle/>
          <a:p>
            <a:r>
              <a:rPr lang="fr-FR" sz="1800" dirty="0"/>
              <a:t>Syntaxes  :</a:t>
            </a:r>
          </a:p>
          <a:p>
            <a:endParaRPr lang="fr-FR" sz="1800" dirty="0"/>
          </a:p>
          <a:p>
            <a:r>
              <a:rPr lang="fr-FR" sz="1800" dirty="0"/>
              <a:t>for i [in] [liste]     </a:t>
            </a:r>
          </a:p>
          <a:p>
            <a:r>
              <a:rPr lang="fr-FR" sz="1800" dirty="0"/>
              <a:t>do			                            </a:t>
            </a:r>
          </a:p>
          <a:p>
            <a:r>
              <a:rPr lang="fr-FR" sz="1800" dirty="0"/>
              <a:t>COMMANDES                     </a:t>
            </a:r>
          </a:p>
          <a:p>
            <a:r>
              <a:rPr lang="fr-FR" sz="1800" dirty="0" err="1"/>
              <a:t>done</a:t>
            </a:r>
            <a:r>
              <a:rPr lang="fr-FR" sz="1800" dirty="0"/>
              <a:t>                          </a:t>
            </a:r>
          </a:p>
        </p:txBody>
      </p:sp>
      <p:sp>
        <p:nvSpPr>
          <p:cNvPr id="10" name="ZoneTexte 9">
            <a:extLst>
              <a:ext uri="{FF2B5EF4-FFF2-40B4-BE49-F238E27FC236}">
                <a16:creationId xmlns:a16="http://schemas.microsoft.com/office/drawing/2014/main" id="{82EF8340-BFEB-633E-2E20-CA116D5A9EFA}"/>
              </a:ext>
            </a:extLst>
          </p:cNvPr>
          <p:cNvSpPr txBox="1"/>
          <p:nvPr/>
        </p:nvSpPr>
        <p:spPr>
          <a:xfrm>
            <a:off x="7489164" y="5021613"/>
            <a:ext cx="3837602"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pt-BR" dirty="0">
                <a:solidFill>
                  <a:srgbClr val="FF0000"/>
                </a:solidFill>
              </a:rPr>
              <a:t>Ex :</a:t>
            </a:r>
          </a:p>
          <a:p>
            <a:r>
              <a:rPr lang="pt-BR" dirty="0">
                <a:solidFill>
                  <a:srgbClr val="FF0000"/>
                </a:solidFill>
              </a:rPr>
              <a:t>for ((i=0;i&lt;5;i++))</a:t>
            </a:r>
          </a:p>
          <a:p>
            <a:r>
              <a:rPr lang="pt-BR" dirty="0">
                <a:solidFill>
                  <a:srgbClr val="FF0000"/>
                </a:solidFill>
              </a:rPr>
              <a:t>do</a:t>
            </a:r>
          </a:p>
          <a:p>
            <a:r>
              <a:rPr lang="pt-BR" dirty="0">
                <a:solidFill>
                  <a:srgbClr val="FF0000"/>
                </a:solidFill>
              </a:rPr>
              <a:t>...</a:t>
            </a:r>
          </a:p>
          <a:p>
            <a:r>
              <a:rPr lang="pt-BR" dirty="0">
                <a:solidFill>
                  <a:srgbClr val="FF0000"/>
                </a:solidFill>
              </a:rPr>
              <a:t>done</a:t>
            </a:r>
          </a:p>
        </p:txBody>
      </p:sp>
      <p:sp>
        <p:nvSpPr>
          <p:cNvPr id="14" name="ZoneTexte 13">
            <a:extLst>
              <a:ext uri="{FF2B5EF4-FFF2-40B4-BE49-F238E27FC236}">
                <a16:creationId xmlns:a16="http://schemas.microsoft.com/office/drawing/2014/main" id="{3BA97C05-E08D-FEAA-5F2B-343884FD903F}"/>
              </a:ext>
            </a:extLst>
          </p:cNvPr>
          <p:cNvSpPr txBox="1"/>
          <p:nvPr/>
        </p:nvSpPr>
        <p:spPr>
          <a:xfrm>
            <a:off x="2658637" y="4421449"/>
            <a:ext cx="3837603" cy="1200329"/>
          </a:xfrm>
          <a:prstGeom prst="rect">
            <a:avLst/>
          </a:prstGeom>
          <a:noFill/>
        </p:spPr>
        <p:txBody>
          <a:bodyPr wrap="square">
            <a:spAutoFit/>
          </a:bodyPr>
          <a:lstStyle/>
          <a:p>
            <a:r>
              <a:rPr lang="en-US" dirty="0"/>
              <a:t>for (( INIT ; LOOPTEST ; COUNTING))</a:t>
            </a:r>
          </a:p>
          <a:p>
            <a:r>
              <a:rPr lang="en-US" dirty="0"/>
              <a:t>do</a:t>
            </a:r>
          </a:p>
          <a:p>
            <a:r>
              <a:rPr lang="en-US" dirty="0"/>
              <a:t>COMMANDES</a:t>
            </a:r>
          </a:p>
          <a:p>
            <a:r>
              <a:rPr lang="en-US" dirty="0"/>
              <a:t>done</a:t>
            </a:r>
          </a:p>
        </p:txBody>
      </p:sp>
      <p:cxnSp>
        <p:nvCxnSpPr>
          <p:cNvPr id="16" name="Connecteur droit 15">
            <a:extLst>
              <a:ext uri="{FF2B5EF4-FFF2-40B4-BE49-F238E27FC236}">
                <a16:creationId xmlns:a16="http://schemas.microsoft.com/office/drawing/2014/main" id="{19CE7F37-3924-1684-2B62-D60ECA5B42F6}"/>
              </a:ext>
            </a:extLst>
          </p:cNvPr>
          <p:cNvCxnSpPr>
            <a:cxnSpLocks/>
          </p:cNvCxnSpPr>
          <p:nvPr/>
        </p:nvCxnSpPr>
        <p:spPr>
          <a:xfrm>
            <a:off x="2258409" y="4167335"/>
            <a:ext cx="6443" cy="18895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05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5" y="356189"/>
            <a:ext cx="6309471" cy="667121"/>
          </a:xfrm>
          <a:prstGeom prst="rect">
            <a:avLst/>
          </a:prstGeom>
        </p:spPr>
        <p:txBody>
          <a:bodyPr vert="horz" wrap="square" lIns="0" tIns="15128" rIns="0" bIns="0" rtlCol="0">
            <a:spAutoFit/>
          </a:bodyPr>
          <a:lstStyle/>
          <a:p>
            <a:pPr marL="11206">
              <a:spcBef>
                <a:spcPts val="119"/>
              </a:spcBef>
            </a:pPr>
            <a:r>
              <a:rPr spc="-547" dirty="0"/>
              <a:t>Les</a:t>
            </a:r>
            <a:r>
              <a:rPr spc="57" dirty="0"/>
              <a:t> </a:t>
            </a:r>
            <a:r>
              <a:rPr spc="-309" dirty="0"/>
              <a:t>expressions</a:t>
            </a:r>
            <a:r>
              <a:rPr spc="101" dirty="0"/>
              <a:t> </a:t>
            </a:r>
            <a:r>
              <a:rPr spc="-224" dirty="0"/>
              <a:t>arithmétiques</a:t>
            </a:r>
          </a:p>
        </p:txBody>
      </p:sp>
      <p:sp>
        <p:nvSpPr>
          <p:cNvPr id="3" name="object 3"/>
          <p:cNvSpPr txBox="1"/>
          <p:nvPr/>
        </p:nvSpPr>
        <p:spPr>
          <a:xfrm>
            <a:off x="2322576" y="1519975"/>
            <a:ext cx="7886140" cy="3823886"/>
          </a:xfrm>
          <a:prstGeom prst="rect">
            <a:avLst/>
          </a:prstGeom>
        </p:spPr>
        <p:txBody>
          <a:bodyPr vert="horz" wrap="square" lIns="0" tIns="87966" rIns="0" bIns="0" rtlCol="0">
            <a:spAutoFit/>
          </a:bodyPr>
          <a:lstStyle/>
          <a:p>
            <a:pPr marL="320505" indent="-309859" defTabSz="806867">
              <a:spcBef>
                <a:spcPts val="693"/>
              </a:spcBef>
              <a:buClr>
                <a:srgbClr val="DD8046"/>
              </a:buClr>
              <a:buSzPct val="58928"/>
              <a:buFont typeface="Wingdings"/>
              <a:buChar char=""/>
              <a:tabLst>
                <a:tab pos="320505" algn="l"/>
                <a:tab pos="321066" algn="l"/>
              </a:tabLst>
            </a:pPr>
            <a:r>
              <a:rPr sz="2471" b="1" spc="-265" dirty="0">
                <a:solidFill>
                  <a:prstClr val="black"/>
                </a:solidFill>
                <a:latin typeface="Arial"/>
                <a:cs typeface="Arial"/>
              </a:rPr>
              <a:t>La</a:t>
            </a:r>
            <a:r>
              <a:rPr sz="2471" b="1" spc="-31" dirty="0">
                <a:solidFill>
                  <a:prstClr val="black"/>
                </a:solidFill>
                <a:latin typeface="Arial"/>
                <a:cs typeface="Arial"/>
              </a:rPr>
              <a:t> </a:t>
            </a:r>
            <a:r>
              <a:rPr sz="2471" b="1" spc="-224" dirty="0">
                <a:solidFill>
                  <a:prstClr val="black"/>
                </a:solidFill>
                <a:latin typeface="Arial"/>
                <a:cs typeface="Arial"/>
              </a:rPr>
              <a:t>comman</a:t>
            </a:r>
            <a:r>
              <a:rPr sz="2471" b="1" spc="-194" dirty="0">
                <a:solidFill>
                  <a:prstClr val="black"/>
                </a:solidFill>
                <a:latin typeface="Arial"/>
                <a:cs typeface="Arial"/>
              </a:rPr>
              <a:t>de</a:t>
            </a:r>
            <a:r>
              <a:rPr sz="2471" b="1" spc="-31" dirty="0">
                <a:solidFill>
                  <a:prstClr val="black"/>
                </a:solidFill>
                <a:latin typeface="Arial"/>
                <a:cs typeface="Arial"/>
              </a:rPr>
              <a:t> </a:t>
            </a:r>
            <a:r>
              <a:rPr sz="2471" b="1" spc="-4" dirty="0">
                <a:solidFill>
                  <a:srgbClr val="FF0000"/>
                </a:solidFill>
                <a:latin typeface="Courier New"/>
                <a:cs typeface="Courier New"/>
              </a:rPr>
              <a:t>expr</a:t>
            </a:r>
            <a:r>
              <a:rPr sz="2471" b="1" spc="-838" dirty="0">
                <a:solidFill>
                  <a:srgbClr val="FF0000"/>
                </a:solidFill>
                <a:latin typeface="Courier New"/>
                <a:cs typeface="Courier New"/>
              </a:rPr>
              <a:t> </a:t>
            </a:r>
            <a:r>
              <a:rPr sz="2471" b="1" spc="-185" dirty="0">
                <a:solidFill>
                  <a:prstClr val="black"/>
                </a:solidFill>
                <a:latin typeface="Arial"/>
                <a:cs typeface="Arial"/>
              </a:rPr>
              <a:t>:</a:t>
            </a:r>
            <a:endParaRPr sz="2471" dirty="0">
              <a:solidFill>
                <a:prstClr val="black"/>
              </a:solidFill>
              <a:latin typeface="Arial"/>
              <a:cs typeface="Arial"/>
            </a:endParaRPr>
          </a:p>
          <a:p>
            <a:pPr marL="367572" defTabSz="806867">
              <a:spcBef>
                <a:spcPts val="556"/>
              </a:spcBef>
            </a:pPr>
            <a:r>
              <a:rPr sz="1500" spc="-44" dirty="0">
                <a:solidFill>
                  <a:srgbClr val="93B6D2"/>
                </a:solidFill>
                <a:latin typeface="Microsoft Sans Serif"/>
                <a:cs typeface="Microsoft Sans Serif"/>
              </a:rPr>
              <a:t>🞑</a:t>
            </a:r>
            <a:r>
              <a:rPr sz="1500" spc="-26" dirty="0">
                <a:solidFill>
                  <a:srgbClr val="93B6D2"/>
                </a:solidFill>
                <a:latin typeface="Microsoft Sans Serif"/>
                <a:cs typeface="Microsoft Sans Serif"/>
              </a:rPr>
              <a:t> </a:t>
            </a:r>
            <a:r>
              <a:rPr sz="2162" spc="9" dirty="0">
                <a:solidFill>
                  <a:prstClr val="black"/>
                </a:solidFill>
                <a:latin typeface="Courier New"/>
                <a:cs typeface="Courier New"/>
              </a:rPr>
              <a:t>expr</a:t>
            </a:r>
            <a:r>
              <a:rPr sz="2162" spc="13" dirty="0">
                <a:solidFill>
                  <a:prstClr val="black"/>
                </a:solidFill>
                <a:latin typeface="Courier New"/>
                <a:cs typeface="Courier New"/>
              </a:rPr>
              <a:t> </a:t>
            </a:r>
            <a:r>
              <a:rPr sz="2162" spc="9" dirty="0">
                <a:solidFill>
                  <a:prstClr val="black"/>
                </a:solidFill>
                <a:latin typeface="Courier New"/>
                <a:cs typeface="Courier New"/>
              </a:rPr>
              <a:t>$nbr1</a:t>
            </a:r>
            <a:r>
              <a:rPr sz="2162" spc="13" dirty="0">
                <a:solidFill>
                  <a:prstClr val="black"/>
                </a:solidFill>
                <a:latin typeface="Courier New"/>
                <a:cs typeface="Courier New"/>
              </a:rPr>
              <a:t> </a:t>
            </a:r>
            <a:r>
              <a:rPr sz="2162" spc="9" dirty="0">
                <a:solidFill>
                  <a:prstClr val="black"/>
                </a:solidFill>
                <a:latin typeface="Courier New"/>
                <a:cs typeface="Courier New"/>
              </a:rPr>
              <a:t>opérateur</a:t>
            </a:r>
            <a:r>
              <a:rPr sz="2162" spc="13" dirty="0">
                <a:solidFill>
                  <a:prstClr val="black"/>
                </a:solidFill>
                <a:latin typeface="Courier New"/>
                <a:cs typeface="Courier New"/>
              </a:rPr>
              <a:t> </a:t>
            </a:r>
            <a:r>
              <a:rPr sz="2162" spc="9" dirty="0">
                <a:solidFill>
                  <a:prstClr val="black"/>
                </a:solidFill>
                <a:latin typeface="Courier New"/>
                <a:cs typeface="Courier New"/>
              </a:rPr>
              <a:t>$nbr2</a:t>
            </a:r>
            <a:endParaRPr sz="2162" dirty="0">
              <a:solidFill>
                <a:prstClr val="black"/>
              </a:solidFill>
              <a:latin typeface="Courier New"/>
              <a:cs typeface="Courier New"/>
            </a:endParaRPr>
          </a:p>
          <a:p>
            <a:pPr marL="367572" defTabSz="806867">
              <a:spcBef>
                <a:spcPts val="582"/>
              </a:spcBef>
            </a:pPr>
            <a:r>
              <a:rPr sz="1500" spc="-146" dirty="0">
                <a:solidFill>
                  <a:srgbClr val="93B6D2"/>
                </a:solidFill>
                <a:latin typeface="Microsoft Sans Serif"/>
                <a:cs typeface="Microsoft Sans Serif"/>
              </a:rPr>
              <a:t>🞑 </a:t>
            </a:r>
            <a:r>
              <a:rPr sz="1500" spc="-71" dirty="0">
                <a:solidFill>
                  <a:srgbClr val="93B6D2"/>
                </a:solidFill>
                <a:latin typeface="Microsoft Sans Serif"/>
                <a:cs typeface="Microsoft Sans Serif"/>
              </a:rPr>
              <a:t> </a:t>
            </a:r>
            <a:r>
              <a:rPr sz="2162" spc="9" dirty="0">
                <a:solidFill>
                  <a:prstClr val="black"/>
                </a:solidFill>
                <a:latin typeface="Courier New"/>
                <a:cs typeface="Courier New"/>
              </a:rPr>
              <a:t>expr</a:t>
            </a:r>
            <a:r>
              <a:rPr sz="2162" spc="-693" dirty="0">
                <a:solidFill>
                  <a:prstClr val="black"/>
                </a:solidFill>
                <a:latin typeface="Courier New"/>
                <a:cs typeface="Courier New"/>
              </a:rPr>
              <a:t> </a:t>
            </a:r>
            <a:r>
              <a:rPr sz="2162" spc="9" dirty="0">
                <a:solidFill>
                  <a:prstClr val="black"/>
                </a:solidFill>
                <a:latin typeface="Courier New"/>
                <a:cs typeface="Courier New"/>
              </a:rPr>
              <a:t>$chaine</a:t>
            </a:r>
            <a:r>
              <a:rPr sz="2162" spc="22" dirty="0">
                <a:solidFill>
                  <a:prstClr val="black"/>
                </a:solidFill>
                <a:latin typeface="Courier New"/>
                <a:cs typeface="Courier New"/>
              </a:rPr>
              <a:t> </a:t>
            </a:r>
            <a:r>
              <a:rPr sz="2162" spc="-124" dirty="0">
                <a:solidFill>
                  <a:prstClr val="black"/>
                </a:solidFill>
                <a:latin typeface="Microsoft Sans Serif"/>
                <a:cs typeface="Microsoft Sans Serif"/>
              </a:rPr>
              <a:t>:</a:t>
            </a:r>
            <a:r>
              <a:rPr sz="2162" spc="26" dirty="0">
                <a:solidFill>
                  <a:prstClr val="black"/>
                </a:solidFill>
                <a:latin typeface="Microsoft Sans Serif"/>
                <a:cs typeface="Microsoft Sans Serif"/>
              </a:rPr>
              <a:t> </a:t>
            </a:r>
            <a:r>
              <a:rPr sz="2162" spc="-180" dirty="0">
                <a:solidFill>
                  <a:prstClr val="black"/>
                </a:solidFill>
                <a:latin typeface="Microsoft Sans Serif"/>
                <a:cs typeface="Microsoft Sans Serif"/>
              </a:rPr>
              <a:t>e</a:t>
            </a:r>
            <a:r>
              <a:rPr sz="2162" spc="4" dirty="0">
                <a:solidFill>
                  <a:prstClr val="black"/>
                </a:solidFill>
                <a:latin typeface="Microsoft Sans Serif"/>
                <a:cs typeface="Microsoft Sans Serif"/>
              </a:rPr>
              <a:t>xpr</a:t>
            </a:r>
            <a:r>
              <a:rPr sz="2162" spc="-282" dirty="0">
                <a:solidFill>
                  <a:prstClr val="black"/>
                </a:solidFill>
                <a:latin typeface="Microsoft Sans Serif"/>
                <a:cs typeface="Microsoft Sans Serif"/>
              </a:rPr>
              <a:t>es</a:t>
            </a:r>
            <a:r>
              <a:rPr sz="2162" spc="-260" dirty="0">
                <a:solidFill>
                  <a:prstClr val="black"/>
                </a:solidFill>
                <a:latin typeface="Microsoft Sans Serif"/>
                <a:cs typeface="Microsoft Sans Serif"/>
              </a:rPr>
              <a:t>s</a:t>
            </a:r>
            <a:r>
              <a:rPr sz="2162" spc="-115" dirty="0">
                <a:solidFill>
                  <a:prstClr val="black"/>
                </a:solidFill>
                <a:latin typeface="Microsoft Sans Serif"/>
                <a:cs typeface="Microsoft Sans Serif"/>
              </a:rPr>
              <a:t>io</a:t>
            </a:r>
            <a:r>
              <a:rPr sz="2162" spc="-159" dirty="0">
                <a:solidFill>
                  <a:prstClr val="black"/>
                </a:solidFill>
                <a:latin typeface="Microsoft Sans Serif"/>
                <a:cs typeface="Microsoft Sans Serif"/>
              </a:rPr>
              <a:t>n</a:t>
            </a:r>
            <a:r>
              <a:rPr sz="2162" spc="26" dirty="0">
                <a:solidFill>
                  <a:prstClr val="black"/>
                </a:solidFill>
                <a:latin typeface="Microsoft Sans Serif"/>
                <a:cs typeface="Microsoft Sans Serif"/>
              </a:rPr>
              <a:t> </a:t>
            </a:r>
            <a:r>
              <a:rPr sz="2162" spc="-71" dirty="0">
                <a:solidFill>
                  <a:prstClr val="black"/>
                </a:solidFill>
                <a:latin typeface="Microsoft Sans Serif"/>
                <a:cs typeface="Microsoft Sans Serif"/>
              </a:rPr>
              <a:t>régulière</a:t>
            </a:r>
            <a:endParaRPr sz="2162" dirty="0">
              <a:solidFill>
                <a:prstClr val="black"/>
              </a:solidFill>
              <a:latin typeface="Microsoft Sans Serif"/>
              <a:cs typeface="Microsoft Sans Serif"/>
            </a:endParaRPr>
          </a:p>
          <a:p>
            <a:pPr marL="320505" indent="-309859" defTabSz="806867">
              <a:spcBef>
                <a:spcPts val="803"/>
              </a:spcBef>
              <a:buClr>
                <a:srgbClr val="DD8046"/>
              </a:buClr>
              <a:buSzPct val="60416"/>
              <a:buFont typeface="Wingdings"/>
              <a:buChar char=""/>
              <a:tabLst>
                <a:tab pos="320505" algn="l"/>
                <a:tab pos="321066" algn="l"/>
              </a:tabLst>
            </a:pPr>
            <a:r>
              <a:rPr sz="2118" spc="-106" dirty="0">
                <a:solidFill>
                  <a:prstClr val="black"/>
                </a:solidFill>
                <a:latin typeface="Microsoft Sans Serif"/>
                <a:cs typeface="Microsoft Sans Serif"/>
              </a:rPr>
              <a:t>Attention</a:t>
            </a:r>
            <a:r>
              <a:rPr sz="2118" spc="18" dirty="0">
                <a:solidFill>
                  <a:prstClr val="black"/>
                </a:solidFill>
                <a:latin typeface="Microsoft Sans Serif"/>
                <a:cs typeface="Microsoft Sans Serif"/>
              </a:rPr>
              <a:t> </a:t>
            </a:r>
            <a:r>
              <a:rPr sz="2118" spc="-13" dirty="0">
                <a:solidFill>
                  <a:prstClr val="black"/>
                </a:solidFill>
                <a:latin typeface="Microsoft Sans Serif"/>
                <a:cs typeface="Microsoft Sans Serif"/>
              </a:rPr>
              <a:t>à</a:t>
            </a:r>
            <a:r>
              <a:rPr sz="2118" spc="31" dirty="0">
                <a:solidFill>
                  <a:prstClr val="black"/>
                </a:solidFill>
                <a:latin typeface="Microsoft Sans Serif"/>
                <a:cs typeface="Microsoft Sans Serif"/>
              </a:rPr>
              <a:t> </a:t>
            </a:r>
            <a:r>
              <a:rPr sz="2118" spc="-66" dirty="0">
                <a:solidFill>
                  <a:prstClr val="black"/>
                </a:solidFill>
                <a:latin typeface="Microsoft Sans Serif"/>
                <a:cs typeface="Microsoft Sans Serif"/>
              </a:rPr>
              <a:t>l’interprétation</a:t>
            </a:r>
            <a:r>
              <a:rPr sz="2118" spc="13" dirty="0">
                <a:solidFill>
                  <a:prstClr val="black"/>
                </a:solidFill>
                <a:latin typeface="Microsoft Sans Serif"/>
                <a:cs typeface="Microsoft Sans Serif"/>
              </a:rPr>
              <a:t> </a:t>
            </a:r>
            <a:r>
              <a:rPr sz="2118" spc="-66" dirty="0">
                <a:solidFill>
                  <a:prstClr val="black"/>
                </a:solidFill>
                <a:latin typeface="Microsoft Sans Serif"/>
                <a:cs typeface="Microsoft Sans Serif"/>
              </a:rPr>
              <a:t>de</a:t>
            </a:r>
            <a:r>
              <a:rPr sz="2118" spc="22" dirty="0">
                <a:solidFill>
                  <a:prstClr val="black"/>
                </a:solidFill>
                <a:latin typeface="Microsoft Sans Serif"/>
                <a:cs typeface="Microsoft Sans Serif"/>
              </a:rPr>
              <a:t> </a:t>
            </a:r>
            <a:r>
              <a:rPr sz="2118" spc="-124" dirty="0">
                <a:solidFill>
                  <a:prstClr val="black"/>
                </a:solidFill>
                <a:latin typeface="Microsoft Sans Serif"/>
                <a:cs typeface="Microsoft Sans Serif"/>
              </a:rPr>
              <a:t>certains</a:t>
            </a:r>
            <a:r>
              <a:rPr sz="2118" spc="22" dirty="0">
                <a:solidFill>
                  <a:prstClr val="black"/>
                </a:solidFill>
                <a:latin typeface="Microsoft Sans Serif"/>
                <a:cs typeface="Microsoft Sans Serif"/>
              </a:rPr>
              <a:t> </a:t>
            </a:r>
            <a:r>
              <a:rPr sz="2118" spc="-115" dirty="0">
                <a:solidFill>
                  <a:prstClr val="black"/>
                </a:solidFill>
                <a:latin typeface="Microsoft Sans Serif"/>
                <a:cs typeface="Microsoft Sans Serif"/>
              </a:rPr>
              <a:t>caractères</a:t>
            </a:r>
            <a:r>
              <a:rPr sz="2118" spc="31" dirty="0">
                <a:solidFill>
                  <a:prstClr val="black"/>
                </a:solidFill>
                <a:latin typeface="Microsoft Sans Serif"/>
                <a:cs typeface="Microsoft Sans Serif"/>
              </a:rPr>
              <a:t> </a:t>
            </a:r>
            <a:r>
              <a:rPr sz="2118" spc="-128" dirty="0">
                <a:solidFill>
                  <a:prstClr val="black"/>
                </a:solidFill>
                <a:latin typeface="Microsoft Sans Serif"/>
                <a:cs typeface="Microsoft Sans Serif"/>
              </a:rPr>
              <a:t>spéciaux</a:t>
            </a:r>
            <a:r>
              <a:rPr sz="2118" spc="26" dirty="0">
                <a:solidFill>
                  <a:prstClr val="black"/>
                </a:solidFill>
                <a:latin typeface="Microsoft Sans Serif"/>
                <a:cs typeface="Microsoft Sans Serif"/>
              </a:rPr>
              <a:t> </a:t>
            </a:r>
            <a:r>
              <a:rPr sz="2118" spc="-132" dirty="0">
                <a:solidFill>
                  <a:prstClr val="black"/>
                </a:solidFill>
                <a:latin typeface="Microsoft Sans Serif"/>
                <a:cs typeface="Microsoft Sans Serif"/>
              </a:rPr>
              <a:t>!!</a:t>
            </a:r>
            <a:endParaRPr sz="2118" dirty="0">
              <a:solidFill>
                <a:prstClr val="black"/>
              </a:solidFill>
              <a:latin typeface="Microsoft Sans Serif"/>
              <a:cs typeface="Microsoft Sans Serif"/>
            </a:endParaRPr>
          </a:p>
          <a:p>
            <a:pPr marL="320505" indent="-309859" defTabSz="806867">
              <a:spcBef>
                <a:spcPts val="710"/>
              </a:spcBef>
              <a:buClr>
                <a:srgbClr val="DD8046"/>
              </a:buClr>
              <a:buSzPct val="60416"/>
              <a:buFont typeface="Wingdings"/>
              <a:buChar char=""/>
              <a:tabLst>
                <a:tab pos="320505" algn="l"/>
                <a:tab pos="321066" algn="l"/>
              </a:tabLst>
            </a:pPr>
            <a:r>
              <a:rPr sz="2118" spc="-278" dirty="0">
                <a:solidFill>
                  <a:prstClr val="black"/>
                </a:solidFill>
                <a:latin typeface="Microsoft Sans Serif"/>
                <a:cs typeface="Microsoft Sans Serif"/>
              </a:rPr>
              <a:t>E</a:t>
            </a:r>
            <a:r>
              <a:rPr sz="2118" spc="-251" dirty="0">
                <a:solidFill>
                  <a:prstClr val="black"/>
                </a:solidFill>
                <a:latin typeface="Microsoft Sans Serif"/>
                <a:cs typeface="Microsoft Sans Serif"/>
              </a:rPr>
              <a:t>x</a:t>
            </a:r>
            <a:r>
              <a:rPr sz="2118" spc="-190" dirty="0">
                <a:solidFill>
                  <a:prstClr val="black"/>
                </a:solidFill>
                <a:latin typeface="Microsoft Sans Serif"/>
                <a:cs typeface="Microsoft Sans Serif"/>
              </a:rPr>
              <a:t>e</a:t>
            </a:r>
            <a:r>
              <a:rPr sz="2118" spc="-291" dirty="0">
                <a:solidFill>
                  <a:prstClr val="black"/>
                </a:solidFill>
                <a:latin typeface="Microsoft Sans Serif"/>
                <a:cs typeface="Microsoft Sans Serif"/>
              </a:rPr>
              <a:t>m</a:t>
            </a:r>
            <a:r>
              <a:rPr sz="2118" spc="-49" dirty="0">
                <a:solidFill>
                  <a:prstClr val="black"/>
                </a:solidFill>
                <a:latin typeface="Microsoft Sans Serif"/>
                <a:cs typeface="Microsoft Sans Serif"/>
              </a:rPr>
              <a:t>ple</a:t>
            </a:r>
            <a:r>
              <a:rPr sz="2118" spc="13" dirty="0">
                <a:solidFill>
                  <a:prstClr val="black"/>
                </a:solidFill>
                <a:latin typeface="Microsoft Sans Serif"/>
                <a:cs typeface="Microsoft Sans Serif"/>
              </a:rPr>
              <a:t> </a:t>
            </a:r>
            <a:r>
              <a:rPr sz="2118" spc="-128" dirty="0">
                <a:solidFill>
                  <a:prstClr val="black"/>
                </a:solidFill>
                <a:latin typeface="Microsoft Sans Serif"/>
                <a:cs typeface="Microsoft Sans Serif"/>
              </a:rPr>
              <a:t>:</a:t>
            </a:r>
            <a:r>
              <a:rPr sz="2118" spc="18" dirty="0">
                <a:solidFill>
                  <a:prstClr val="black"/>
                </a:solidFill>
                <a:latin typeface="Microsoft Sans Serif"/>
                <a:cs typeface="Microsoft Sans Serif"/>
              </a:rPr>
              <a:t> </a:t>
            </a:r>
            <a:r>
              <a:rPr sz="2118" spc="-278" dirty="0">
                <a:solidFill>
                  <a:prstClr val="black"/>
                </a:solidFill>
                <a:latin typeface="Microsoft Sans Serif"/>
                <a:cs typeface="Microsoft Sans Serif"/>
              </a:rPr>
              <a:t>Les</a:t>
            </a:r>
            <a:r>
              <a:rPr sz="2118" spc="22" dirty="0">
                <a:solidFill>
                  <a:prstClr val="black"/>
                </a:solidFill>
                <a:latin typeface="Microsoft Sans Serif"/>
                <a:cs typeface="Microsoft Sans Serif"/>
              </a:rPr>
              <a:t> </a:t>
            </a:r>
            <a:r>
              <a:rPr sz="2118" spc="-185" dirty="0">
                <a:solidFill>
                  <a:prstClr val="black"/>
                </a:solidFill>
                <a:latin typeface="Microsoft Sans Serif"/>
                <a:cs typeface="Microsoft Sans Serif"/>
              </a:rPr>
              <a:t>e</a:t>
            </a:r>
            <a:r>
              <a:rPr sz="2118" spc="-4" dirty="0">
                <a:solidFill>
                  <a:prstClr val="black"/>
                </a:solidFill>
                <a:latin typeface="Microsoft Sans Serif"/>
                <a:cs typeface="Microsoft Sans Serif"/>
              </a:rPr>
              <a:t>x</a:t>
            </a:r>
            <a:r>
              <a:rPr sz="2118" spc="-13" dirty="0">
                <a:solidFill>
                  <a:prstClr val="black"/>
                </a:solidFill>
                <a:latin typeface="Microsoft Sans Serif"/>
                <a:cs typeface="Microsoft Sans Serif"/>
              </a:rPr>
              <a:t>p</a:t>
            </a:r>
            <a:r>
              <a:rPr sz="2118" spc="-202" dirty="0">
                <a:solidFill>
                  <a:prstClr val="black"/>
                </a:solidFill>
                <a:latin typeface="Microsoft Sans Serif"/>
                <a:cs typeface="Microsoft Sans Serif"/>
              </a:rPr>
              <a:t>res</a:t>
            </a:r>
            <a:r>
              <a:rPr sz="2118" spc="-216" dirty="0">
                <a:solidFill>
                  <a:prstClr val="black"/>
                </a:solidFill>
                <a:latin typeface="Microsoft Sans Serif"/>
                <a:cs typeface="Microsoft Sans Serif"/>
              </a:rPr>
              <a:t>s</a:t>
            </a:r>
            <a:r>
              <a:rPr sz="2118" spc="-185" dirty="0">
                <a:solidFill>
                  <a:prstClr val="black"/>
                </a:solidFill>
                <a:latin typeface="Microsoft Sans Serif"/>
                <a:cs typeface="Microsoft Sans Serif"/>
              </a:rPr>
              <a:t>ion</a:t>
            </a:r>
            <a:r>
              <a:rPr sz="2118" spc="-202" dirty="0">
                <a:solidFill>
                  <a:prstClr val="black"/>
                </a:solidFill>
                <a:latin typeface="Microsoft Sans Serif"/>
                <a:cs typeface="Microsoft Sans Serif"/>
              </a:rPr>
              <a:t>s</a:t>
            </a:r>
            <a:r>
              <a:rPr sz="2118" spc="13" dirty="0">
                <a:solidFill>
                  <a:prstClr val="black"/>
                </a:solidFill>
                <a:latin typeface="Microsoft Sans Serif"/>
                <a:cs typeface="Microsoft Sans Serif"/>
              </a:rPr>
              <a:t> </a:t>
            </a:r>
            <a:r>
              <a:rPr sz="2118" spc="-106" dirty="0">
                <a:solidFill>
                  <a:prstClr val="black"/>
                </a:solidFill>
                <a:latin typeface="Microsoft Sans Serif"/>
                <a:cs typeface="Microsoft Sans Serif"/>
              </a:rPr>
              <a:t>arithmé</a:t>
            </a:r>
            <a:r>
              <a:rPr sz="2118" spc="-71" dirty="0">
                <a:solidFill>
                  <a:prstClr val="black"/>
                </a:solidFill>
                <a:latin typeface="Microsoft Sans Serif"/>
                <a:cs typeface="Microsoft Sans Serif"/>
              </a:rPr>
              <a:t>t</a:t>
            </a:r>
            <a:r>
              <a:rPr sz="2118" spc="-154" dirty="0">
                <a:solidFill>
                  <a:prstClr val="black"/>
                </a:solidFill>
                <a:latin typeface="Microsoft Sans Serif"/>
                <a:cs typeface="Microsoft Sans Serif"/>
              </a:rPr>
              <a:t>iques</a:t>
            </a:r>
            <a:endParaRPr sz="2118" dirty="0">
              <a:solidFill>
                <a:prstClr val="black"/>
              </a:solidFill>
              <a:latin typeface="Microsoft Sans Serif"/>
              <a:cs typeface="Microsoft Sans Serif"/>
            </a:endParaRPr>
          </a:p>
          <a:p>
            <a:pPr marL="321626" marR="4304969" defTabSz="806867">
              <a:lnSpc>
                <a:spcPts val="2294"/>
              </a:lnSpc>
              <a:spcBef>
                <a:spcPts val="115"/>
              </a:spcBef>
            </a:pPr>
            <a:r>
              <a:rPr sz="1456" spc="4" dirty="0">
                <a:solidFill>
                  <a:prstClr val="black"/>
                </a:solidFill>
                <a:latin typeface="Courier New"/>
                <a:cs typeface="Courier New"/>
              </a:rPr>
              <a:t>d=`expr </a:t>
            </a:r>
            <a:r>
              <a:rPr sz="1456" spc="9" dirty="0">
                <a:solidFill>
                  <a:prstClr val="black"/>
                </a:solidFill>
                <a:latin typeface="Courier New"/>
                <a:cs typeface="Courier New"/>
              </a:rPr>
              <a:t>6 + </a:t>
            </a:r>
            <a:r>
              <a:rPr sz="1456" spc="4" dirty="0">
                <a:solidFill>
                  <a:prstClr val="black"/>
                </a:solidFill>
                <a:latin typeface="Courier New"/>
                <a:cs typeface="Courier New"/>
              </a:rPr>
              <a:t>7`; echo </a:t>
            </a:r>
            <a:r>
              <a:rPr sz="1456" spc="9" dirty="0">
                <a:solidFill>
                  <a:prstClr val="black"/>
                </a:solidFill>
                <a:latin typeface="Courier New"/>
                <a:cs typeface="Courier New"/>
              </a:rPr>
              <a:t>"d = </a:t>
            </a:r>
            <a:r>
              <a:rPr sz="1456" dirty="0">
                <a:solidFill>
                  <a:prstClr val="black"/>
                </a:solidFill>
                <a:latin typeface="Courier New"/>
                <a:cs typeface="Courier New"/>
              </a:rPr>
              <a:t>$d" </a:t>
            </a:r>
            <a:r>
              <a:rPr sz="1456" spc="-865" dirty="0">
                <a:solidFill>
                  <a:prstClr val="black"/>
                </a:solidFill>
                <a:latin typeface="Courier New"/>
                <a:cs typeface="Courier New"/>
              </a:rPr>
              <a:t> </a:t>
            </a:r>
            <a:r>
              <a:rPr sz="1456" spc="4" dirty="0">
                <a:solidFill>
                  <a:prstClr val="black"/>
                </a:solidFill>
                <a:latin typeface="Courier New"/>
                <a:cs typeface="Courier New"/>
              </a:rPr>
              <a:t>d=`expr</a:t>
            </a:r>
            <a:r>
              <a:rPr sz="1456" dirty="0">
                <a:solidFill>
                  <a:prstClr val="black"/>
                </a:solidFill>
                <a:latin typeface="Courier New"/>
                <a:cs typeface="Courier New"/>
              </a:rPr>
              <a:t> </a:t>
            </a:r>
            <a:r>
              <a:rPr sz="1456" spc="4" dirty="0">
                <a:solidFill>
                  <a:prstClr val="black"/>
                </a:solidFill>
                <a:latin typeface="Courier New"/>
                <a:cs typeface="Courier New"/>
              </a:rPr>
              <a:t>6+7`;</a:t>
            </a:r>
            <a:r>
              <a:rPr sz="1456" dirty="0">
                <a:solidFill>
                  <a:prstClr val="black"/>
                </a:solidFill>
                <a:latin typeface="Courier New"/>
                <a:cs typeface="Courier New"/>
              </a:rPr>
              <a:t> </a:t>
            </a:r>
            <a:r>
              <a:rPr sz="1456" spc="4" dirty="0">
                <a:solidFill>
                  <a:prstClr val="black"/>
                </a:solidFill>
                <a:latin typeface="Courier New"/>
                <a:cs typeface="Courier New"/>
              </a:rPr>
              <a:t>echo</a:t>
            </a:r>
            <a:r>
              <a:rPr sz="1456" spc="-4" dirty="0">
                <a:solidFill>
                  <a:prstClr val="black"/>
                </a:solidFill>
                <a:latin typeface="Courier New"/>
                <a:cs typeface="Courier New"/>
              </a:rPr>
              <a:t> </a:t>
            </a:r>
            <a:r>
              <a:rPr sz="1456" spc="4" dirty="0">
                <a:solidFill>
                  <a:prstClr val="black"/>
                </a:solidFill>
                <a:latin typeface="Courier New"/>
                <a:cs typeface="Courier New"/>
              </a:rPr>
              <a:t>"d</a:t>
            </a:r>
            <a:r>
              <a:rPr sz="1456" spc="-4" dirty="0">
                <a:solidFill>
                  <a:prstClr val="black"/>
                </a:solidFill>
                <a:latin typeface="Courier New"/>
                <a:cs typeface="Courier New"/>
              </a:rPr>
              <a:t> </a:t>
            </a:r>
            <a:r>
              <a:rPr sz="1456" spc="9" dirty="0">
                <a:solidFill>
                  <a:prstClr val="black"/>
                </a:solidFill>
                <a:latin typeface="Courier New"/>
                <a:cs typeface="Courier New"/>
              </a:rPr>
              <a:t>=</a:t>
            </a:r>
            <a:r>
              <a:rPr sz="1456" dirty="0">
                <a:solidFill>
                  <a:prstClr val="black"/>
                </a:solidFill>
                <a:latin typeface="Courier New"/>
                <a:cs typeface="Courier New"/>
              </a:rPr>
              <a:t> </a:t>
            </a:r>
            <a:r>
              <a:rPr sz="1456" spc="4" dirty="0">
                <a:solidFill>
                  <a:prstClr val="black"/>
                </a:solidFill>
                <a:latin typeface="Courier New"/>
                <a:cs typeface="Courier New"/>
              </a:rPr>
              <a:t>$d“</a:t>
            </a:r>
            <a:endParaRPr sz="1456" dirty="0">
              <a:solidFill>
                <a:prstClr val="black"/>
              </a:solidFill>
              <a:latin typeface="Courier New"/>
              <a:cs typeface="Courier New"/>
            </a:endParaRPr>
          </a:p>
          <a:p>
            <a:pPr marL="321626" marR="4483" defTabSz="806867">
              <a:lnSpc>
                <a:spcPct val="110800"/>
              </a:lnSpc>
              <a:spcBef>
                <a:spcPts val="150"/>
              </a:spcBef>
              <a:tabLst>
                <a:tab pos="2161170" algn="l"/>
                <a:tab pos="4777883" algn="l"/>
              </a:tabLst>
            </a:pPr>
            <a:r>
              <a:rPr sz="2118" b="1" spc="-243" dirty="0">
                <a:solidFill>
                  <a:prstClr val="black"/>
                </a:solidFill>
                <a:latin typeface="Arial"/>
                <a:cs typeface="Arial"/>
              </a:rPr>
              <a:t>NB</a:t>
            </a:r>
            <a:r>
              <a:rPr sz="2118" spc="-128" dirty="0">
                <a:solidFill>
                  <a:prstClr val="black"/>
                </a:solidFill>
                <a:latin typeface="Microsoft Sans Serif"/>
                <a:cs typeface="Microsoft Sans Serif"/>
              </a:rPr>
              <a:t>:</a:t>
            </a:r>
            <a:r>
              <a:rPr sz="2118" spc="18" dirty="0">
                <a:solidFill>
                  <a:prstClr val="black"/>
                </a:solidFill>
                <a:latin typeface="Microsoft Sans Serif"/>
                <a:cs typeface="Microsoft Sans Serif"/>
              </a:rPr>
              <a:t> </a:t>
            </a:r>
            <a:r>
              <a:rPr sz="2118" spc="-243" dirty="0">
                <a:solidFill>
                  <a:prstClr val="black"/>
                </a:solidFill>
                <a:latin typeface="Microsoft Sans Serif"/>
                <a:cs typeface="Microsoft Sans Serif"/>
              </a:rPr>
              <a:t>sans</a:t>
            </a:r>
            <a:r>
              <a:rPr sz="2118" spc="13" dirty="0">
                <a:solidFill>
                  <a:prstClr val="black"/>
                </a:solidFill>
                <a:latin typeface="Microsoft Sans Serif"/>
                <a:cs typeface="Microsoft Sans Serif"/>
              </a:rPr>
              <a:t> </a:t>
            </a:r>
            <a:r>
              <a:rPr sz="2118" spc="-154" dirty="0">
                <a:solidFill>
                  <a:prstClr val="black"/>
                </a:solidFill>
                <a:latin typeface="Microsoft Sans Serif"/>
                <a:cs typeface="Microsoft Sans Serif"/>
              </a:rPr>
              <a:t>le</a:t>
            </a:r>
            <a:r>
              <a:rPr sz="2118" spc="-194" dirty="0">
                <a:solidFill>
                  <a:prstClr val="black"/>
                </a:solidFill>
                <a:latin typeface="Microsoft Sans Serif"/>
                <a:cs typeface="Microsoft Sans Serif"/>
              </a:rPr>
              <a:t>s</a:t>
            </a:r>
            <a:r>
              <a:rPr sz="2118" spc="18" dirty="0">
                <a:solidFill>
                  <a:prstClr val="black"/>
                </a:solidFill>
                <a:latin typeface="Microsoft Sans Serif"/>
                <a:cs typeface="Microsoft Sans Serif"/>
              </a:rPr>
              <a:t> </a:t>
            </a:r>
            <a:r>
              <a:rPr sz="2118" spc="-251" dirty="0">
                <a:solidFill>
                  <a:prstClr val="black"/>
                </a:solidFill>
                <a:latin typeface="Microsoft Sans Serif"/>
                <a:cs typeface="Microsoft Sans Serif"/>
              </a:rPr>
              <a:t>e</a:t>
            </a:r>
            <a:r>
              <a:rPr sz="2118" spc="-221" dirty="0">
                <a:solidFill>
                  <a:prstClr val="black"/>
                </a:solidFill>
                <a:latin typeface="Microsoft Sans Serif"/>
                <a:cs typeface="Microsoft Sans Serif"/>
              </a:rPr>
              <a:t>s</a:t>
            </a:r>
            <a:r>
              <a:rPr sz="2118" spc="-13" dirty="0">
                <a:solidFill>
                  <a:prstClr val="black"/>
                </a:solidFill>
                <a:latin typeface="Microsoft Sans Serif"/>
                <a:cs typeface="Microsoft Sans Serif"/>
              </a:rPr>
              <a:t>p</a:t>
            </a:r>
            <a:r>
              <a:rPr sz="2118" spc="-22" dirty="0">
                <a:solidFill>
                  <a:prstClr val="black"/>
                </a:solidFill>
                <a:latin typeface="Microsoft Sans Serif"/>
                <a:cs typeface="Microsoft Sans Serif"/>
              </a:rPr>
              <a:t>a</a:t>
            </a:r>
            <a:r>
              <a:rPr sz="2118" spc="-243" dirty="0">
                <a:solidFill>
                  <a:prstClr val="black"/>
                </a:solidFill>
                <a:latin typeface="Microsoft Sans Serif"/>
                <a:cs typeface="Microsoft Sans Serif"/>
              </a:rPr>
              <a:t>ces</a:t>
            </a:r>
            <a:r>
              <a:rPr sz="2118" spc="22" dirty="0">
                <a:solidFill>
                  <a:prstClr val="black"/>
                </a:solidFill>
                <a:latin typeface="Microsoft Sans Serif"/>
                <a:cs typeface="Microsoft Sans Serif"/>
              </a:rPr>
              <a:t> </a:t>
            </a:r>
            <a:r>
              <a:rPr sz="2118" spc="-128" dirty="0">
                <a:solidFill>
                  <a:prstClr val="black"/>
                </a:solidFill>
                <a:latin typeface="Microsoft Sans Serif"/>
                <a:cs typeface="Microsoft Sans Serif"/>
              </a:rPr>
              <a:t>ça</a:t>
            </a:r>
            <a:r>
              <a:rPr sz="2118" spc="26" dirty="0">
                <a:solidFill>
                  <a:prstClr val="black"/>
                </a:solidFill>
                <a:latin typeface="Microsoft Sans Serif"/>
                <a:cs typeface="Microsoft Sans Serif"/>
              </a:rPr>
              <a:t> </a:t>
            </a:r>
            <a:r>
              <a:rPr sz="2118" spc="-180" dirty="0">
                <a:solidFill>
                  <a:prstClr val="black"/>
                </a:solidFill>
                <a:latin typeface="Microsoft Sans Serif"/>
                <a:cs typeface="Microsoft Sans Serif"/>
              </a:rPr>
              <a:t>se</a:t>
            </a:r>
            <a:r>
              <a:rPr sz="2118" spc="-128" dirty="0">
                <a:solidFill>
                  <a:prstClr val="black"/>
                </a:solidFill>
                <a:latin typeface="Microsoft Sans Serif"/>
                <a:cs typeface="Microsoft Sans Serif"/>
              </a:rPr>
              <a:t>r</a:t>
            </a:r>
            <a:r>
              <a:rPr sz="2118" spc="-13" dirty="0">
                <a:solidFill>
                  <a:prstClr val="black"/>
                </a:solidFill>
                <a:latin typeface="Microsoft Sans Serif"/>
                <a:cs typeface="Microsoft Sans Serif"/>
              </a:rPr>
              <a:t>a</a:t>
            </a:r>
            <a:r>
              <a:rPr sz="2118" spc="22" dirty="0">
                <a:solidFill>
                  <a:prstClr val="black"/>
                </a:solidFill>
                <a:latin typeface="Microsoft Sans Serif"/>
                <a:cs typeface="Microsoft Sans Serif"/>
              </a:rPr>
              <a:t> </a:t>
            </a:r>
            <a:r>
              <a:rPr sz="2118" spc="-75" dirty="0">
                <a:solidFill>
                  <a:prstClr val="black"/>
                </a:solidFill>
                <a:latin typeface="Microsoft Sans Serif"/>
                <a:cs typeface="Microsoft Sans Serif"/>
              </a:rPr>
              <a:t>interprété</a:t>
            </a:r>
            <a:r>
              <a:rPr sz="2118" spc="-93" dirty="0">
                <a:solidFill>
                  <a:prstClr val="black"/>
                </a:solidFill>
                <a:latin typeface="Microsoft Sans Serif"/>
                <a:cs typeface="Microsoft Sans Serif"/>
              </a:rPr>
              <a:t>e</a:t>
            </a:r>
            <a:r>
              <a:rPr sz="2118" dirty="0">
                <a:solidFill>
                  <a:prstClr val="black"/>
                </a:solidFill>
                <a:latin typeface="Microsoft Sans Serif"/>
                <a:cs typeface="Microsoft Sans Serif"/>
              </a:rPr>
              <a:t>	</a:t>
            </a:r>
            <a:r>
              <a:rPr sz="2118" spc="-202" dirty="0">
                <a:solidFill>
                  <a:prstClr val="black"/>
                </a:solidFill>
                <a:latin typeface="Microsoft Sans Serif"/>
                <a:cs typeface="Microsoft Sans Serif"/>
              </a:rPr>
              <a:t>co</a:t>
            </a:r>
            <a:r>
              <a:rPr sz="2118" spc="-326" dirty="0">
                <a:solidFill>
                  <a:prstClr val="black"/>
                </a:solidFill>
                <a:latin typeface="Microsoft Sans Serif"/>
                <a:cs typeface="Microsoft Sans Serif"/>
              </a:rPr>
              <a:t>m</a:t>
            </a:r>
            <a:r>
              <a:rPr sz="2118" spc="-238" dirty="0">
                <a:solidFill>
                  <a:prstClr val="black"/>
                </a:solidFill>
                <a:latin typeface="Microsoft Sans Serif"/>
                <a:cs typeface="Microsoft Sans Serif"/>
              </a:rPr>
              <a:t>me</a:t>
            </a:r>
            <a:r>
              <a:rPr sz="2118" spc="18" dirty="0">
                <a:solidFill>
                  <a:prstClr val="black"/>
                </a:solidFill>
                <a:latin typeface="Microsoft Sans Serif"/>
                <a:cs typeface="Microsoft Sans Serif"/>
              </a:rPr>
              <a:t> </a:t>
            </a:r>
            <a:r>
              <a:rPr sz="2118" spc="-163" dirty="0">
                <a:solidFill>
                  <a:prstClr val="black"/>
                </a:solidFill>
                <a:latin typeface="Microsoft Sans Serif"/>
                <a:cs typeface="Microsoft Sans Serif"/>
              </a:rPr>
              <a:t>c</a:t>
            </a:r>
            <a:r>
              <a:rPr sz="2118" spc="-132" dirty="0">
                <a:solidFill>
                  <a:prstClr val="black"/>
                </a:solidFill>
                <a:latin typeface="Microsoft Sans Serif"/>
                <a:cs typeface="Microsoft Sans Serif"/>
              </a:rPr>
              <a:t>haîn</a:t>
            </a:r>
            <a:r>
              <a:rPr sz="2118" spc="-119" dirty="0">
                <a:solidFill>
                  <a:prstClr val="black"/>
                </a:solidFill>
                <a:latin typeface="Microsoft Sans Serif"/>
                <a:cs typeface="Microsoft Sans Serif"/>
              </a:rPr>
              <a:t>e</a:t>
            </a:r>
            <a:r>
              <a:rPr sz="2118" spc="9" dirty="0">
                <a:solidFill>
                  <a:prstClr val="black"/>
                </a:solidFill>
                <a:latin typeface="Microsoft Sans Serif"/>
                <a:cs typeface="Microsoft Sans Serif"/>
              </a:rPr>
              <a:t> </a:t>
            </a:r>
            <a:r>
              <a:rPr sz="2118" spc="-66" dirty="0">
                <a:solidFill>
                  <a:prstClr val="black"/>
                </a:solidFill>
                <a:latin typeface="Microsoft Sans Serif"/>
                <a:cs typeface="Microsoft Sans Serif"/>
              </a:rPr>
              <a:t>de</a:t>
            </a:r>
            <a:r>
              <a:rPr sz="2118" spc="22" dirty="0">
                <a:solidFill>
                  <a:prstClr val="black"/>
                </a:solidFill>
                <a:latin typeface="Microsoft Sans Serif"/>
                <a:cs typeface="Microsoft Sans Serif"/>
              </a:rPr>
              <a:t> </a:t>
            </a:r>
            <a:r>
              <a:rPr sz="2118" spc="-97" dirty="0">
                <a:solidFill>
                  <a:prstClr val="black"/>
                </a:solidFill>
                <a:latin typeface="Microsoft Sans Serif"/>
                <a:cs typeface="Microsoft Sans Serif"/>
              </a:rPr>
              <a:t>ca</a:t>
            </a:r>
            <a:r>
              <a:rPr sz="2118" spc="-79" dirty="0">
                <a:solidFill>
                  <a:prstClr val="black"/>
                </a:solidFill>
                <a:latin typeface="Microsoft Sans Serif"/>
                <a:cs typeface="Microsoft Sans Serif"/>
              </a:rPr>
              <a:t>r</a:t>
            </a:r>
            <a:r>
              <a:rPr sz="2118" spc="-124" dirty="0">
                <a:solidFill>
                  <a:prstClr val="black"/>
                </a:solidFill>
                <a:latin typeface="Microsoft Sans Serif"/>
                <a:cs typeface="Microsoft Sans Serif"/>
              </a:rPr>
              <a:t>actère</a:t>
            </a:r>
            <a:r>
              <a:rPr sz="2118" spc="-154" dirty="0">
                <a:solidFill>
                  <a:prstClr val="black"/>
                </a:solidFill>
                <a:latin typeface="Microsoft Sans Serif"/>
                <a:cs typeface="Microsoft Sans Serif"/>
              </a:rPr>
              <a:t>s</a:t>
            </a:r>
            <a:r>
              <a:rPr sz="2118" spc="-124" dirty="0">
                <a:solidFill>
                  <a:prstClr val="black"/>
                </a:solidFill>
                <a:latin typeface="Microsoft Sans Serif"/>
                <a:cs typeface="Microsoft Sans Serif"/>
              </a:rPr>
              <a:t>.  </a:t>
            </a:r>
            <a:r>
              <a:rPr sz="2118" spc="-278" dirty="0">
                <a:solidFill>
                  <a:prstClr val="black"/>
                </a:solidFill>
                <a:latin typeface="Microsoft Sans Serif"/>
                <a:cs typeface="Microsoft Sans Serif"/>
              </a:rPr>
              <a:t>Les</a:t>
            </a:r>
            <a:r>
              <a:rPr sz="2118" spc="-274" dirty="0">
                <a:solidFill>
                  <a:prstClr val="black"/>
                </a:solidFill>
                <a:latin typeface="Microsoft Sans Serif"/>
                <a:cs typeface="Microsoft Sans Serif"/>
              </a:rPr>
              <a:t> </a:t>
            </a:r>
            <a:r>
              <a:rPr sz="2118" spc="-154" dirty="0">
                <a:solidFill>
                  <a:prstClr val="black"/>
                </a:solidFill>
                <a:latin typeface="Microsoft Sans Serif"/>
                <a:cs typeface="Microsoft Sans Serif"/>
              </a:rPr>
              <a:t>arguments </a:t>
            </a:r>
            <a:r>
              <a:rPr sz="2118" spc="-71" dirty="0">
                <a:solidFill>
                  <a:prstClr val="black"/>
                </a:solidFill>
                <a:latin typeface="Microsoft Sans Serif"/>
                <a:cs typeface="Microsoft Sans Serif"/>
              </a:rPr>
              <a:t>de </a:t>
            </a:r>
            <a:r>
              <a:rPr sz="2118" spc="-18" dirty="0">
                <a:solidFill>
                  <a:prstClr val="black"/>
                </a:solidFill>
                <a:latin typeface="Microsoft Sans Serif"/>
                <a:cs typeface="Microsoft Sans Serif"/>
              </a:rPr>
              <a:t>la </a:t>
            </a:r>
            <a:r>
              <a:rPr sz="2118" spc="-185" dirty="0">
                <a:solidFill>
                  <a:prstClr val="black"/>
                </a:solidFill>
                <a:latin typeface="Microsoft Sans Serif"/>
                <a:cs typeface="Microsoft Sans Serif"/>
              </a:rPr>
              <a:t>commande</a:t>
            </a:r>
            <a:r>
              <a:rPr sz="2118" spc="-180" dirty="0">
                <a:solidFill>
                  <a:prstClr val="black"/>
                </a:solidFill>
                <a:latin typeface="Microsoft Sans Serif"/>
                <a:cs typeface="Microsoft Sans Serif"/>
              </a:rPr>
              <a:t> </a:t>
            </a:r>
            <a:r>
              <a:rPr sz="2162" spc="9" dirty="0">
                <a:solidFill>
                  <a:prstClr val="black"/>
                </a:solidFill>
                <a:latin typeface="Courier New"/>
                <a:cs typeface="Courier New"/>
              </a:rPr>
              <a:t>expr </a:t>
            </a:r>
            <a:r>
              <a:rPr sz="2118" spc="-101" dirty="0">
                <a:solidFill>
                  <a:prstClr val="black"/>
                </a:solidFill>
                <a:latin typeface="Microsoft Sans Serif"/>
                <a:cs typeface="Microsoft Sans Serif"/>
              </a:rPr>
              <a:t>doivent </a:t>
            </a:r>
            <a:r>
              <a:rPr sz="2118" spc="-141" dirty="0">
                <a:solidFill>
                  <a:prstClr val="black"/>
                </a:solidFill>
                <a:latin typeface="Microsoft Sans Serif"/>
                <a:cs typeface="Microsoft Sans Serif"/>
              </a:rPr>
              <a:t>toujours </a:t>
            </a:r>
            <a:r>
              <a:rPr sz="2118" spc="-66" dirty="0">
                <a:solidFill>
                  <a:prstClr val="black"/>
                </a:solidFill>
                <a:latin typeface="Microsoft Sans Serif"/>
                <a:cs typeface="Microsoft Sans Serif"/>
              </a:rPr>
              <a:t>être </a:t>
            </a:r>
            <a:r>
              <a:rPr sz="2118" spc="-141" dirty="0">
                <a:solidFill>
                  <a:prstClr val="black"/>
                </a:solidFill>
                <a:latin typeface="Microsoft Sans Serif"/>
                <a:cs typeface="Microsoft Sans Serif"/>
              </a:rPr>
              <a:t>séparés </a:t>
            </a:r>
            <a:r>
              <a:rPr sz="2118" spc="-137" dirty="0">
                <a:solidFill>
                  <a:prstClr val="black"/>
                </a:solidFill>
                <a:latin typeface="Microsoft Sans Serif"/>
                <a:cs typeface="Microsoft Sans Serif"/>
              </a:rPr>
              <a:t> </a:t>
            </a:r>
            <a:r>
              <a:rPr sz="2118" spc="-13" dirty="0">
                <a:solidFill>
                  <a:prstClr val="black"/>
                </a:solidFill>
                <a:latin typeface="Microsoft Sans Serif"/>
                <a:cs typeface="Microsoft Sans Serif"/>
              </a:rPr>
              <a:t>p</a:t>
            </a:r>
            <a:r>
              <a:rPr sz="2118" spc="-22" dirty="0">
                <a:solidFill>
                  <a:prstClr val="black"/>
                </a:solidFill>
                <a:latin typeface="Microsoft Sans Serif"/>
                <a:cs typeface="Microsoft Sans Serif"/>
              </a:rPr>
              <a:t>a</a:t>
            </a:r>
            <a:r>
              <a:rPr sz="2118" dirty="0">
                <a:solidFill>
                  <a:prstClr val="black"/>
                </a:solidFill>
                <a:latin typeface="Microsoft Sans Serif"/>
                <a:cs typeface="Microsoft Sans Serif"/>
              </a:rPr>
              <a:t>r</a:t>
            </a:r>
            <a:r>
              <a:rPr sz="2118" spc="31" dirty="0">
                <a:solidFill>
                  <a:prstClr val="black"/>
                </a:solidFill>
                <a:latin typeface="Microsoft Sans Serif"/>
                <a:cs typeface="Microsoft Sans Serif"/>
              </a:rPr>
              <a:t> </a:t>
            </a:r>
            <a:r>
              <a:rPr sz="2118" spc="-132" dirty="0">
                <a:solidFill>
                  <a:prstClr val="black"/>
                </a:solidFill>
                <a:latin typeface="Microsoft Sans Serif"/>
                <a:cs typeface="Microsoft Sans Serif"/>
              </a:rPr>
              <a:t>au</a:t>
            </a:r>
            <a:r>
              <a:rPr sz="2118" spc="22" dirty="0">
                <a:solidFill>
                  <a:prstClr val="black"/>
                </a:solidFill>
                <a:latin typeface="Microsoft Sans Serif"/>
                <a:cs typeface="Microsoft Sans Serif"/>
              </a:rPr>
              <a:t> </a:t>
            </a:r>
            <a:r>
              <a:rPr sz="2118" spc="-361" dirty="0">
                <a:solidFill>
                  <a:prstClr val="black"/>
                </a:solidFill>
                <a:latin typeface="Microsoft Sans Serif"/>
                <a:cs typeface="Microsoft Sans Serif"/>
              </a:rPr>
              <a:t>m</a:t>
            </a:r>
            <a:r>
              <a:rPr sz="2118" spc="-132" dirty="0">
                <a:solidFill>
                  <a:prstClr val="black"/>
                </a:solidFill>
                <a:latin typeface="Microsoft Sans Serif"/>
                <a:cs typeface="Microsoft Sans Serif"/>
              </a:rPr>
              <a:t>oin</a:t>
            </a:r>
            <a:r>
              <a:rPr sz="2118" spc="-357" dirty="0">
                <a:solidFill>
                  <a:prstClr val="black"/>
                </a:solidFill>
                <a:latin typeface="Microsoft Sans Serif"/>
                <a:cs typeface="Microsoft Sans Serif"/>
              </a:rPr>
              <a:t>s</a:t>
            </a:r>
            <a:r>
              <a:rPr sz="2118" spc="13" dirty="0">
                <a:solidFill>
                  <a:prstClr val="black"/>
                </a:solidFill>
                <a:latin typeface="Microsoft Sans Serif"/>
                <a:cs typeface="Microsoft Sans Serif"/>
              </a:rPr>
              <a:t> </a:t>
            </a:r>
            <a:r>
              <a:rPr sz="2118" spc="-251" dirty="0">
                <a:solidFill>
                  <a:prstClr val="black"/>
                </a:solidFill>
                <a:latin typeface="Microsoft Sans Serif"/>
                <a:cs typeface="Microsoft Sans Serif"/>
              </a:rPr>
              <a:t>un</a:t>
            </a:r>
            <a:r>
              <a:rPr sz="2118" dirty="0">
                <a:solidFill>
                  <a:prstClr val="black"/>
                </a:solidFill>
                <a:latin typeface="Microsoft Sans Serif"/>
                <a:cs typeface="Microsoft Sans Serif"/>
              </a:rPr>
              <a:t>	</a:t>
            </a:r>
            <a:r>
              <a:rPr sz="2118" spc="-124" dirty="0">
                <a:solidFill>
                  <a:prstClr val="black"/>
                </a:solidFill>
                <a:latin typeface="Microsoft Sans Serif"/>
                <a:cs typeface="Microsoft Sans Serif"/>
              </a:rPr>
              <a:t>esp</a:t>
            </a:r>
            <a:r>
              <a:rPr sz="2118" spc="-137" dirty="0">
                <a:solidFill>
                  <a:prstClr val="black"/>
                </a:solidFill>
                <a:latin typeface="Microsoft Sans Serif"/>
                <a:cs typeface="Microsoft Sans Serif"/>
              </a:rPr>
              <a:t>a</a:t>
            </a:r>
            <a:r>
              <a:rPr sz="2118" spc="-185" dirty="0">
                <a:solidFill>
                  <a:prstClr val="black"/>
                </a:solidFill>
                <a:latin typeface="Microsoft Sans Serif"/>
                <a:cs typeface="Microsoft Sans Serif"/>
              </a:rPr>
              <a:t>ce</a:t>
            </a:r>
            <a:r>
              <a:rPr sz="2118" spc="26" dirty="0">
                <a:solidFill>
                  <a:prstClr val="black"/>
                </a:solidFill>
                <a:latin typeface="Microsoft Sans Serif"/>
                <a:cs typeface="Microsoft Sans Serif"/>
              </a:rPr>
              <a:t> </a:t>
            </a:r>
            <a:r>
              <a:rPr sz="2118" spc="-185" dirty="0">
                <a:solidFill>
                  <a:prstClr val="black"/>
                </a:solidFill>
                <a:latin typeface="Microsoft Sans Serif"/>
                <a:cs typeface="Microsoft Sans Serif"/>
              </a:rPr>
              <a:t>ou</a:t>
            </a:r>
            <a:r>
              <a:rPr sz="2118" spc="13" dirty="0">
                <a:solidFill>
                  <a:prstClr val="black"/>
                </a:solidFill>
                <a:latin typeface="Microsoft Sans Serif"/>
                <a:cs typeface="Microsoft Sans Serif"/>
              </a:rPr>
              <a:t> </a:t>
            </a:r>
            <a:r>
              <a:rPr sz="2118" spc="-251" dirty="0">
                <a:solidFill>
                  <a:prstClr val="black"/>
                </a:solidFill>
                <a:latin typeface="Microsoft Sans Serif"/>
                <a:cs typeface="Microsoft Sans Serif"/>
              </a:rPr>
              <a:t>u</a:t>
            </a:r>
            <a:r>
              <a:rPr sz="2118" spc="-247" dirty="0">
                <a:solidFill>
                  <a:prstClr val="black"/>
                </a:solidFill>
                <a:latin typeface="Microsoft Sans Serif"/>
                <a:cs typeface="Microsoft Sans Serif"/>
              </a:rPr>
              <a:t>n</a:t>
            </a:r>
            <a:r>
              <a:rPr sz="2118" spc="-119" dirty="0">
                <a:solidFill>
                  <a:prstClr val="black"/>
                </a:solidFill>
                <a:latin typeface="Microsoft Sans Serif"/>
                <a:cs typeface="Microsoft Sans Serif"/>
              </a:rPr>
              <a:t>e</a:t>
            </a:r>
            <a:r>
              <a:rPr sz="2118" spc="9" dirty="0">
                <a:solidFill>
                  <a:prstClr val="black"/>
                </a:solidFill>
                <a:latin typeface="Microsoft Sans Serif"/>
                <a:cs typeface="Microsoft Sans Serif"/>
              </a:rPr>
              <a:t> </a:t>
            </a:r>
            <a:r>
              <a:rPr sz="2118" spc="-13" dirty="0">
                <a:solidFill>
                  <a:prstClr val="black"/>
                </a:solidFill>
                <a:latin typeface="Microsoft Sans Serif"/>
                <a:cs typeface="Microsoft Sans Serif"/>
              </a:rPr>
              <a:t>ta</a:t>
            </a:r>
            <a:r>
              <a:rPr sz="2118" spc="-26" dirty="0">
                <a:solidFill>
                  <a:prstClr val="black"/>
                </a:solidFill>
                <a:latin typeface="Microsoft Sans Serif"/>
                <a:cs typeface="Microsoft Sans Serif"/>
              </a:rPr>
              <a:t>b</a:t>
            </a:r>
            <a:r>
              <a:rPr sz="2118" spc="-101" dirty="0">
                <a:solidFill>
                  <a:prstClr val="black"/>
                </a:solidFill>
                <a:latin typeface="Microsoft Sans Serif"/>
                <a:cs typeface="Microsoft Sans Serif"/>
              </a:rPr>
              <a:t>ulation</a:t>
            </a:r>
            <a:endParaRPr sz="2118" dirty="0">
              <a:solidFill>
                <a:prstClr val="black"/>
              </a:solidFill>
              <a:latin typeface="Microsoft Sans Serif"/>
              <a:cs typeface="Microsoft Sans Serif"/>
            </a:endParaRPr>
          </a:p>
        </p:txBody>
      </p:sp>
      <p:sp>
        <p:nvSpPr>
          <p:cNvPr id="4" name="object 4"/>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48</a:t>
            </a:r>
            <a:endParaRPr sz="1235">
              <a:solidFill>
                <a:prstClr val="black"/>
              </a:solidFill>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boucles : For</a:t>
            </a:r>
          </a:p>
        </p:txBody>
      </p:sp>
      <p:sp>
        <p:nvSpPr>
          <p:cNvPr id="3" name="Rectangle 2"/>
          <p:cNvSpPr/>
          <p:nvPr/>
        </p:nvSpPr>
        <p:spPr>
          <a:xfrm>
            <a:off x="1524000" y="1877721"/>
            <a:ext cx="10012218" cy="3785652"/>
          </a:xfrm>
          <a:prstGeom prst="rect">
            <a:avLst/>
          </a:prstGeom>
        </p:spPr>
        <p:txBody>
          <a:bodyPr wrap="square">
            <a:spAutoFit/>
          </a:bodyPr>
          <a:lstStyle/>
          <a:p>
            <a:r>
              <a:rPr lang="fr-FR" sz="2400" dirty="0"/>
              <a:t>Explication  :</a:t>
            </a:r>
          </a:p>
          <a:p>
            <a:r>
              <a:rPr lang="fr-FR" sz="2400" dirty="0"/>
              <a:t>for ((</a:t>
            </a:r>
            <a:r>
              <a:rPr lang="fr-FR" sz="2400" dirty="0" err="1">
                <a:solidFill>
                  <a:srgbClr val="00B050"/>
                </a:solidFill>
              </a:rPr>
              <a:t>loop</a:t>
            </a:r>
            <a:r>
              <a:rPr lang="fr-FR" sz="2400" dirty="0">
                <a:solidFill>
                  <a:srgbClr val="00B050"/>
                </a:solidFill>
              </a:rPr>
              <a:t>=0</a:t>
            </a:r>
            <a:r>
              <a:rPr lang="fr-FR" sz="2400" dirty="0">
                <a:solidFill>
                  <a:srgbClr val="7030A0"/>
                </a:solidFill>
              </a:rPr>
              <a:t>; </a:t>
            </a:r>
            <a:r>
              <a:rPr lang="fr-FR" sz="2400" dirty="0" err="1">
                <a:solidFill>
                  <a:srgbClr val="7030A0"/>
                </a:solidFill>
              </a:rPr>
              <a:t>loop</a:t>
            </a:r>
            <a:r>
              <a:rPr lang="fr-FR" sz="2400" dirty="0">
                <a:solidFill>
                  <a:srgbClr val="7030A0"/>
                </a:solidFill>
              </a:rPr>
              <a:t>&lt;10</a:t>
            </a:r>
            <a:r>
              <a:rPr lang="fr-FR" sz="2400" dirty="0"/>
              <a:t>; </a:t>
            </a:r>
            <a:r>
              <a:rPr lang="fr-FR" sz="2400" dirty="0" err="1">
                <a:solidFill>
                  <a:schemeClr val="accent6">
                    <a:lumMod val="75000"/>
                  </a:schemeClr>
                </a:solidFill>
              </a:rPr>
              <a:t>loop</a:t>
            </a:r>
            <a:r>
              <a:rPr lang="fr-FR" sz="2400" dirty="0">
                <a:solidFill>
                  <a:schemeClr val="accent6">
                    <a:lumMod val="75000"/>
                  </a:schemeClr>
                </a:solidFill>
              </a:rPr>
              <a:t>++</a:t>
            </a:r>
            <a:r>
              <a:rPr lang="fr-FR" sz="2400" dirty="0"/>
              <a:t>))</a:t>
            </a:r>
          </a:p>
          <a:p>
            <a:r>
              <a:rPr lang="fr-FR" sz="2400" dirty="0"/>
              <a:t>do</a:t>
            </a:r>
          </a:p>
          <a:p>
            <a:r>
              <a:rPr lang="fr-FR" sz="2400" dirty="0" err="1"/>
              <a:t>echo</a:t>
            </a:r>
            <a:r>
              <a:rPr lang="fr-FR" sz="2400" dirty="0"/>
              <a:t> $</a:t>
            </a:r>
            <a:r>
              <a:rPr lang="fr-FR" sz="2400" dirty="0" err="1"/>
              <a:t>loop</a:t>
            </a:r>
            <a:endParaRPr lang="fr-FR" sz="2400" dirty="0"/>
          </a:p>
          <a:p>
            <a:r>
              <a:rPr lang="fr-FR" sz="2400" dirty="0" err="1"/>
              <a:t>Done</a:t>
            </a:r>
            <a:endParaRPr lang="fr-FR" sz="2400" dirty="0"/>
          </a:p>
          <a:p>
            <a:endParaRPr lang="fr-FR" sz="2400" dirty="0"/>
          </a:p>
          <a:p>
            <a:endParaRPr lang="fr-FR" sz="2400" dirty="0"/>
          </a:p>
          <a:p>
            <a:pPr marL="342900" indent="-342900">
              <a:buFont typeface="Arial" panose="020B0604020202020204" pitchFamily="34" charset="0"/>
              <a:buChar char="•"/>
            </a:pPr>
            <a:r>
              <a:rPr lang="fr-FR" sz="2400" dirty="0">
                <a:solidFill>
                  <a:srgbClr val="00B050"/>
                </a:solidFill>
              </a:rPr>
              <a:t>Initialisation</a:t>
            </a:r>
            <a:r>
              <a:rPr lang="fr-FR" sz="2400" dirty="0"/>
              <a:t> de la variable de boucle</a:t>
            </a:r>
          </a:p>
          <a:p>
            <a:pPr marL="342900" indent="-342900">
              <a:buFont typeface="Arial" panose="020B0604020202020204" pitchFamily="34" charset="0"/>
              <a:buChar char="•"/>
            </a:pPr>
            <a:r>
              <a:rPr lang="fr-FR" sz="2400" dirty="0"/>
              <a:t>On boucle </a:t>
            </a:r>
            <a:r>
              <a:rPr lang="fr-FR" sz="2400" dirty="0">
                <a:solidFill>
                  <a:srgbClr val="7030A0"/>
                </a:solidFill>
              </a:rPr>
              <a:t>tant que </a:t>
            </a:r>
            <a:r>
              <a:rPr lang="fr-FR" sz="2400" dirty="0"/>
              <a:t>la condition est vraie</a:t>
            </a:r>
          </a:p>
          <a:p>
            <a:pPr marL="342900" indent="-342900">
              <a:buFont typeface="Arial" panose="020B0604020202020204" pitchFamily="34" charset="0"/>
              <a:buChar char="•"/>
            </a:pPr>
            <a:r>
              <a:rPr lang="fr-FR" sz="2400" dirty="0"/>
              <a:t>A chaque boucle on effectue une </a:t>
            </a:r>
            <a:r>
              <a:rPr lang="fr-FR" sz="2400" dirty="0">
                <a:solidFill>
                  <a:schemeClr val="accent6">
                    <a:lumMod val="75000"/>
                  </a:schemeClr>
                </a:solidFill>
              </a:rPr>
              <a:t>action</a:t>
            </a:r>
            <a:r>
              <a:rPr lang="fr-FR" sz="2400" dirty="0"/>
              <a:t> (souvent un incrément)</a:t>
            </a:r>
          </a:p>
        </p:txBody>
      </p:sp>
    </p:spTree>
    <p:extLst>
      <p:ext uri="{BB962C8B-B14F-4D97-AF65-F5344CB8AC3E}">
        <p14:creationId xmlns:p14="http://schemas.microsoft.com/office/powerpoint/2010/main" val="4076148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boucles : for</a:t>
            </a:r>
          </a:p>
        </p:txBody>
      </p:sp>
      <p:sp>
        <p:nvSpPr>
          <p:cNvPr id="3" name="Rectangle 2"/>
          <p:cNvSpPr/>
          <p:nvPr/>
        </p:nvSpPr>
        <p:spPr>
          <a:xfrm>
            <a:off x="1015999" y="1766977"/>
            <a:ext cx="10686473" cy="4154984"/>
          </a:xfrm>
          <a:prstGeom prst="rect">
            <a:avLst/>
          </a:prstGeom>
        </p:spPr>
        <p:txBody>
          <a:bodyPr wrap="square">
            <a:spAutoFit/>
          </a:bodyPr>
          <a:lstStyle/>
          <a:p>
            <a:r>
              <a:rPr lang="fr-FR" sz="2400" dirty="0"/>
              <a:t>Chaque partie d'une instruction de boucle est facultative :</a:t>
            </a:r>
          </a:p>
          <a:p>
            <a:pPr marL="342900" indent="-342900">
              <a:buFont typeface="Arial" panose="020B0604020202020204" pitchFamily="34" charset="0"/>
              <a:buChar char="•"/>
            </a:pPr>
            <a:r>
              <a:rPr lang="fr-FR" sz="2400" dirty="0"/>
              <a:t>for (( ; </a:t>
            </a:r>
            <a:r>
              <a:rPr lang="fr-FR" sz="2400" dirty="0" err="1"/>
              <a:t>loop</a:t>
            </a:r>
            <a:r>
              <a:rPr lang="fr-FR" sz="2400" dirty="0"/>
              <a:t> &lt; 20; </a:t>
            </a:r>
            <a:r>
              <a:rPr lang="fr-FR" sz="2400" dirty="0" err="1"/>
              <a:t>loop</a:t>
            </a:r>
            <a:r>
              <a:rPr lang="fr-FR" sz="2400" dirty="0"/>
              <a:t>++)) :</a:t>
            </a:r>
          </a:p>
          <a:p>
            <a:r>
              <a:rPr lang="fr-FR" sz="2400" dirty="0"/>
              <a:t>La variable </a:t>
            </a:r>
            <a:r>
              <a:rPr lang="fr-FR" sz="2400" dirty="0" err="1"/>
              <a:t>loop</a:t>
            </a:r>
            <a:r>
              <a:rPr lang="fr-FR" sz="2400" dirty="0"/>
              <a:t> n'est </a:t>
            </a:r>
            <a:r>
              <a:rPr lang="fr-FR" sz="2400" dirty="0">
                <a:solidFill>
                  <a:srgbClr val="FF0000"/>
                </a:solidFill>
              </a:rPr>
              <a:t>pas</a:t>
            </a:r>
            <a:r>
              <a:rPr lang="fr-FR" sz="2400" dirty="0"/>
              <a:t> </a:t>
            </a:r>
            <a:r>
              <a:rPr lang="fr-FR" sz="2400" dirty="0">
                <a:solidFill>
                  <a:srgbClr val="FF0000"/>
                </a:solidFill>
              </a:rPr>
              <a:t>initialisée</a:t>
            </a:r>
            <a:r>
              <a:rPr lang="fr-FR" sz="2400" dirty="0"/>
              <a:t>, elle vaut au départ la </a:t>
            </a:r>
            <a:r>
              <a:rPr lang="fr-FR" sz="2400" dirty="0">
                <a:solidFill>
                  <a:srgbClr val="FF0000"/>
                </a:solidFill>
              </a:rPr>
              <a:t>valeur</a:t>
            </a:r>
            <a:r>
              <a:rPr lang="fr-FR" sz="2400" dirty="0"/>
              <a:t> qu'elle a déjà, ou </a:t>
            </a:r>
            <a:r>
              <a:rPr lang="fr-FR" sz="2400" dirty="0">
                <a:solidFill>
                  <a:srgbClr val="FF0000"/>
                </a:solidFill>
              </a:rPr>
              <a:t>zéro</a:t>
            </a:r>
            <a:r>
              <a:rPr lang="fr-FR" sz="2400" dirty="0"/>
              <a:t>.</a:t>
            </a:r>
          </a:p>
          <a:p>
            <a:endParaRPr lang="fr-FR" sz="2400" dirty="0"/>
          </a:p>
          <a:p>
            <a:pPr marL="342900" indent="-342900">
              <a:buFont typeface="Arial" panose="020B0604020202020204" pitchFamily="34" charset="0"/>
              <a:buChar char="•"/>
            </a:pPr>
            <a:r>
              <a:rPr lang="fr-FR" sz="2400" dirty="0"/>
              <a:t> for ((</a:t>
            </a:r>
            <a:r>
              <a:rPr lang="fr-FR" sz="2400" dirty="0" err="1"/>
              <a:t>loop</a:t>
            </a:r>
            <a:r>
              <a:rPr lang="fr-FR" sz="2400" dirty="0"/>
              <a:t>=10; ; </a:t>
            </a:r>
            <a:r>
              <a:rPr lang="fr-FR" sz="2400" dirty="0" err="1"/>
              <a:t>loop</a:t>
            </a:r>
            <a:r>
              <a:rPr lang="fr-FR" sz="2400" dirty="0"/>
              <a:t>++)) :</a:t>
            </a:r>
          </a:p>
          <a:p>
            <a:r>
              <a:rPr lang="fr-FR" sz="2400" dirty="0"/>
              <a:t>Pas de test, on boucle </a:t>
            </a:r>
            <a:r>
              <a:rPr lang="fr-FR" sz="2400" dirty="0">
                <a:solidFill>
                  <a:srgbClr val="FF0000"/>
                </a:solidFill>
              </a:rPr>
              <a:t>indéfiniment</a:t>
            </a:r>
            <a:r>
              <a:rPr lang="fr-FR" sz="2400" dirty="0"/>
              <a:t> sauf si interruption dans le do...</a:t>
            </a:r>
            <a:r>
              <a:rPr lang="fr-FR" sz="2400" dirty="0" err="1"/>
              <a:t>done</a:t>
            </a:r>
            <a:r>
              <a:rPr lang="fr-FR" sz="2400" dirty="0"/>
              <a:t> </a:t>
            </a:r>
          </a:p>
          <a:p>
            <a:endParaRPr lang="fr-FR" sz="2400" dirty="0"/>
          </a:p>
          <a:p>
            <a:pPr marL="342900" indent="-342900">
              <a:buFont typeface="Arial" panose="020B0604020202020204" pitchFamily="34" charset="0"/>
              <a:buChar char="•"/>
            </a:pPr>
            <a:r>
              <a:rPr lang="fr-FR" sz="2400" dirty="0"/>
              <a:t>for ((</a:t>
            </a:r>
            <a:r>
              <a:rPr lang="fr-FR" sz="2400" dirty="0" err="1"/>
              <a:t>loop</a:t>
            </a:r>
            <a:r>
              <a:rPr lang="fr-FR" sz="2400" dirty="0"/>
              <a:t>=1; </a:t>
            </a:r>
            <a:r>
              <a:rPr lang="fr-FR" sz="2400" dirty="0" err="1"/>
              <a:t>loop</a:t>
            </a:r>
            <a:r>
              <a:rPr lang="fr-FR" sz="2400" dirty="0"/>
              <a:t>&lt;10; )) :</a:t>
            </a:r>
          </a:p>
          <a:p>
            <a:r>
              <a:rPr lang="fr-FR" sz="2400" dirty="0">
                <a:solidFill>
                  <a:srgbClr val="FF0000"/>
                </a:solidFill>
              </a:rPr>
              <a:t>Pas d'action </a:t>
            </a:r>
            <a:r>
              <a:rPr lang="fr-FR" sz="2400" dirty="0"/>
              <a:t>à chaque boucle, mais la variable </a:t>
            </a:r>
            <a:r>
              <a:rPr lang="fr-FR" sz="2400" dirty="0" err="1"/>
              <a:t>loop</a:t>
            </a:r>
            <a:r>
              <a:rPr lang="fr-FR" sz="2400" dirty="0"/>
              <a:t> peut être aussi modifiée dans le do...</a:t>
            </a:r>
            <a:r>
              <a:rPr lang="fr-FR" sz="2400" dirty="0" err="1"/>
              <a:t>done</a:t>
            </a:r>
            <a:r>
              <a:rPr lang="fr-FR" sz="2400" dirty="0"/>
              <a:t>.</a:t>
            </a:r>
          </a:p>
        </p:txBody>
      </p:sp>
    </p:spTree>
    <p:extLst>
      <p:ext uri="{BB962C8B-B14F-4D97-AF65-F5344CB8AC3E}">
        <p14:creationId xmlns:p14="http://schemas.microsoft.com/office/powerpoint/2010/main" val="305358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boucle : For, break</a:t>
            </a:r>
          </a:p>
        </p:txBody>
      </p:sp>
      <p:sp>
        <p:nvSpPr>
          <p:cNvPr id="3" name="Rectangle 2"/>
          <p:cNvSpPr/>
          <p:nvPr/>
        </p:nvSpPr>
        <p:spPr>
          <a:xfrm>
            <a:off x="877454" y="1970038"/>
            <a:ext cx="9993745" cy="2308324"/>
          </a:xfrm>
          <a:prstGeom prst="rect">
            <a:avLst/>
          </a:prstGeom>
        </p:spPr>
        <p:txBody>
          <a:bodyPr wrap="square">
            <a:spAutoFit/>
          </a:bodyPr>
          <a:lstStyle/>
          <a:p>
            <a:r>
              <a:rPr lang="fr-FR" dirty="0"/>
              <a:t>La fin d'une boucle intervient quand la condition de bouclage n'est plus vraie.</a:t>
            </a:r>
          </a:p>
          <a:p>
            <a:endParaRPr lang="fr-FR" dirty="0"/>
          </a:p>
          <a:p>
            <a:r>
              <a:rPr lang="fr-FR" dirty="0"/>
              <a:t>On peut aussi mettre fin à une boucle à l'aide de l'instruction break.</a:t>
            </a:r>
          </a:p>
          <a:p>
            <a:endParaRPr lang="fr-FR" dirty="0"/>
          </a:p>
          <a:p>
            <a:r>
              <a:rPr lang="fr-FR" dirty="0"/>
              <a:t>for ((&lt;</a:t>
            </a:r>
            <a:r>
              <a:rPr lang="fr-FR" dirty="0" err="1"/>
              <a:t>init</a:t>
            </a:r>
            <a:r>
              <a:rPr lang="fr-FR" dirty="0"/>
              <a:t>&gt;; &lt;condition&gt;; &lt;instruction&gt;))</a:t>
            </a:r>
          </a:p>
          <a:p>
            <a:r>
              <a:rPr lang="fr-FR" dirty="0"/>
              <a:t>do</a:t>
            </a:r>
          </a:p>
          <a:p>
            <a:r>
              <a:rPr lang="fr-FR" dirty="0">
                <a:solidFill>
                  <a:srgbClr val="FF0000"/>
                </a:solidFill>
              </a:rPr>
              <a:t>break</a:t>
            </a:r>
            <a:r>
              <a:rPr lang="fr-FR" dirty="0"/>
              <a:t>;</a:t>
            </a:r>
          </a:p>
          <a:p>
            <a:r>
              <a:rPr lang="fr-FR" dirty="0" err="1"/>
              <a:t>done</a:t>
            </a:r>
            <a:endParaRPr lang="fr-FR" dirty="0"/>
          </a:p>
        </p:txBody>
      </p:sp>
      <p:pic>
        <p:nvPicPr>
          <p:cNvPr id="4" name="Image 3"/>
          <p:cNvPicPr>
            <a:picLocks noChangeAspect="1"/>
          </p:cNvPicPr>
          <p:nvPr/>
        </p:nvPicPr>
        <p:blipFill>
          <a:blip r:embed="rId2"/>
          <a:stretch>
            <a:fillRect/>
          </a:stretch>
        </p:blipFill>
        <p:spPr>
          <a:xfrm>
            <a:off x="4077127" y="4332269"/>
            <a:ext cx="5829600" cy="1816193"/>
          </a:xfrm>
          <a:prstGeom prst="rect">
            <a:avLst/>
          </a:prstGeom>
        </p:spPr>
      </p:pic>
    </p:spTree>
    <p:extLst>
      <p:ext uri="{BB962C8B-B14F-4D97-AF65-F5344CB8AC3E}">
        <p14:creationId xmlns:p14="http://schemas.microsoft.com/office/powerpoint/2010/main" val="2157679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boucles : For ; Continue</a:t>
            </a:r>
          </a:p>
        </p:txBody>
      </p:sp>
      <p:sp>
        <p:nvSpPr>
          <p:cNvPr id="3" name="Rectangle 2"/>
          <p:cNvSpPr/>
          <p:nvPr/>
        </p:nvSpPr>
        <p:spPr>
          <a:xfrm>
            <a:off x="849745" y="1868162"/>
            <a:ext cx="9384145" cy="369332"/>
          </a:xfrm>
          <a:prstGeom prst="rect">
            <a:avLst/>
          </a:prstGeom>
        </p:spPr>
        <p:txBody>
          <a:bodyPr wrap="square">
            <a:spAutoFit/>
          </a:bodyPr>
          <a:lstStyle/>
          <a:p>
            <a:r>
              <a:rPr lang="fr-FR" dirty="0"/>
              <a:t>Il est possible de forcer le boucle immédiat avec un l’instruction continue </a:t>
            </a:r>
          </a:p>
        </p:txBody>
      </p:sp>
      <p:sp>
        <p:nvSpPr>
          <p:cNvPr id="4" name="Rectangle 3"/>
          <p:cNvSpPr/>
          <p:nvPr/>
        </p:nvSpPr>
        <p:spPr>
          <a:xfrm>
            <a:off x="997527" y="2967382"/>
            <a:ext cx="4535055" cy="1200329"/>
          </a:xfrm>
          <a:prstGeom prst="rect">
            <a:avLst/>
          </a:prstGeom>
        </p:spPr>
        <p:txBody>
          <a:bodyPr wrap="square">
            <a:spAutoFit/>
          </a:bodyPr>
          <a:lstStyle/>
          <a:p>
            <a:r>
              <a:rPr lang="fr-FR" dirty="0"/>
              <a:t>for ((&lt;</a:t>
            </a:r>
            <a:r>
              <a:rPr lang="fr-FR" dirty="0" err="1"/>
              <a:t>init</a:t>
            </a:r>
            <a:r>
              <a:rPr lang="fr-FR" dirty="0"/>
              <a:t>&gt;; &lt;condition&gt;; &lt;instruction&gt;))</a:t>
            </a:r>
          </a:p>
          <a:p>
            <a:r>
              <a:rPr lang="fr-FR" dirty="0"/>
              <a:t>do</a:t>
            </a:r>
          </a:p>
          <a:p>
            <a:r>
              <a:rPr lang="fr-FR" dirty="0">
                <a:solidFill>
                  <a:srgbClr val="FF0000"/>
                </a:solidFill>
              </a:rPr>
              <a:t>continue</a:t>
            </a:r>
            <a:r>
              <a:rPr lang="fr-FR" dirty="0"/>
              <a:t>;</a:t>
            </a:r>
          </a:p>
          <a:p>
            <a:r>
              <a:rPr lang="fr-FR" dirty="0" err="1"/>
              <a:t>done</a:t>
            </a:r>
            <a:endParaRPr lang="fr-FR" dirty="0"/>
          </a:p>
        </p:txBody>
      </p:sp>
      <p:sp>
        <p:nvSpPr>
          <p:cNvPr id="5" name="Rectangle 4"/>
          <p:cNvSpPr/>
          <p:nvPr/>
        </p:nvSpPr>
        <p:spPr>
          <a:xfrm>
            <a:off x="6289963" y="2967382"/>
            <a:ext cx="4756728"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for ((</a:t>
            </a:r>
            <a:r>
              <a:rPr lang="fr-FR" dirty="0" err="1"/>
              <a:t>loop</a:t>
            </a:r>
            <a:r>
              <a:rPr lang="fr-FR" dirty="0"/>
              <a:t>=1; </a:t>
            </a:r>
            <a:r>
              <a:rPr lang="fr-FR" dirty="0" err="1"/>
              <a:t>loop</a:t>
            </a:r>
            <a:r>
              <a:rPr lang="fr-FR" dirty="0"/>
              <a:t>&lt;10; </a:t>
            </a:r>
            <a:r>
              <a:rPr lang="fr-FR" dirty="0" err="1"/>
              <a:t>loop</a:t>
            </a:r>
            <a:r>
              <a:rPr lang="fr-FR" dirty="0"/>
              <a:t>++)) do</a:t>
            </a:r>
          </a:p>
          <a:p>
            <a:r>
              <a:rPr lang="fr-FR" dirty="0"/>
              <a:t>if [ -d $</a:t>
            </a:r>
            <a:r>
              <a:rPr lang="fr-FR" dirty="0" err="1"/>
              <a:t>loop</a:t>
            </a:r>
            <a:r>
              <a:rPr lang="fr-FR" dirty="0"/>
              <a:t>] // C'est déjà un dossier </a:t>
            </a:r>
          </a:p>
          <a:p>
            <a:r>
              <a:rPr lang="fr-FR" dirty="0" err="1"/>
              <a:t>then</a:t>
            </a:r>
            <a:endParaRPr lang="fr-FR" dirty="0"/>
          </a:p>
          <a:p>
            <a:r>
              <a:rPr lang="fr-FR" dirty="0"/>
              <a:t>continue; // On boucle immédiatement</a:t>
            </a:r>
          </a:p>
          <a:p>
            <a:r>
              <a:rPr lang="fr-FR" dirty="0"/>
              <a:t>fi</a:t>
            </a:r>
          </a:p>
          <a:p>
            <a:r>
              <a:rPr lang="fr-FR" dirty="0" err="1"/>
              <a:t>echo</a:t>
            </a:r>
            <a:r>
              <a:rPr lang="fr-FR" dirty="0"/>
              <a:t> "Pas trouvé de dossier " $</a:t>
            </a:r>
            <a:r>
              <a:rPr lang="fr-FR" dirty="0" err="1"/>
              <a:t>loop</a:t>
            </a:r>
            <a:endParaRPr lang="fr-FR" dirty="0"/>
          </a:p>
          <a:p>
            <a:r>
              <a:rPr lang="fr-FR" dirty="0"/>
              <a:t> </a:t>
            </a:r>
            <a:r>
              <a:rPr lang="fr-FR" dirty="0" err="1"/>
              <a:t>mkdir</a:t>
            </a:r>
            <a:r>
              <a:rPr lang="fr-FR" dirty="0"/>
              <a:t> $</a:t>
            </a:r>
            <a:r>
              <a:rPr lang="fr-FR" dirty="0" err="1"/>
              <a:t>loop</a:t>
            </a:r>
            <a:endParaRPr lang="fr-FR" dirty="0"/>
          </a:p>
          <a:p>
            <a:r>
              <a:rPr lang="fr-FR" dirty="0" err="1"/>
              <a:t>done</a:t>
            </a:r>
            <a:endParaRPr lang="fr-FR" dirty="0"/>
          </a:p>
        </p:txBody>
      </p:sp>
    </p:spTree>
    <p:extLst>
      <p:ext uri="{BB962C8B-B14F-4D97-AF65-F5344CB8AC3E}">
        <p14:creationId xmlns:p14="http://schemas.microsoft.com/office/powerpoint/2010/main" val="3965405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E7C7B-786D-0DDA-AC4A-9E267097B609}"/>
              </a:ext>
            </a:extLst>
          </p:cNvPr>
          <p:cNvSpPr>
            <a:spLocks noGrp="1"/>
          </p:cNvSpPr>
          <p:nvPr>
            <p:ph type="title"/>
          </p:nvPr>
        </p:nvSpPr>
        <p:spPr>
          <a:xfrm>
            <a:off x="2129118" y="403412"/>
            <a:ext cx="6331772" cy="651762"/>
          </a:xfrm>
        </p:spPr>
        <p:txBody>
          <a:bodyPr/>
          <a:lstStyle/>
          <a:p>
            <a:r>
              <a:rPr lang="fr-FR" dirty="0"/>
              <a:t>Les fonctions</a:t>
            </a:r>
          </a:p>
        </p:txBody>
      </p:sp>
      <p:sp>
        <p:nvSpPr>
          <p:cNvPr id="4" name="ZoneTexte 3">
            <a:extLst>
              <a:ext uri="{FF2B5EF4-FFF2-40B4-BE49-F238E27FC236}">
                <a16:creationId xmlns:a16="http://schemas.microsoft.com/office/drawing/2014/main" id="{60BAA2DA-84E0-3A4B-F44D-CD6352B027EA}"/>
              </a:ext>
            </a:extLst>
          </p:cNvPr>
          <p:cNvSpPr txBox="1"/>
          <p:nvPr/>
        </p:nvSpPr>
        <p:spPr>
          <a:xfrm>
            <a:off x="2935941" y="4370294"/>
            <a:ext cx="4437529" cy="1802866"/>
          </a:xfrm>
          <a:prstGeom prst="rect">
            <a:avLst/>
          </a:prstGeom>
          <a:noFill/>
        </p:spPr>
        <p:txBody>
          <a:bodyPr wrap="square">
            <a:spAutoFit/>
          </a:bodyPr>
          <a:lstStyle/>
          <a:p>
            <a:pPr defTabSz="806867"/>
            <a:r>
              <a:rPr lang="fr-FR" sz="1588" dirty="0" err="1">
                <a:solidFill>
                  <a:prstClr val="black"/>
                </a:solidFill>
                <a:latin typeface="Calibri"/>
              </a:rPr>
              <a:t>nom_de_fonction</a:t>
            </a:r>
            <a:r>
              <a:rPr lang="fr-FR" sz="1588" dirty="0">
                <a:solidFill>
                  <a:prstClr val="black"/>
                </a:solidFill>
                <a:latin typeface="Calibri"/>
              </a:rPr>
              <a:t>() </a:t>
            </a:r>
          </a:p>
          <a:p>
            <a:pPr defTabSz="806867"/>
            <a:r>
              <a:rPr lang="fr-FR" sz="1588" dirty="0">
                <a:solidFill>
                  <a:prstClr val="black"/>
                </a:solidFill>
                <a:latin typeface="Calibri"/>
              </a:rPr>
              <a:t>{ </a:t>
            </a:r>
          </a:p>
          <a:p>
            <a:pPr defTabSz="806867"/>
            <a:r>
              <a:rPr lang="fr-FR" sz="1588" dirty="0">
                <a:solidFill>
                  <a:prstClr val="black"/>
                </a:solidFill>
                <a:latin typeface="Calibri"/>
              </a:rPr>
              <a:t>    commande1 </a:t>
            </a:r>
          </a:p>
          <a:p>
            <a:pPr defTabSz="806867"/>
            <a:r>
              <a:rPr lang="fr-FR" sz="1588" dirty="0">
                <a:solidFill>
                  <a:prstClr val="black"/>
                </a:solidFill>
                <a:latin typeface="Calibri"/>
              </a:rPr>
              <a:t>    [ commande2 ?] </a:t>
            </a:r>
          </a:p>
          <a:p>
            <a:pPr defTabSz="806867"/>
            <a:r>
              <a:rPr lang="fr-FR" sz="1588" dirty="0">
                <a:solidFill>
                  <a:prstClr val="black"/>
                </a:solidFill>
                <a:latin typeface="Calibri"/>
              </a:rPr>
              <a:t>} </a:t>
            </a:r>
          </a:p>
          <a:p>
            <a:pPr defTabSz="806867"/>
            <a:endParaRPr lang="fr-FR" sz="1588" dirty="0">
              <a:solidFill>
                <a:prstClr val="black"/>
              </a:solidFill>
              <a:latin typeface="Calibri"/>
            </a:endParaRPr>
          </a:p>
          <a:p>
            <a:pPr defTabSz="806867"/>
            <a:r>
              <a:rPr lang="fr-FR" sz="1588" dirty="0" err="1">
                <a:solidFill>
                  <a:prstClr val="black"/>
                </a:solidFill>
                <a:latin typeface="Calibri"/>
              </a:rPr>
              <a:t>nom_de_fonction</a:t>
            </a:r>
            <a:r>
              <a:rPr lang="fr-FR" sz="1588" dirty="0">
                <a:solidFill>
                  <a:prstClr val="black"/>
                </a:solidFill>
                <a:latin typeface="Calibri"/>
              </a:rPr>
              <a:t>   #appel de la fonction</a:t>
            </a:r>
          </a:p>
        </p:txBody>
      </p:sp>
      <p:sp>
        <p:nvSpPr>
          <p:cNvPr id="6" name="ZoneTexte 5">
            <a:extLst>
              <a:ext uri="{FF2B5EF4-FFF2-40B4-BE49-F238E27FC236}">
                <a16:creationId xmlns:a16="http://schemas.microsoft.com/office/drawing/2014/main" id="{5978EC0F-5E9C-3732-FD5E-DC6D1C244EC2}"/>
              </a:ext>
            </a:extLst>
          </p:cNvPr>
          <p:cNvSpPr txBox="1"/>
          <p:nvPr/>
        </p:nvSpPr>
        <p:spPr>
          <a:xfrm>
            <a:off x="1927412" y="1748118"/>
            <a:ext cx="8337176" cy="2047227"/>
          </a:xfrm>
          <a:prstGeom prst="rect">
            <a:avLst/>
          </a:prstGeom>
          <a:noFill/>
        </p:spPr>
        <p:txBody>
          <a:bodyPr wrap="square">
            <a:spAutoFit/>
          </a:bodyPr>
          <a:lstStyle/>
          <a:p>
            <a:pPr marL="252146" indent="-252146" algn="just" defTabSz="806867">
              <a:buFont typeface="Arial" panose="020B0604020202020204" pitchFamily="34" charset="0"/>
              <a:buChar char="•"/>
            </a:pPr>
            <a:r>
              <a:rPr lang="fr-FR" sz="1588" dirty="0">
                <a:solidFill>
                  <a:srgbClr val="212529"/>
                </a:solidFill>
                <a:latin typeface="Verdana" panose="020B0604030504040204" pitchFamily="34" charset="0"/>
              </a:rPr>
              <a:t>Une fonction permet de regrouper des instructions fréquemment employées dans un ensemble identifié par un nom.</a:t>
            </a:r>
          </a:p>
          <a:p>
            <a:pPr marL="252146" indent="-252146" algn="just" defTabSz="806867">
              <a:buFont typeface="Arial" panose="020B0604020202020204" pitchFamily="34" charset="0"/>
              <a:buChar char="•"/>
            </a:pPr>
            <a:r>
              <a:rPr lang="fr-FR" sz="1588" dirty="0">
                <a:solidFill>
                  <a:srgbClr val="212529"/>
                </a:solidFill>
                <a:latin typeface="Verdana" panose="020B0604030504040204" pitchFamily="34" charset="0"/>
              </a:rPr>
              <a:t>Ce nom, utilisé ensuite dans le script comme toute autre commande Unix, exécutera l'ensemble des instructions contenues dans la fonction. </a:t>
            </a:r>
          </a:p>
          <a:p>
            <a:pPr marL="252146" indent="-252146" algn="just" defTabSz="806867">
              <a:buFont typeface="Arial" panose="020B0604020202020204" pitchFamily="34" charset="0"/>
              <a:buChar char="•"/>
            </a:pPr>
            <a:r>
              <a:rPr lang="fr-FR" sz="1588" dirty="0">
                <a:solidFill>
                  <a:srgbClr val="212529"/>
                </a:solidFill>
                <a:latin typeface="Verdana" panose="020B0604030504040204" pitchFamily="34" charset="0"/>
              </a:rPr>
              <a:t>Leur nom est soumis aux mêmes impératifs que les noms de variables : une suite de caractères commençant impérativement par une lettre ou le caractère « </a:t>
            </a:r>
            <a:r>
              <a:rPr lang="fr-FR" sz="1588" b="1" dirty="0">
                <a:solidFill>
                  <a:srgbClr val="212529"/>
                </a:solidFill>
                <a:latin typeface="Verdana" panose="020B0604030504040204" pitchFamily="34" charset="0"/>
              </a:rPr>
              <a:t>_</a:t>
            </a:r>
            <a:r>
              <a:rPr lang="fr-FR" sz="1588" dirty="0">
                <a:solidFill>
                  <a:srgbClr val="212529"/>
                </a:solidFill>
                <a:latin typeface="Verdana" panose="020B0604030504040204" pitchFamily="34" charset="0"/>
              </a:rPr>
              <a:t> » (souligné ou « </a:t>
            </a:r>
            <a:r>
              <a:rPr lang="fr-FR" sz="1588" dirty="0" err="1">
                <a:solidFill>
                  <a:srgbClr val="212529"/>
                </a:solidFill>
                <a:latin typeface="Verdana" panose="020B0604030504040204" pitchFamily="34" charset="0"/>
              </a:rPr>
              <a:t>underscore</a:t>
            </a:r>
            <a:r>
              <a:rPr lang="fr-FR" sz="1588" dirty="0">
                <a:solidFill>
                  <a:srgbClr val="212529"/>
                </a:solidFill>
                <a:latin typeface="Verdana" panose="020B0604030504040204" pitchFamily="34" charset="0"/>
              </a:rPr>
              <a:t> ») et comportant ensuite des lettres, des chiffres ou le caractère souligné.</a:t>
            </a:r>
          </a:p>
        </p:txBody>
      </p:sp>
    </p:spTree>
    <p:extLst>
      <p:ext uri="{BB962C8B-B14F-4D97-AF65-F5344CB8AC3E}">
        <p14:creationId xmlns:p14="http://schemas.microsoft.com/office/powerpoint/2010/main" val="422749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E2080-F55A-AC12-CA01-C7C2066AD820}"/>
              </a:ext>
            </a:extLst>
          </p:cNvPr>
          <p:cNvSpPr>
            <a:spLocks noGrp="1"/>
          </p:cNvSpPr>
          <p:nvPr>
            <p:ph type="title"/>
          </p:nvPr>
        </p:nvSpPr>
        <p:spPr>
          <a:xfrm>
            <a:off x="1892906" y="360280"/>
            <a:ext cx="6331772" cy="673473"/>
          </a:xfrm>
        </p:spPr>
        <p:txBody>
          <a:bodyPr/>
          <a:lstStyle/>
          <a:p>
            <a:r>
              <a:rPr lang="fr-FR" dirty="0"/>
              <a:t>Les fonctions : Exemple </a:t>
            </a:r>
          </a:p>
        </p:txBody>
      </p:sp>
      <p:pic>
        <p:nvPicPr>
          <p:cNvPr id="3" name="Image 2">
            <a:extLst>
              <a:ext uri="{FF2B5EF4-FFF2-40B4-BE49-F238E27FC236}">
                <a16:creationId xmlns:a16="http://schemas.microsoft.com/office/drawing/2014/main" id="{6F0EC0DD-000E-1678-CBCF-AFB7381FC603}"/>
              </a:ext>
            </a:extLst>
          </p:cNvPr>
          <p:cNvPicPr>
            <a:picLocks noChangeAspect="1"/>
          </p:cNvPicPr>
          <p:nvPr/>
        </p:nvPicPr>
        <p:blipFill>
          <a:blip r:embed="rId2"/>
          <a:stretch>
            <a:fillRect/>
          </a:stretch>
        </p:blipFill>
        <p:spPr>
          <a:xfrm>
            <a:off x="2363553" y="1570515"/>
            <a:ext cx="5983941" cy="5177791"/>
          </a:xfrm>
          <a:prstGeom prst="rect">
            <a:avLst/>
          </a:prstGeom>
        </p:spPr>
      </p:pic>
    </p:spTree>
    <p:extLst>
      <p:ext uri="{BB962C8B-B14F-4D97-AF65-F5344CB8AC3E}">
        <p14:creationId xmlns:p14="http://schemas.microsoft.com/office/powerpoint/2010/main" val="567841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1B443-3A93-76AD-424A-60FEF4CD411E}"/>
              </a:ext>
            </a:extLst>
          </p:cNvPr>
          <p:cNvSpPr>
            <a:spLocks noGrp="1"/>
          </p:cNvSpPr>
          <p:nvPr>
            <p:ph type="title"/>
          </p:nvPr>
        </p:nvSpPr>
        <p:spPr>
          <a:xfrm>
            <a:off x="1860177" y="268941"/>
            <a:ext cx="8538882" cy="651845"/>
          </a:xfrm>
        </p:spPr>
        <p:txBody>
          <a:bodyPr/>
          <a:lstStyle/>
          <a:p>
            <a:r>
              <a:rPr lang="fr-FR" dirty="0"/>
              <a:t>Les fonctions : Passage de valeurs</a:t>
            </a:r>
          </a:p>
        </p:txBody>
      </p:sp>
      <p:sp>
        <p:nvSpPr>
          <p:cNvPr id="4" name="ZoneTexte 3">
            <a:extLst>
              <a:ext uri="{FF2B5EF4-FFF2-40B4-BE49-F238E27FC236}">
                <a16:creationId xmlns:a16="http://schemas.microsoft.com/office/drawing/2014/main" id="{EB9D17F3-73F3-BDE8-02B0-92085A25078E}"/>
              </a:ext>
            </a:extLst>
          </p:cNvPr>
          <p:cNvSpPr txBox="1"/>
          <p:nvPr/>
        </p:nvSpPr>
        <p:spPr>
          <a:xfrm>
            <a:off x="2734235" y="4168588"/>
            <a:ext cx="6992471" cy="1558504"/>
          </a:xfrm>
          <a:prstGeom prst="rect">
            <a:avLst/>
          </a:prstGeom>
          <a:noFill/>
        </p:spPr>
        <p:txBody>
          <a:bodyPr wrap="square">
            <a:spAutoFit/>
          </a:bodyPr>
          <a:lstStyle/>
          <a:p>
            <a:pPr defTabSz="806867"/>
            <a:r>
              <a:rPr lang="fr-FR" sz="1588" dirty="0" err="1">
                <a:solidFill>
                  <a:prstClr val="black"/>
                </a:solidFill>
                <a:latin typeface="Calibri"/>
              </a:rPr>
              <a:t>nom_de_fonction</a:t>
            </a:r>
            <a:r>
              <a:rPr lang="fr-FR" sz="1588" dirty="0">
                <a:solidFill>
                  <a:prstClr val="black"/>
                </a:solidFill>
                <a:latin typeface="Calibri"/>
              </a:rPr>
              <a:t>() </a:t>
            </a:r>
          </a:p>
          <a:p>
            <a:pPr defTabSz="806867"/>
            <a:r>
              <a:rPr lang="fr-FR" sz="1588" dirty="0">
                <a:solidFill>
                  <a:prstClr val="black"/>
                </a:solidFill>
                <a:latin typeface="Calibri"/>
              </a:rPr>
              <a:t>{ </a:t>
            </a:r>
          </a:p>
          <a:p>
            <a:pPr defTabSz="806867"/>
            <a:r>
              <a:rPr lang="fr-FR" sz="1588" dirty="0">
                <a:solidFill>
                  <a:prstClr val="black"/>
                </a:solidFill>
                <a:latin typeface="Calibri"/>
              </a:rPr>
              <a:t>    </a:t>
            </a:r>
            <a:r>
              <a:rPr lang="fr-FR" sz="1588" dirty="0" err="1">
                <a:solidFill>
                  <a:prstClr val="black"/>
                </a:solidFill>
                <a:latin typeface="Calibri"/>
              </a:rPr>
              <a:t>echo</a:t>
            </a:r>
            <a:r>
              <a:rPr lang="fr-FR" sz="1588" dirty="0">
                <a:solidFill>
                  <a:prstClr val="black"/>
                </a:solidFill>
                <a:latin typeface="Calibri"/>
              </a:rPr>
              <a:t> $0 $1 $2 $3 $4 $5 $6 $7 $8 $9 $* $# </a:t>
            </a:r>
          </a:p>
          <a:p>
            <a:pPr defTabSz="806867"/>
            <a:r>
              <a:rPr lang="fr-FR" sz="1588" dirty="0">
                <a:solidFill>
                  <a:prstClr val="black"/>
                </a:solidFill>
                <a:latin typeface="Calibri"/>
              </a:rPr>
              <a:t>} </a:t>
            </a:r>
          </a:p>
          <a:p>
            <a:pPr defTabSz="806867"/>
            <a:r>
              <a:rPr lang="fr-FR" sz="1588" dirty="0">
                <a:solidFill>
                  <a:prstClr val="black"/>
                </a:solidFill>
                <a:latin typeface="Calibri"/>
              </a:rPr>
              <a:t># ? </a:t>
            </a:r>
          </a:p>
          <a:p>
            <a:pPr defTabSz="806867"/>
            <a:r>
              <a:rPr lang="fr-FR" sz="1588" dirty="0" err="1">
                <a:solidFill>
                  <a:prstClr val="black"/>
                </a:solidFill>
                <a:latin typeface="Calibri"/>
              </a:rPr>
              <a:t>nom_de_fonction</a:t>
            </a:r>
            <a:r>
              <a:rPr lang="fr-FR" sz="1588" dirty="0">
                <a:solidFill>
                  <a:prstClr val="black"/>
                </a:solidFill>
                <a:latin typeface="Calibri"/>
              </a:rPr>
              <a:t> paramètre1 [paramètre2 ?]</a:t>
            </a:r>
          </a:p>
        </p:txBody>
      </p:sp>
      <p:sp>
        <p:nvSpPr>
          <p:cNvPr id="6" name="ZoneTexte 5">
            <a:extLst>
              <a:ext uri="{FF2B5EF4-FFF2-40B4-BE49-F238E27FC236}">
                <a16:creationId xmlns:a16="http://schemas.microsoft.com/office/drawing/2014/main" id="{E0C0C979-5AC9-F4EB-C9AF-B1B6CC78D91C}"/>
              </a:ext>
            </a:extLst>
          </p:cNvPr>
          <p:cNvSpPr txBox="1"/>
          <p:nvPr/>
        </p:nvSpPr>
        <p:spPr>
          <a:xfrm>
            <a:off x="2061883" y="2139094"/>
            <a:ext cx="8337176" cy="1314142"/>
          </a:xfrm>
          <a:prstGeom prst="rect">
            <a:avLst/>
          </a:prstGeom>
          <a:noFill/>
        </p:spPr>
        <p:txBody>
          <a:bodyPr wrap="square">
            <a:spAutoFit/>
          </a:bodyPr>
          <a:lstStyle/>
          <a:p>
            <a:pPr defTabSz="806867"/>
            <a:r>
              <a:rPr lang="fr-FR" sz="1588" dirty="0">
                <a:solidFill>
                  <a:srgbClr val="212529"/>
                </a:solidFill>
                <a:latin typeface="Verdana" panose="020B0604030504040204" pitchFamily="34" charset="0"/>
              </a:rPr>
              <a:t>Comme pour un script Shell, une fonction peut avoir besoin de valeurs non connues à l'avance. De la même manière, ces valeurs lui seront passées comme « </a:t>
            </a:r>
            <a:r>
              <a:rPr lang="fr-FR" sz="1588" i="1" dirty="0">
                <a:solidFill>
                  <a:srgbClr val="212529"/>
                </a:solidFill>
                <a:latin typeface="Verdana" panose="020B0604030504040204" pitchFamily="34" charset="0"/>
              </a:rPr>
              <a:t>argument</a:t>
            </a:r>
            <a:r>
              <a:rPr lang="fr-FR" sz="1588" dirty="0">
                <a:solidFill>
                  <a:srgbClr val="212529"/>
                </a:solidFill>
                <a:latin typeface="Verdana" panose="020B0604030504040204" pitchFamily="34" charset="0"/>
              </a:rPr>
              <a:t> » ou « </a:t>
            </a:r>
            <a:r>
              <a:rPr lang="fr-FR" sz="1588" i="1" dirty="0">
                <a:solidFill>
                  <a:srgbClr val="212529"/>
                </a:solidFill>
                <a:latin typeface="Verdana" panose="020B0604030504040204" pitchFamily="34" charset="0"/>
              </a:rPr>
              <a:t>paramètre »</a:t>
            </a:r>
            <a:r>
              <a:rPr lang="fr-FR" sz="1588" dirty="0">
                <a:solidFill>
                  <a:srgbClr val="212529"/>
                </a:solidFill>
                <a:latin typeface="Verdana" panose="020B0604030504040204" pitchFamily="34" charset="0"/>
              </a:rPr>
              <a:t> lors de l'appel de la fonction, qui les récupérera dans les variables bien connues « </a:t>
            </a:r>
            <a:r>
              <a:rPr lang="fr-FR" sz="1588" i="1" dirty="0">
                <a:solidFill>
                  <a:srgbClr val="212529"/>
                </a:solidFill>
                <a:latin typeface="Verdana" panose="020B0604030504040204" pitchFamily="34" charset="0"/>
              </a:rPr>
              <a:t>$1</a:t>
            </a:r>
            <a:r>
              <a:rPr lang="fr-FR" sz="1588" dirty="0">
                <a:solidFill>
                  <a:srgbClr val="212529"/>
                </a:solidFill>
                <a:latin typeface="Verdana" panose="020B0604030504040204" pitchFamily="34" charset="0"/>
              </a:rPr>
              <a:t> » (premier paramètre), « </a:t>
            </a:r>
            <a:r>
              <a:rPr lang="fr-FR" sz="1588" i="1" dirty="0">
                <a:solidFill>
                  <a:srgbClr val="212529"/>
                </a:solidFill>
                <a:latin typeface="Verdana" panose="020B0604030504040204" pitchFamily="34" charset="0"/>
              </a:rPr>
              <a:t>$2</a:t>
            </a:r>
            <a:r>
              <a:rPr lang="fr-FR" sz="1588" dirty="0">
                <a:solidFill>
                  <a:srgbClr val="212529"/>
                </a:solidFill>
                <a:latin typeface="Verdana" panose="020B0604030504040204" pitchFamily="34" charset="0"/>
              </a:rPr>
              <a:t> » (second paramètre)…</a:t>
            </a:r>
            <a:endParaRPr lang="fr-FR" sz="1588" dirty="0">
              <a:solidFill>
                <a:prstClr val="black"/>
              </a:solidFill>
              <a:latin typeface="Calibri"/>
            </a:endParaRPr>
          </a:p>
        </p:txBody>
      </p:sp>
    </p:spTree>
    <p:extLst>
      <p:ext uri="{BB962C8B-B14F-4D97-AF65-F5344CB8AC3E}">
        <p14:creationId xmlns:p14="http://schemas.microsoft.com/office/powerpoint/2010/main" val="1067678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19D9E-3B25-8BDF-5DBB-6033597AD73E}"/>
              </a:ext>
            </a:extLst>
          </p:cNvPr>
          <p:cNvSpPr>
            <a:spLocks noGrp="1"/>
          </p:cNvSpPr>
          <p:nvPr>
            <p:ph type="title"/>
          </p:nvPr>
        </p:nvSpPr>
        <p:spPr>
          <a:xfrm>
            <a:off x="1746902" y="356189"/>
            <a:ext cx="10323661" cy="1303690"/>
          </a:xfrm>
        </p:spPr>
        <p:txBody>
          <a:bodyPr/>
          <a:lstStyle/>
          <a:p>
            <a:r>
              <a:rPr lang="fr-FR" dirty="0"/>
              <a:t>Passage de valeurs : valeur par défaut</a:t>
            </a:r>
          </a:p>
        </p:txBody>
      </p:sp>
      <p:sp>
        <p:nvSpPr>
          <p:cNvPr id="5" name="ZoneTexte 4">
            <a:extLst>
              <a:ext uri="{FF2B5EF4-FFF2-40B4-BE49-F238E27FC236}">
                <a16:creationId xmlns:a16="http://schemas.microsoft.com/office/drawing/2014/main" id="{E56EAC2E-0921-994E-570A-5ADFB8791870}"/>
              </a:ext>
            </a:extLst>
          </p:cNvPr>
          <p:cNvSpPr txBox="1"/>
          <p:nvPr/>
        </p:nvSpPr>
        <p:spPr>
          <a:xfrm>
            <a:off x="1114964" y="1827695"/>
            <a:ext cx="10323662" cy="923330"/>
          </a:xfrm>
          <a:prstGeom prst="rect">
            <a:avLst/>
          </a:prstGeom>
          <a:noFill/>
        </p:spPr>
        <p:txBody>
          <a:bodyPr wrap="square">
            <a:spAutoFit/>
          </a:bodyPr>
          <a:lstStyle/>
          <a:p>
            <a:r>
              <a:rPr lang="fr-FR" dirty="0"/>
              <a:t>Pour définir un paramètre par défaut dans une fonction, vous pouvez utiliser la notation </a:t>
            </a:r>
            <a:r>
              <a:rPr lang="fr-FR" dirty="0">
                <a:solidFill>
                  <a:srgbClr val="FF0000"/>
                </a:solidFill>
              </a:rPr>
              <a:t>${</a:t>
            </a:r>
            <a:r>
              <a:rPr lang="fr-FR" dirty="0" err="1">
                <a:solidFill>
                  <a:srgbClr val="FF0000"/>
                </a:solidFill>
              </a:rPr>
              <a:t>parametre</a:t>
            </a:r>
            <a:r>
              <a:rPr lang="fr-FR" dirty="0">
                <a:solidFill>
                  <a:srgbClr val="FF0000"/>
                </a:solidFill>
              </a:rPr>
              <a:t>:-</a:t>
            </a:r>
            <a:r>
              <a:rPr lang="fr-FR" dirty="0" err="1">
                <a:solidFill>
                  <a:srgbClr val="FF0000"/>
                </a:solidFill>
              </a:rPr>
              <a:t>valeur_par_defaut</a:t>
            </a:r>
            <a:r>
              <a:rPr lang="fr-FR" dirty="0">
                <a:solidFill>
                  <a:srgbClr val="FF0000"/>
                </a:solidFill>
              </a:rPr>
              <a:t>}. </a:t>
            </a:r>
            <a:r>
              <a:rPr lang="fr-FR" dirty="0"/>
              <a:t>Cela signifie que si le paramètre n'est pas défini (c'est-à-dire qu'il est vide ou non déclaré), il prendra la valeur par défaut spécifiée.</a:t>
            </a:r>
          </a:p>
        </p:txBody>
      </p:sp>
      <p:pic>
        <p:nvPicPr>
          <p:cNvPr id="8" name="Image 7">
            <a:extLst>
              <a:ext uri="{FF2B5EF4-FFF2-40B4-BE49-F238E27FC236}">
                <a16:creationId xmlns:a16="http://schemas.microsoft.com/office/drawing/2014/main" id="{6A25E40C-BC17-8D06-231D-0C7B829A3939}"/>
              </a:ext>
            </a:extLst>
          </p:cNvPr>
          <p:cNvPicPr>
            <a:picLocks noChangeAspect="1"/>
          </p:cNvPicPr>
          <p:nvPr/>
        </p:nvPicPr>
        <p:blipFill>
          <a:blip r:embed="rId2"/>
          <a:stretch>
            <a:fillRect/>
          </a:stretch>
        </p:blipFill>
        <p:spPr>
          <a:xfrm>
            <a:off x="3098321" y="2751025"/>
            <a:ext cx="6356948" cy="3955434"/>
          </a:xfrm>
          <a:prstGeom prst="rect">
            <a:avLst/>
          </a:prstGeom>
        </p:spPr>
      </p:pic>
    </p:spTree>
    <p:extLst>
      <p:ext uri="{BB962C8B-B14F-4D97-AF65-F5344CB8AC3E}">
        <p14:creationId xmlns:p14="http://schemas.microsoft.com/office/powerpoint/2010/main" val="35948042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850ED9-F140-A356-A227-A14ABFCDF620}"/>
              </a:ext>
            </a:extLst>
          </p:cNvPr>
          <p:cNvSpPr>
            <a:spLocks noGrp="1"/>
          </p:cNvSpPr>
          <p:nvPr>
            <p:ph type="title"/>
          </p:nvPr>
        </p:nvSpPr>
        <p:spPr>
          <a:xfrm>
            <a:off x="1927412" y="336176"/>
            <a:ext cx="8471647" cy="651845"/>
          </a:xfrm>
        </p:spPr>
        <p:txBody>
          <a:bodyPr/>
          <a:lstStyle/>
          <a:p>
            <a:r>
              <a:rPr lang="fr-FR" dirty="0"/>
              <a:t>Les fonctions : Retour de fonction</a:t>
            </a:r>
          </a:p>
        </p:txBody>
      </p:sp>
      <p:sp>
        <p:nvSpPr>
          <p:cNvPr id="4" name="ZoneTexte 3">
            <a:extLst>
              <a:ext uri="{FF2B5EF4-FFF2-40B4-BE49-F238E27FC236}">
                <a16:creationId xmlns:a16="http://schemas.microsoft.com/office/drawing/2014/main" id="{B075AB15-3100-5D92-706C-6250D4E99296}"/>
              </a:ext>
            </a:extLst>
          </p:cNvPr>
          <p:cNvSpPr txBox="1"/>
          <p:nvPr/>
        </p:nvSpPr>
        <p:spPr>
          <a:xfrm>
            <a:off x="2599765" y="4572000"/>
            <a:ext cx="4467046" cy="1802866"/>
          </a:xfrm>
          <a:prstGeom prst="rect">
            <a:avLst/>
          </a:prstGeom>
          <a:noFill/>
        </p:spPr>
        <p:txBody>
          <a:bodyPr wrap="square">
            <a:spAutoFit/>
          </a:bodyPr>
          <a:lstStyle/>
          <a:p>
            <a:pPr defTabSz="806867"/>
            <a:r>
              <a:rPr lang="fr-FR" sz="1588" dirty="0" err="1">
                <a:solidFill>
                  <a:prstClr val="black"/>
                </a:solidFill>
                <a:latin typeface="Calibri"/>
              </a:rPr>
              <a:t>nom_de_fonction</a:t>
            </a:r>
            <a:r>
              <a:rPr lang="fr-FR" sz="1588" dirty="0">
                <a:solidFill>
                  <a:prstClr val="black"/>
                </a:solidFill>
                <a:latin typeface="Calibri"/>
              </a:rPr>
              <a:t>() </a:t>
            </a:r>
          </a:p>
          <a:p>
            <a:pPr defTabSz="806867"/>
            <a:r>
              <a:rPr lang="fr-FR" sz="1588" dirty="0">
                <a:solidFill>
                  <a:prstClr val="black"/>
                </a:solidFill>
                <a:latin typeface="Calibri"/>
              </a:rPr>
              <a:t>{ </a:t>
            </a:r>
          </a:p>
          <a:p>
            <a:pPr defTabSz="806867"/>
            <a:r>
              <a:rPr lang="fr-FR" sz="1588" dirty="0">
                <a:solidFill>
                  <a:prstClr val="black"/>
                </a:solidFill>
                <a:latin typeface="Calibri"/>
              </a:rPr>
              <a:t>    return [n] </a:t>
            </a:r>
          </a:p>
          <a:p>
            <a:pPr defTabSz="806867"/>
            <a:r>
              <a:rPr lang="fr-FR" sz="1588" dirty="0">
                <a:solidFill>
                  <a:prstClr val="black"/>
                </a:solidFill>
                <a:latin typeface="Calibri"/>
              </a:rPr>
              <a:t>} </a:t>
            </a:r>
          </a:p>
          <a:p>
            <a:pPr defTabSz="806867"/>
            <a:r>
              <a:rPr lang="fr-FR" sz="1588" dirty="0">
                <a:solidFill>
                  <a:prstClr val="black"/>
                </a:solidFill>
                <a:latin typeface="Calibri"/>
              </a:rPr>
              <a:t># ? </a:t>
            </a:r>
          </a:p>
          <a:p>
            <a:pPr defTabSz="806867"/>
            <a:r>
              <a:rPr lang="fr-FR" sz="1588" dirty="0" err="1">
                <a:solidFill>
                  <a:prstClr val="black"/>
                </a:solidFill>
                <a:latin typeface="Calibri"/>
              </a:rPr>
              <a:t>nom_de_fonction</a:t>
            </a:r>
            <a:r>
              <a:rPr lang="fr-FR" sz="1588" dirty="0">
                <a:solidFill>
                  <a:prstClr val="black"/>
                </a:solidFill>
                <a:latin typeface="Calibri"/>
              </a:rPr>
              <a:t> </a:t>
            </a:r>
          </a:p>
          <a:p>
            <a:pPr defTabSz="806867"/>
            <a:r>
              <a:rPr lang="fr-FR" sz="1588" dirty="0" err="1">
                <a:solidFill>
                  <a:prstClr val="black"/>
                </a:solidFill>
                <a:latin typeface="Calibri"/>
              </a:rPr>
              <a:t>echo</a:t>
            </a:r>
            <a:r>
              <a:rPr lang="fr-FR" sz="1588" dirty="0">
                <a:solidFill>
                  <a:prstClr val="black"/>
                </a:solidFill>
                <a:latin typeface="Calibri"/>
              </a:rPr>
              <a:t> $?</a:t>
            </a:r>
          </a:p>
        </p:txBody>
      </p:sp>
      <p:sp>
        <p:nvSpPr>
          <p:cNvPr id="6" name="ZoneTexte 5">
            <a:extLst>
              <a:ext uri="{FF2B5EF4-FFF2-40B4-BE49-F238E27FC236}">
                <a16:creationId xmlns:a16="http://schemas.microsoft.com/office/drawing/2014/main" id="{652E033C-8260-EE41-7B1C-05102A2CAB5F}"/>
              </a:ext>
            </a:extLst>
          </p:cNvPr>
          <p:cNvSpPr txBox="1"/>
          <p:nvPr/>
        </p:nvSpPr>
        <p:spPr>
          <a:xfrm>
            <a:off x="2061882" y="1697897"/>
            <a:ext cx="7933765" cy="1802866"/>
          </a:xfrm>
          <a:prstGeom prst="rect">
            <a:avLst/>
          </a:prstGeom>
          <a:noFill/>
        </p:spPr>
        <p:txBody>
          <a:bodyPr wrap="square">
            <a:spAutoFit/>
          </a:bodyPr>
          <a:lstStyle/>
          <a:p>
            <a:pPr algn="just" defTabSz="806867"/>
            <a:r>
              <a:rPr lang="fr-FR" sz="1588" dirty="0">
                <a:solidFill>
                  <a:srgbClr val="212529"/>
                </a:solidFill>
                <a:latin typeface="Verdana" panose="020B0604030504040204" pitchFamily="34" charset="0"/>
              </a:rPr>
              <a:t>L'instruction « </a:t>
            </a:r>
            <a:r>
              <a:rPr lang="fr-FR" sz="1588" b="1" dirty="0">
                <a:solidFill>
                  <a:srgbClr val="212529"/>
                </a:solidFill>
                <a:latin typeface="Verdana" panose="020B0604030504040204" pitchFamily="34" charset="0"/>
              </a:rPr>
              <a:t>return [n]</a:t>
            </a:r>
            <a:r>
              <a:rPr lang="fr-FR" sz="1588" dirty="0">
                <a:solidFill>
                  <a:srgbClr val="212529"/>
                </a:solidFill>
                <a:latin typeface="Verdana" panose="020B0604030504040204" pitchFamily="34" charset="0"/>
              </a:rPr>
              <a:t> » met immédiatement fin à l'exécution de la fonction.</a:t>
            </a:r>
          </a:p>
          <a:p>
            <a:pPr algn="just" defTabSz="806867"/>
            <a:r>
              <a:rPr lang="fr-FR" sz="1588" dirty="0">
                <a:solidFill>
                  <a:srgbClr val="212529"/>
                </a:solidFill>
                <a:latin typeface="Verdana" panose="020B0604030504040204" pitchFamily="34" charset="0"/>
              </a:rPr>
              <a:t>Le paramètre « </a:t>
            </a:r>
            <a:r>
              <a:rPr lang="fr-FR" sz="1588" i="1" dirty="0">
                <a:solidFill>
                  <a:srgbClr val="212529"/>
                </a:solidFill>
                <a:latin typeface="Verdana" panose="020B0604030504040204" pitchFamily="34" charset="0"/>
              </a:rPr>
              <a:t>n</a:t>
            </a:r>
            <a:r>
              <a:rPr lang="fr-FR" sz="1588" dirty="0">
                <a:solidFill>
                  <a:srgbClr val="212529"/>
                </a:solidFill>
                <a:latin typeface="Verdana" panose="020B0604030504040204" pitchFamily="34" charset="0"/>
              </a:rPr>
              <a:t> » facultatif vaut « </a:t>
            </a:r>
            <a:r>
              <a:rPr lang="fr-FR" sz="1588" i="1" dirty="0">
                <a:solidFill>
                  <a:srgbClr val="212529"/>
                </a:solidFill>
                <a:latin typeface="Verdana" panose="020B0604030504040204" pitchFamily="34" charset="0"/>
              </a:rPr>
              <a:t>0</a:t>
            </a:r>
            <a:r>
              <a:rPr lang="fr-FR" sz="1588" dirty="0">
                <a:solidFill>
                  <a:srgbClr val="212529"/>
                </a:solidFill>
                <a:latin typeface="Verdana" panose="020B0604030504040204" pitchFamily="34" charset="0"/>
              </a:rPr>
              <a:t> » par défaut, mais ne peut pas dépasser « </a:t>
            </a:r>
            <a:r>
              <a:rPr lang="fr-FR" sz="1588" i="1" dirty="0">
                <a:solidFill>
                  <a:srgbClr val="212529"/>
                </a:solidFill>
                <a:latin typeface="Verdana" panose="020B0604030504040204" pitchFamily="34" charset="0"/>
              </a:rPr>
              <a:t>255</a:t>
            </a:r>
            <a:r>
              <a:rPr lang="fr-FR" sz="1588" dirty="0">
                <a:solidFill>
                  <a:srgbClr val="212529"/>
                </a:solidFill>
                <a:latin typeface="Verdana" panose="020B0604030504040204" pitchFamily="34" charset="0"/>
              </a:rPr>
              <a:t> ». Il correspond au « </a:t>
            </a:r>
            <a:r>
              <a:rPr lang="fr-FR" sz="1588" i="1" dirty="0">
                <a:solidFill>
                  <a:srgbClr val="212529"/>
                </a:solidFill>
                <a:latin typeface="Verdana" panose="020B0604030504040204" pitchFamily="34" charset="0"/>
              </a:rPr>
              <a:t>statut</a:t>
            </a:r>
            <a:r>
              <a:rPr lang="fr-FR" sz="1588" dirty="0">
                <a:solidFill>
                  <a:srgbClr val="212529"/>
                </a:solidFill>
                <a:latin typeface="Verdana" panose="020B0604030504040204" pitchFamily="34" charset="0"/>
              </a:rPr>
              <a:t> » de la fonction et est, de ce fait, retransmis à la variable « </a:t>
            </a:r>
            <a:r>
              <a:rPr lang="fr-FR" sz="1588" i="1" dirty="0">
                <a:solidFill>
                  <a:srgbClr val="212529"/>
                </a:solidFill>
                <a:latin typeface="Verdana" panose="020B0604030504040204" pitchFamily="34" charset="0"/>
              </a:rPr>
              <a:t>$?</a:t>
            </a:r>
            <a:r>
              <a:rPr lang="fr-FR" sz="1588" dirty="0">
                <a:solidFill>
                  <a:srgbClr val="212529"/>
                </a:solidFill>
                <a:latin typeface="Verdana" panose="020B0604030504040204" pitchFamily="34" charset="0"/>
              </a:rPr>
              <a:t> » du programme ayant appelé cette fonction. Cette instruction peut donc rendre une fonction « </a:t>
            </a:r>
            <a:r>
              <a:rPr lang="fr-FR" sz="1588" i="1" dirty="0">
                <a:solidFill>
                  <a:srgbClr val="212529"/>
                </a:solidFill>
                <a:latin typeface="Verdana" panose="020B0604030504040204" pitchFamily="34" charset="0"/>
              </a:rPr>
              <a:t>vrai</a:t>
            </a:r>
            <a:r>
              <a:rPr lang="fr-FR" sz="1588" dirty="0">
                <a:solidFill>
                  <a:srgbClr val="212529"/>
                </a:solidFill>
                <a:latin typeface="Verdana" panose="020B0604030504040204" pitchFamily="34" charset="0"/>
              </a:rPr>
              <a:t> » ou « </a:t>
            </a:r>
            <a:r>
              <a:rPr lang="fr-FR" sz="1588" i="1" dirty="0">
                <a:solidFill>
                  <a:srgbClr val="212529"/>
                </a:solidFill>
                <a:latin typeface="Verdana" panose="020B0604030504040204" pitchFamily="34" charset="0"/>
              </a:rPr>
              <a:t>faux</a:t>
            </a:r>
            <a:r>
              <a:rPr lang="fr-FR" sz="1588" dirty="0">
                <a:solidFill>
                  <a:srgbClr val="212529"/>
                </a:solidFill>
                <a:latin typeface="Verdana" panose="020B0604030504040204" pitchFamily="34" charset="0"/>
              </a:rPr>
              <a:t> » selon les conventions du Shell.</a:t>
            </a:r>
          </a:p>
        </p:txBody>
      </p:sp>
    </p:spTree>
    <p:extLst>
      <p:ext uri="{BB962C8B-B14F-4D97-AF65-F5344CB8AC3E}">
        <p14:creationId xmlns:p14="http://schemas.microsoft.com/office/powerpoint/2010/main" val="19202368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F2201C-0D21-5F15-0413-F992EDF3AC8B}"/>
              </a:ext>
            </a:extLst>
          </p:cNvPr>
          <p:cNvSpPr>
            <a:spLocks noGrp="1"/>
          </p:cNvSpPr>
          <p:nvPr>
            <p:ph type="title"/>
          </p:nvPr>
        </p:nvSpPr>
        <p:spPr>
          <a:xfrm>
            <a:off x="1792941" y="201706"/>
            <a:ext cx="8404412" cy="651845"/>
          </a:xfrm>
        </p:spPr>
        <p:txBody>
          <a:bodyPr/>
          <a:lstStyle/>
          <a:p>
            <a:r>
              <a:rPr lang="fr-FR" dirty="0"/>
              <a:t>Les fonctions : retour de fonction </a:t>
            </a:r>
          </a:p>
        </p:txBody>
      </p:sp>
      <p:pic>
        <p:nvPicPr>
          <p:cNvPr id="3" name="Image 2">
            <a:extLst>
              <a:ext uri="{FF2B5EF4-FFF2-40B4-BE49-F238E27FC236}">
                <a16:creationId xmlns:a16="http://schemas.microsoft.com/office/drawing/2014/main" id="{2DE16F8E-1131-2E99-F10E-2D933857CEA6}"/>
              </a:ext>
            </a:extLst>
          </p:cNvPr>
          <p:cNvPicPr>
            <a:picLocks noChangeAspect="1"/>
          </p:cNvPicPr>
          <p:nvPr/>
        </p:nvPicPr>
        <p:blipFill>
          <a:blip r:embed="rId2"/>
          <a:stretch>
            <a:fillRect/>
          </a:stretch>
        </p:blipFill>
        <p:spPr>
          <a:xfrm>
            <a:off x="2801471" y="1674355"/>
            <a:ext cx="5782235" cy="5003258"/>
          </a:xfrm>
          <a:prstGeom prst="rect">
            <a:avLst/>
          </a:prstGeom>
        </p:spPr>
      </p:pic>
    </p:spTree>
    <p:extLst>
      <p:ext uri="{BB962C8B-B14F-4D97-AF65-F5344CB8AC3E}">
        <p14:creationId xmlns:p14="http://schemas.microsoft.com/office/powerpoint/2010/main" val="215963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6" y="356189"/>
            <a:ext cx="4689101" cy="667121"/>
          </a:xfrm>
          <a:prstGeom prst="rect">
            <a:avLst/>
          </a:prstGeom>
        </p:spPr>
        <p:txBody>
          <a:bodyPr vert="horz" wrap="square" lIns="0" tIns="15128" rIns="0" bIns="0" rtlCol="0">
            <a:spAutoFit/>
          </a:bodyPr>
          <a:lstStyle/>
          <a:p>
            <a:pPr marL="11206">
              <a:spcBef>
                <a:spcPts val="119"/>
              </a:spcBef>
            </a:pPr>
            <a:r>
              <a:rPr spc="-468" dirty="0"/>
              <a:t>Le</a:t>
            </a:r>
            <a:r>
              <a:rPr spc="53" dirty="0"/>
              <a:t> </a:t>
            </a:r>
            <a:r>
              <a:rPr spc="-251" dirty="0"/>
              <a:t>calcul</a:t>
            </a:r>
            <a:r>
              <a:rPr spc="79" dirty="0"/>
              <a:t> </a:t>
            </a:r>
            <a:r>
              <a:rPr spc="-185" dirty="0"/>
              <a:t>arithmétique</a:t>
            </a:r>
          </a:p>
        </p:txBody>
      </p:sp>
      <p:sp>
        <p:nvSpPr>
          <p:cNvPr id="3" name="object 3"/>
          <p:cNvSpPr txBox="1"/>
          <p:nvPr/>
        </p:nvSpPr>
        <p:spPr>
          <a:xfrm>
            <a:off x="2322576" y="1609120"/>
            <a:ext cx="3962960" cy="445356"/>
          </a:xfrm>
          <a:prstGeom prst="rect">
            <a:avLst/>
          </a:prstGeom>
        </p:spPr>
        <p:txBody>
          <a:bodyPr vert="horz" wrap="square" lIns="0" tIns="10646" rIns="0" bIns="0" rtlCol="0">
            <a:spAutoFit/>
          </a:bodyPr>
          <a:lstStyle/>
          <a:p>
            <a:pPr marL="320505" indent="-309859" defTabSz="806867">
              <a:spcBef>
                <a:spcPts val="84"/>
              </a:spcBef>
              <a:buClr>
                <a:srgbClr val="DD8046"/>
              </a:buClr>
              <a:buSzPct val="59375"/>
              <a:buFont typeface="Wingdings"/>
              <a:buChar char=""/>
              <a:tabLst>
                <a:tab pos="320505" algn="l"/>
                <a:tab pos="321066" algn="l"/>
              </a:tabLst>
            </a:pPr>
            <a:r>
              <a:rPr sz="2824" spc="-128" dirty="0">
                <a:solidFill>
                  <a:prstClr val="black"/>
                </a:solidFill>
                <a:latin typeface="Microsoft Sans Serif"/>
                <a:cs typeface="Microsoft Sans Serif"/>
              </a:rPr>
              <a:t>Opérateurs</a:t>
            </a:r>
            <a:r>
              <a:rPr sz="2824" spc="-31" dirty="0">
                <a:solidFill>
                  <a:prstClr val="black"/>
                </a:solidFill>
                <a:latin typeface="Microsoft Sans Serif"/>
                <a:cs typeface="Microsoft Sans Serif"/>
              </a:rPr>
              <a:t> </a:t>
            </a:r>
            <a:r>
              <a:rPr sz="2824" spc="-159" dirty="0">
                <a:solidFill>
                  <a:prstClr val="black"/>
                </a:solidFill>
                <a:latin typeface="Microsoft Sans Serif"/>
                <a:cs typeface="Microsoft Sans Serif"/>
              </a:rPr>
              <a:t>arithmétiques</a:t>
            </a:r>
            <a:endParaRPr sz="2824">
              <a:solidFill>
                <a:prstClr val="black"/>
              </a:solidFill>
              <a:latin typeface="Microsoft Sans Serif"/>
              <a:cs typeface="Microsoft Sans Serif"/>
            </a:endParaRPr>
          </a:p>
        </p:txBody>
      </p:sp>
      <p:sp>
        <p:nvSpPr>
          <p:cNvPr id="4" name="object 4"/>
          <p:cNvSpPr txBox="1"/>
          <p:nvPr/>
        </p:nvSpPr>
        <p:spPr>
          <a:xfrm>
            <a:off x="2322576" y="4728053"/>
            <a:ext cx="3923740" cy="283494"/>
          </a:xfrm>
          <a:prstGeom prst="rect">
            <a:avLst/>
          </a:prstGeom>
        </p:spPr>
        <p:txBody>
          <a:bodyPr vert="horz" wrap="square" lIns="0" tIns="11766" rIns="0" bIns="0" rtlCol="0">
            <a:spAutoFit/>
          </a:bodyPr>
          <a:lstStyle/>
          <a:p>
            <a:pPr marL="320505" indent="-309859" defTabSz="806867">
              <a:spcBef>
                <a:spcPts val="93"/>
              </a:spcBef>
              <a:buClr>
                <a:srgbClr val="DD8046"/>
              </a:buClr>
              <a:buSzPct val="60000"/>
              <a:buFont typeface="Wingdings"/>
              <a:buChar char=""/>
              <a:tabLst>
                <a:tab pos="320505" algn="l"/>
                <a:tab pos="321066" algn="l"/>
                <a:tab pos="2064794" algn="l"/>
                <a:tab pos="3787790" algn="l"/>
              </a:tabLst>
            </a:pPr>
            <a:r>
              <a:rPr sz="1765" spc="-202" dirty="0">
                <a:solidFill>
                  <a:prstClr val="black"/>
                </a:solidFill>
                <a:latin typeface="Microsoft Sans Serif"/>
                <a:cs typeface="Microsoft Sans Serif"/>
              </a:rPr>
              <a:t>Bash</a:t>
            </a:r>
            <a:r>
              <a:rPr sz="1765" spc="-4" dirty="0">
                <a:solidFill>
                  <a:prstClr val="black"/>
                </a:solidFill>
                <a:latin typeface="Microsoft Sans Serif"/>
                <a:cs typeface="Microsoft Sans Serif"/>
              </a:rPr>
              <a:t> </a:t>
            </a:r>
            <a:r>
              <a:rPr sz="1765" spc="-159" dirty="0">
                <a:solidFill>
                  <a:prstClr val="black"/>
                </a:solidFill>
                <a:latin typeface="Microsoft Sans Serif"/>
                <a:cs typeface="Microsoft Sans Serif"/>
              </a:rPr>
              <a:t>n</a:t>
            </a:r>
            <a:r>
              <a:rPr sz="1765" spc="-154" dirty="0">
                <a:solidFill>
                  <a:prstClr val="black"/>
                </a:solidFill>
                <a:latin typeface="Microsoft Sans Serif"/>
                <a:cs typeface="Microsoft Sans Serif"/>
              </a:rPr>
              <a:t>e</a:t>
            </a:r>
            <a:r>
              <a:rPr sz="1765" spc="9" dirty="0">
                <a:solidFill>
                  <a:prstClr val="black"/>
                </a:solidFill>
                <a:latin typeface="Microsoft Sans Serif"/>
                <a:cs typeface="Microsoft Sans Serif"/>
              </a:rPr>
              <a:t> </a:t>
            </a:r>
            <a:r>
              <a:rPr sz="1765" spc="-154" dirty="0">
                <a:solidFill>
                  <a:prstClr val="black"/>
                </a:solidFill>
                <a:latin typeface="Microsoft Sans Serif"/>
                <a:cs typeface="Microsoft Sans Serif"/>
              </a:rPr>
              <a:t>com</a:t>
            </a:r>
            <a:r>
              <a:rPr sz="1765" spc="-146" dirty="0">
                <a:solidFill>
                  <a:prstClr val="black"/>
                </a:solidFill>
                <a:latin typeface="Microsoft Sans Serif"/>
                <a:cs typeface="Microsoft Sans Serif"/>
              </a:rPr>
              <a:t>p</a:t>
            </a:r>
            <a:r>
              <a:rPr sz="1765" spc="-40" dirty="0">
                <a:solidFill>
                  <a:prstClr val="black"/>
                </a:solidFill>
                <a:latin typeface="Microsoft Sans Serif"/>
                <a:cs typeface="Microsoft Sans Serif"/>
              </a:rPr>
              <a:t>r</a:t>
            </a:r>
            <a:r>
              <a:rPr sz="1765" spc="-57" dirty="0">
                <a:solidFill>
                  <a:prstClr val="black"/>
                </a:solidFill>
                <a:latin typeface="Microsoft Sans Serif"/>
                <a:cs typeface="Microsoft Sans Serif"/>
              </a:rPr>
              <a:t>e</a:t>
            </a:r>
            <a:r>
              <a:rPr sz="1765" spc="-106" dirty="0">
                <a:solidFill>
                  <a:prstClr val="black"/>
                </a:solidFill>
                <a:latin typeface="Microsoft Sans Serif"/>
                <a:cs typeface="Microsoft Sans Serif"/>
              </a:rPr>
              <a:t>nd</a:t>
            </a:r>
            <a:r>
              <a:rPr sz="1765" dirty="0">
                <a:solidFill>
                  <a:prstClr val="black"/>
                </a:solidFill>
                <a:latin typeface="Microsoft Sans Serif"/>
                <a:cs typeface="Microsoft Sans Serif"/>
              </a:rPr>
              <a:t>	</a:t>
            </a:r>
            <a:r>
              <a:rPr sz="1765" spc="-110" dirty="0">
                <a:solidFill>
                  <a:prstClr val="black"/>
                </a:solidFill>
                <a:latin typeface="Microsoft Sans Serif"/>
                <a:cs typeface="Microsoft Sans Serif"/>
              </a:rPr>
              <a:t>pa</a:t>
            </a:r>
            <a:r>
              <a:rPr sz="1765" spc="-97" dirty="0">
                <a:solidFill>
                  <a:prstClr val="black"/>
                </a:solidFill>
                <a:latin typeface="Microsoft Sans Serif"/>
                <a:cs typeface="Microsoft Sans Serif"/>
              </a:rPr>
              <a:t>s</a:t>
            </a:r>
            <a:r>
              <a:rPr sz="1765" spc="-119" dirty="0">
                <a:solidFill>
                  <a:prstClr val="black"/>
                </a:solidFill>
                <a:latin typeface="Microsoft Sans Serif"/>
                <a:cs typeface="Microsoft Sans Serif"/>
              </a:rPr>
              <a:t> </a:t>
            </a:r>
            <a:r>
              <a:rPr sz="1765" spc="-9" dirty="0">
                <a:solidFill>
                  <a:prstClr val="black"/>
                </a:solidFill>
                <a:latin typeface="Microsoft Sans Serif"/>
                <a:cs typeface="Microsoft Sans Serif"/>
              </a:rPr>
              <a:t>l'a</a:t>
            </a:r>
            <a:r>
              <a:rPr sz="1765" spc="-13" dirty="0">
                <a:solidFill>
                  <a:prstClr val="black"/>
                </a:solidFill>
                <a:latin typeface="Microsoft Sans Serif"/>
                <a:cs typeface="Microsoft Sans Serif"/>
              </a:rPr>
              <a:t>r</a:t>
            </a:r>
            <a:r>
              <a:rPr sz="1765" spc="-106" dirty="0">
                <a:solidFill>
                  <a:prstClr val="black"/>
                </a:solidFill>
                <a:latin typeface="Microsoft Sans Serif"/>
                <a:cs typeface="Microsoft Sans Serif"/>
              </a:rPr>
              <a:t>ith</a:t>
            </a:r>
            <a:r>
              <a:rPr sz="1765" spc="-238" dirty="0">
                <a:solidFill>
                  <a:prstClr val="black"/>
                </a:solidFill>
                <a:latin typeface="Microsoft Sans Serif"/>
                <a:cs typeface="Microsoft Sans Serif"/>
              </a:rPr>
              <a:t>m</a:t>
            </a:r>
            <a:r>
              <a:rPr sz="1765" spc="-106" dirty="0">
                <a:solidFill>
                  <a:prstClr val="black"/>
                </a:solidFill>
                <a:latin typeface="Microsoft Sans Serif"/>
                <a:cs typeface="Microsoft Sans Serif"/>
              </a:rPr>
              <a:t>é</a:t>
            </a:r>
            <a:r>
              <a:rPr sz="1765" spc="-18" dirty="0">
                <a:solidFill>
                  <a:prstClr val="black"/>
                </a:solidFill>
                <a:latin typeface="Microsoft Sans Serif"/>
                <a:cs typeface="Microsoft Sans Serif"/>
              </a:rPr>
              <a:t>t</a:t>
            </a:r>
            <a:r>
              <a:rPr sz="1765" spc="-26" dirty="0">
                <a:solidFill>
                  <a:prstClr val="black"/>
                </a:solidFill>
                <a:latin typeface="Microsoft Sans Serif"/>
                <a:cs typeface="Microsoft Sans Serif"/>
              </a:rPr>
              <a:t>i</a:t>
            </a:r>
            <a:r>
              <a:rPr sz="1765" spc="-106" dirty="0">
                <a:solidFill>
                  <a:prstClr val="black"/>
                </a:solidFill>
                <a:latin typeface="Microsoft Sans Serif"/>
                <a:cs typeface="Microsoft Sans Serif"/>
              </a:rPr>
              <a:t>q</a:t>
            </a:r>
            <a:r>
              <a:rPr sz="1765" spc="-115" dirty="0">
                <a:solidFill>
                  <a:prstClr val="black"/>
                </a:solidFill>
                <a:latin typeface="Microsoft Sans Serif"/>
                <a:cs typeface="Microsoft Sans Serif"/>
              </a:rPr>
              <a:t>u</a:t>
            </a:r>
            <a:r>
              <a:rPr sz="1765" spc="-97" dirty="0">
                <a:solidFill>
                  <a:prstClr val="black"/>
                </a:solidFill>
                <a:latin typeface="Microsoft Sans Serif"/>
                <a:cs typeface="Microsoft Sans Serif"/>
              </a:rPr>
              <a:t>e</a:t>
            </a:r>
            <a:r>
              <a:rPr sz="1765" dirty="0">
                <a:solidFill>
                  <a:prstClr val="black"/>
                </a:solidFill>
                <a:latin typeface="Microsoft Sans Serif"/>
                <a:cs typeface="Microsoft Sans Serif"/>
              </a:rPr>
              <a:t>	</a:t>
            </a:r>
            <a:r>
              <a:rPr sz="1765" spc="-9" dirty="0">
                <a:solidFill>
                  <a:prstClr val="black"/>
                </a:solidFill>
                <a:latin typeface="Microsoft Sans Serif"/>
                <a:cs typeface="Microsoft Sans Serif"/>
              </a:rPr>
              <a:t>à</a:t>
            </a:r>
            <a:endParaRPr sz="1765">
              <a:solidFill>
                <a:prstClr val="black"/>
              </a:solidFill>
              <a:latin typeface="Microsoft Sans Serif"/>
              <a:cs typeface="Microsoft Sans Serif"/>
            </a:endParaRPr>
          </a:p>
        </p:txBody>
      </p:sp>
      <p:sp>
        <p:nvSpPr>
          <p:cNvPr id="5" name="object 5"/>
          <p:cNvSpPr txBox="1"/>
          <p:nvPr/>
        </p:nvSpPr>
        <p:spPr>
          <a:xfrm>
            <a:off x="6376371" y="4728053"/>
            <a:ext cx="626969" cy="283494"/>
          </a:xfrm>
          <a:prstGeom prst="rect">
            <a:avLst/>
          </a:prstGeom>
        </p:spPr>
        <p:txBody>
          <a:bodyPr vert="horz" wrap="square" lIns="0" tIns="11766" rIns="0" bIns="0" rtlCol="0">
            <a:spAutoFit/>
          </a:bodyPr>
          <a:lstStyle/>
          <a:p>
            <a:pPr marL="11206" defTabSz="806867">
              <a:spcBef>
                <a:spcPts val="93"/>
              </a:spcBef>
            </a:pPr>
            <a:r>
              <a:rPr sz="1765" spc="-71" dirty="0">
                <a:solidFill>
                  <a:prstClr val="black"/>
                </a:solidFill>
                <a:latin typeface="Microsoft Sans Serif"/>
                <a:cs typeface="Microsoft Sans Serif"/>
              </a:rPr>
              <a:t>virgule</a:t>
            </a:r>
            <a:endParaRPr sz="1765">
              <a:solidFill>
                <a:prstClr val="black"/>
              </a:solidFill>
              <a:latin typeface="Microsoft Sans Serif"/>
              <a:cs typeface="Microsoft Sans Serif"/>
            </a:endParaRPr>
          </a:p>
        </p:txBody>
      </p:sp>
      <p:sp>
        <p:nvSpPr>
          <p:cNvPr id="6" name="object 6"/>
          <p:cNvSpPr txBox="1"/>
          <p:nvPr/>
        </p:nvSpPr>
        <p:spPr>
          <a:xfrm>
            <a:off x="7133440" y="4728053"/>
            <a:ext cx="821391" cy="283494"/>
          </a:xfrm>
          <a:prstGeom prst="rect">
            <a:avLst/>
          </a:prstGeom>
        </p:spPr>
        <p:txBody>
          <a:bodyPr vert="horz" wrap="square" lIns="0" tIns="11766" rIns="0" bIns="0" rtlCol="0">
            <a:spAutoFit/>
          </a:bodyPr>
          <a:lstStyle/>
          <a:p>
            <a:pPr marL="11206" defTabSz="806867">
              <a:spcBef>
                <a:spcPts val="93"/>
              </a:spcBef>
            </a:pPr>
            <a:r>
              <a:rPr sz="1765" spc="-53" dirty="0">
                <a:solidFill>
                  <a:prstClr val="black"/>
                </a:solidFill>
                <a:latin typeface="Microsoft Sans Serif"/>
                <a:cs typeface="Microsoft Sans Serif"/>
              </a:rPr>
              <a:t>flottante:</a:t>
            </a:r>
            <a:endParaRPr sz="1765">
              <a:solidFill>
                <a:prstClr val="black"/>
              </a:solidFill>
              <a:latin typeface="Microsoft Sans Serif"/>
              <a:cs typeface="Microsoft Sans Serif"/>
            </a:endParaRPr>
          </a:p>
        </p:txBody>
      </p:sp>
      <p:sp>
        <p:nvSpPr>
          <p:cNvPr id="7" name="object 7"/>
          <p:cNvSpPr txBox="1"/>
          <p:nvPr/>
        </p:nvSpPr>
        <p:spPr>
          <a:xfrm>
            <a:off x="8084372" y="4728053"/>
            <a:ext cx="899272" cy="283494"/>
          </a:xfrm>
          <a:prstGeom prst="rect">
            <a:avLst/>
          </a:prstGeom>
        </p:spPr>
        <p:txBody>
          <a:bodyPr vert="horz" wrap="square" lIns="0" tIns="11766" rIns="0" bIns="0" rtlCol="0">
            <a:spAutoFit/>
          </a:bodyPr>
          <a:lstStyle/>
          <a:p>
            <a:pPr marL="11206" defTabSz="806867">
              <a:spcBef>
                <a:spcPts val="93"/>
              </a:spcBef>
            </a:pPr>
            <a:r>
              <a:rPr sz="1765" spc="-62" dirty="0">
                <a:solidFill>
                  <a:prstClr val="black"/>
                </a:solidFill>
                <a:latin typeface="Microsoft Sans Serif"/>
                <a:cs typeface="Microsoft Sans Serif"/>
              </a:rPr>
              <a:t>interprète</a:t>
            </a:r>
            <a:endParaRPr sz="1765">
              <a:solidFill>
                <a:prstClr val="black"/>
              </a:solidFill>
              <a:latin typeface="Microsoft Sans Serif"/>
              <a:cs typeface="Microsoft Sans Serif"/>
            </a:endParaRPr>
          </a:p>
        </p:txBody>
      </p:sp>
      <p:sp>
        <p:nvSpPr>
          <p:cNvPr id="8" name="object 8"/>
          <p:cNvSpPr txBox="1"/>
          <p:nvPr/>
        </p:nvSpPr>
        <p:spPr>
          <a:xfrm>
            <a:off x="9267712" y="4728053"/>
            <a:ext cx="831476" cy="283494"/>
          </a:xfrm>
          <a:prstGeom prst="rect">
            <a:avLst/>
          </a:prstGeom>
        </p:spPr>
        <p:txBody>
          <a:bodyPr vert="horz" wrap="square" lIns="0" tIns="11766" rIns="0" bIns="0" rtlCol="0">
            <a:spAutoFit/>
          </a:bodyPr>
          <a:lstStyle/>
          <a:p>
            <a:pPr marL="11206" defTabSz="806867">
              <a:spcBef>
                <a:spcPts val="93"/>
              </a:spcBef>
              <a:tabLst>
                <a:tab pos="583858" algn="l"/>
              </a:tabLst>
            </a:pPr>
            <a:r>
              <a:rPr sz="1765" spc="-22" dirty="0">
                <a:solidFill>
                  <a:prstClr val="black"/>
                </a:solidFill>
                <a:latin typeface="Microsoft Sans Serif"/>
                <a:cs typeface="Microsoft Sans Serif"/>
              </a:rPr>
              <a:t>d</a:t>
            </a:r>
            <a:r>
              <a:rPr sz="1765" spc="-93" dirty="0">
                <a:solidFill>
                  <a:prstClr val="black"/>
                </a:solidFill>
                <a:latin typeface="Microsoft Sans Serif"/>
                <a:cs typeface="Microsoft Sans Serif"/>
              </a:rPr>
              <a:t>o</a:t>
            </a:r>
            <a:r>
              <a:rPr sz="1765" spc="-207" dirty="0">
                <a:solidFill>
                  <a:prstClr val="black"/>
                </a:solidFill>
                <a:latin typeface="Microsoft Sans Serif"/>
                <a:cs typeface="Microsoft Sans Serif"/>
              </a:rPr>
              <a:t>nc</a:t>
            </a:r>
            <a:r>
              <a:rPr sz="1765" dirty="0">
                <a:solidFill>
                  <a:prstClr val="black"/>
                </a:solidFill>
                <a:latin typeface="Microsoft Sans Serif"/>
                <a:cs typeface="Microsoft Sans Serif"/>
              </a:rPr>
              <a:t>	</a:t>
            </a:r>
            <a:r>
              <a:rPr sz="1765" spc="-26" dirty="0">
                <a:solidFill>
                  <a:prstClr val="black"/>
                </a:solidFill>
                <a:latin typeface="Microsoft Sans Serif"/>
                <a:cs typeface="Microsoft Sans Serif"/>
              </a:rPr>
              <a:t>l</a:t>
            </a:r>
            <a:r>
              <a:rPr sz="1765" spc="-199" dirty="0">
                <a:solidFill>
                  <a:prstClr val="black"/>
                </a:solidFill>
                <a:latin typeface="Microsoft Sans Serif"/>
                <a:cs typeface="Microsoft Sans Serif"/>
              </a:rPr>
              <a:t>es</a:t>
            </a:r>
            <a:endParaRPr sz="1765">
              <a:solidFill>
                <a:prstClr val="black"/>
              </a:solidFill>
              <a:latin typeface="Microsoft Sans Serif"/>
              <a:cs typeface="Microsoft Sans Serif"/>
            </a:endParaRPr>
          </a:p>
        </p:txBody>
      </p:sp>
      <p:sp>
        <p:nvSpPr>
          <p:cNvPr id="9" name="object 9"/>
          <p:cNvSpPr txBox="1"/>
          <p:nvPr/>
        </p:nvSpPr>
        <p:spPr>
          <a:xfrm>
            <a:off x="2322575" y="4908042"/>
            <a:ext cx="5248835" cy="1083389"/>
          </a:xfrm>
          <a:prstGeom prst="rect">
            <a:avLst/>
          </a:prstGeom>
        </p:spPr>
        <p:txBody>
          <a:bodyPr vert="horz" wrap="square" lIns="0" tIns="100853" rIns="0" bIns="0" rtlCol="0">
            <a:spAutoFit/>
          </a:bodyPr>
          <a:lstStyle/>
          <a:p>
            <a:pPr marL="320505" defTabSz="806867">
              <a:spcBef>
                <a:spcPts val="794"/>
              </a:spcBef>
              <a:tabLst>
                <a:tab pos="3238673" algn="l"/>
                <a:tab pos="4013601" algn="l"/>
              </a:tabLst>
            </a:pPr>
            <a:r>
              <a:rPr sz="1765" spc="-141" dirty="0">
                <a:solidFill>
                  <a:prstClr val="black"/>
                </a:solidFill>
                <a:latin typeface="Microsoft Sans Serif"/>
                <a:cs typeface="Microsoft Sans Serif"/>
              </a:rPr>
              <a:t>nombres</a:t>
            </a:r>
            <a:r>
              <a:rPr sz="1765" spc="-4" dirty="0">
                <a:solidFill>
                  <a:prstClr val="black"/>
                </a:solidFill>
                <a:latin typeface="Microsoft Sans Serif"/>
                <a:cs typeface="Microsoft Sans Serif"/>
              </a:rPr>
              <a:t> </a:t>
            </a:r>
            <a:r>
              <a:rPr sz="1765" spc="-106" dirty="0">
                <a:solidFill>
                  <a:prstClr val="black"/>
                </a:solidFill>
                <a:latin typeface="Microsoft Sans Serif"/>
                <a:cs typeface="Microsoft Sans Serif"/>
              </a:rPr>
              <a:t>décimaux</a:t>
            </a:r>
            <a:r>
              <a:rPr sz="1765" dirty="0">
                <a:solidFill>
                  <a:prstClr val="black"/>
                </a:solidFill>
                <a:latin typeface="Microsoft Sans Serif"/>
                <a:cs typeface="Microsoft Sans Serif"/>
              </a:rPr>
              <a:t> </a:t>
            </a:r>
            <a:r>
              <a:rPr sz="1765" spc="-199" dirty="0">
                <a:solidFill>
                  <a:prstClr val="black"/>
                </a:solidFill>
                <a:latin typeface="Microsoft Sans Serif"/>
                <a:cs typeface="Microsoft Sans Serif"/>
              </a:rPr>
              <a:t>comme</a:t>
            </a:r>
            <a:r>
              <a:rPr sz="1765" spc="26" dirty="0">
                <a:solidFill>
                  <a:prstClr val="black"/>
                </a:solidFill>
                <a:latin typeface="Microsoft Sans Serif"/>
                <a:cs typeface="Microsoft Sans Serif"/>
              </a:rPr>
              <a:t> </a:t>
            </a:r>
            <a:r>
              <a:rPr sz="1765" spc="-132" dirty="0">
                <a:solidFill>
                  <a:prstClr val="black"/>
                </a:solidFill>
                <a:latin typeface="Microsoft Sans Serif"/>
                <a:cs typeface="Microsoft Sans Serif"/>
              </a:rPr>
              <a:t>des	</a:t>
            </a:r>
            <a:r>
              <a:rPr sz="1765" spc="-141" dirty="0">
                <a:solidFill>
                  <a:prstClr val="black"/>
                </a:solidFill>
                <a:latin typeface="Microsoft Sans Serif"/>
                <a:cs typeface="Microsoft Sans Serif"/>
              </a:rPr>
              <a:t>chaînes	</a:t>
            </a:r>
            <a:r>
              <a:rPr sz="1765" spc="-57" dirty="0">
                <a:solidFill>
                  <a:prstClr val="black"/>
                </a:solidFill>
                <a:latin typeface="Microsoft Sans Serif"/>
                <a:cs typeface="Microsoft Sans Serif"/>
              </a:rPr>
              <a:t>de</a:t>
            </a:r>
            <a:r>
              <a:rPr sz="1765" spc="-44" dirty="0">
                <a:solidFill>
                  <a:prstClr val="black"/>
                </a:solidFill>
                <a:latin typeface="Microsoft Sans Serif"/>
                <a:cs typeface="Microsoft Sans Serif"/>
              </a:rPr>
              <a:t> </a:t>
            </a:r>
            <a:r>
              <a:rPr sz="1765" spc="-97" dirty="0">
                <a:solidFill>
                  <a:prstClr val="black"/>
                </a:solidFill>
                <a:latin typeface="Microsoft Sans Serif"/>
                <a:cs typeface="Microsoft Sans Serif"/>
              </a:rPr>
              <a:t>caractères</a:t>
            </a:r>
            <a:endParaRPr sz="1765">
              <a:solidFill>
                <a:prstClr val="black"/>
              </a:solidFill>
              <a:latin typeface="Microsoft Sans Serif"/>
              <a:cs typeface="Microsoft Sans Serif"/>
            </a:endParaRPr>
          </a:p>
          <a:p>
            <a:pPr marL="320505" indent="-309859" defTabSz="806867">
              <a:spcBef>
                <a:spcPts val="710"/>
              </a:spcBef>
              <a:buClr>
                <a:srgbClr val="DD8046"/>
              </a:buClr>
              <a:buSzPct val="60000"/>
              <a:buFont typeface="Wingdings"/>
              <a:buChar char=""/>
              <a:tabLst>
                <a:tab pos="320505" algn="l"/>
                <a:tab pos="321066" algn="l"/>
              </a:tabLst>
            </a:pPr>
            <a:r>
              <a:rPr sz="1765" spc="-172" dirty="0">
                <a:solidFill>
                  <a:prstClr val="black"/>
                </a:solidFill>
                <a:latin typeface="Microsoft Sans Serif"/>
                <a:cs typeface="Microsoft Sans Serif"/>
              </a:rPr>
              <a:t>Toute</a:t>
            </a:r>
            <a:r>
              <a:rPr sz="1765" dirty="0">
                <a:solidFill>
                  <a:prstClr val="black"/>
                </a:solidFill>
                <a:latin typeface="Microsoft Sans Serif"/>
                <a:cs typeface="Microsoft Sans Serif"/>
              </a:rPr>
              <a:t> </a:t>
            </a:r>
            <a:r>
              <a:rPr sz="1765" spc="-66" dirty="0">
                <a:solidFill>
                  <a:prstClr val="black"/>
                </a:solidFill>
                <a:latin typeface="Microsoft Sans Serif"/>
                <a:cs typeface="Microsoft Sans Serif"/>
              </a:rPr>
              <a:t>opération</a:t>
            </a:r>
            <a:r>
              <a:rPr sz="1765" spc="-13" dirty="0">
                <a:solidFill>
                  <a:prstClr val="black"/>
                </a:solidFill>
                <a:latin typeface="Microsoft Sans Serif"/>
                <a:cs typeface="Microsoft Sans Serif"/>
              </a:rPr>
              <a:t> </a:t>
            </a:r>
            <a:r>
              <a:rPr sz="1765" spc="-106" dirty="0">
                <a:solidFill>
                  <a:prstClr val="black"/>
                </a:solidFill>
                <a:latin typeface="Microsoft Sans Serif"/>
                <a:cs typeface="Microsoft Sans Serif"/>
              </a:rPr>
              <a:t>sera</a:t>
            </a:r>
            <a:r>
              <a:rPr sz="1765" spc="-18" dirty="0">
                <a:solidFill>
                  <a:prstClr val="black"/>
                </a:solidFill>
                <a:latin typeface="Microsoft Sans Serif"/>
                <a:cs typeface="Microsoft Sans Serif"/>
              </a:rPr>
              <a:t> </a:t>
            </a:r>
            <a:r>
              <a:rPr sz="1765" spc="-132" dirty="0">
                <a:solidFill>
                  <a:prstClr val="black"/>
                </a:solidFill>
                <a:latin typeface="Microsoft Sans Serif"/>
                <a:cs typeface="Microsoft Sans Serif"/>
              </a:rPr>
              <a:t>donc</a:t>
            </a:r>
            <a:r>
              <a:rPr sz="1765" spc="18" dirty="0">
                <a:solidFill>
                  <a:prstClr val="black"/>
                </a:solidFill>
                <a:latin typeface="Microsoft Sans Serif"/>
                <a:cs typeface="Microsoft Sans Serif"/>
              </a:rPr>
              <a:t> </a:t>
            </a:r>
            <a:r>
              <a:rPr sz="1765" spc="-119" dirty="0">
                <a:solidFill>
                  <a:prstClr val="black"/>
                </a:solidFill>
                <a:latin typeface="Microsoft Sans Serif"/>
                <a:cs typeface="Microsoft Sans Serif"/>
              </a:rPr>
              <a:t>toujours</a:t>
            </a:r>
            <a:r>
              <a:rPr sz="1765" spc="-13" dirty="0">
                <a:solidFill>
                  <a:prstClr val="black"/>
                </a:solidFill>
                <a:latin typeface="Microsoft Sans Serif"/>
                <a:cs typeface="Microsoft Sans Serif"/>
              </a:rPr>
              <a:t> </a:t>
            </a:r>
            <a:r>
              <a:rPr sz="1765" spc="-75" dirty="0">
                <a:solidFill>
                  <a:prstClr val="black"/>
                </a:solidFill>
                <a:latin typeface="Microsoft Sans Serif"/>
                <a:cs typeface="Microsoft Sans Serif"/>
              </a:rPr>
              <a:t>entière</a:t>
            </a:r>
            <a:endParaRPr sz="1765">
              <a:solidFill>
                <a:prstClr val="black"/>
              </a:solidFill>
              <a:latin typeface="Microsoft Sans Serif"/>
              <a:cs typeface="Microsoft Sans Serif"/>
            </a:endParaRPr>
          </a:p>
          <a:p>
            <a:pPr marL="320505" indent="-309859" defTabSz="806867">
              <a:spcBef>
                <a:spcPts val="627"/>
              </a:spcBef>
              <a:buClr>
                <a:srgbClr val="DD8046"/>
              </a:buClr>
              <a:buSzPct val="60000"/>
              <a:buFont typeface="Wingdings"/>
              <a:buChar char=""/>
              <a:tabLst>
                <a:tab pos="320505" algn="l"/>
                <a:tab pos="321066" algn="l"/>
              </a:tabLst>
            </a:pPr>
            <a:r>
              <a:rPr sz="1765" spc="-379" dirty="0">
                <a:solidFill>
                  <a:prstClr val="black"/>
                </a:solidFill>
                <a:latin typeface="Microsoft Sans Serif"/>
                <a:cs typeface="Microsoft Sans Serif"/>
              </a:rPr>
              <a:t>P</a:t>
            </a:r>
            <a:r>
              <a:rPr sz="1765" spc="-101" dirty="0">
                <a:solidFill>
                  <a:prstClr val="black"/>
                </a:solidFill>
                <a:latin typeface="Microsoft Sans Serif"/>
                <a:cs typeface="Microsoft Sans Serif"/>
              </a:rPr>
              <a:t>our</a:t>
            </a:r>
            <a:r>
              <a:rPr sz="1765" spc="-9" dirty="0">
                <a:solidFill>
                  <a:prstClr val="black"/>
                </a:solidFill>
                <a:latin typeface="Microsoft Sans Serif"/>
                <a:cs typeface="Microsoft Sans Serif"/>
              </a:rPr>
              <a:t> </a:t>
            </a:r>
            <a:r>
              <a:rPr sz="1765" spc="-132" dirty="0">
                <a:solidFill>
                  <a:prstClr val="black"/>
                </a:solidFill>
                <a:latin typeface="Microsoft Sans Serif"/>
                <a:cs typeface="Microsoft Sans Serif"/>
              </a:rPr>
              <a:t>des</a:t>
            </a:r>
            <a:r>
              <a:rPr sz="1765" dirty="0">
                <a:solidFill>
                  <a:prstClr val="black"/>
                </a:solidFill>
                <a:latin typeface="Microsoft Sans Serif"/>
                <a:cs typeface="Microsoft Sans Serif"/>
              </a:rPr>
              <a:t> </a:t>
            </a:r>
            <a:r>
              <a:rPr sz="1765" spc="-137" dirty="0">
                <a:solidFill>
                  <a:prstClr val="black"/>
                </a:solidFill>
                <a:latin typeface="Microsoft Sans Serif"/>
                <a:cs typeface="Microsoft Sans Serif"/>
              </a:rPr>
              <a:t>calculs</a:t>
            </a:r>
            <a:r>
              <a:rPr sz="1765" spc="9" dirty="0">
                <a:solidFill>
                  <a:prstClr val="black"/>
                </a:solidFill>
                <a:latin typeface="Microsoft Sans Serif"/>
                <a:cs typeface="Microsoft Sans Serif"/>
              </a:rPr>
              <a:t> </a:t>
            </a:r>
            <a:r>
              <a:rPr sz="1765" spc="-141" dirty="0">
                <a:solidFill>
                  <a:prstClr val="black"/>
                </a:solidFill>
                <a:latin typeface="Microsoft Sans Serif"/>
                <a:cs typeface="Microsoft Sans Serif"/>
              </a:rPr>
              <a:t>comp</a:t>
            </a:r>
            <a:r>
              <a:rPr sz="1765" spc="-49" dirty="0">
                <a:solidFill>
                  <a:prstClr val="black"/>
                </a:solidFill>
                <a:latin typeface="Microsoft Sans Serif"/>
                <a:cs typeface="Microsoft Sans Serif"/>
              </a:rPr>
              <a:t>l</a:t>
            </a:r>
            <a:r>
              <a:rPr sz="1765" spc="-150" dirty="0">
                <a:solidFill>
                  <a:prstClr val="black"/>
                </a:solidFill>
                <a:latin typeface="Microsoft Sans Serif"/>
                <a:cs typeface="Microsoft Sans Serif"/>
              </a:rPr>
              <a:t>e</a:t>
            </a:r>
            <a:r>
              <a:rPr sz="1765" spc="-26" dirty="0">
                <a:solidFill>
                  <a:prstClr val="black"/>
                </a:solidFill>
                <a:latin typeface="Microsoft Sans Serif"/>
                <a:cs typeface="Microsoft Sans Serif"/>
              </a:rPr>
              <a:t>x</a:t>
            </a:r>
            <a:r>
              <a:rPr sz="1765" spc="-97" dirty="0">
                <a:solidFill>
                  <a:prstClr val="black"/>
                </a:solidFill>
                <a:latin typeface="Microsoft Sans Serif"/>
                <a:cs typeface="Microsoft Sans Serif"/>
              </a:rPr>
              <a:t>e</a:t>
            </a:r>
            <a:r>
              <a:rPr sz="1765" spc="-335" dirty="0">
                <a:solidFill>
                  <a:prstClr val="black"/>
                </a:solidFill>
                <a:latin typeface="Microsoft Sans Serif"/>
                <a:cs typeface="Microsoft Sans Serif"/>
              </a:rPr>
              <a:t>s</a:t>
            </a:r>
            <a:r>
              <a:rPr sz="1765" spc="-106" dirty="0">
                <a:solidFill>
                  <a:prstClr val="black"/>
                </a:solidFill>
                <a:latin typeface="Microsoft Sans Serif"/>
                <a:cs typeface="Microsoft Sans Serif"/>
              </a:rPr>
              <a:t>,</a:t>
            </a:r>
            <a:r>
              <a:rPr sz="1765" spc="-26" dirty="0">
                <a:solidFill>
                  <a:prstClr val="black"/>
                </a:solidFill>
                <a:latin typeface="Microsoft Sans Serif"/>
                <a:cs typeface="Microsoft Sans Serif"/>
              </a:rPr>
              <a:t> </a:t>
            </a:r>
            <a:r>
              <a:rPr sz="1765" spc="-150" dirty="0">
                <a:solidFill>
                  <a:prstClr val="black"/>
                </a:solidFill>
                <a:latin typeface="Microsoft Sans Serif"/>
                <a:cs typeface="Microsoft Sans Serif"/>
              </a:rPr>
              <a:t>o</a:t>
            </a:r>
            <a:r>
              <a:rPr sz="1765" spc="-154" dirty="0">
                <a:solidFill>
                  <a:prstClr val="black"/>
                </a:solidFill>
                <a:latin typeface="Microsoft Sans Serif"/>
                <a:cs typeface="Microsoft Sans Serif"/>
              </a:rPr>
              <a:t>n</a:t>
            </a:r>
            <a:r>
              <a:rPr sz="1765" spc="13" dirty="0">
                <a:solidFill>
                  <a:prstClr val="black"/>
                </a:solidFill>
                <a:latin typeface="Microsoft Sans Serif"/>
                <a:cs typeface="Microsoft Sans Serif"/>
              </a:rPr>
              <a:t> </a:t>
            </a:r>
            <a:r>
              <a:rPr sz="1765" spc="-57" dirty="0">
                <a:solidFill>
                  <a:prstClr val="black"/>
                </a:solidFill>
                <a:latin typeface="Microsoft Sans Serif"/>
                <a:cs typeface="Microsoft Sans Serif"/>
              </a:rPr>
              <a:t>util</a:t>
            </a:r>
            <a:r>
              <a:rPr sz="1765" spc="-35" dirty="0">
                <a:solidFill>
                  <a:prstClr val="black"/>
                </a:solidFill>
                <a:latin typeface="Microsoft Sans Serif"/>
                <a:cs typeface="Microsoft Sans Serif"/>
              </a:rPr>
              <a:t>i</a:t>
            </a:r>
            <a:r>
              <a:rPr sz="1765" spc="-199" dirty="0">
                <a:solidFill>
                  <a:prstClr val="black"/>
                </a:solidFill>
                <a:latin typeface="Microsoft Sans Serif"/>
                <a:cs typeface="Microsoft Sans Serif"/>
              </a:rPr>
              <a:t>se</a:t>
            </a:r>
            <a:r>
              <a:rPr sz="1765" spc="-13" dirty="0">
                <a:solidFill>
                  <a:prstClr val="black"/>
                </a:solidFill>
                <a:latin typeface="Microsoft Sans Serif"/>
                <a:cs typeface="Microsoft Sans Serif"/>
              </a:rPr>
              <a:t> </a:t>
            </a:r>
            <a:r>
              <a:rPr sz="1765" spc="-18" dirty="0">
                <a:solidFill>
                  <a:prstClr val="black"/>
                </a:solidFill>
                <a:latin typeface="Microsoft Sans Serif"/>
                <a:cs typeface="Microsoft Sans Serif"/>
              </a:rPr>
              <a:t>l</a:t>
            </a:r>
            <a:r>
              <a:rPr sz="1765" spc="-9" dirty="0">
                <a:solidFill>
                  <a:prstClr val="black"/>
                </a:solidFill>
                <a:latin typeface="Microsoft Sans Serif"/>
                <a:cs typeface="Microsoft Sans Serif"/>
              </a:rPr>
              <a:t>’</a:t>
            </a:r>
            <a:r>
              <a:rPr sz="1765" spc="-84" dirty="0">
                <a:solidFill>
                  <a:prstClr val="black"/>
                </a:solidFill>
                <a:latin typeface="Microsoft Sans Serif"/>
                <a:cs typeface="Microsoft Sans Serif"/>
              </a:rPr>
              <a:t>outi</a:t>
            </a:r>
            <a:r>
              <a:rPr sz="1765" spc="-18" dirty="0">
                <a:solidFill>
                  <a:prstClr val="black"/>
                </a:solidFill>
                <a:latin typeface="Microsoft Sans Serif"/>
                <a:cs typeface="Microsoft Sans Serif"/>
              </a:rPr>
              <a:t>l</a:t>
            </a:r>
            <a:r>
              <a:rPr sz="1765" spc="-9" dirty="0">
                <a:solidFill>
                  <a:prstClr val="black"/>
                </a:solidFill>
                <a:latin typeface="Microsoft Sans Serif"/>
                <a:cs typeface="Microsoft Sans Serif"/>
              </a:rPr>
              <a:t> </a:t>
            </a:r>
            <a:r>
              <a:rPr sz="1765" b="1" spc="-4" dirty="0">
                <a:solidFill>
                  <a:srgbClr val="FF0000"/>
                </a:solidFill>
                <a:latin typeface="Courier New"/>
                <a:cs typeface="Courier New"/>
              </a:rPr>
              <a:t>bc</a:t>
            </a:r>
            <a:endParaRPr sz="1765">
              <a:solidFill>
                <a:prstClr val="black"/>
              </a:solidFill>
              <a:latin typeface="Courier New"/>
              <a:cs typeface="Courier New"/>
            </a:endParaRPr>
          </a:p>
        </p:txBody>
      </p:sp>
      <p:graphicFrame>
        <p:nvGraphicFramePr>
          <p:cNvPr id="10" name="object 10"/>
          <p:cNvGraphicFramePr>
            <a:graphicFrameLocks noGrp="1"/>
          </p:cNvGraphicFramePr>
          <p:nvPr/>
        </p:nvGraphicFramePr>
        <p:xfrm>
          <a:off x="2592200" y="2151530"/>
          <a:ext cx="7007039" cy="2130014"/>
        </p:xfrm>
        <a:graphic>
          <a:graphicData uri="http://schemas.openxmlformats.org/drawingml/2006/table">
            <a:tbl>
              <a:tblPr firstRow="1" bandRow="1">
                <a:tableStyleId>{2D5ABB26-0587-4C30-8999-92F81FD0307C}</a:tableStyleId>
              </a:tblPr>
              <a:tblGrid>
                <a:gridCol w="1225924">
                  <a:extLst>
                    <a:ext uri="{9D8B030D-6E8A-4147-A177-3AD203B41FA5}">
                      <a16:colId xmlns:a16="http://schemas.microsoft.com/office/drawing/2014/main" val="20000"/>
                    </a:ext>
                  </a:extLst>
                </a:gridCol>
                <a:gridCol w="5781115">
                  <a:extLst>
                    <a:ext uri="{9D8B030D-6E8A-4147-A177-3AD203B41FA5}">
                      <a16:colId xmlns:a16="http://schemas.microsoft.com/office/drawing/2014/main" val="20001"/>
                    </a:ext>
                  </a:extLst>
                </a:gridCol>
              </a:tblGrid>
              <a:tr h="303904">
                <a:tc>
                  <a:txBody>
                    <a:bodyPr/>
                    <a:lstStyle/>
                    <a:p>
                      <a:pPr marL="85090">
                        <a:lnSpc>
                          <a:spcPct val="100000"/>
                        </a:lnSpc>
                        <a:spcBef>
                          <a:spcPts val="125"/>
                        </a:spcBef>
                      </a:pPr>
                      <a:r>
                        <a:rPr sz="1600" b="1" spc="70" dirty="0">
                          <a:latin typeface="Trebuchet MS"/>
                          <a:cs typeface="Trebuchet MS"/>
                        </a:rPr>
                        <a:t>Opérateur</a:t>
                      </a:r>
                      <a:endParaRPr sz="1600">
                        <a:latin typeface="Trebuchet MS"/>
                        <a:cs typeface="Trebuchet MS"/>
                      </a:endParaRPr>
                    </a:p>
                  </a:txBody>
                  <a:tcPr marL="0" marR="0" marT="14007" marB="0">
                    <a:solidFill>
                      <a:srgbClr val="B0B0B0"/>
                    </a:solidFill>
                  </a:tcPr>
                </a:tc>
                <a:tc>
                  <a:txBody>
                    <a:bodyPr/>
                    <a:lstStyle/>
                    <a:p>
                      <a:pPr marL="116205">
                        <a:lnSpc>
                          <a:spcPct val="100000"/>
                        </a:lnSpc>
                        <a:spcBef>
                          <a:spcPts val="125"/>
                        </a:spcBef>
                      </a:pPr>
                      <a:r>
                        <a:rPr sz="1600" b="1" spc="80" dirty="0">
                          <a:latin typeface="Trebuchet MS"/>
                          <a:cs typeface="Trebuchet MS"/>
                        </a:rPr>
                        <a:t>Description</a:t>
                      </a:r>
                      <a:endParaRPr sz="1600">
                        <a:latin typeface="Trebuchet MS"/>
                        <a:cs typeface="Trebuchet MS"/>
                      </a:endParaRPr>
                    </a:p>
                  </a:txBody>
                  <a:tcPr marL="0" marR="0" marT="14007" marB="0">
                    <a:solidFill>
                      <a:srgbClr val="B0B0B0"/>
                    </a:solidFill>
                  </a:tcPr>
                </a:tc>
                <a:extLst>
                  <a:ext uri="{0D108BD9-81ED-4DB2-BD59-A6C34878D82A}">
                    <a16:rowId xmlns:a16="http://schemas.microsoft.com/office/drawing/2014/main" val="10000"/>
                  </a:ext>
                </a:extLst>
              </a:tr>
              <a:tr h="305248">
                <a:tc>
                  <a:txBody>
                    <a:bodyPr/>
                    <a:lstStyle/>
                    <a:p>
                      <a:pPr marL="85090">
                        <a:lnSpc>
                          <a:spcPct val="100000"/>
                        </a:lnSpc>
                        <a:spcBef>
                          <a:spcPts val="55"/>
                        </a:spcBef>
                      </a:pPr>
                      <a:r>
                        <a:rPr sz="1500" dirty="0">
                          <a:latin typeface="Lucida Console"/>
                          <a:cs typeface="Lucida Console"/>
                        </a:rPr>
                        <a:t>+</a:t>
                      </a:r>
                      <a:endParaRPr sz="1500">
                        <a:latin typeface="Lucida Console"/>
                        <a:cs typeface="Lucida Console"/>
                      </a:endParaRPr>
                    </a:p>
                  </a:txBody>
                  <a:tcPr marL="0" marR="0" marT="6163" marB="0">
                    <a:solidFill>
                      <a:srgbClr val="CCCCCC"/>
                    </a:solidFill>
                  </a:tcPr>
                </a:tc>
                <a:tc>
                  <a:txBody>
                    <a:bodyPr/>
                    <a:lstStyle/>
                    <a:p>
                      <a:pPr marL="116205">
                        <a:lnSpc>
                          <a:spcPct val="100000"/>
                        </a:lnSpc>
                        <a:spcBef>
                          <a:spcPts val="130"/>
                        </a:spcBef>
                      </a:pPr>
                      <a:r>
                        <a:rPr sz="1500" spc="45" dirty="0">
                          <a:latin typeface="Trebuchet MS"/>
                          <a:cs typeface="Trebuchet MS"/>
                        </a:rPr>
                        <a:t>addition</a:t>
                      </a:r>
                      <a:endParaRPr sz="1500">
                        <a:latin typeface="Trebuchet MS"/>
                        <a:cs typeface="Trebuchet MS"/>
                      </a:endParaRPr>
                    </a:p>
                  </a:txBody>
                  <a:tcPr marL="0" marR="0" marT="14568" marB="0">
                    <a:solidFill>
                      <a:srgbClr val="CCCCCC"/>
                    </a:solidFill>
                  </a:tcPr>
                </a:tc>
                <a:extLst>
                  <a:ext uri="{0D108BD9-81ED-4DB2-BD59-A6C34878D82A}">
                    <a16:rowId xmlns:a16="http://schemas.microsoft.com/office/drawing/2014/main" val="10001"/>
                  </a:ext>
                </a:extLst>
              </a:tr>
              <a:tr h="303904">
                <a:tc gridSpan="2">
                  <a:txBody>
                    <a:bodyPr/>
                    <a:lstStyle/>
                    <a:p>
                      <a:pPr marL="85090">
                        <a:lnSpc>
                          <a:spcPct val="100000"/>
                        </a:lnSpc>
                        <a:spcBef>
                          <a:spcPts val="85"/>
                        </a:spcBef>
                        <a:tabLst>
                          <a:tab pos="1505585" algn="l"/>
                        </a:tabLst>
                      </a:pPr>
                      <a:r>
                        <a:rPr sz="1500" dirty="0">
                          <a:latin typeface="Lucida Console"/>
                          <a:cs typeface="Lucida Console"/>
                        </a:rPr>
                        <a:t>-	</a:t>
                      </a:r>
                      <a:r>
                        <a:rPr sz="1500" spc="70" dirty="0">
                          <a:latin typeface="Trebuchet MS"/>
                          <a:cs typeface="Trebuchet MS"/>
                        </a:rPr>
                        <a:t>soustraction</a:t>
                      </a:r>
                      <a:endParaRPr sz="1500">
                        <a:latin typeface="Trebuchet MS"/>
                        <a:cs typeface="Trebuchet MS"/>
                      </a:endParaRPr>
                    </a:p>
                  </a:txBody>
                  <a:tcPr marL="0" marR="0" marT="9525" marB="0">
                    <a:solidFill>
                      <a:srgbClr val="E4E4E4"/>
                    </a:solidFill>
                  </a:tcPr>
                </a:tc>
                <a:tc hMerge="1">
                  <a:txBody>
                    <a:bodyPr/>
                    <a:lstStyle/>
                    <a:p>
                      <a:endParaRPr/>
                    </a:p>
                  </a:txBody>
                  <a:tcPr marL="0" marR="0" marT="0" marB="0"/>
                </a:tc>
                <a:extLst>
                  <a:ext uri="{0D108BD9-81ED-4DB2-BD59-A6C34878D82A}">
                    <a16:rowId xmlns:a16="http://schemas.microsoft.com/office/drawing/2014/main" val="10002"/>
                  </a:ext>
                </a:extLst>
              </a:tr>
              <a:tr h="305248">
                <a:tc gridSpan="2">
                  <a:txBody>
                    <a:bodyPr/>
                    <a:lstStyle/>
                    <a:p>
                      <a:pPr marL="85090">
                        <a:lnSpc>
                          <a:spcPct val="100000"/>
                        </a:lnSpc>
                        <a:spcBef>
                          <a:spcPts val="85"/>
                        </a:spcBef>
                        <a:tabLst>
                          <a:tab pos="1505585" algn="l"/>
                        </a:tabLst>
                      </a:pPr>
                      <a:r>
                        <a:rPr sz="1500" dirty="0">
                          <a:latin typeface="Lucida Console"/>
                          <a:cs typeface="Lucida Console"/>
                        </a:rPr>
                        <a:t>/	</a:t>
                      </a:r>
                      <a:r>
                        <a:rPr sz="1500" spc="65" dirty="0">
                          <a:latin typeface="Trebuchet MS"/>
                          <a:cs typeface="Trebuchet MS"/>
                        </a:rPr>
                        <a:t>division</a:t>
                      </a:r>
                      <a:endParaRPr sz="1500">
                        <a:latin typeface="Trebuchet MS"/>
                        <a:cs typeface="Trebuchet MS"/>
                      </a:endParaRPr>
                    </a:p>
                  </a:txBody>
                  <a:tcPr marL="0" marR="0" marT="9525" marB="0">
                    <a:solidFill>
                      <a:srgbClr val="CCCCCC"/>
                    </a:solidFill>
                  </a:tcPr>
                </a:tc>
                <a:tc hMerge="1">
                  <a:txBody>
                    <a:bodyPr/>
                    <a:lstStyle/>
                    <a:p>
                      <a:endParaRPr/>
                    </a:p>
                  </a:txBody>
                  <a:tcPr marL="0" marR="0" marT="0" marB="0"/>
                </a:tc>
                <a:extLst>
                  <a:ext uri="{0D108BD9-81ED-4DB2-BD59-A6C34878D82A}">
                    <a16:rowId xmlns:a16="http://schemas.microsoft.com/office/drawing/2014/main" val="10003"/>
                  </a:ext>
                </a:extLst>
              </a:tr>
              <a:tr h="302558">
                <a:tc gridSpan="2">
                  <a:txBody>
                    <a:bodyPr/>
                    <a:lstStyle/>
                    <a:p>
                      <a:pPr marL="85090">
                        <a:lnSpc>
                          <a:spcPct val="100000"/>
                        </a:lnSpc>
                        <a:spcBef>
                          <a:spcPts val="85"/>
                        </a:spcBef>
                        <a:tabLst>
                          <a:tab pos="1505585" algn="l"/>
                        </a:tabLst>
                      </a:pPr>
                      <a:r>
                        <a:rPr sz="1500" dirty="0">
                          <a:latin typeface="Lucida Console"/>
                          <a:cs typeface="Lucida Console"/>
                        </a:rPr>
                        <a:t>*	</a:t>
                      </a:r>
                      <a:r>
                        <a:rPr sz="1500" spc="50" dirty="0">
                          <a:latin typeface="Trebuchet MS"/>
                          <a:cs typeface="Trebuchet MS"/>
                        </a:rPr>
                        <a:t>multiplication</a:t>
                      </a:r>
                      <a:endParaRPr sz="1500">
                        <a:latin typeface="Trebuchet MS"/>
                        <a:cs typeface="Trebuchet MS"/>
                      </a:endParaRPr>
                    </a:p>
                  </a:txBody>
                  <a:tcPr marL="0" marR="0" marT="9525" marB="0">
                    <a:solidFill>
                      <a:srgbClr val="E4E4E4"/>
                    </a:solidFill>
                  </a:tcPr>
                </a:tc>
                <a:tc hMerge="1">
                  <a:txBody>
                    <a:bodyPr/>
                    <a:lstStyle/>
                    <a:p>
                      <a:endParaRPr/>
                    </a:p>
                  </a:txBody>
                  <a:tcPr marL="0" marR="0" marT="0" marB="0"/>
                </a:tc>
                <a:extLst>
                  <a:ext uri="{0D108BD9-81ED-4DB2-BD59-A6C34878D82A}">
                    <a16:rowId xmlns:a16="http://schemas.microsoft.com/office/drawing/2014/main" val="10004"/>
                  </a:ext>
                </a:extLst>
              </a:tr>
              <a:tr h="305248">
                <a:tc>
                  <a:txBody>
                    <a:bodyPr/>
                    <a:lstStyle/>
                    <a:p>
                      <a:pPr marL="85090">
                        <a:lnSpc>
                          <a:spcPct val="100000"/>
                        </a:lnSpc>
                        <a:spcBef>
                          <a:spcPts val="70"/>
                        </a:spcBef>
                      </a:pPr>
                      <a:r>
                        <a:rPr sz="1500" spc="15" dirty="0">
                          <a:latin typeface="Lucida Console"/>
                          <a:cs typeface="Lucida Console"/>
                        </a:rPr>
                        <a:t>**</a:t>
                      </a:r>
                      <a:endParaRPr sz="1500">
                        <a:latin typeface="Lucida Console"/>
                        <a:cs typeface="Lucida Console"/>
                      </a:endParaRPr>
                    </a:p>
                  </a:txBody>
                  <a:tcPr marL="0" marR="0" marT="7844" marB="0">
                    <a:solidFill>
                      <a:srgbClr val="CCCCCC"/>
                    </a:solidFill>
                  </a:tcPr>
                </a:tc>
                <a:tc>
                  <a:txBody>
                    <a:bodyPr/>
                    <a:lstStyle/>
                    <a:p>
                      <a:pPr marL="116205">
                        <a:lnSpc>
                          <a:spcPct val="100000"/>
                        </a:lnSpc>
                        <a:spcBef>
                          <a:spcPts val="135"/>
                        </a:spcBef>
                      </a:pPr>
                      <a:r>
                        <a:rPr sz="1500" dirty="0">
                          <a:latin typeface="Trebuchet MS"/>
                          <a:cs typeface="Trebuchet MS"/>
                        </a:rPr>
                        <a:t>p</a:t>
                      </a:r>
                      <a:r>
                        <a:rPr sz="1500" spc="-300" dirty="0">
                          <a:latin typeface="Trebuchet MS"/>
                          <a:cs typeface="Trebuchet MS"/>
                        </a:rPr>
                        <a:t> </a:t>
                      </a:r>
                      <a:r>
                        <a:rPr sz="1500" spc="204" dirty="0">
                          <a:latin typeface="Trebuchet MS"/>
                          <a:cs typeface="Trebuchet MS"/>
                        </a:rPr>
                        <a:t>u</a:t>
                      </a:r>
                      <a:r>
                        <a:rPr sz="1500" dirty="0">
                          <a:latin typeface="Trebuchet MS"/>
                          <a:cs typeface="Trebuchet MS"/>
                        </a:rPr>
                        <a:t>i</a:t>
                      </a:r>
                      <a:r>
                        <a:rPr sz="1500" spc="-295" dirty="0">
                          <a:latin typeface="Trebuchet MS"/>
                          <a:cs typeface="Trebuchet MS"/>
                        </a:rPr>
                        <a:t> </a:t>
                      </a:r>
                      <a:r>
                        <a:rPr sz="1500" spc="210" dirty="0">
                          <a:latin typeface="Trebuchet MS"/>
                          <a:cs typeface="Trebuchet MS"/>
                        </a:rPr>
                        <a:t>ss</a:t>
                      </a:r>
                      <a:r>
                        <a:rPr sz="1500" dirty="0">
                          <a:latin typeface="Trebuchet MS"/>
                          <a:cs typeface="Trebuchet MS"/>
                        </a:rPr>
                        <a:t>a</a:t>
                      </a:r>
                      <a:r>
                        <a:rPr sz="1500" spc="-295" dirty="0">
                          <a:latin typeface="Trebuchet MS"/>
                          <a:cs typeface="Trebuchet MS"/>
                        </a:rPr>
                        <a:t> </a:t>
                      </a:r>
                      <a:r>
                        <a:rPr sz="1500" spc="185" dirty="0">
                          <a:latin typeface="Trebuchet MS"/>
                          <a:cs typeface="Trebuchet MS"/>
                        </a:rPr>
                        <a:t>n</a:t>
                      </a:r>
                      <a:r>
                        <a:rPr sz="1500" dirty="0">
                          <a:latin typeface="Trebuchet MS"/>
                          <a:cs typeface="Trebuchet MS"/>
                        </a:rPr>
                        <a:t>c</a:t>
                      </a:r>
                      <a:r>
                        <a:rPr sz="1500" spc="-300" dirty="0">
                          <a:latin typeface="Trebuchet MS"/>
                          <a:cs typeface="Trebuchet MS"/>
                        </a:rPr>
                        <a:t> </a:t>
                      </a:r>
                      <a:r>
                        <a:rPr sz="1500" dirty="0">
                          <a:latin typeface="Trebuchet MS"/>
                          <a:cs typeface="Trebuchet MS"/>
                        </a:rPr>
                        <a:t>e</a:t>
                      </a:r>
                      <a:r>
                        <a:rPr sz="1500" spc="250" dirty="0">
                          <a:latin typeface="Trebuchet MS"/>
                          <a:cs typeface="Trebuchet MS"/>
                        </a:rPr>
                        <a:t> </a:t>
                      </a:r>
                      <a:r>
                        <a:rPr sz="1500" dirty="0">
                          <a:latin typeface="Trebuchet MS"/>
                          <a:cs typeface="Trebuchet MS"/>
                        </a:rPr>
                        <a:t>(</a:t>
                      </a:r>
                      <a:r>
                        <a:rPr sz="1500" spc="-300" dirty="0">
                          <a:latin typeface="Trebuchet MS"/>
                          <a:cs typeface="Trebuchet MS"/>
                        </a:rPr>
                        <a:t> </a:t>
                      </a:r>
                      <a:r>
                        <a:rPr sz="1500" spc="210" dirty="0">
                          <a:latin typeface="Trebuchet MS"/>
                          <a:cs typeface="Trebuchet MS"/>
                        </a:rPr>
                        <a:t>B</a:t>
                      </a:r>
                      <a:r>
                        <a:rPr sz="1500" spc="220" dirty="0">
                          <a:latin typeface="Trebuchet MS"/>
                          <a:cs typeface="Trebuchet MS"/>
                        </a:rPr>
                        <a:t>a</a:t>
                      </a:r>
                      <a:r>
                        <a:rPr sz="1500" dirty="0">
                          <a:latin typeface="Trebuchet MS"/>
                          <a:cs typeface="Trebuchet MS"/>
                        </a:rPr>
                        <a:t>s</a:t>
                      </a:r>
                      <a:r>
                        <a:rPr sz="1500" spc="-300" dirty="0">
                          <a:latin typeface="Trebuchet MS"/>
                          <a:cs typeface="Trebuchet MS"/>
                        </a:rPr>
                        <a:t> </a:t>
                      </a:r>
                      <a:r>
                        <a:rPr sz="1500" dirty="0">
                          <a:latin typeface="Trebuchet MS"/>
                          <a:cs typeface="Trebuchet MS"/>
                        </a:rPr>
                        <a:t>h</a:t>
                      </a:r>
                      <a:r>
                        <a:rPr sz="1500" spc="235" dirty="0">
                          <a:latin typeface="Trebuchet MS"/>
                          <a:cs typeface="Trebuchet MS"/>
                        </a:rPr>
                        <a:t> </a:t>
                      </a:r>
                      <a:r>
                        <a:rPr sz="1500" dirty="0">
                          <a:latin typeface="Trebuchet MS"/>
                          <a:cs typeface="Trebuchet MS"/>
                        </a:rPr>
                        <a:t>2</a:t>
                      </a:r>
                      <a:r>
                        <a:rPr sz="1500" spc="-315" dirty="0">
                          <a:latin typeface="Trebuchet MS"/>
                          <a:cs typeface="Trebuchet MS"/>
                        </a:rPr>
                        <a:t> </a:t>
                      </a:r>
                      <a:r>
                        <a:rPr sz="1500" dirty="0">
                          <a:latin typeface="Trebuchet MS"/>
                          <a:cs typeface="Trebuchet MS"/>
                        </a:rPr>
                        <a:t>.</a:t>
                      </a:r>
                      <a:r>
                        <a:rPr sz="1500" spc="-290" dirty="0">
                          <a:latin typeface="Trebuchet MS"/>
                          <a:cs typeface="Trebuchet MS"/>
                        </a:rPr>
                        <a:t> </a:t>
                      </a:r>
                      <a:r>
                        <a:rPr sz="1500" spc="210" dirty="0">
                          <a:latin typeface="Trebuchet MS"/>
                          <a:cs typeface="Trebuchet MS"/>
                        </a:rPr>
                        <a:t>0</a:t>
                      </a:r>
                      <a:r>
                        <a:rPr sz="1500" dirty="0">
                          <a:latin typeface="Trebuchet MS"/>
                          <a:cs typeface="Trebuchet MS"/>
                        </a:rPr>
                        <a:t>2</a:t>
                      </a:r>
                      <a:r>
                        <a:rPr sz="1500" spc="225" dirty="0">
                          <a:latin typeface="Trebuchet MS"/>
                          <a:cs typeface="Trebuchet MS"/>
                        </a:rPr>
                        <a:t> </a:t>
                      </a:r>
                      <a:r>
                        <a:rPr sz="1500" spc="160" dirty="0">
                          <a:latin typeface="Trebuchet MS"/>
                          <a:cs typeface="Trebuchet MS"/>
                        </a:rPr>
                        <a:t>e</a:t>
                      </a:r>
                      <a:r>
                        <a:rPr sz="1500" dirty="0">
                          <a:latin typeface="Trebuchet MS"/>
                          <a:cs typeface="Trebuchet MS"/>
                        </a:rPr>
                        <a:t>t</a:t>
                      </a:r>
                      <a:r>
                        <a:rPr sz="1500" spc="190" dirty="0">
                          <a:latin typeface="Trebuchet MS"/>
                          <a:cs typeface="Trebuchet MS"/>
                        </a:rPr>
                        <a:t> </a:t>
                      </a:r>
                      <a:r>
                        <a:rPr sz="1500" spc="150" dirty="0">
                          <a:latin typeface="Trebuchet MS"/>
                          <a:cs typeface="Trebuchet MS"/>
                        </a:rPr>
                        <a:t>s</a:t>
                      </a:r>
                      <a:r>
                        <a:rPr sz="1500" spc="170" dirty="0">
                          <a:latin typeface="Trebuchet MS"/>
                          <a:cs typeface="Trebuchet MS"/>
                        </a:rPr>
                        <a:t>u</a:t>
                      </a:r>
                      <a:r>
                        <a:rPr sz="1500" spc="165" dirty="0">
                          <a:latin typeface="Trebuchet MS"/>
                          <a:cs typeface="Trebuchet MS"/>
                        </a:rPr>
                        <a:t>p</a:t>
                      </a:r>
                      <a:r>
                        <a:rPr sz="1500" spc="160" dirty="0">
                          <a:latin typeface="Trebuchet MS"/>
                          <a:cs typeface="Trebuchet MS"/>
                        </a:rPr>
                        <a:t>é</a:t>
                      </a:r>
                      <a:r>
                        <a:rPr sz="1500" spc="170" dirty="0">
                          <a:latin typeface="Trebuchet MS"/>
                          <a:cs typeface="Trebuchet MS"/>
                        </a:rPr>
                        <a:t>r</a:t>
                      </a:r>
                      <a:r>
                        <a:rPr sz="1500" spc="160" dirty="0">
                          <a:latin typeface="Trebuchet MS"/>
                          <a:cs typeface="Trebuchet MS"/>
                        </a:rPr>
                        <a:t>ie</a:t>
                      </a:r>
                      <a:r>
                        <a:rPr sz="1500" spc="170" dirty="0">
                          <a:latin typeface="Trebuchet MS"/>
                          <a:cs typeface="Trebuchet MS"/>
                        </a:rPr>
                        <a:t>u</a:t>
                      </a:r>
                      <a:r>
                        <a:rPr sz="1500" spc="165" dirty="0">
                          <a:latin typeface="Trebuchet MS"/>
                          <a:cs typeface="Trebuchet MS"/>
                        </a:rPr>
                        <a:t>r</a:t>
                      </a:r>
                      <a:r>
                        <a:rPr sz="1500" spc="150" dirty="0">
                          <a:latin typeface="Trebuchet MS"/>
                          <a:cs typeface="Trebuchet MS"/>
                        </a:rPr>
                        <a:t>s</a:t>
                      </a:r>
                      <a:r>
                        <a:rPr sz="1500" dirty="0">
                          <a:latin typeface="Trebuchet MS"/>
                          <a:cs typeface="Trebuchet MS"/>
                        </a:rPr>
                        <a:t>)</a:t>
                      </a:r>
                      <a:endParaRPr sz="1500">
                        <a:latin typeface="Trebuchet MS"/>
                        <a:cs typeface="Trebuchet MS"/>
                      </a:endParaRPr>
                    </a:p>
                  </a:txBody>
                  <a:tcPr marL="0" marR="0" marT="15128" marB="0">
                    <a:solidFill>
                      <a:srgbClr val="CCCCCC"/>
                    </a:solidFill>
                  </a:tcPr>
                </a:tc>
                <a:extLst>
                  <a:ext uri="{0D108BD9-81ED-4DB2-BD59-A6C34878D82A}">
                    <a16:rowId xmlns:a16="http://schemas.microsoft.com/office/drawing/2014/main" val="10005"/>
                  </a:ext>
                </a:extLst>
              </a:tr>
              <a:tr h="303904">
                <a:tc>
                  <a:txBody>
                    <a:bodyPr/>
                    <a:lstStyle/>
                    <a:p>
                      <a:pPr marL="85090">
                        <a:lnSpc>
                          <a:spcPct val="100000"/>
                        </a:lnSpc>
                        <a:spcBef>
                          <a:spcPts val="60"/>
                        </a:spcBef>
                      </a:pPr>
                      <a:r>
                        <a:rPr sz="1500" dirty="0">
                          <a:latin typeface="Lucida Console"/>
                          <a:cs typeface="Lucida Console"/>
                        </a:rPr>
                        <a:t>%</a:t>
                      </a:r>
                      <a:endParaRPr sz="1500">
                        <a:latin typeface="Lucida Console"/>
                        <a:cs typeface="Lucida Console"/>
                      </a:endParaRPr>
                    </a:p>
                  </a:txBody>
                  <a:tcPr marL="0" marR="0" marT="6724" marB="0">
                    <a:solidFill>
                      <a:srgbClr val="E4E4E4"/>
                    </a:solidFill>
                  </a:tcPr>
                </a:tc>
                <a:tc>
                  <a:txBody>
                    <a:bodyPr/>
                    <a:lstStyle/>
                    <a:p>
                      <a:pPr marL="116205">
                        <a:lnSpc>
                          <a:spcPct val="100000"/>
                        </a:lnSpc>
                        <a:spcBef>
                          <a:spcPts val="120"/>
                        </a:spcBef>
                      </a:pPr>
                      <a:r>
                        <a:rPr sz="1500" spc="150" dirty="0">
                          <a:latin typeface="Trebuchet MS"/>
                          <a:cs typeface="Trebuchet MS"/>
                        </a:rPr>
                        <a:t>modulo</a:t>
                      </a:r>
                      <a:r>
                        <a:rPr sz="1500" spc="275" dirty="0">
                          <a:latin typeface="Trebuchet MS"/>
                          <a:cs typeface="Trebuchet MS"/>
                        </a:rPr>
                        <a:t> </a:t>
                      </a:r>
                      <a:r>
                        <a:rPr sz="1500" spc="105" dirty="0">
                          <a:latin typeface="Trebuchet MS"/>
                          <a:cs typeface="Trebuchet MS"/>
                        </a:rPr>
                        <a:t>(reste</a:t>
                      </a:r>
                      <a:r>
                        <a:rPr sz="1500" spc="285" dirty="0">
                          <a:latin typeface="Trebuchet MS"/>
                          <a:cs typeface="Trebuchet MS"/>
                        </a:rPr>
                        <a:t> </a:t>
                      </a:r>
                      <a:r>
                        <a:rPr sz="1500" dirty="0">
                          <a:latin typeface="Trebuchet MS"/>
                          <a:cs typeface="Trebuchet MS"/>
                        </a:rPr>
                        <a:t>d</a:t>
                      </a:r>
                      <a:r>
                        <a:rPr sz="1500" spc="-300" dirty="0">
                          <a:latin typeface="Trebuchet MS"/>
                          <a:cs typeface="Trebuchet MS"/>
                        </a:rPr>
                        <a:t> </a:t>
                      </a:r>
                      <a:r>
                        <a:rPr sz="1500" dirty="0">
                          <a:latin typeface="Trebuchet MS"/>
                          <a:cs typeface="Trebuchet MS"/>
                        </a:rPr>
                        <a:t>e</a:t>
                      </a:r>
                      <a:r>
                        <a:rPr sz="1500" spc="395" dirty="0">
                          <a:latin typeface="Trebuchet MS"/>
                          <a:cs typeface="Trebuchet MS"/>
                        </a:rPr>
                        <a:t> </a:t>
                      </a:r>
                      <a:r>
                        <a:rPr sz="1500" spc="135" dirty="0">
                          <a:latin typeface="Trebuchet MS"/>
                          <a:cs typeface="Trebuchet MS"/>
                        </a:rPr>
                        <a:t>division</a:t>
                      </a:r>
                      <a:r>
                        <a:rPr sz="1500" spc="-150" dirty="0">
                          <a:latin typeface="Trebuchet MS"/>
                          <a:cs typeface="Trebuchet MS"/>
                        </a:rPr>
                        <a:t> </a:t>
                      </a:r>
                      <a:r>
                        <a:rPr sz="1500" spc="114" dirty="0">
                          <a:latin typeface="Trebuchet MS"/>
                          <a:cs typeface="Trebuchet MS"/>
                        </a:rPr>
                        <a:t>entière)</a:t>
                      </a:r>
                      <a:endParaRPr sz="1500">
                        <a:latin typeface="Trebuchet MS"/>
                        <a:cs typeface="Trebuchet MS"/>
                      </a:endParaRPr>
                    </a:p>
                  </a:txBody>
                  <a:tcPr marL="0" marR="0" marT="13447" marB="0">
                    <a:solidFill>
                      <a:srgbClr val="E4E4E4"/>
                    </a:solidFill>
                  </a:tcPr>
                </a:tc>
                <a:extLst>
                  <a:ext uri="{0D108BD9-81ED-4DB2-BD59-A6C34878D82A}">
                    <a16:rowId xmlns:a16="http://schemas.microsoft.com/office/drawing/2014/main" val="10006"/>
                  </a:ext>
                </a:extLst>
              </a:tr>
            </a:tbl>
          </a:graphicData>
        </a:graphic>
      </p:graphicFrame>
      <p:sp>
        <p:nvSpPr>
          <p:cNvPr id="11" name="object 11"/>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49</a:t>
            </a:r>
            <a:endParaRPr sz="1235">
              <a:solidFill>
                <a:prstClr val="black"/>
              </a:solidFill>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EBBF1-84AA-16BA-F29C-0B96328734DC}"/>
              </a:ext>
            </a:extLst>
          </p:cNvPr>
          <p:cNvSpPr>
            <a:spLocks noGrp="1"/>
          </p:cNvSpPr>
          <p:nvPr>
            <p:ph type="title"/>
          </p:nvPr>
        </p:nvSpPr>
        <p:spPr>
          <a:xfrm>
            <a:off x="1792941" y="403412"/>
            <a:ext cx="6331772" cy="673473"/>
          </a:xfrm>
        </p:spPr>
        <p:txBody>
          <a:bodyPr/>
          <a:lstStyle/>
          <a:p>
            <a:r>
              <a:rPr lang="fr-FR" dirty="0"/>
              <a:t>Imbrication de fonctions</a:t>
            </a:r>
          </a:p>
        </p:txBody>
      </p:sp>
      <p:sp>
        <p:nvSpPr>
          <p:cNvPr id="4" name="ZoneTexte 3">
            <a:extLst>
              <a:ext uri="{FF2B5EF4-FFF2-40B4-BE49-F238E27FC236}">
                <a16:creationId xmlns:a16="http://schemas.microsoft.com/office/drawing/2014/main" id="{8A10BDA7-20DD-8868-5034-2F45A22274D8}"/>
              </a:ext>
            </a:extLst>
          </p:cNvPr>
          <p:cNvSpPr txBox="1"/>
          <p:nvPr/>
        </p:nvSpPr>
        <p:spPr>
          <a:xfrm>
            <a:off x="2061882" y="1921800"/>
            <a:ext cx="7799294" cy="2355004"/>
          </a:xfrm>
          <a:prstGeom prst="rect">
            <a:avLst/>
          </a:prstGeom>
          <a:noFill/>
        </p:spPr>
        <p:txBody>
          <a:bodyPr wrap="square">
            <a:spAutoFit/>
          </a:bodyPr>
          <a:lstStyle/>
          <a:p>
            <a:pPr marL="252146" indent="-252146" defTabSz="806867">
              <a:spcBef>
                <a:spcPts val="600"/>
              </a:spcBef>
              <a:spcAft>
                <a:spcPts val="600"/>
              </a:spcAft>
              <a:buFont typeface="Arial" panose="020B0604020202020204" pitchFamily="34" charset="0"/>
              <a:buChar char="•"/>
            </a:pPr>
            <a:r>
              <a:rPr lang="fr-FR" sz="1588" dirty="0">
                <a:solidFill>
                  <a:srgbClr val="212529"/>
                </a:solidFill>
                <a:latin typeface="Verdana" panose="020B0604030504040204" pitchFamily="34" charset="0"/>
              </a:rPr>
              <a:t>Il est tout à fait possible d'intégrer la création d'une fonction en plein milieu du code principal du programme. </a:t>
            </a:r>
          </a:p>
          <a:p>
            <a:pPr marL="252146" indent="-252146" defTabSz="806867">
              <a:spcBef>
                <a:spcPts val="600"/>
              </a:spcBef>
              <a:spcAft>
                <a:spcPts val="600"/>
              </a:spcAft>
              <a:buFont typeface="Arial" panose="020B0604020202020204" pitchFamily="34" charset="0"/>
              <a:buChar char="•"/>
            </a:pPr>
            <a:r>
              <a:rPr lang="fr-FR" sz="1588" dirty="0">
                <a:solidFill>
                  <a:srgbClr val="212529"/>
                </a:solidFill>
                <a:latin typeface="Verdana" panose="020B0604030504040204" pitchFamily="34" charset="0"/>
              </a:rPr>
              <a:t>Pour qu'une fonction soit « exécutable », son identificateur doit d'abord être connu (avoir été « lu ») par le Shell. </a:t>
            </a:r>
          </a:p>
          <a:p>
            <a:pPr marL="252146" indent="-252146" defTabSz="806867">
              <a:spcBef>
                <a:spcPts val="600"/>
              </a:spcBef>
              <a:spcAft>
                <a:spcPts val="600"/>
              </a:spcAft>
              <a:buFont typeface="Arial" panose="020B0604020202020204" pitchFamily="34" charset="0"/>
              <a:buChar char="•"/>
            </a:pPr>
            <a:r>
              <a:rPr lang="fr-FR" sz="1588" dirty="0">
                <a:solidFill>
                  <a:srgbClr val="212529"/>
                </a:solidFill>
                <a:latin typeface="Verdana" panose="020B0604030504040204" pitchFamily="34" charset="0"/>
              </a:rPr>
              <a:t>La lecture d'un script se faisant séquentiellement, il s'ensuit qu'une fonction ne sera exécutable que lorsque l'interpréteur du Shell sera passé par le nom de la fonction et seulement s'il passe par la partie du code contenant le nom.</a:t>
            </a:r>
          </a:p>
        </p:txBody>
      </p:sp>
    </p:spTree>
    <p:extLst>
      <p:ext uri="{BB962C8B-B14F-4D97-AF65-F5344CB8AC3E}">
        <p14:creationId xmlns:p14="http://schemas.microsoft.com/office/powerpoint/2010/main" val="42514059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DAFDF-7720-705F-4CB5-1B68EFDB874C}"/>
              </a:ext>
            </a:extLst>
          </p:cNvPr>
          <p:cNvSpPr>
            <a:spLocks noGrp="1"/>
          </p:cNvSpPr>
          <p:nvPr>
            <p:ph type="title"/>
          </p:nvPr>
        </p:nvSpPr>
        <p:spPr/>
        <p:txBody>
          <a:bodyPr/>
          <a:lstStyle/>
          <a:p>
            <a:r>
              <a:rPr lang="fr-FR" dirty="0" err="1"/>
              <a:t>Awk</a:t>
            </a:r>
            <a:r>
              <a:rPr lang="fr-FR" dirty="0"/>
              <a:t> &amp; </a:t>
            </a:r>
            <a:r>
              <a:rPr lang="fr-FR" dirty="0" err="1"/>
              <a:t>sed</a:t>
            </a:r>
            <a:r>
              <a:rPr lang="fr-FR" dirty="0"/>
              <a:t> </a:t>
            </a:r>
          </a:p>
        </p:txBody>
      </p:sp>
      <p:pic>
        <p:nvPicPr>
          <p:cNvPr id="5" name="Image 4">
            <a:extLst>
              <a:ext uri="{FF2B5EF4-FFF2-40B4-BE49-F238E27FC236}">
                <a16:creationId xmlns:a16="http://schemas.microsoft.com/office/drawing/2014/main" id="{E149A721-AA92-B721-4F92-1F3496631247}"/>
              </a:ext>
            </a:extLst>
          </p:cNvPr>
          <p:cNvPicPr>
            <a:picLocks noChangeAspect="1"/>
          </p:cNvPicPr>
          <p:nvPr/>
        </p:nvPicPr>
        <p:blipFill>
          <a:blip r:embed="rId2"/>
          <a:stretch>
            <a:fillRect/>
          </a:stretch>
        </p:blipFill>
        <p:spPr>
          <a:xfrm>
            <a:off x="2772054" y="1613647"/>
            <a:ext cx="6647890" cy="4933390"/>
          </a:xfrm>
          <a:prstGeom prst="rect">
            <a:avLst/>
          </a:prstGeom>
        </p:spPr>
      </p:pic>
    </p:spTree>
    <p:extLst>
      <p:ext uri="{BB962C8B-B14F-4D97-AF65-F5344CB8AC3E}">
        <p14:creationId xmlns:p14="http://schemas.microsoft.com/office/powerpoint/2010/main" val="2513956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B83F02-71ED-09A3-E36A-931B3A762327}"/>
              </a:ext>
            </a:extLst>
          </p:cNvPr>
          <p:cNvSpPr>
            <a:spLocks noGrp="1"/>
          </p:cNvSpPr>
          <p:nvPr>
            <p:ph type="title"/>
          </p:nvPr>
        </p:nvSpPr>
        <p:spPr/>
        <p:txBody>
          <a:bodyPr/>
          <a:lstStyle/>
          <a:p>
            <a:r>
              <a:rPr lang="fr-FR" dirty="0"/>
              <a:t>Sed</a:t>
            </a:r>
          </a:p>
        </p:txBody>
      </p:sp>
      <p:sp>
        <p:nvSpPr>
          <p:cNvPr id="4" name="ZoneTexte 3">
            <a:extLst>
              <a:ext uri="{FF2B5EF4-FFF2-40B4-BE49-F238E27FC236}">
                <a16:creationId xmlns:a16="http://schemas.microsoft.com/office/drawing/2014/main" id="{2997E744-DDD8-8146-2DB6-D226F5D95DD2}"/>
              </a:ext>
            </a:extLst>
          </p:cNvPr>
          <p:cNvSpPr txBox="1"/>
          <p:nvPr/>
        </p:nvSpPr>
        <p:spPr>
          <a:xfrm>
            <a:off x="2061882" y="1905240"/>
            <a:ext cx="7664824" cy="1069780"/>
          </a:xfrm>
          <a:prstGeom prst="rect">
            <a:avLst/>
          </a:prstGeom>
          <a:noFill/>
        </p:spPr>
        <p:txBody>
          <a:bodyPr wrap="square">
            <a:spAutoFit/>
          </a:bodyPr>
          <a:lstStyle/>
          <a:p>
            <a:pPr defTabSz="806867"/>
            <a:r>
              <a:rPr lang="fr-FR" sz="1588" dirty="0">
                <a:solidFill>
                  <a:prstClr val="black"/>
                </a:solidFill>
                <a:latin typeface="Calibri"/>
              </a:rPr>
              <a:t>La commande </a:t>
            </a:r>
            <a:r>
              <a:rPr lang="fr-FR" sz="1588" dirty="0" err="1">
                <a:solidFill>
                  <a:prstClr val="black"/>
                </a:solidFill>
                <a:latin typeface="Calibri"/>
              </a:rPr>
              <a:t>sed</a:t>
            </a:r>
            <a:r>
              <a:rPr lang="fr-FR" sz="1588" dirty="0">
                <a:solidFill>
                  <a:prstClr val="black"/>
                </a:solidFill>
                <a:latin typeface="Calibri"/>
              </a:rPr>
              <a:t> (</a:t>
            </a:r>
            <a:r>
              <a:rPr lang="fr-FR" sz="1588" dirty="0" err="1">
                <a:solidFill>
                  <a:prstClr val="black"/>
                </a:solidFill>
                <a:latin typeface="Calibri"/>
              </a:rPr>
              <a:t>stream</a:t>
            </a:r>
            <a:r>
              <a:rPr lang="fr-FR" sz="1588" dirty="0">
                <a:solidFill>
                  <a:prstClr val="black"/>
                </a:solidFill>
                <a:latin typeface="Calibri"/>
              </a:rPr>
              <a:t> editor) est un outil puissant sur les systèmes basés sur Unix/Linux, utilisé pour effectuer des transformations de texte sur les flux de données, généralement des fichiers texte. </a:t>
            </a:r>
            <a:r>
              <a:rPr lang="fr-FR" sz="1588" dirty="0" err="1">
                <a:solidFill>
                  <a:prstClr val="black"/>
                </a:solidFill>
                <a:latin typeface="Calibri"/>
              </a:rPr>
              <a:t>sed</a:t>
            </a:r>
            <a:r>
              <a:rPr lang="fr-FR" sz="1588" dirty="0">
                <a:solidFill>
                  <a:prstClr val="black"/>
                </a:solidFill>
                <a:latin typeface="Calibri"/>
              </a:rPr>
              <a:t> permet de rechercher, de remplacer, d'ajouter ou de supprimer des lignes dans un fichier</a:t>
            </a:r>
          </a:p>
        </p:txBody>
      </p:sp>
      <p:sp>
        <p:nvSpPr>
          <p:cNvPr id="5" name="Rectangle 1">
            <a:extLst>
              <a:ext uri="{FF2B5EF4-FFF2-40B4-BE49-F238E27FC236}">
                <a16:creationId xmlns:a16="http://schemas.microsoft.com/office/drawing/2014/main" id="{FDA96AAB-6CEF-572A-312D-5053DBDBA002}"/>
              </a:ext>
            </a:extLst>
          </p:cNvPr>
          <p:cNvSpPr>
            <a:spLocks noChangeArrowheads="1"/>
          </p:cNvSpPr>
          <p:nvPr/>
        </p:nvSpPr>
        <p:spPr bwMode="auto">
          <a:xfrm>
            <a:off x="2196353" y="3565863"/>
            <a:ext cx="5104998" cy="1058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0682" tIns="40341" rIns="80682" bIns="4034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06867"/>
            <a:r>
              <a:rPr lang="fr-FR" altLang="fr-FR" sz="1588" b="1" dirty="0">
                <a:solidFill>
                  <a:prstClr val="black"/>
                </a:solidFill>
              </a:rPr>
              <a:t>1- Remplacer un Mot dans un Fichier :</a:t>
            </a:r>
            <a:endParaRPr lang="fr-FR" altLang="fr-FR" sz="1588" dirty="0">
              <a:solidFill>
                <a:prstClr val="black"/>
              </a:solidFill>
            </a:endParaRPr>
          </a:p>
          <a:p>
            <a:pPr defTabSz="806867">
              <a:buFontTx/>
              <a:buChar char="•"/>
            </a:pPr>
            <a:r>
              <a:rPr lang="fr-FR" altLang="fr-FR" sz="1059" dirty="0">
                <a:solidFill>
                  <a:prstClr val="black"/>
                </a:solidFill>
                <a:latin typeface="Söhne"/>
              </a:rPr>
              <a:t>Remplacer toutes les occurrences de "</a:t>
            </a:r>
            <a:r>
              <a:rPr lang="fr-FR" altLang="fr-FR" sz="1059" dirty="0" err="1">
                <a:solidFill>
                  <a:prstClr val="black"/>
                </a:solidFill>
                <a:latin typeface="Söhne"/>
              </a:rPr>
              <a:t>ancien_mot</a:t>
            </a:r>
            <a:r>
              <a:rPr lang="fr-FR" altLang="fr-FR" sz="1059" dirty="0">
                <a:solidFill>
                  <a:prstClr val="black"/>
                </a:solidFill>
                <a:latin typeface="Söhne"/>
              </a:rPr>
              <a:t>" par "</a:t>
            </a:r>
            <a:r>
              <a:rPr lang="fr-FR" altLang="fr-FR" sz="1059" dirty="0" err="1">
                <a:solidFill>
                  <a:prstClr val="black"/>
                </a:solidFill>
                <a:latin typeface="Söhne"/>
              </a:rPr>
              <a:t>nouveau_mot</a:t>
            </a:r>
            <a:r>
              <a:rPr lang="fr-FR" altLang="fr-FR" sz="1059" dirty="0">
                <a:solidFill>
                  <a:prstClr val="black"/>
                </a:solidFill>
                <a:latin typeface="Söhne"/>
              </a:rPr>
              <a:t>" dans un fichier :</a:t>
            </a:r>
            <a:endParaRPr lang="fr-FR" altLang="fr-FR" sz="1588" dirty="0">
              <a:solidFill>
                <a:prstClr val="black"/>
              </a:solidFill>
              <a:latin typeface="Söhne Mono"/>
            </a:endParaRPr>
          </a:p>
          <a:p>
            <a:pPr defTabSz="806867"/>
            <a:br>
              <a:rPr lang="fr-FR" altLang="fr-FR" sz="1588" dirty="0">
                <a:solidFill>
                  <a:prstClr val="black"/>
                </a:solidFill>
                <a:latin typeface="Söhne"/>
              </a:rPr>
            </a:br>
            <a:endParaRPr lang="fr-FR" altLang="fr-FR" sz="529" dirty="0">
              <a:solidFill>
                <a:prstClr val="black"/>
              </a:solidFill>
            </a:endParaRPr>
          </a:p>
          <a:p>
            <a:pPr defTabSz="806867"/>
            <a:endParaRPr lang="fr-FR" altLang="fr-FR" sz="1588" dirty="0">
              <a:solidFill>
                <a:prstClr val="black"/>
              </a:solidFill>
            </a:endParaRPr>
          </a:p>
        </p:txBody>
      </p:sp>
      <p:sp>
        <p:nvSpPr>
          <p:cNvPr id="7" name="ZoneTexte 6">
            <a:extLst>
              <a:ext uri="{FF2B5EF4-FFF2-40B4-BE49-F238E27FC236}">
                <a16:creationId xmlns:a16="http://schemas.microsoft.com/office/drawing/2014/main" id="{48CE7F12-2A55-EAF8-784C-B39D0F91668C}"/>
              </a:ext>
            </a:extLst>
          </p:cNvPr>
          <p:cNvSpPr txBox="1"/>
          <p:nvPr/>
        </p:nvSpPr>
        <p:spPr>
          <a:xfrm>
            <a:off x="2465294" y="4235824"/>
            <a:ext cx="4437529" cy="336695"/>
          </a:xfrm>
          <a:prstGeom prst="rect">
            <a:avLst/>
          </a:prstGeom>
          <a:noFill/>
        </p:spPr>
        <p:txBody>
          <a:bodyPr wrap="square">
            <a:spAutoFit/>
          </a:bodyPr>
          <a:lstStyle/>
          <a:p>
            <a:pPr defTabSz="806867"/>
            <a:r>
              <a:rPr lang="fr-FR" sz="1588" dirty="0">
                <a:solidFill>
                  <a:prstClr val="black"/>
                </a:solidFill>
                <a:latin typeface="Calibri"/>
              </a:rPr>
              <a:t>#sed 's/</a:t>
            </a:r>
            <a:r>
              <a:rPr lang="fr-FR" sz="1588" dirty="0" err="1">
                <a:solidFill>
                  <a:prstClr val="black"/>
                </a:solidFill>
                <a:latin typeface="Calibri"/>
              </a:rPr>
              <a:t>ancien_mot</a:t>
            </a:r>
            <a:r>
              <a:rPr lang="fr-FR" sz="1588" dirty="0">
                <a:solidFill>
                  <a:prstClr val="black"/>
                </a:solidFill>
                <a:latin typeface="Calibri"/>
              </a:rPr>
              <a:t>/</a:t>
            </a:r>
            <a:r>
              <a:rPr lang="fr-FR" sz="1588" dirty="0" err="1">
                <a:solidFill>
                  <a:prstClr val="black"/>
                </a:solidFill>
                <a:latin typeface="Calibri"/>
              </a:rPr>
              <a:t>nouveau_mot</a:t>
            </a:r>
            <a:r>
              <a:rPr lang="fr-FR" sz="1588" dirty="0">
                <a:solidFill>
                  <a:prstClr val="black"/>
                </a:solidFill>
                <a:latin typeface="Calibri"/>
              </a:rPr>
              <a:t>/g' fichier.txt</a:t>
            </a:r>
          </a:p>
        </p:txBody>
      </p:sp>
      <p:sp>
        <p:nvSpPr>
          <p:cNvPr id="9" name="ZoneTexte 8">
            <a:extLst>
              <a:ext uri="{FF2B5EF4-FFF2-40B4-BE49-F238E27FC236}">
                <a16:creationId xmlns:a16="http://schemas.microsoft.com/office/drawing/2014/main" id="{065310ED-6607-2222-5D36-438CF8A62036}"/>
              </a:ext>
            </a:extLst>
          </p:cNvPr>
          <p:cNvSpPr txBox="1"/>
          <p:nvPr/>
        </p:nvSpPr>
        <p:spPr>
          <a:xfrm>
            <a:off x="2224777" y="4624911"/>
            <a:ext cx="6493399" cy="581057"/>
          </a:xfrm>
          <a:prstGeom prst="rect">
            <a:avLst/>
          </a:prstGeom>
          <a:noFill/>
        </p:spPr>
        <p:txBody>
          <a:bodyPr wrap="square">
            <a:spAutoFit/>
          </a:bodyPr>
          <a:lstStyle/>
          <a:p>
            <a:pPr defTabSz="806867"/>
            <a:r>
              <a:rPr lang="fr-FR" sz="1588" b="1" dirty="0">
                <a:solidFill>
                  <a:prstClr val="black"/>
                </a:solidFill>
                <a:latin typeface="Söhne"/>
              </a:rPr>
              <a:t>2- Supprimer des Lignes Contenant un Mot Clé :</a:t>
            </a:r>
            <a:endParaRPr lang="fr-FR" sz="1588" dirty="0">
              <a:solidFill>
                <a:prstClr val="black"/>
              </a:solidFill>
              <a:latin typeface="Söhne"/>
            </a:endParaRPr>
          </a:p>
          <a:p>
            <a:pPr defTabSz="806867">
              <a:buFont typeface="Arial" panose="020B0604020202020204" pitchFamily="34" charset="0"/>
              <a:buChar char="•"/>
            </a:pPr>
            <a:r>
              <a:rPr lang="fr-FR" sz="1588" dirty="0">
                <a:solidFill>
                  <a:prstClr val="black"/>
                </a:solidFill>
                <a:latin typeface="Söhne"/>
              </a:rPr>
              <a:t>Supprimer toutes les lignes contenant le mot "</a:t>
            </a:r>
            <a:r>
              <a:rPr lang="fr-FR" sz="1588" dirty="0" err="1">
                <a:solidFill>
                  <a:prstClr val="black"/>
                </a:solidFill>
                <a:latin typeface="Söhne"/>
              </a:rPr>
              <a:t>indesirable</a:t>
            </a:r>
            <a:r>
              <a:rPr lang="fr-FR" sz="1588" dirty="0">
                <a:solidFill>
                  <a:prstClr val="black"/>
                </a:solidFill>
                <a:latin typeface="Söhne"/>
              </a:rPr>
              <a:t>" dans un fichier :</a:t>
            </a:r>
          </a:p>
        </p:txBody>
      </p:sp>
      <p:sp>
        <p:nvSpPr>
          <p:cNvPr id="11" name="ZoneTexte 10">
            <a:extLst>
              <a:ext uri="{FF2B5EF4-FFF2-40B4-BE49-F238E27FC236}">
                <a16:creationId xmlns:a16="http://schemas.microsoft.com/office/drawing/2014/main" id="{D01DCB25-22DC-FEC7-848C-252E0810056B}"/>
              </a:ext>
            </a:extLst>
          </p:cNvPr>
          <p:cNvSpPr txBox="1"/>
          <p:nvPr/>
        </p:nvSpPr>
        <p:spPr>
          <a:xfrm>
            <a:off x="2519546" y="5370290"/>
            <a:ext cx="4437529" cy="336695"/>
          </a:xfrm>
          <a:prstGeom prst="rect">
            <a:avLst/>
          </a:prstGeom>
          <a:noFill/>
        </p:spPr>
        <p:txBody>
          <a:bodyPr wrap="square">
            <a:spAutoFit/>
          </a:bodyPr>
          <a:lstStyle/>
          <a:p>
            <a:pPr defTabSz="806867"/>
            <a:r>
              <a:rPr lang="fr-FR" sz="1588" dirty="0">
                <a:solidFill>
                  <a:prstClr val="black"/>
                </a:solidFill>
                <a:latin typeface="Calibri"/>
              </a:rPr>
              <a:t>#sed '/</a:t>
            </a:r>
            <a:r>
              <a:rPr lang="fr-FR" sz="1588" dirty="0" err="1">
                <a:solidFill>
                  <a:prstClr val="black"/>
                </a:solidFill>
                <a:latin typeface="Calibri"/>
              </a:rPr>
              <a:t>indesirable</a:t>
            </a:r>
            <a:r>
              <a:rPr lang="fr-FR" sz="1588" dirty="0">
                <a:solidFill>
                  <a:prstClr val="black"/>
                </a:solidFill>
                <a:latin typeface="Calibri"/>
              </a:rPr>
              <a:t>/d' fichier.txt</a:t>
            </a:r>
          </a:p>
        </p:txBody>
      </p:sp>
    </p:spTree>
    <p:extLst>
      <p:ext uri="{BB962C8B-B14F-4D97-AF65-F5344CB8AC3E}">
        <p14:creationId xmlns:p14="http://schemas.microsoft.com/office/powerpoint/2010/main" val="2408890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884EE2-4CCA-1AFA-EF51-D4D2EED946AD}"/>
              </a:ext>
            </a:extLst>
          </p:cNvPr>
          <p:cNvSpPr>
            <a:spLocks noGrp="1"/>
          </p:cNvSpPr>
          <p:nvPr>
            <p:ph type="title"/>
          </p:nvPr>
        </p:nvSpPr>
        <p:spPr/>
        <p:txBody>
          <a:bodyPr/>
          <a:lstStyle/>
          <a:p>
            <a:r>
              <a:rPr lang="fr-FR" dirty="0"/>
              <a:t>Sed</a:t>
            </a:r>
          </a:p>
        </p:txBody>
      </p:sp>
      <p:sp>
        <p:nvSpPr>
          <p:cNvPr id="4" name="ZoneTexte 3">
            <a:extLst>
              <a:ext uri="{FF2B5EF4-FFF2-40B4-BE49-F238E27FC236}">
                <a16:creationId xmlns:a16="http://schemas.microsoft.com/office/drawing/2014/main" id="{A1D6B891-B284-7B4B-240F-429D219A6167}"/>
              </a:ext>
            </a:extLst>
          </p:cNvPr>
          <p:cNvSpPr txBox="1"/>
          <p:nvPr/>
        </p:nvSpPr>
        <p:spPr>
          <a:xfrm>
            <a:off x="2398059" y="1882589"/>
            <a:ext cx="7799294" cy="825419"/>
          </a:xfrm>
          <a:prstGeom prst="rect">
            <a:avLst/>
          </a:prstGeom>
          <a:noFill/>
        </p:spPr>
        <p:txBody>
          <a:bodyPr wrap="square">
            <a:spAutoFit/>
          </a:bodyPr>
          <a:lstStyle/>
          <a:p>
            <a:pPr defTabSz="806867"/>
            <a:r>
              <a:rPr lang="fr-FR" sz="1588" b="1" dirty="0">
                <a:solidFill>
                  <a:prstClr val="black"/>
                </a:solidFill>
                <a:latin typeface="Söhne"/>
              </a:rPr>
              <a:t>3- Ajouter une Ligne Après une Correspondance :</a:t>
            </a:r>
            <a:endParaRPr lang="fr-FR" sz="1588" dirty="0">
              <a:solidFill>
                <a:prstClr val="black"/>
              </a:solidFill>
              <a:latin typeface="Söhne"/>
            </a:endParaRPr>
          </a:p>
          <a:p>
            <a:pPr defTabSz="806867">
              <a:buFont typeface="Arial" panose="020B0604020202020204" pitchFamily="34" charset="0"/>
              <a:buChar char="•"/>
            </a:pPr>
            <a:r>
              <a:rPr lang="fr-FR" sz="1588" dirty="0">
                <a:solidFill>
                  <a:prstClr val="black"/>
                </a:solidFill>
                <a:latin typeface="Söhne"/>
              </a:rPr>
              <a:t>Ajouter la ligne "Nouvelle ligne ajoutée" après chaque ligne contenant "correspondance" dans un fichier :</a:t>
            </a:r>
          </a:p>
        </p:txBody>
      </p:sp>
      <p:sp>
        <p:nvSpPr>
          <p:cNvPr id="6" name="ZoneTexte 5">
            <a:extLst>
              <a:ext uri="{FF2B5EF4-FFF2-40B4-BE49-F238E27FC236}">
                <a16:creationId xmlns:a16="http://schemas.microsoft.com/office/drawing/2014/main" id="{1FFEC35E-D673-029A-89DF-AE0885CAB37F}"/>
              </a:ext>
            </a:extLst>
          </p:cNvPr>
          <p:cNvSpPr txBox="1"/>
          <p:nvPr/>
        </p:nvSpPr>
        <p:spPr>
          <a:xfrm>
            <a:off x="2599765" y="2954241"/>
            <a:ext cx="7059706" cy="336695"/>
          </a:xfrm>
          <a:prstGeom prst="rect">
            <a:avLst/>
          </a:prstGeom>
          <a:noFill/>
        </p:spPr>
        <p:txBody>
          <a:bodyPr wrap="square">
            <a:spAutoFit/>
          </a:bodyPr>
          <a:lstStyle/>
          <a:p>
            <a:pPr defTabSz="806867"/>
            <a:r>
              <a:rPr lang="fr-FR" sz="1588" dirty="0">
                <a:solidFill>
                  <a:prstClr val="black"/>
                </a:solidFill>
                <a:latin typeface="Calibri"/>
              </a:rPr>
              <a:t>#sed '/correspondance/a Nouvelle ligne ajoutée' fichier.txt</a:t>
            </a:r>
          </a:p>
        </p:txBody>
      </p:sp>
      <p:sp>
        <p:nvSpPr>
          <p:cNvPr id="8" name="ZoneTexte 7">
            <a:extLst>
              <a:ext uri="{FF2B5EF4-FFF2-40B4-BE49-F238E27FC236}">
                <a16:creationId xmlns:a16="http://schemas.microsoft.com/office/drawing/2014/main" id="{630A1700-D9CE-E325-E219-386BACB8ABE4}"/>
              </a:ext>
            </a:extLst>
          </p:cNvPr>
          <p:cNvSpPr txBox="1"/>
          <p:nvPr/>
        </p:nvSpPr>
        <p:spPr>
          <a:xfrm>
            <a:off x="2398059" y="3697942"/>
            <a:ext cx="7328647" cy="581057"/>
          </a:xfrm>
          <a:prstGeom prst="rect">
            <a:avLst/>
          </a:prstGeom>
          <a:noFill/>
        </p:spPr>
        <p:txBody>
          <a:bodyPr wrap="square">
            <a:spAutoFit/>
          </a:bodyPr>
          <a:lstStyle/>
          <a:p>
            <a:pPr defTabSz="806867"/>
            <a:r>
              <a:rPr lang="fr-FR" sz="1588" b="1" dirty="0">
                <a:solidFill>
                  <a:prstClr val="black"/>
                </a:solidFill>
                <a:latin typeface="Söhne"/>
              </a:rPr>
              <a:t>4- Supprimer des Balises HTML :</a:t>
            </a:r>
            <a:endParaRPr lang="fr-FR" sz="1588" dirty="0">
              <a:solidFill>
                <a:prstClr val="black"/>
              </a:solidFill>
              <a:latin typeface="Söhne"/>
            </a:endParaRPr>
          </a:p>
          <a:p>
            <a:pPr defTabSz="806867">
              <a:buFont typeface="Arial" panose="020B0604020202020204" pitchFamily="34" charset="0"/>
              <a:buChar char="•"/>
            </a:pPr>
            <a:r>
              <a:rPr lang="fr-FR" sz="1588" dirty="0">
                <a:solidFill>
                  <a:prstClr val="black"/>
                </a:solidFill>
                <a:latin typeface="Söhne"/>
              </a:rPr>
              <a:t>Supprimer toutes les balises HTML d'un fichier :</a:t>
            </a:r>
          </a:p>
        </p:txBody>
      </p:sp>
      <p:sp>
        <p:nvSpPr>
          <p:cNvPr id="10" name="ZoneTexte 9">
            <a:extLst>
              <a:ext uri="{FF2B5EF4-FFF2-40B4-BE49-F238E27FC236}">
                <a16:creationId xmlns:a16="http://schemas.microsoft.com/office/drawing/2014/main" id="{75DEF964-48DB-07C8-ED20-703C6AAF2E57}"/>
              </a:ext>
            </a:extLst>
          </p:cNvPr>
          <p:cNvSpPr txBox="1"/>
          <p:nvPr/>
        </p:nvSpPr>
        <p:spPr>
          <a:xfrm>
            <a:off x="2667000" y="4523113"/>
            <a:ext cx="4437529" cy="336695"/>
          </a:xfrm>
          <a:prstGeom prst="rect">
            <a:avLst/>
          </a:prstGeom>
          <a:noFill/>
        </p:spPr>
        <p:txBody>
          <a:bodyPr wrap="square">
            <a:spAutoFit/>
          </a:bodyPr>
          <a:lstStyle/>
          <a:p>
            <a:pPr defTabSz="806867"/>
            <a:r>
              <a:rPr lang="en-US" sz="1588" dirty="0">
                <a:solidFill>
                  <a:prstClr val="black"/>
                </a:solidFill>
                <a:latin typeface="Calibri"/>
              </a:rPr>
              <a:t>#sed 's/&lt;[^&gt;]*&gt;//g' fichier.html</a:t>
            </a:r>
          </a:p>
        </p:txBody>
      </p:sp>
      <p:sp>
        <p:nvSpPr>
          <p:cNvPr id="13" name="ZoneTexte 12">
            <a:extLst>
              <a:ext uri="{FF2B5EF4-FFF2-40B4-BE49-F238E27FC236}">
                <a16:creationId xmlns:a16="http://schemas.microsoft.com/office/drawing/2014/main" id="{33A7F146-8BCA-5460-90DE-BC01DB205114}"/>
              </a:ext>
            </a:extLst>
          </p:cNvPr>
          <p:cNvSpPr txBox="1"/>
          <p:nvPr/>
        </p:nvSpPr>
        <p:spPr>
          <a:xfrm>
            <a:off x="2398059" y="5268884"/>
            <a:ext cx="6521824" cy="581057"/>
          </a:xfrm>
          <a:prstGeom prst="rect">
            <a:avLst/>
          </a:prstGeom>
          <a:noFill/>
        </p:spPr>
        <p:txBody>
          <a:bodyPr wrap="square">
            <a:spAutoFit/>
          </a:bodyPr>
          <a:lstStyle/>
          <a:p>
            <a:pPr defTabSz="806867"/>
            <a:r>
              <a:rPr lang="fr-FR" sz="1588" b="1" dirty="0">
                <a:solidFill>
                  <a:prstClr val="black"/>
                </a:solidFill>
                <a:latin typeface="Söhne"/>
              </a:rPr>
              <a:t>5- Remplacement Basé sur un Modèle :</a:t>
            </a:r>
            <a:endParaRPr lang="fr-FR" sz="1588" dirty="0">
              <a:solidFill>
                <a:prstClr val="black"/>
              </a:solidFill>
              <a:latin typeface="Söhne"/>
            </a:endParaRPr>
          </a:p>
          <a:p>
            <a:pPr defTabSz="806867">
              <a:buFont typeface="Arial" panose="020B0604020202020204" pitchFamily="34" charset="0"/>
              <a:buChar char="•"/>
            </a:pPr>
            <a:r>
              <a:rPr lang="fr-FR" sz="1588" dirty="0">
                <a:solidFill>
                  <a:prstClr val="black"/>
                </a:solidFill>
                <a:latin typeface="Söhne"/>
              </a:rPr>
              <a:t>Remplacer "mot1" par "mot2" uniquement sur les lignes contenant "mot3" :</a:t>
            </a:r>
          </a:p>
        </p:txBody>
      </p:sp>
      <p:sp>
        <p:nvSpPr>
          <p:cNvPr id="15" name="ZoneTexte 14">
            <a:extLst>
              <a:ext uri="{FF2B5EF4-FFF2-40B4-BE49-F238E27FC236}">
                <a16:creationId xmlns:a16="http://schemas.microsoft.com/office/drawing/2014/main" id="{CDDA4B64-F7C3-B554-AC6C-1B9069CD1D2D}"/>
              </a:ext>
            </a:extLst>
          </p:cNvPr>
          <p:cNvSpPr txBox="1"/>
          <p:nvPr/>
        </p:nvSpPr>
        <p:spPr>
          <a:xfrm>
            <a:off x="2667000" y="6236164"/>
            <a:ext cx="4437529" cy="336695"/>
          </a:xfrm>
          <a:prstGeom prst="rect">
            <a:avLst/>
          </a:prstGeom>
          <a:noFill/>
        </p:spPr>
        <p:txBody>
          <a:bodyPr wrap="square">
            <a:spAutoFit/>
          </a:bodyPr>
          <a:lstStyle/>
          <a:p>
            <a:pPr defTabSz="806867"/>
            <a:r>
              <a:rPr lang="sv-SE" sz="1588" dirty="0">
                <a:solidFill>
                  <a:prstClr val="black"/>
                </a:solidFill>
                <a:latin typeface="Calibri"/>
              </a:rPr>
              <a:t>#sed '/mot3/s/mot1/mot2/g' fichier.txt</a:t>
            </a:r>
          </a:p>
        </p:txBody>
      </p:sp>
    </p:spTree>
    <p:extLst>
      <p:ext uri="{BB962C8B-B14F-4D97-AF65-F5344CB8AC3E}">
        <p14:creationId xmlns:p14="http://schemas.microsoft.com/office/powerpoint/2010/main" val="34430950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CFE0A6-F1ED-526E-91FF-7869D3F0A432}"/>
              </a:ext>
            </a:extLst>
          </p:cNvPr>
          <p:cNvSpPr>
            <a:spLocks noGrp="1"/>
          </p:cNvSpPr>
          <p:nvPr>
            <p:ph type="title"/>
          </p:nvPr>
        </p:nvSpPr>
        <p:spPr/>
        <p:txBody>
          <a:bodyPr/>
          <a:lstStyle/>
          <a:p>
            <a:r>
              <a:rPr lang="fr-FR" dirty="0"/>
              <a:t>Sed</a:t>
            </a:r>
          </a:p>
        </p:txBody>
      </p:sp>
      <p:sp>
        <p:nvSpPr>
          <p:cNvPr id="4" name="ZoneTexte 3">
            <a:extLst>
              <a:ext uri="{FF2B5EF4-FFF2-40B4-BE49-F238E27FC236}">
                <a16:creationId xmlns:a16="http://schemas.microsoft.com/office/drawing/2014/main" id="{BE5738B2-688F-4228-B04A-6ABB1EEBC6D2}"/>
              </a:ext>
            </a:extLst>
          </p:cNvPr>
          <p:cNvSpPr txBox="1"/>
          <p:nvPr/>
        </p:nvSpPr>
        <p:spPr>
          <a:xfrm>
            <a:off x="2398059" y="2084295"/>
            <a:ext cx="7194176" cy="825419"/>
          </a:xfrm>
          <a:prstGeom prst="rect">
            <a:avLst/>
          </a:prstGeom>
          <a:noFill/>
        </p:spPr>
        <p:txBody>
          <a:bodyPr wrap="square">
            <a:spAutoFit/>
          </a:bodyPr>
          <a:lstStyle/>
          <a:p>
            <a:pPr defTabSz="806867"/>
            <a:r>
              <a:rPr lang="fr-FR" sz="1588" b="1" dirty="0">
                <a:solidFill>
                  <a:prstClr val="black"/>
                </a:solidFill>
                <a:latin typeface="Söhne"/>
              </a:rPr>
              <a:t>6- Remplacement avec Sauvegarde du Fichier d'Origine :</a:t>
            </a:r>
            <a:endParaRPr lang="fr-FR" sz="1588" dirty="0">
              <a:solidFill>
                <a:prstClr val="black"/>
              </a:solidFill>
              <a:latin typeface="Söhne"/>
            </a:endParaRPr>
          </a:p>
          <a:p>
            <a:pPr defTabSz="806867">
              <a:buFont typeface="Arial" panose="020B0604020202020204" pitchFamily="34" charset="0"/>
              <a:buChar char="•"/>
            </a:pPr>
            <a:r>
              <a:rPr lang="fr-FR" sz="1588" dirty="0">
                <a:solidFill>
                  <a:prstClr val="black"/>
                </a:solidFill>
                <a:latin typeface="Söhne"/>
              </a:rPr>
              <a:t>Remplacer "</a:t>
            </a:r>
            <a:r>
              <a:rPr lang="fr-FR" sz="1588" dirty="0" err="1">
                <a:solidFill>
                  <a:prstClr val="black"/>
                </a:solidFill>
                <a:latin typeface="Söhne"/>
              </a:rPr>
              <a:t>ancien_mot</a:t>
            </a:r>
            <a:r>
              <a:rPr lang="fr-FR" sz="1588" dirty="0">
                <a:solidFill>
                  <a:prstClr val="black"/>
                </a:solidFill>
                <a:latin typeface="Söhne"/>
              </a:rPr>
              <a:t>" par "</a:t>
            </a:r>
            <a:r>
              <a:rPr lang="fr-FR" sz="1588" dirty="0" err="1">
                <a:solidFill>
                  <a:prstClr val="black"/>
                </a:solidFill>
                <a:latin typeface="Söhne"/>
              </a:rPr>
              <a:t>nouveau_mot</a:t>
            </a:r>
            <a:r>
              <a:rPr lang="fr-FR" sz="1588" dirty="0">
                <a:solidFill>
                  <a:prstClr val="black"/>
                </a:solidFill>
                <a:latin typeface="Söhne"/>
              </a:rPr>
              <a:t>" dans un fichier et sauvegarder le fichier d'origine :</a:t>
            </a:r>
          </a:p>
        </p:txBody>
      </p:sp>
      <p:sp>
        <p:nvSpPr>
          <p:cNvPr id="6" name="ZoneTexte 5">
            <a:extLst>
              <a:ext uri="{FF2B5EF4-FFF2-40B4-BE49-F238E27FC236}">
                <a16:creationId xmlns:a16="http://schemas.microsoft.com/office/drawing/2014/main" id="{BF74819F-EFD5-E428-11A4-A89E5D3CFF2D}"/>
              </a:ext>
            </a:extLst>
          </p:cNvPr>
          <p:cNvSpPr txBox="1"/>
          <p:nvPr/>
        </p:nvSpPr>
        <p:spPr>
          <a:xfrm>
            <a:off x="2532530" y="3361765"/>
            <a:ext cx="6252882" cy="336695"/>
          </a:xfrm>
          <a:prstGeom prst="rect">
            <a:avLst/>
          </a:prstGeom>
          <a:noFill/>
        </p:spPr>
        <p:txBody>
          <a:bodyPr wrap="square">
            <a:spAutoFit/>
          </a:bodyPr>
          <a:lstStyle/>
          <a:p>
            <a:pPr defTabSz="806867"/>
            <a:r>
              <a:rPr lang="fr-FR" sz="1588" dirty="0">
                <a:solidFill>
                  <a:prstClr val="black"/>
                </a:solidFill>
                <a:latin typeface="Calibri"/>
              </a:rPr>
              <a:t>#sed -</a:t>
            </a:r>
            <a:r>
              <a:rPr lang="fr-FR" sz="1588" dirty="0" err="1">
                <a:solidFill>
                  <a:prstClr val="black"/>
                </a:solidFill>
                <a:latin typeface="Calibri"/>
              </a:rPr>
              <a:t>i.bak</a:t>
            </a:r>
            <a:r>
              <a:rPr lang="fr-FR" sz="1588" dirty="0">
                <a:solidFill>
                  <a:prstClr val="black"/>
                </a:solidFill>
                <a:latin typeface="Calibri"/>
              </a:rPr>
              <a:t> 's/</a:t>
            </a:r>
            <a:r>
              <a:rPr lang="fr-FR" sz="1588" dirty="0" err="1">
                <a:solidFill>
                  <a:prstClr val="black"/>
                </a:solidFill>
                <a:latin typeface="Calibri"/>
              </a:rPr>
              <a:t>ancien_mot</a:t>
            </a:r>
            <a:r>
              <a:rPr lang="fr-FR" sz="1588" dirty="0">
                <a:solidFill>
                  <a:prstClr val="black"/>
                </a:solidFill>
                <a:latin typeface="Calibri"/>
              </a:rPr>
              <a:t>/</a:t>
            </a:r>
            <a:r>
              <a:rPr lang="fr-FR" sz="1588" dirty="0" err="1">
                <a:solidFill>
                  <a:prstClr val="black"/>
                </a:solidFill>
                <a:latin typeface="Calibri"/>
              </a:rPr>
              <a:t>nouveau_mot</a:t>
            </a:r>
            <a:r>
              <a:rPr lang="fr-FR" sz="1588" dirty="0">
                <a:solidFill>
                  <a:prstClr val="black"/>
                </a:solidFill>
                <a:latin typeface="Calibri"/>
              </a:rPr>
              <a:t>/g' fichier.txt</a:t>
            </a:r>
          </a:p>
        </p:txBody>
      </p:sp>
      <p:sp>
        <p:nvSpPr>
          <p:cNvPr id="8" name="ZoneTexte 7">
            <a:extLst>
              <a:ext uri="{FF2B5EF4-FFF2-40B4-BE49-F238E27FC236}">
                <a16:creationId xmlns:a16="http://schemas.microsoft.com/office/drawing/2014/main" id="{0540A963-9264-9F38-B5EB-D785C9F1FF4F}"/>
              </a:ext>
            </a:extLst>
          </p:cNvPr>
          <p:cNvSpPr txBox="1"/>
          <p:nvPr/>
        </p:nvSpPr>
        <p:spPr>
          <a:xfrm>
            <a:off x="2532530" y="4154353"/>
            <a:ext cx="7194176" cy="581057"/>
          </a:xfrm>
          <a:prstGeom prst="rect">
            <a:avLst/>
          </a:prstGeom>
          <a:noFill/>
        </p:spPr>
        <p:txBody>
          <a:bodyPr wrap="square">
            <a:spAutoFit/>
          </a:bodyPr>
          <a:lstStyle/>
          <a:p>
            <a:pPr defTabSz="806867"/>
            <a:r>
              <a:rPr lang="fr-FR" sz="1588" dirty="0">
                <a:solidFill>
                  <a:prstClr val="black"/>
                </a:solidFill>
                <a:latin typeface="Calibri"/>
              </a:rPr>
              <a:t>Après cette commande, fichier.txt contient les modifications, et une copie de sauvegarde est créée sous le nom </a:t>
            </a:r>
            <a:r>
              <a:rPr lang="fr-FR" sz="1588" dirty="0" err="1">
                <a:solidFill>
                  <a:prstClr val="black"/>
                </a:solidFill>
                <a:latin typeface="Calibri"/>
              </a:rPr>
              <a:t>fichier.txt.bak</a:t>
            </a:r>
            <a:endParaRPr lang="fr-FR" sz="1588" dirty="0">
              <a:solidFill>
                <a:prstClr val="black"/>
              </a:solidFill>
              <a:latin typeface="Calibri"/>
            </a:endParaRPr>
          </a:p>
        </p:txBody>
      </p:sp>
    </p:spTree>
    <p:extLst>
      <p:ext uri="{BB962C8B-B14F-4D97-AF65-F5344CB8AC3E}">
        <p14:creationId xmlns:p14="http://schemas.microsoft.com/office/powerpoint/2010/main" val="13319144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736C37-00EA-7890-8D51-3D289B189338}"/>
              </a:ext>
            </a:extLst>
          </p:cNvPr>
          <p:cNvSpPr>
            <a:spLocks noGrp="1"/>
          </p:cNvSpPr>
          <p:nvPr>
            <p:ph type="title"/>
          </p:nvPr>
        </p:nvSpPr>
        <p:spPr>
          <a:xfrm>
            <a:off x="2196353" y="268941"/>
            <a:ext cx="6331772" cy="673473"/>
          </a:xfrm>
        </p:spPr>
        <p:txBody>
          <a:bodyPr/>
          <a:lstStyle/>
          <a:p>
            <a:r>
              <a:rPr lang="fr-FR" dirty="0" err="1"/>
              <a:t>Awk</a:t>
            </a:r>
            <a:endParaRPr lang="fr-FR" dirty="0"/>
          </a:p>
        </p:txBody>
      </p:sp>
      <p:sp>
        <p:nvSpPr>
          <p:cNvPr id="4" name="ZoneTexte 3">
            <a:extLst>
              <a:ext uri="{FF2B5EF4-FFF2-40B4-BE49-F238E27FC236}">
                <a16:creationId xmlns:a16="http://schemas.microsoft.com/office/drawing/2014/main" id="{0CFAA31B-F2F1-86DE-4491-A4001C10DB9B}"/>
              </a:ext>
            </a:extLst>
          </p:cNvPr>
          <p:cNvSpPr txBox="1"/>
          <p:nvPr/>
        </p:nvSpPr>
        <p:spPr>
          <a:xfrm>
            <a:off x="2196353" y="1949824"/>
            <a:ext cx="7664824" cy="1069780"/>
          </a:xfrm>
          <a:prstGeom prst="rect">
            <a:avLst/>
          </a:prstGeom>
          <a:noFill/>
        </p:spPr>
        <p:txBody>
          <a:bodyPr wrap="square">
            <a:spAutoFit/>
          </a:bodyPr>
          <a:lstStyle/>
          <a:p>
            <a:pPr defTabSz="806867"/>
            <a:r>
              <a:rPr lang="fr-FR" sz="1588" dirty="0">
                <a:solidFill>
                  <a:prstClr val="black"/>
                </a:solidFill>
                <a:latin typeface="Calibri"/>
              </a:rPr>
              <a:t>La commande </a:t>
            </a:r>
            <a:r>
              <a:rPr lang="fr-FR" sz="1588" dirty="0" err="1">
                <a:solidFill>
                  <a:prstClr val="black"/>
                </a:solidFill>
                <a:latin typeface="Calibri"/>
              </a:rPr>
              <a:t>awk</a:t>
            </a:r>
            <a:r>
              <a:rPr lang="fr-FR" sz="1588" dirty="0">
                <a:solidFill>
                  <a:prstClr val="black"/>
                </a:solidFill>
                <a:latin typeface="Calibri"/>
              </a:rPr>
              <a:t> est un puissant outil de traitement de texte sur les systèmes basés sur Unix/Linux. Elle est principalement utilisée pour </a:t>
            </a:r>
            <a:r>
              <a:rPr lang="fr-FR" sz="1588" dirty="0">
                <a:solidFill>
                  <a:srgbClr val="FF0000"/>
                </a:solidFill>
                <a:latin typeface="Calibri"/>
              </a:rPr>
              <a:t>extraire et traiter des données de fichiers texte</a:t>
            </a:r>
            <a:r>
              <a:rPr lang="fr-FR" sz="1588" dirty="0">
                <a:solidFill>
                  <a:prstClr val="black"/>
                </a:solidFill>
                <a:latin typeface="Calibri"/>
              </a:rPr>
              <a:t>. </a:t>
            </a:r>
            <a:r>
              <a:rPr lang="fr-FR" sz="1588" dirty="0" err="1">
                <a:solidFill>
                  <a:prstClr val="black"/>
                </a:solidFill>
                <a:latin typeface="Calibri"/>
              </a:rPr>
              <a:t>awk</a:t>
            </a:r>
            <a:r>
              <a:rPr lang="fr-FR" sz="1588" dirty="0">
                <a:solidFill>
                  <a:prstClr val="black"/>
                </a:solidFill>
                <a:latin typeface="Calibri"/>
              </a:rPr>
              <a:t> fonctionne en lisant et en traitant chaque ligne du fichier en fonction de règles définies par l'utilisateur</a:t>
            </a:r>
          </a:p>
        </p:txBody>
      </p:sp>
      <p:sp>
        <p:nvSpPr>
          <p:cNvPr id="6" name="ZoneTexte 5">
            <a:extLst>
              <a:ext uri="{FF2B5EF4-FFF2-40B4-BE49-F238E27FC236}">
                <a16:creationId xmlns:a16="http://schemas.microsoft.com/office/drawing/2014/main" id="{20AFCBF7-BA41-E21E-9528-25140D6D4B9C}"/>
              </a:ext>
            </a:extLst>
          </p:cNvPr>
          <p:cNvSpPr txBox="1"/>
          <p:nvPr/>
        </p:nvSpPr>
        <p:spPr>
          <a:xfrm>
            <a:off x="2196353" y="3476274"/>
            <a:ext cx="4437529" cy="581057"/>
          </a:xfrm>
          <a:prstGeom prst="rect">
            <a:avLst/>
          </a:prstGeom>
          <a:noFill/>
        </p:spPr>
        <p:txBody>
          <a:bodyPr wrap="square">
            <a:spAutoFit/>
          </a:bodyPr>
          <a:lstStyle/>
          <a:p>
            <a:pPr defTabSz="806867"/>
            <a:r>
              <a:rPr lang="fr-FR" sz="1588" b="1" dirty="0">
                <a:solidFill>
                  <a:srgbClr val="374151"/>
                </a:solidFill>
                <a:latin typeface="Söhne"/>
              </a:rPr>
              <a:t>1- Afficher une Colonne Spécifique :</a:t>
            </a:r>
            <a:endParaRPr lang="fr-FR" sz="1588" dirty="0">
              <a:solidFill>
                <a:srgbClr val="374151"/>
              </a:solidFill>
              <a:latin typeface="Söhne"/>
            </a:endParaRPr>
          </a:p>
          <a:p>
            <a:pPr defTabSz="806867">
              <a:buFont typeface="Arial" panose="020B0604020202020204" pitchFamily="34" charset="0"/>
              <a:buChar char="•"/>
            </a:pPr>
            <a:r>
              <a:rPr lang="fr-FR" sz="1588" dirty="0">
                <a:solidFill>
                  <a:srgbClr val="374151"/>
                </a:solidFill>
                <a:latin typeface="Söhne"/>
              </a:rPr>
              <a:t>Afficher la deuxième colonne d'un fichier texte :</a:t>
            </a:r>
          </a:p>
        </p:txBody>
      </p:sp>
      <p:sp>
        <p:nvSpPr>
          <p:cNvPr id="8" name="ZoneTexte 7">
            <a:extLst>
              <a:ext uri="{FF2B5EF4-FFF2-40B4-BE49-F238E27FC236}">
                <a16:creationId xmlns:a16="http://schemas.microsoft.com/office/drawing/2014/main" id="{47E1E566-5625-C978-C398-03791B5A4313}"/>
              </a:ext>
            </a:extLst>
          </p:cNvPr>
          <p:cNvSpPr txBox="1"/>
          <p:nvPr/>
        </p:nvSpPr>
        <p:spPr>
          <a:xfrm>
            <a:off x="2465294" y="4078295"/>
            <a:ext cx="4437529" cy="336695"/>
          </a:xfrm>
          <a:prstGeom prst="rect">
            <a:avLst/>
          </a:prstGeom>
          <a:noFill/>
        </p:spPr>
        <p:txBody>
          <a:bodyPr wrap="square">
            <a:spAutoFit/>
          </a:bodyPr>
          <a:lstStyle/>
          <a:p>
            <a:pPr defTabSz="806867"/>
            <a:r>
              <a:rPr lang="fr-FR" sz="1588" dirty="0">
                <a:solidFill>
                  <a:prstClr val="black"/>
                </a:solidFill>
                <a:latin typeface="Calibri"/>
              </a:rPr>
              <a:t>#awk '{</a:t>
            </a:r>
            <a:r>
              <a:rPr lang="fr-FR" sz="1588" dirty="0" err="1">
                <a:solidFill>
                  <a:prstClr val="black"/>
                </a:solidFill>
                <a:latin typeface="Calibri"/>
              </a:rPr>
              <a:t>print</a:t>
            </a:r>
            <a:r>
              <a:rPr lang="fr-FR" sz="1588" dirty="0">
                <a:solidFill>
                  <a:prstClr val="black"/>
                </a:solidFill>
                <a:latin typeface="Calibri"/>
              </a:rPr>
              <a:t> $2}' fichier.txt</a:t>
            </a:r>
          </a:p>
        </p:txBody>
      </p:sp>
      <p:sp>
        <p:nvSpPr>
          <p:cNvPr id="10" name="ZoneTexte 9">
            <a:extLst>
              <a:ext uri="{FF2B5EF4-FFF2-40B4-BE49-F238E27FC236}">
                <a16:creationId xmlns:a16="http://schemas.microsoft.com/office/drawing/2014/main" id="{88F0C5AF-329C-65E4-BAA8-1647CEFFD806}"/>
              </a:ext>
            </a:extLst>
          </p:cNvPr>
          <p:cNvSpPr txBox="1"/>
          <p:nvPr/>
        </p:nvSpPr>
        <p:spPr>
          <a:xfrm>
            <a:off x="2182754" y="4708571"/>
            <a:ext cx="7275010" cy="581057"/>
          </a:xfrm>
          <a:prstGeom prst="rect">
            <a:avLst/>
          </a:prstGeom>
          <a:noFill/>
        </p:spPr>
        <p:txBody>
          <a:bodyPr wrap="square">
            <a:spAutoFit/>
          </a:bodyPr>
          <a:lstStyle/>
          <a:p>
            <a:pPr defTabSz="806867"/>
            <a:r>
              <a:rPr lang="fr-FR" sz="1588" b="1" dirty="0">
                <a:solidFill>
                  <a:srgbClr val="374151"/>
                </a:solidFill>
                <a:latin typeface="Söhne"/>
              </a:rPr>
              <a:t>2- Filtrer les Lignes Basées sur une Condition :</a:t>
            </a:r>
            <a:endParaRPr lang="fr-FR" sz="1588" dirty="0">
              <a:solidFill>
                <a:srgbClr val="374151"/>
              </a:solidFill>
              <a:latin typeface="Söhne"/>
            </a:endParaRPr>
          </a:p>
          <a:p>
            <a:pPr defTabSz="806867">
              <a:buFont typeface="Arial" panose="020B0604020202020204" pitchFamily="34" charset="0"/>
              <a:buChar char="•"/>
            </a:pPr>
            <a:r>
              <a:rPr lang="fr-FR" sz="1588" dirty="0">
                <a:solidFill>
                  <a:srgbClr val="374151"/>
                </a:solidFill>
                <a:latin typeface="Söhne"/>
              </a:rPr>
              <a:t>Afficher toutes les lignes où la première colonne est égale à "valeur" :</a:t>
            </a:r>
          </a:p>
        </p:txBody>
      </p:sp>
      <p:sp>
        <p:nvSpPr>
          <p:cNvPr id="12" name="ZoneTexte 11">
            <a:extLst>
              <a:ext uri="{FF2B5EF4-FFF2-40B4-BE49-F238E27FC236}">
                <a16:creationId xmlns:a16="http://schemas.microsoft.com/office/drawing/2014/main" id="{AEC22ACA-5C9E-09D1-6471-5AE39D8F215F}"/>
              </a:ext>
            </a:extLst>
          </p:cNvPr>
          <p:cNvSpPr txBox="1"/>
          <p:nvPr/>
        </p:nvSpPr>
        <p:spPr>
          <a:xfrm>
            <a:off x="2532530" y="5583258"/>
            <a:ext cx="4437529" cy="336695"/>
          </a:xfrm>
          <a:prstGeom prst="rect">
            <a:avLst/>
          </a:prstGeom>
          <a:noFill/>
        </p:spPr>
        <p:txBody>
          <a:bodyPr wrap="square">
            <a:spAutoFit/>
          </a:bodyPr>
          <a:lstStyle/>
          <a:p>
            <a:pPr defTabSz="806867"/>
            <a:r>
              <a:rPr lang="fr-FR" sz="1588" dirty="0">
                <a:solidFill>
                  <a:prstClr val="black"/>
                </a:solidFill>
                <a:latin typeface="Calibri"/>
              </a:rPr>
              <a:t>#awk '$1 == "valeur" {</a:t>
            </a:r>
            <a:r>
              <a:rPr lang="fr-FR" sz="1588" dirty="0" err="1">
                <a:solidFill>
                  <a:prstClr val="black"/>
                </a:solidFill>
                <a:latin typeface="Calibri"/>
              </a:rPr>
              <a:t>print</a:t>
            </a:r>
            <a:r>
              <a:rPr lang="fr-FR" sz="1588" dirty="0">
                <a:solidFill>
                  <a:prstClr val="black"/>
                </a:solidFill>
                <a:latin typeface="Calibri"/>
              </a:rPr>
              <a:t>}' fichier.txt</a:t>
            </a:r>
          </a:p>
        </p:txBody>
      </p:sp>
    </p:spTree>
    <p:extLst>
      <p:ext uri="{BB962C8B-B14F-4D97-AF65-F5344CB8AC3E}">
        <p14:creationId xmlns:p14="http://schemas.microsoft.com/office/powerpoint/2010/main" val="3001773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472A89-703E-87F2-0F71-DD4A57C10CB8}"/>
              </a:ext>
            </a:extLst>
          </p:cNvPr>
          <p:cNvSpPr>
            <a:spLocks noGrp="1"/>
          </p:cNvSpPr>
          <p:nvPr>
            <p:ph type="title"/>
          </p:nvPr>
        </p:nvSpPr>
        <p:spPr/>
        <p:txBody>
          <a:bodyPr/>
          <a:lstStyle/>
          <a:p>
            <a:r>
              <a:rPr lang="fr-FR" dirty="0" err="1"/>
              <a:t>Awk</a:t>
            </a:r>
            <a:endParaRPr lang="fr-FR" dirty="0"/>
          </a:p>
        </p:txBody>
      </p:sp>
      <p:sp>
        <p:nvSpPr>
          <p:cNvPr id="4" name="ZoneTexte 3">
            <a:extLst>
              <a:ext uri="{FF2B5EF4-FFF2-40B4-BE49-F238E27FC236}">
                <a16:creationId xmlns:a16="http://schemas.microsoft.com/office/drawing/2014/main" id="{B46D38BE-6CF3-7B69-32D3-87C276C8020F}"/>
              </a:ext>
            </a:extLst>
          </p:cNvPr>
          <p:cNvSpPr txBox="1"/>
          <p:nvPr/>
        </p:nvSpPr>
        <p:spPr>
          <a:xfrm>
            <a:off x="2129118" y="1949824"/>
            <a:ext cx="6656294" cy="581057"/>
          </a:xfrm>
          <a:prstGeom prst="rect">
            <a:avLst/>
          </a:prstGeom>
          <a:noFill/>
        </p:spPr>
        <p:txBody>
          <a:bodyPr wrap="square">
            <a:spAutoFit/>
          </a:bodyPr>
          <a:lstStyle/>
          <a:p>
            <a:pPr defTabSz="806867"/>
            <a:r>
              <a:rPr lang="fr-FR" sz="1588" b="1" dirty="0">
                <a:solidFill>
                  <a:srgbClr val="374151"/>
                </a:solidFill>
                <a:latin typeface="Söhne"/>
              </a:rPr>
              <a:t>3- Calculer la Somme d'une Colonne :</a:t>
            </a:r>
            <a:endParaRPr lang="fr-FR" sz="1588" dirty="0">
              <a:solidFill>
                <a:srgbClr val="374151"/>
              </a:solidFill>
              <a:latin typeface="Söhne"/>
            </a:endParaRPr>
          </a:p>
          <a:p>
            <a:pPr defTabSz="806867">
              <a:buFont typeface="Arial" panose="020B0604020202020204" pitchFamily="34" charset="0"/>
              <a:buChar char="•"/>
            </a:pPr>
            <a:r>
              <a:rPr lang="fr-FR" sz="1588" dirty="0">
                <a:solidFill>
                  <a:srgbClr val="374151"/>
                </a:solidFill>
                <a:latin typeface="Söhne"/>
              </a:rPr>
              <a:t>Calculer la somme de la troisième colonne d'un fichier :</a:t>
            </a:r>
          </a:p>
        </p:txBody>
      </p:sp>
      <p:sp>
        <p:nvSpPr>
          <p:cNvPr id="6" name="ZoneTexte 5">
            <a:extLst>
              <a:ext uri="{FF2B5EF4-FFF2-40B4-BE49-F238E27FC236}">
                <a16:creationId xmlns:a16="http://schemas.microsoft.com/office/drawing/2014/main" id="{85F7C77E-AB1F-958A-68A2-B5668F340A89}"/>
              </a:ext>
            </a:extLst>
          </p:cNvPr>
          <p:cNvSpPr txBox="1"/>
          <p:nvPr/>
        </p:nvSpPr>
        <p:spPr>
          <a:xfrm>
            <a:off x="2398059" y="2756647"/>
            <a:ext cx="4437529" cy="336695"/>
          </a:xfrm>
          <a:prstGeom prst="rect">
            <a:avLst/>
          </a:prstGeom>
          <a:noFill/>
        </p:spPr>
        <p:txBody>
          <a:bodyPr wrap="square">
            <a:spAutoFit/>
          </a:bodyPr>
          <a:lstStyle/>
          <a:p>
            <a:pPr defTabSz="806867"/>
            <a:r>
              <a:rPr lang="fr-FR" sz="1588" dirty="0">
                <a:solidFill>
                  <a:prstClr val="black"/>
                </a:solidFill>
                <a:latin typeface="Calibri"/>
              </a:rPr>
              <a:t>#awk '{</a:t>
            </a:r>
            <a:r>
              <a:rPr lang="fr-FR" sz="1588" dirty="0" err="1">
                <a:solidFill>
                  <a:prstClr val="black"/>
                </a:solidFill>
                <a:latin typeface="Calibri"/>
              </a:rPr>
              <a:t>sum</a:t>
            </a:r>
            <a:r>
              <a:rPr lang="fr-FR" sz="1588" dirty="0">
                <a:solidFill>
                  <a:prstClr val="black"/>
                </a:solidFill>
                <a:latin typeface="Calibri"/>
              </a:rPr>
              <a:t> += $3} END {</a:t>
            </a:r>
            <a:r>
              <a:rPr lang="fr-FR" sz="1588" dirty="0" err="1">
                <a:solidFill>
                  <a:prstClr val="black"/>
                </a:solidFill>
                <a:latin typeface="Calibri"/>
              </a:rPr>
              <a:t>print</a:t>
            </a:r>
            <a:r>
              <a:rPr lang="fr-FR" sz="1588" dirty="0">
                <a:solidFill>
                  <a:prstClr val="black"/>
                </a:solidFill>
                <a:latin typeface="Calibri"/>
              </a:rPr>
              <a:t> </a:t>
            </a:r>
            <a:r>
              <a:rPr lang="fr-FR" sz="1588" dirty="0" err="1">
                <a:solidFill>
                  <a:prstClr val="black"/>
                </a:solidFill>
                <a:latin typeface="Calibri"/>
              </a:rPr>
              <a:t>sum</a:t>
            </a:r>
            <a:r>
              <a:rPr lang="fr-FR" sz="1588" dirty="0">
                <a:solidFill>
                  <a:prstClr val="black"/>
                </a:solidFill>
                <a:latin typeface="Calibri"/>
              </a:rPr>
              <a:t>}' fichier.txt</a:t>
            </a:r>
          </a:p>
        </p:txBody>
      </p:sp>
      <p:sp>
        <p:nvSpPr>
          <p:cNvPr id="10" name="ZoneTexte 9">
            <a:extLst>
              <a:ext uri="{FF2B5EF4-FFF2-40B4-BE49-F238E27FC236}">
                <a16:creationId xmlns:a16="http://schemas.microsoft.com/office/drawing/2014/main" id="{D75C709E-E0F4-43A0-7DB8-C2944824A3DB}"/>
              </a:ext>
            </a:extLst>
          </p:cNvPr>
          <p:cNvSpPr txBox="1"/>
          <p:nvPr/>
        </p:nvSpPr>
        <p:spPr>
          <a:xfrm>
            <a:off x="2129118" y="3368122"/>
            <a:ext cx="7328647" cy="581057"/>
          </a:xfrm>
          <a:prstGeom prst="rect">
            <a:avLst/>
          </a:prstGeom>
          <a:noFill/>
        </p:spPr>
        <p:txBody>
          <a:bodyPr wrap="square">
            <a:spAutoFit/>
          </a:bodyPr>
          <a:lstStyle/>
          <a:p>
            <a:pPr defTabSz="806867"/>
            <a:r>
              <a:rPr lang="fr-FR" sz="1588" b="1" dirty="0">
                <a:solidFill>
                  <a:srgbClr val="374151"/>
                </a:solidFill>
                <a:latin typeface="Söhne"/>
              </a:rPr>
              <a:t>4- Remplacement de Texte dans une Colonne :</a:t>
            </a:r>
            <a:endParaRPr lang="fr-FR" sz="1588" dirty="0">
              <a:solidFill>
                <a:srgbClr val="374151"/>
              </a:solidFill>
              <a:latin typeface="Söhne"/>
            </a:endParaRPr>
          </a:p>
          <a:p>
            <a:pPr defTabSz="806867">
              <a:buFont typeface="Arial" panose="020B0604020202020204" pitchFamily="34" charset="0"/>
              <a:buChar char="•"/>
            </a:pPr>
            <a:r>
              <a:rPr lang="fr-FR" sz="1588" dirty="0">
                <a:solidFill>
                  <a:srgbClr val="374151"/>
                </a:solidFill>
                <a:latin typeface="Söhne"/>
              </a:rPr>
              <a:t>Remplacer "</a:t>
            </a:r>
            <a:r>
              <a:rPr lang="fr-FR" sz="1588" dirty="0" err="1">
                <a:solidFill>
                  <a:srgbClr val="374151"/>
                </a:solidFill>
                <a:latin typeface="Söhne"/>
              </a:rPr>
              <a:t>ancien_mot</a:t>
            </a:r>
            <a:r>
              <a:rPr lang="fr-FR" sz="1588" dirty="0">
                <a:solidFill>
                  <a:srgbClr val="374151"/>
                </a:solidFill>
                <a:latin typeface="Söhne"/>
              </a:rPr>
              <a:t>" par "</a:t>
            </a:r>
            <a:r>
              <a:rPr lang="fr-FR" sz="1588" dirty="0" err="1">
                <a:solidFill>
                  <a:srgbClr val="374151"/>
                </a:solidFill>
                <a:latin typeface="Söhne"/>
              </a:rPr>
              <a:t>nouveau_mot</a:t>
            </a:r>
            <a:r>
              <a:rPr lang="fr-FR" sz="1588" dirty="0">
                <a:solidFill>
                  <a:srgbClr val="374151"/>
                </a:solidFill>
                <a:latin typeface="Söhne"/>
              </a:rPr>
              <a:t>" dans la deuxième colonne d'un fichier :</a:t>
            </a:r>
          </a:p>
        </p:txBody>
      </p:sp>
      <p:sp>
        <p:nvSpPr>
          <p:cNvPr id="12" name="ZoneTexte 11">
            <a:extLst>
              <a:ext uri="{FF2B5EF4-FFF2-40B4-BE49-F238E27FC236}">
                <a16:creationId xmlns:a16="http://schemas.microsoft.com/office/drawing/2014/main" id="{49ED1CDD-C84A-F601-7EE8-212DAA74BFAB}"/>
              </a:ext>
            </a:extLst>
          </p:cNvPr>
          <p:cNvSpPr txBox="1"/>
          <p:nvPr/>
        </p:nvSpPr>
        <p:spPr>
          <a:xfrm>
            <a:off x="2465294" y="4101353"/>
            <a:ext cx="7059706" cy="336695"/>
          </a:xfrm>
          <a:prstGeom prst="rect">
            <a:avLst/>
          </a:prstGeom>
          <a:noFill/>
        </p:spPr>
        <p:txBody>
          <a:bodyPr wrap="square">
            <a:spAutoFit/>
          </a:bodyPr>
          <a:lstStyle/>
          <a:p>
            <a:pPr defTabSz="806867"/>
            <a:r>
              <a:rPr lang="fr-FR" sz="1588" dirty="0">
                <a:solidFill>
                  <a:prstClr val="black"/>
                </a:solidFill>
                <a:latin typeface="Calibri"/>
              </a:rPr>
              <a:t>#awk '{</a:t>
            </a:r>
            <a:r>
              <a:rPr lang="fr-FR" sz="1588" dirty="0" err="1">
                <a:solidFill>
                  <a:prstClr val="black"/>
                </a:solidFill>
                <a:latin typeface="Calibri"/>
              </a:rPr>
              <a:t>gsub</a:t>
            </a:r>
            <a:r>
              <a:rPr lang="fr-FR" sz="1588" dirty="0">
                <a:solidFill>
                  <a:prstClr val="black"/>
                </a:solidFill>
                <a:latin typeface="Calibri"/>
              </a:rPr>
              <a:t>(/</a:t>
            </a:r>
            <a:r>
              <a:rPr lang="fr-FR" sz="1588" dirty="0" err="1">
                <a:solidFill>
                  <a:prstClr val="black"/>
                </a:solidFill>
                <a:latin typeface="Calibri"/>
              </a:rPr>
              <a:t>ancien_mot</a:t>
            </a:r>
            <a:r>
              <a:rPr lang="fr-FR" sz="1588" dirty="0">
                <a:solidFill>
                  <a:prstClr val="black"/>
                </a:solidFill>
                <a:latin typeface="Calibri"/>
              </a:rPr>
              <a:t>/, "</a:t>
            </a:r>
            <a:r>
              <a:rPr lang="fr-FR" sz="1588" dirty="0" err="1">
                <a:solidFill>
                  <a:prstClr val="black"/>
                </a:solidFill>
                <a:latin typeface="Calibri"/>
              </a:rPr>
              <a:t>nouveau_mot</a:t>
            </a:r>
            <a:r>
              <a:rPr lang="fr-FR" sz="1588" dirty="0">
                <a:solidFill>
                  <a:prstClr val="black"/>
                </a:solidFill>
                <a:latin typeface="Calibri"/>
              </a:rPr>
              <a:t>", $2)} 1' fichier.txt</a:t>
            </a:r>
          </a:p>
        </p:txBody>
      </p:sp>
      <p:sp>
        <p:nvSpPr>
          <p:cNvPr id="14" name="ZoneTexte 13">
            <a:extLst>
              <a:ext uri="{FF2B5EF4-FFF2-40B4-BE49-F238E27FC236}">
                <a16:creationId xmlns:a16="http://schemas.microsoft.com/office/drawing/2014/main" id="{ED4D56A2-6D86-BA4E-C977-98AE44111D0F}"/>
              </a:ext>
            </a:extLst>
          </p:cNvPr>
          <p:cNvSpPr txBox="1"/>
          <p:nvPr/>
        </p:nvSpPr>
        <p:spPr>
          <a:xfrm>
            <a:off x="2129118" y="4786419"/>
            <a:ext cx="7732059" cy="581057"/>
          </a:xfrm>
          <a:prstGeom prst="rect">
            <a:avLst/>
          </a:prstGeom>
          <a:noFill/>
        </p:spPr>
        <p:txBody>
          <a:bodyPr wrap="square">
            <a:spAutoFit/>
          </a:bodyPr>
          <a:lstStyle/>
          <a:p>
            <a:pPr defTabSz="806867"/>
            <a:r>
              <a:rPr lang="fr-FR" sz="1588" b="1" dirty="0">
                <a:solidFill>
                  <a:srgbClr val="374151"/>
                </a:solidFill>
                <a:latin typeface="Söhne"/>
              </a:rPr>
              <a:t>5- Utilisation de Délimiteurs Personnalisés :</a:t>
            </a:r>
            <a:endParaRPr lang="fr-FR" sz="1588" dirty="0">
              <a:solidFill>
                <a:srgbClr val="374151"/>
              </a:solidFill>
              <a:latin typeface="Söhne"/>
            </a:endParaRPr>
          </a:p>
          <a:p>
            <a:pPr defTabSz="806867">
              <a:buFont typeface="Arial" panose="020B0604020202020204" pitchFamily="34" charset="0"/>
              <a:buChar char="•"/>
            </a:pPr>
            <a:r>
              <a:rPr lang="fr-FR" sz="1588" dirty="0">
                <a:solidFill>
                  <a:srgbClr val="374151"/>
                </a:solidFill>
                <a:latin typeface="Söhne"/>
              </a:rPr>
              <a:t>Afficher la deuxième colonne d'un fichier CSV (virgule comme délimiteur) :</a:t>
            </a:r>
          </a:p>
        </p:txBody>
      </p:sp>
      <p:sp>
        <p:nvSpPr>
          <p:cNvPr id="16" name="ZoneTexte 15">
            <a:extLst>
              <a:ext uri="{FF2B5EF4-FFF2-40B4-BE49-F238E27FC236}">
                <a16:creationId xmlns:a16="http://schemas.microsoft.com/office/drawing/2014/main" id="{2CD084D3-517D-BCEA-ADA8-A10735F8B842}"/>
              </a:ext>
            </a:extLst>
          </p:cNvPr>
          <p:cNvSpPr txBox="1"/>
          <p:nvPr/>
        </p:nvSpPr>
        <p:spPr>
          <a:xfrm>
            <a:off x="2599765" y="5715896"/>
            <a:ext cx="4437529" cy="336695"/>
          </a:xfrm>
          <a:prstGeom prst="rect">
            <a:avLst/>
          </a:prstGeom>
          <a:noFill/>
        </p:spPr>
        <p:txBody>
          <a:bodyPr wrap="square">
            <a:spAutoFit/>
          </a:bodyPr>
          <a:lstStyle/>
          <a:p>
            <a:pPr defTabSz="806867"/>
            <a:r>
              <a:rPr lang="fr-FR" sz="1588" dirty="0">
                <a:solidFill>
                  <a:prstClr val="black"/>
                </a:solidFill>
                <a:latin typeface="Calibri"/>
              </a:rPr>
              <a:t>#awk -F, '{</a:t>
            </a:r>
            <a:r>
              <a:rPr lang="fr-FR" sz="1588" dirty="0" err="1">
                <a:solidFill>
                  <a:prstClr val="black"/>
                </a:solidFill>
                <a:latin typeface="Calibri"/>
              </a:rPr>
              <a:t>print</a:t>
            </a:r>
            <a:r>
              <a:rPr lang="fr-FR" sz="1588" dirty="0">
                <a:solidFill>
                  <a:prstClr val="black"/>
                </a:solidFill>
                <a:latin typeface="Calibri"/>
              </a:rPr>
              <a:t> $2}' fichier.csv</a:t>
            </a:r>
          </a:p>
        </p:txBody>
      </p:sp>
    </p:spTree>
    <p:extLst>
      <p:ext uri="{BB962C8B-B14F-4D97-AF65-F5344CB8AC3E}">
        <p14:creationId xmlns:p14="http://schemas.microsoft.com/office/powerpoint/2010/main" val="42587414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BC958-0769-E682-1325-9081E1072DC3}"/>
              </a:ext>
            </a:extLst>
          </p:cNvPr>
          <p:cNvSpPr>
            <a:spLocks noGrp="1"/>
          </p:cNvSpPr>
          <p:nvPr>
            <p:ph type="title"/>
          </p:nvPr>
        </p:nvSpPr>
        <p:spPr/>
        <p:txBody>
          <a:bodyPr/>
          <a:lstStyle/>
          <a:p>
            <a:r>
              <a:rPr lang="fr-FR" dirty="0" err="1"/>
              <a:t>Awk</a:t>
            </a:r>
            <a:endParaRPr lang="fr-FR" dirty="0"/>
          </a:p>
        </p:txBody>
      </p:sp>
      <p:sp>
        <p:nvSpPr>
          <p:cNvPr id="6" name="ZoneTexte 5">
            <a:extLst>
              <a:ext uri="{FF2B5EF4-FFF2-40B4-BE49-F238E27FC236}">
                <a16:creationId xmlns:a16="http://schemas.microsoft.com/office/drawing/2014/main" id="{5AEAFDC6-9780-62A4-0C7B-1CB20AA3918A}"/>
              </a:ext>
            </a:extLst>
          </p:cNvPr>
          <p:cNvSpPr txBox="1"/>
          <p:nvPr/>
        </p:nvSpPr>
        <p:spPr>
          <a:xfrm>
            <a:off x="2061882" y="1949824"/>
            <a:ext cx="7597588" cy="581057"/>
          </a:xfrm>
          <a:prstGeom prst="rect">
            <a:avLst/>
          </a:prstGeom>
          <a:noFill/>
        </p:spPr>
        <p:txBody>
          <a:bodyPr wrap="square">
            <a:spAutoFit/>
          </a:bodyPr>
          <a:lstStyle/>
          <a:p>
            <a:pPr defTabSz="806867"/>
            <a:r>
              <a:rPr lang="fr-FR" sz="1588" b="1" dirty="0">
                <a:solidFill>
                  <a:srgbClr val="374151"/>
                </a:solidFill>
                <a:latin typeface="Söhne"/>
              </a:rPr>
              <a:t>6- Manipulation de Plusieurs Fichiers :</a:t>
            </a:r>
            <a:endParaRPr lang="fr-FR" sz="1588" dirty="0">
              <a:solidFill>
                <a:srgbClr val="374151"/>
              </a:solidFill>
              <a:latin typeface="Söhne"/>
            </a:endParaRPr>
          </a:p>
          <a:p>
            <a:pPr defTabSz="806867">
              <a:buFont typeface="Arial" panose="020B0604020202020204" pitchFamily="34" charset="0"/>
              <a:buChar char="•"/>
            </a:pPr>
            <a:r>
              <a:rPr lang="fr-FR" sz="1588" dirty="0">
                <a:solidFill>
                  <a:srgbClr val="374151"/>
                </a:solidFill>
                <a:latin typeface="Söhne"/>
              </a:rPr>
              <a:t>Afficher la première colonne de deux fichiers, un à la suite de l'autre :</a:t>
            </a:r>
          </a:p>
        </p:txBody>
      </p:sp>
      <p:sp>
        <p:nvSpPr>
          <p:cNvPr id="8" name="ZoneTexte 7">
            <a:extLst>
              <a:ext uri="{FF2B5EF4-FFF2-40B4-BE49-F238E27FC236}">
                <a16:creationId xmlns:a16="http://schemas.microsoft.com/office/drawing/2014/main" id="{BE1CBA87-675E-CE35-872B-5A52B6B1F78E}"/>
              </a:ext>
            </a:extLst>
          </p:cNvPr>
          <p:cNvSpPr txBox="1"/>
          <p:nvPr/>
        </p:nvSpPr>
        <p:spPr>
          <a:xfrm>
            <a:off x="2532530" y="2756647"/>
            <a:ext cx="4437529" cy="336695"/>
          </a:xfrm>
          <a:prstGeom prst="rect">
            <a:avLst/>
          </a:prstGeom>
          <a:noFill/>
        </p:spPr>
        <p:txBody>
          <a:bodyPr wrap="square">
            <a:spAutoFit/>
          </a:bodyPr>
          <a:lstStyle/>
          <a:p>
            <a:pPr defTabSz="806867"/>
            <a:r>
              <a:rPr lang="fr-FR" sz="1588" dirty="0">
                <a:solidFill>
                  <a:prstClr val="black"/>
                </a:solidFill>
                <a:latin typeface="Calibri"/>
              </a:rPr>
              <a:t>#awk '{</a:t>
            </a:r>
            <a:r>
              <a:rPr lang="fr-FR" sz="1588" dirty="0" err="1">
                <a:solidFill>
                  <a:prstClr val="black"/>
                </a:solidFill>
                <a:latin typeface="Calibri"/>
              </a:rPr>
              <a:t>print</a:t>
            </a:r>
            <a:r>
              <a:rPr lang="fr-FR" sz="1588" dirty="0">
                <a:solidFill>
                  <a:prstClr val="black"/>
                </a:solidFill>
                <a:latin typeface="Calibri"/>
              </a:rPr>
              <a:t> $1}' fichier1.txt fichier2.txt</a:t>
            </a:r>
          </a:p>
        </p:txBody>
      </p:sp>
    </p:spTree>
    <p:extLst>
      <p:ext uri="{BB962C8B-B14F-4D97-AF65-F5344CB8AC3E}">
        <p14:creationId xmlns:p14="http://schemas.microsoft.com/office/powerpoint/2010/main" val="52814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6" y="356189"/>
            <a:ext cx="7134225" cy="667121"/>
          </a:xfrm>
          <a:prstGeom prst="rect">
            <a:avLst/>
          </a:prstGeom>
        </p:spPr>
        <p:txBody>
          <a:bodyPr vert="horz" wrap="square" lIns="0" tIns="15128" rIns="0" bIns="0" rtlCol="0">
            <a:spAutoFit/>
          </a:bodyPr>
          <a:lstStyle/>
          <a:p>
            <a:pPr marL="11206">
              <a:spcBef>
                <a:spcPts val="119"/>
              </a:spcBef>
            </a:pPr>
            <a:r>
              <a:rPr spc="-468" dirty="0"/>
              <a:t>Le</a:t>
            </a:r>
            <a:r>
              <a:rPr spc="53" dirty="0"/>
              <a:t> </a:t>
            </a:r>
            <a:r>
              <a:rPr spc="-251" dirty="0"/>
              <a:t>calcul</a:t>
            </a:r>
            <a:r>
              <a:rPr spc="79" dirty="0"/>
              <a:t> </a:t>
            </a:r>
            <a:r>
              <a:rPr spc="-185" dirty="0"/>
              <a:t>arithmétique</a:t>
            </a:r>
            <a:r>
              <a:rPr spc="97" dirty="0"/>
              <a:t> </a:t>
            </a:r>
            <a:r>
              <a:rPr spc="-243" dirty="0"/>
              <a:t>:</a:t>
            </a:r>
            <a:r>
              <a:rPr spc="49" dirty="0"/>
              <a:t> </a:t>
            </a:r>
            <a:r>
              <a:rPr spc="-344" dirty="0"/>
              <a:t>e</a:t>
            </a:r>
            <a:r>
              <a:rPr spc="-66" dirty="0"/>
              <a:t>x</a:t>
            </a:r>
            <a:r>
              <a:rPr spc="-309" dirty="0"/>
              <a:t>emples</a:t>
            </a:r>
          </a:p>
        </p:txBody>
      </p:sp>
      <p:sp>
        <p:nvSpPr>
          <p:cNvPr id="3" name="object 3"/>
          <p:cNvSpPr txBox="1"/>
          <p:nvPr/>
        </p:nvSpPr>
        <p:spPr>
          <a:xfrm>
            <a:off x="2322576" y="1541257"/>
            <a:ext cx="2689972" cy="640164"/>
          </a:xfrm>
          <a:prstGeom prst="rect">
            <a:avLst/>
          </a:prstGeom>
        </p:spPr>
        <p:txBody>
          <a:bodyPr vert="horz" wrap="square" lIns="0" tIns="86285" rIns="0" bIns="0" rtlCol="0">
            <a:spAutoFit/>
          </a:bodyPr>
          <a:lstStyle/>
          <a:p>
            <a:pPr marL="320505" indent="-309859" defTabSz="806867">
              <a:spcBef>
                <a:spcPts val="679"/>
              </a:spcBef>
              <a:buClr>
                <a:srgbClr val="DD8046"/>
              </a:buClr>
              <a:buSzPct val="60000"/>
              <a:buFont typeface="Wingdings"/>
              <a:buChar char=""/>
              <a:tabLst>
                <a:tab pos="320505" algn="l"/>
                <a:tab pos="321066" algn="l"/>
              </a:tabLst>
            </a:pPr>
            <a:r>
              <a:rPr sz="1765" b="1" spc="-168" dirty="0">
                <a:solidFill>
                  <a:prstClr val="black"/>
                </a:solidFill>
                <a:latin typeface="Arial"/>
                <a:cs typeface="Arial"/>
              </a:rPr>
              <a:t>C</a:t>
            </a:r>
            <a:r>
              <a:rPr sz="1765" b="1" spc="-137" dirty="0">
                <a:solidFill>
                  <a:prstClr val="black"/>
                </a:solidFill>
                <a:latin typeface="Arial"/>
                <a:cs typeface="Arial"/>
              </a:rPr>
              <a:t>a</a:t>
            </a:r>
            <a:r>
              <a:rPr sz="1765" b="1" spc="-101" dirty="0">
                <a:solidFill>
                  <a:prstClr val="black"/>
                </a:solidFill>
                <a:latin typeface="Arial"/>
                <a:cs typeface="Arial"/>
              </a:rPr>
              <a:t>l</a:t>
            </a:r>
            <a:r>
              <a:rPr sz="1765" b="1" spc="-212" dirty="0">
                <a:solidFill>
                  <a:prstClr val="black"/>
                </a:solidFill>
                <a:latin typeface="Arial"/>
                <a:cs typeface="Arial"/>
              </a:rPr>
              <a:t>c</a:t>
            </a:r>
            <a:r>
              <a:rPr sz="1765" b="1" spc="-88" dirty="0">
                <a:solidFill>
                  <a:prstClr val="black"/>
                </a:solidFill>
                <a:latin typeface="Arial"/>
                <a:cs typeface="Arial"/>
              </a:rPr>
              <a:t>ul</a:t>
            </a:r>
            <a:r>
              <a:rPr sz="1765" b="1" spc="-9" dirty="0">
                <a:solidFill>
                  <a:prstClr val="black"/>
                </a:solidFill>
                <a:latin typeface="Arial"/>
                <a:cs typeface="Arial"/>
              </a:rPr>
              <a:t> </a:t>
            </a:r>
            <a:r>
              <a:rPr sz="1765" b="1" spc="-172" dirty="0">
                <a:solidFill>
                  <a:prstClr val="black"/>
                </a:solidFill>
                <a:latin typeface="Arial"/>
                <a:cs typeface="Arial"/>
              </a:rPr>
              <a:t>s</a:t>
            </a:r>
            <a:r>
              <a:rPr sz="1765" b="1" spc="-97" dirty="0">
                <a:solidFill>
                  <a:prstClr val="black"/>
                </a:solidFill>
                <a:latin typeface="Arial"/>
                <a:cs typeface="Arial"/>
              </a:rPr>
              <a:t>i</a:t>
            </a:r>
            <a:r>
              <a:rPr sz="1765" b="1" spc="-124" dirty="0">
                <a:solidFill>
                  <a:prstClr val="black"/>
                </a:solidFill>
                <a:latin typeface="Arial"/>
                <a:cs typeface="Arial"/>
              </a:rPr>
              <a:t>mple:</a:t>
            </a:r>
            <a:endParaRPr sz="1765">
              <a:solidFill>
                <a:prstClr val="black"/>
              </a:solidFill>
              <a:latin typeface="Arial"/>
              <a:cs typeface="Arial"/>
            </a:endParaRPr>
          </a:p>
          <a:p>
            <a:pPr marL="356366" algn="ctr" defTabSz="806867">
              <a:spcBef>
                <a:spcPts val="468"/>
              </a:spcBef>
              <a:tabLst>
                <a:tab pos="621399" algn="l"/>
              </a:tabLst>
            </a:pPr>
            <a:r>
              <a:rPr sz="971" spc="-31" dirty="0">
                <a:solidFill>
                  <a:srgbClr val="93B6D2"/>
                </a:solidFill>
                <a:latin typeface="Microsoft Sans Serif"/>
                <a:cs typeface="Microsoft Sans Serif"/>
              </a:rPr>
              <a:t>🞑	</a:t>
            </a:r>
            <a:r>
              <a:rPr sz="1412" spc="-4" dirty="0">
                <a:solidFill>
                  <a:prstClr val="black"/>
                </a:solidFill>
                <a:latin typeface="Courier New"/>
                <a:cs typeface="Courier New"/>
              </a:rPr>
              <a:t>a=1</a:t>
            </a:r>
            <a:r>
              <a:rPr sz="1412" spc="-18" dirty="0">
                <a:solidFill>
                  <a:prstClr val="black"/>
                </a:solidFill>
                <a:latin typeface="Courier New"/>
                <a:cs typeface="Courier New"/>
              </a:rPr>
              <a:t> </a:t>
            </a:r>
            <a:r>
              <a:rPr sz="1412" spc="-4" dirty="0">
                <a:solidFill>
                  <a:prstClr val="black"/>
                </a:solidFill>
                <a:latin typeface="Courier New"/>
                <a:cs typeface="Courier New"/>
              </a:rPr>
              <a:t>;</a:t>
            </a:r>
            <a:r>
              <a:rPr sz="1412" spc="-13" dirty="0">
                <a:solidFill>
                  <a:prstClr val="black"/>
                </a:solidFill>
                <a:latin typeface="Courier New"/>
                <a:cs typeface="Courier New"/>
              </a:rPr>
              <a:t> </a:t>
            </a:r>
            <a:r>
              <a:rPr sz="1412" spc="-4" dirty="0">
                <a:solidFill>
                  <a:prstClr val="black"/>
                </a:solidFill>
                <a:latin typeface="Courier New"/>
                <a:cs typeface="Courier New"/>
              </a:rPr>
              <a:t>a=$(($a</a:t>
            </a:r>
            <a:r>
              <a:rPr sz="1412" spc="-13" dirty="0">
                <a:solidFill>
                  <a:prstClr val="black"/>
                </a:solidFill>
                <a:latin typeface="Courier New"/>
                <a:cs typeface="Courier New"/>
              </a:rPr>
              <a:t> </a:t>
            </a:r>
            <a:r>
              <a:rPr sz="1412" spc="-4" dirty="0">
                <a:solidFill>
                  <a:prstClr val="black"/>
                </a:solidFill>
                <a:latin typeface="Courier New"/>
                <a:cs typeface="Courier New"/>
              </a:rPr>
              <a:t>+</a:t>
            </a:r>
            <a:r>
              <a:rPr sz="1412" spc="-18" dirty="0">
                <a:solidFill>
                  <a:prstClr val="black"/>
                </a:solidFill>
                <a:latin typeface="Courier New"/>
                <a:cs typeface="Courier New"/>
              </a:rPr>
              <a:t> </a:t>
            </a:r>
            <a:r>
              <a:rPr sz="1412" spc="-4" dirty="0">
                <a:solidFill>
                  <a:prstClr val="black"/>
                </a:solidFill>
                <a:latin typeface="Courier New"/>
                <a:cs typeface="Courier New"/>
              </a:rPr>
              <a:t>1))</a:t>
            </a:r>
            <a:endParaRPr sz="1412">
              <a:solidFill>
                <a:prstClr val="black"/>
              </a:solidFill>
              <a:latin typeface="Courier New"/>
              <a:cs typeface="Courier New"/>
            </a:endParaRPr>
          </a:p>
        </p:txBody>
      </p:sp>
      <p:sp>
        <p:nvSpPr>
          <p:cNvPr id="4" name="object 4"/>
          <p:cNvSpPr txBox="1"/>
          <p:nvPr/>
        </p:nvSpPr>
        <p:spPr>
          <a:xfrm>
            <a:off x="5550385" y="1877138"/>
            <a:ext cx="992281" cy="578499"/>
          </a:xfrm>
          <a:prstGeom prst="rect">
            <a:avLst/>
          </a:prstGeom>
        </p:spPr>
        <p:txBody>
          <a:bodyPr vert="horz" wrap="square" lIns="0" tIns="79001" rIns="0" bIns="0" rtlCol="0">
            <a:spAutoFit/>
          </a:bodyPr>
          <a:lstStyle/>
          <a:p>
            <a:pPr marL="11206" defTabSz="806867">
              <a:spcBef>
                <a:spcPts val="622"/>
              </a:spcBef>
            </a:pPr>
            <a:r>
              <a:rPr sz="1412" spc="-4" dirty="0">
                <a:solidFill>
                  <a:prstClr val="black"/>
                </a:solidFill>
                <a:latin typeface="Courier New"/>
                <a:cs typeface="Courier New"/>
              </a:rPr>
              <a:t>;</a:t>
            </a:r>
            <a:r>
              <a:rPr sz="1412" spc="-35" dirty="0">
                <a:solidFill>
                  <a:prstClr val="black"/>
                </a:solidFill>
                <a:latin typeface="Courier New"/>
                <a:cs typeface="Courier New"/>
              </a:rPr>
              <a:t> </a:t>
            </a:r>
            <a:r>
              <a:rPr sz="1412" spc="-4" dirty="0">
                <a:solidFill>
                  <a:prstClr val="black"/>
                </a:solidFill>
                <a:latin typeface="Courier New"/>
                <a:cs typeface="Courier New"/>
              </a:rPr>
              <a:t>echo</a:t>
            </a:r>
            <a:r>
              <a:rPr sz="1412" spc="-26" dirty="0">
                <a:solidFill>
                  <a:prstClr val="black"/>
                </a:solidFill>
                <a:latin typeface="Courier New"/>
                <a:cs typeface="Courier New"/>
              </a:rPr>
              <a:t> </a:t>
            </a:r>
            <a:r>
              <a:rPr sz="1412" spc="-4" dirty="0">
                <a:solidFill>
                  <a:prstClr val="black"/>
                </a:solidFill>
                <a:latin typeface="Courier New"/>
                <a:cs typeface="Courier New"/>
              </a:rPr>
              <a:t>$a</a:t>
            </a:r>
            <a:endParaRPr sz="1412">
              <a:solidFill>
                <a:prstClr val="black"/>
              </a:solidFill>
              <a:latin typeface="Courier New"/>
              <a:cs typeface="Courier New"/>
            </a:endParaRPr>
          </a:p>
          <a:p>
            <a:pPr marL="11206" defTabSz="806867">
              <a:spcBef>
                <a:spcPts val="534"/>
              </a:spcBef>
            </a:pPr>
            <a:r>
              <a:rPr sz="1412" spc="-4" dirty="0">
                <a:solidFill>
                  <a:prstClr val="black"/>
                </a:solidFill>
                <a:latin typeface="Courier New"/>
                <a:cs typeface="Courier New"/>
              </a:rPr>
              <a:t>;</a:t>
            </a:r>
            <a:r>
              <a:rPr sz="1412" spc="-40" dirty="0">
                <a:solidFill>
                  <a:prstClr val="black"/>
                </a:solidFill>
                <a:latin typeface="Courier New"/>
                <a:cs typeface="Courier New"/>
              </a:rPr>
              <a:t> </a:t>
            </a:r>
            <a:r>
              <a:rPr sz="1412" spc="-4" dirty="0">
                <a:solidFill>
                  <a:prstClr val="black"/>
                </a:solidFill>
                <a:latin typeface="Courier New"/>
                <a:cs typeface="Courier New"/>
              </a:rPr>
              <a:t>echo</a:t>
            </a:r>
            <a:r>
              <a:rPr sz="1412" spc="-31" dirty="0">
                <a:solidFill>
                  <a:prstClr val="black"/>
                </a:solidFill>
                <a:latin typeface="Courier New"/>
                <a:cs typeface="Courier New"/>
              </a:rPr>
              <a:t> </a:t>
            </a:r>
            <a:r>
              <a:rPr sz="1412" spc="-4" dirty="0">
                <a:solidFill>
                  <a:prstClr val="black"/>
                </a:solidFill>
                <a:latin typeface="Courier New"/>
                <a:cs typeface="Courier New"/>
              </a:rPr>
              <a:t>$a</a:t>
            </a:r>
            <a:endParaRPr sz="1412">
              <a:solidFill>
                <a:prstClr val="black"/>
              </a:solidFill>
              <a:latin typeface="Courier New"/>
              <a:cs typeface="Courier New"/>
            </a:endParaRPr>
          </a:p>
        </p:txBody>
      </p:sp>
      <p:sp>
        <p:nvSpPr>
          <p:cNvPr id="5" name="object 5"/>
          <p:cNvSpPr txBox="1"/>
          <p:nvPr/>
        </p:nvSpPr>
        <p:spPr>
          <a:xfrm>
            <a:off x="3697743" y="2160517"/>
            <a:ext cx="1821516" cy="563903"/>
          </a:xfrm>
          <a:prstGeom prst="rect">
            <a:avLst/>
          </a:prstGeom>
        </p:spPr>
        <p:txBody>
          <a:bodyPr vert="horz" wrap="square" lIns="0" tIns="11206" rIns="0" bIns="0" rtlCol="0">
            <a:spAutoFit/>
          </a:bodyPr>
          <a:lstStyle/>
          <a:p>
            <a:pPr marL="11206" marR="4483" defTabSz="806867">
              <a:lnSpc>
                <a:spcPct val="131300"/>
              </a:lnSpc>
              <a:spcBef>
                <a:spcPts val="88"/>
              </a:spcBef>
            </a:pPr>
            <a:r>
              <a:rPr sz="1412" spc="-4" dirty="0">
                <a:solidFill>
                  <a:prstClr val="black"/>
                </a:solidFill>
                <a:latin typeface="Courier New"/>
                <a:cs typeface="Courier New"/>
              </a:rPr>
              <a:t>let "a=$a + </a:t>
            </a:r>
            <a:r>
              <a:rPr sz="1412" spc="-9" dirty="0">
                <a:solidFill>
                  <a:prstClr val="black"/>
                </a:solidFill>
                <a:latin typeface="Courier New"/>
                <a:cs typeface="Courier New"/>
              </a:rPr>
              <a:t>1" </a:t>
            </a:r>
            <a:r>
              <a:rPr sz="1412" spc="-4" dirty="0">
                <a:solidFill>
                  <a:prstClr val="black"/>
                </a:solidFill>
                <a:latin typeface="Courier New"/>
                <a:cs typeface="Courier New"/>
              </a:rPr>
              <a:t> </a:t>
            </a:r>
            <a:r>
              <a:rPr sz="1412" spc="-9" dirty="0">
                <a:solidFill>
                  <a:prstClr val="black"/>
                </a:solidFill>
                <a:latin typeface="Courier New"/>
                <a:cs typeface="Courier New"/>
              </a:rPr>
              <a:t>l</a:t>
            </a:r>
            <a:r>
              <a:rPr sz="1412" spc="-4" dirty="0">
                <a:solidFill>
                  <a:prstClr val="black"/>
                </a:solidFill>
                <a:latin typeface="Courier New"/>
                <a:cs typeface="Courier New"/>
              </a:rPr>
              <a:t>et</a:t>
            </a:r>
            <a:r>
              <a:rPr sz="1412" dirty="0">
                <a:solidFill>
                  <a:prstClr val="black"/>
                </a:solidFill>
                <a:latin typeface="Courier New"/>
                <a:cs typeface="Courier New"/>
              </a:rPr>
              <a:t> </a:t>
            </a:r>
            <a:r>
              <a:rPr sz="1412" spc="4" dirty="0">
                <a:solidFill>
                  <a:prstClr val="black"/>
                </a:solidFill>
                <a:latin typeface="Courier New"/>
                <a:cs typeface="Courier New"/>
              </a:rPr>
              <a:t>a</a:t>
            </a:r>
            <a:r>
              <a:rPr sz="1412" spc="-9" dirty="0">
                <a:solidFill>
                  <a:prstClr val="black"/>
                </a:solidFill>
                <a:latin typeface="Courier New"/>
                <a:cs typeface="Courier New"/>
              </a:rPr>
              <a:t>+</a:t>
            </a:r>
            <a:r>
              <a:rPr sz="1412" spc="-4" dirty="0">
                <a:solidFill>
                  <a:prstClr val="black"/>
                </a:solidFill>
                <a:latin typeface="Courier New"/>
                <a:cs typeface="Courier New"/>
              </a:rPr>
              <a:t>+</a:t>
            </a:r>
            <a:r>
              <a:rPr sz="1412" dirty="0">
                <a:solidFill>
                  <a:prstClr val="black"/>
                </a:solidFill>
                <a:latin typeface="Courier New"/>
                <a:cs typeface="Courier New"/>
              </a:rPr>
              <a:t> </a:t>
            </a:r>
            <a:r>
              <a:rPr sz="1412" spc="-4" dirty="0">
                <a:solidFill>
                  <a:prstClr val="black"/>
                </a:solidFill>
                <a:latin typeface="Courier New"/>
                <a:cs typeface="Courier New"/>
              </a:rPr>
              <a:t>;</a:t>
            </a:r>
            <a:r>
              <a:rPr sz="1412" spc="-238" dirty="0">
                <a:solidFill>
                  <a:prstClr val="black"/>
                </a:solidFill>
                <a:latin typeface="Courier New"/>
                <a:cs typeface="Courier New"/>
              </a:rPr>
              <a:t> </a:t>
            </a:r>
            <a:r>
              <a:rPr sz="1412" spc="-4" dirty="0">
                <a:solidFill>
                  <a:prstClr val="black"/>
                </a:solidFill>
                <a:latin typeface="Courier New"/>
                <a:cs typeface="Courier New"/>
              </a:rPr>
              <a:t>echo</a:t>
            </a:r>
            <a:r>
              <a:rPr sz="1412" dirty="0">
                <a:solidFill>
                  <a:prstClr val="black"/>
                </a:solidFill>
                <a:latin typeface="Courier New"/>
                <a:cs typeface="Courier New"/>
              </a:rPr>
              <a:t> </a:t>
            </a:r>
            <a:r>
              <a:rPr sz="1412" spc="-4" dirty="0">
                <a:solidFill>
                  <a:prstClr val="black"/>
                </a:solidFill>
                <a:latin typeface="Courier New"/>
                <a:cs typeface="Courier New"/>
              </a:rPr>
              <a:t>$a</a:t>
            </a:r>
            <a:endParaRPr sz="1412">
              <a:solidFill>
                <a:prstClr val="black"/>
              </a:solidFill>
              <a:latin typeface="Courier New"/>
              <a:cs typeface="Courier New"/>
            </a:endParaRPr>
          </a:p>
        </p:txBody>
      </p:sp>
      <p:sp>
        <p:nvSpPr>
          <p:cNvPr id="6" name="object 6"/>
          <p:cNvSpPr txBox="1"/>
          <p:nvPr/>
        </p:nvSpPr>
        <p:spPr>
          <a:xfrm>
            <a:off x="2679192" y="2160516"/>
            <a:ext cx="1040466" cy="872181"/>
          </a:xfrm>
          <a:prstGeom prst="rect">
            <a:avLst/>
          </a:prstGeom>
        </p:spPr>
        <p:txBody>
          <a:bodyPr vert="horz" wrap="square" lIns="0" tIns="78441" rIns="0" bIns="0" rtlCol="0">
            <a:spAutoFit/>
          </a:bodyPr>
          <a:lstStyle/>
          <a:p>
            <a:pPr marL="11206" defTabSz="806867">
              <a:spcBef>
                <a:spcPts val="618"/>
              </a:spcBef>
              <a:tabLst>
                <a:tab pos="275679" algn="l"/>
              </a:tabLst>
            </a:pPr>
            <a:r>
              <a:rPr sz="971" spc="-31" dirty="0">
                <a:solidFill>
                  <a:srgbClr val="93B6D2"/>
                </a:solidFill>
                <a:latin typeface="Microsoft Sans Serif"/>
                <a:cs typeface="Microsoft Sans Serif"/>
              </a:rPr>
              <a:t>🞑	</a:t>
            </a:r>
            <a:r>
              <a:rPr sz="1412" spc="-4" dirty="0">
                <a:solidFill>
                  <a:prstClr val="black"/>
                </a:solidFill>
                <a:latin typeface="Courier New"/>
                <a:cs typeface="Courier New"/>
              </a:rPr>
              <a:t>a=1</a:t>
            </a:r>
            <a:r>
              <a:rPr sz="1412" spc="-84" dirty="0">
                <a:solidFill>
                  <a:prstClr val="black"/>
                </a:solidFill>
                <a:latin typeface="Courier New"/>
                <a:cs typeface="Courier New"/>
              </a:rPr>
              <a:t> </a:t>
            </a:r>
            <a:r>
              <a:rPr sz="1412" spc="-4" dirty="0">
                <a:solidFill>
                  <a:prstClr val="black"/>
                </a:solidFill>
                <a:latin typeface="Courier New"/>
                <a:cs typeface="Courier New"/>
              </a:rPr>
              <a:t>;</a:t>
            </a:r>
            <a:endParaRPr sz="1412">
              <a:solidFill>
                <a:prstClr val="black"/>
              </a:solidFill>
              <a:latin typeface="Courier New"/>
              <a:cs typeface="Courier New"/>
            </a:endParaRPr>
          </a:p>
          <a:p>
            <a:pPr marL="11206" defTabSz="806867">
              <a:spcBef>
                <a:spcPts val="529"/>
              </a:spcBef>
              <a:tabLst>
                <a:tab pos="275679" algn="l"/>
              </a:tabLst>
            </a:pPr>
            <a:r>
              <a:rPr sz="971" spc="-31" dirty="0">
                <a:solidFill>
                  <a:srgbClr val="93B6D2"/>
                </a:solidFill>
                <a:latin typeface="Microsoft Sans Serif"/>
                <a:cs typeface="Microsoft Sans Serif"/>
              </a:rPr>
              <a:t>🞑	</a:t>
            </a:r>
            <a:r>
              <a:rPr sz="1412" spc="-4" dirty="0">
                <a:solidFill>
                  <a:prstClr val="black"/>
                </a:solidFill>
                <a:latin typeface="Courier New"/>
                <a:cs typeface="Courier New"/>
              </a:rPr>
              <a:t>a=1</a:t>
            </a:r>
            <a:r>
              <a:rPr sz="1412" spc="-84" dirty="0">
                <a:solidFill>
                  <a:prstClr val="black"/>
                </a:solidFill>
                <a:latin typeface="Courier New"/>
                <a:cs typeface="Courier New"/>
              </a:rPr>
              <a:t> </a:t>
            </a:r>
            <a:r>
              <a:rPr sz="1412" spc="-4" dirty="0">
                <a:solidFill>
                  <a:prstClr val="black"/>
                </a:solidFill>
                <a:latin typeface="Courier New"/>
                <a:cs typeface="Courier New"/>
              </a:rPr>
              <a:t>;</a:t>
            </a:r>
            <a:endParaRPr sz="1412">
              <a:solidFill>
                <a:prstClr val="black"/>
              </a:solidFill>
              <a:latin typeface="Courier New"/>
              <a:cs typeface="Courier New"/>
            </a:endParaRPr>
          </a:p>
          <a:p>
            <a:pPr marL="11206" defTabSz="806867">
              <a:spcBef>
                <a:spcPts val="560"/>
              </a:spcBef>
              <a:tabLst>
                <a:tab pos="275679" algn="l"/>
              </a:tabLst>
            </a:pPr>
            <a:r>
              <a:rPr sz="971" spc="-97" dirty="0">
                <a:solidFill>
                  <a:srgbClr val="93B6D2"/>
                </a:solidFill>
                <a:latin typeface="Microsoft Sans Serif"/>
                <a:cs typeface="Microsoft Sans Serif"/>
              </a:rPr>
              <a:t>🞑	</a:t>
            </a:r>
            <a:r>
              <a:rPr sz="1412" spc="-4" dirty="0">
                <a:solidFill>
                  <a:prstClr val="black"/>
                </a:solidFill>
                <a:latin typeface="Courier New"/>
                <a:cs typeface="Courier New"/>
              </a:rPr>
              <a:t>a=`expr</a:t>
            </a:r>
            <a:endParaRPr sz="1412">
              <a:solidFill>
                <a:prstClr val="black"/>
              </a:solidFill>
              <a:latin typeface="Courier New"/>
              <a:cs typeface="Courier New"/>
            </a:endParaRPr>
          </a:p>
        </p:txBody>
      </p:sp>
      <p:sp>
        <p:nvSpPr>
          <p:cNvPr id="7" name="object 7"/>
          <p:cNvSpPr txBox="1"/>
          <p:nvPr/>
        </p:nvSpPr>
        <p:spPr>
          <a:xfrm>
            <a:off x="3936514" y="2797100"/>
            <a:ext cx="2130799" cy="228054"/>
          </a:xfrm>
          <a:prstGeom prst="rect">
            <a:avLst/>
          </a:prstGeom>
        </p:spPr>
        <p:txBody>
          <a:bodyPr vert="horz" wrap="square" lIns="0" tIns="10646" rIns="0" bIns="0" rtlCol="0">
            <a:spAutoFit/>
          </a:bodyPr>
          <a:lstStyle/>
          <a:p>
            <a:pPr marL="11206" defTabSz="806867">
              <a:spcBef>
                <a:spcPts val="84"/>
              </a:spcBef>
              <a:tabLst>
                <a:tab pos="1464686" algn="l"/>
              </a:tabLst>
            </a:pPr>
            <a:r>
              <a:rPr sz="1412" spc="-4" dirty="0">
                <a:solidFill>
                  <a:prstClr val="black"/>
                </a:solidFill>
                <a:latin typeface="Courier New"/>
                <a:cs typeface="Courier New"/>
              </a:rPr>
              <a:t>6 + 1`;</a:t>
            </a:r>
            <a:r>
              <a:rPr sz="1412" spc="-424" dirty="0">
                <a:solidFill>
                  <a:prstClr val="black"/>
                </a:solidFill>
                <a:latin typeface="Courier New"/>
                <a:cs typeface="Courier New"/>
              </a:rPr>
              <a:t> </a:t>
            </a:r>
            <a:r>
              <a:rPr sz="1412" spc="-4" dirty="0">
                <a:solidFill>
                  <a:prstClr val="black"/>
                </a:solidFill>
                <a:latin typeface="Courier New"/>
                <a:cs typeface="Courier New"/>
              </a:rPr>
              <a:t>echo</a:t>
            </a:r>
            <a:r>
              <a:rPr sz="1412" dirty="0">
                <a:solidFill>
                  <a:prstClr val="black"/>
                </a:solidFill>
                <a:latin typeface="Courier New"/>
                <a:cs typeface="Courier New"/>
              </a:rPr>
              <a:t>	</a:t>
            </a:r>
            <a:r>
              <a:rPr sz="1412" spc="-4" dirty="0">
                <a:solidFill>
                  <a:prstClr val="black"/>
                </a:solidFill>
                <a:latin typeface="Trebuchet MS"/>
                <a:cs typeface="Trebuchet MS"/>
              </a:rPr>
              <a:t>a</a:t>
            </a:r>
            <a:r>
              <a:rPr sz="1412" spc="-172" dirty="0">
                <a:solidFill>
                  <a:prstClr val="black"/>
                </a:solidFill>
                <a:latin typeface="Trebuchet MS"/>
                <a:cs typeface="Trebuchet MS"/>
              </a:rPr>
              <a:t> </a:t>
            </a:r>
            <a:r>
              <a:rPr sz="1412" spc="-4" dirty="0">
                <a:solidFill>
                  <a:prstClr val="black"/>
                </a:solidFill>
                <a:latin typeface="Trebuchet MS"/>
                <a:cs typeface="Trebuchet MS"/>
              </a:rPr>
              <a:t>=</a:t>
            </a:r>
            <a:r>
              <a:rPr sz="1412" spc="159" dirty="0">
                <a:solidFill>
                  <a:prstClr val="black"/>
                </a:solidFill>
                <a:latin typeface="Trebuchet MS"/>
                <a:cs typeface="Trebuchet MS"/>
              </a:rPr>
              <a:t> </a:t>
            </a:r>
            <a:r>
              <a:rPr sz="1412" spc="-4" dirty="0">
                <a:solidFill>
                  <a:prstClr val="black"/>
                </a:solidFill>
                <a:latin typeface="Trebuchet MS"/>
                <a:cs typeface="Trebuchet MS"/>
              </a:rPr>
              <a:t>"</a:t>
            </a:r>
            <a:r>
              <a:rPr sz="1412" spc="119" dirty="0">
                <a:solidFill>
                  <a:prstClr val="black"/>
                </a:solidFill>
                <a:latin typeface="Trebuchet MS"/>
                <a:cs typeface="Trebuchet MS"/>
              </a:rPr>
              <a:t> </a:t>
            </a:r>
            <a:r>
              <a:rPr sz="1412" spc="31" dirty="0">
                <a:solidFill>
                  <a:prstClr val="black"/>
                </a:solidFill>
                <a:latin typeface="Trebuchet MS"/>
                <a:cs typeface="Trebuchet MS"/>
              </a:rPr>
              <a:t>$</a:t>
            </a:r>
            <a:r>
              <a:rPr sz="1412" spc="-154" dirty="0">
                <a:solidFill>
                  <a:prstClr val="black"/>
                </a:solidFill>
                <a:latin typeface="Trebuchet MS"/>
                <a:cs typeface="Trebuchet MS"/>
              </a:rPr>
              <a:t>a</a:t>
            </a:r>
            <a:r>
              <a:rPr sz="1412" spc="-4" dirty="0">
                <a:solidFill>
                  <a:prstClr val="black"/>
                </a:solidFill>
                <a:latin typeface="Trebuchet MS"/>
                <a:cs typeface="Trebuchet MS"/>
              </a:rPr>
              <a:t>"</a:t>
            </a:r>
            <a:endParaRPr sz="1412">
              <a:solidFill>
                <a:prstClr val="black"/>
              </a:solidFill>
              <a:latin typeface="Trebuchet MS"/>
              <a:cs typeface="Trebuchet MS"/>
            </a:endParaRPr>
          </a:p>
        </p:txBody>
      </p:sp>
      <p:graphicFrame>
        <p:nvGraphicFramePr>
          <p:cNvPr id="8" name="object 8"/>
          <p:cNvGraphicFramePr>
            <a:graphicFrameLocks noGrp="1"/>
          </p:cNvGraphicFramePr>
          <p:nvPr/>
        </p:nvGraphicFramePr>
        <p:xfrm>
          <a:off x="2662383" y="3116613"/>
          <a:ext cx="1936935" cy="1049987"/>
        </p:xfrm>
        <a:graphic>
          <a:graphicData uri="http://schemas.openxmlformats.org/drawingml/2006/table">
            <a:tbl>
              <a:tblPr firstRow="1" bandRow="1">
                <a:tableStyleId>{2D5ABB26-0587-4C30-8999-92F81FD0307C}</a:tableStyleId>
              </a:tblPr>
              <a:tblGrid>
                <a:gridCol w="777127">
                  <a:extLst>
                    <a:ext uri="{9D8B030D-6E8A-4147-A177-3AD203B41FA5}">
                      <a16:colId xmlns:a16="http://schemas.microsoft.com/office/drawing/2014/main" val="20000"/>
                    </a:ext>
                  </a:extLst>
                </a:gridCol>
                <a:gridCol w="323289">
                  <a:extLst>
                    <a:ext uri="{9D8B030D-6E8A-4147-A177-3AD203B41FA5}">
                      <a16:colId xmlns:a16="http://schemas.microsoft.com/office/drawing/2014/main" val="20001"/>
                    </a:ext>
                  </a:extLst>
                </a:gridCol>
                <a:gridCol w="215713">
                  <a:extLst>
                    <a:ext uri="{9D8B030D-6E8A-4147-A177-3AD203B41FA5}">
                      <a16:colId xmlns:a16="http://schemas.microsoft.com/office/drawing/2014/main" val="20002"/>
                    </a:ext>
                  </a:extLst>
                </a:gridCol>
                <a:gridCol w="620806">
                  <a:extLst>
                    <a:ext uri="{9D8B030D-6E8A-4147-A177-3AD203B41FA5}">
                      <a16:colId xmlns:a16="http://schemas.microsoft.com/office/drawing/2014/main" val="20003"/>
                    </a:ext>
                  </a:extLst>
                </a:gridCol>
              </a:tblGrid>
              <a:tr h="242381">
                <a:tc>
                  <a:txBody>
                    <a:bodyPr/>
                    <a:lstStyle/>
                    <a:p>
                      <a:pPr marR="22225" algn="ctr">
                        <a:lnSpc>
                          <a:spcPts val="1650"/>
                        </a:lnSpc>
                        <a:tabLst>
                          <a:tab pos="299720" algn="l"/>
                        </a:tabLst>
                      </a:pPr>
                      <a:r>
                        <a:rPr sz="1000" spc="-35" dirty="0">
                          <a:solidFill>
                            <a:srgbClr val="93B6D2"/>
                          </a:solidFill>
                          <a:latin typeface="Microsoft Sans Serif"/>
                          <a:cs typeface="Microsoft Sans Serif"/>
                        </a:rPr>
                        <a:t>🞑	</a:t>
                      </a:r>
                      <a:r>
                        <a:rPr sz="1400" spc="-5" dirty="0">
                          <a:latin typeface="Courier New"/>
                          <a:cs typeface="Courier New"/>
                        </a:rPr>
                        <a:t>expr</a:t>
                      </a:r>
                      <a:endParaRPr sz="1400">
                        <a:latin typeface="Courier New"/>
                        <a:cs typeface="Courier New"/>
                      </a:endParaRPr>
                    </a:p>
                  </a:txBody>
                  <a:tcPr marL="0" marR="0" marT="0" marB="0"/>
                </a:tc>
                <a:tc>
                  <a:txBody>
                    <a:bodyPr/>
                    <a:lstStyle/>
                    <a:p>
                      <a:pPr algn="ctr">
                        <a:lnSpc>
                          <a:spcPts val="1650"/>
                        </a:lnSpc>
                      </a:pPr>
                      <a:r>
                        <a:rPr sz="1400" spc="-10" dirty="0">
                          <a:latin typeface="Courier New"/>
                          <a:cs typeface="Courier New"/>
                        </a:rPr>
                        <a:t>20</a:t>
                      </a:r>
                      <a:endParaRPr sz="1400">
                        <a:latin typeface="Courier New"/>
                        <a:cs typeface="Courier New"/>
                      </a:endParaRPr>
                    </a:p>
                  </a:txBody>
                  <a:tcPr marL="0" marR="0" marT="0" marB="0"/>
                </a:tc>
                <a:tc>
                  <a:txBody>
                    <a:bodyPr/>
                    <a:lstStyle/>
                    <a:p>
                      <a:pPr algn="ctr">
                        <a:lnSpc>
                          <a:spcPts val="1650"/>
                        </a:lnSpc>
                      </a:pPr>
                      <a:r>
                        <a:rPr sz="1400" dirty="0">
                          <a:latin typeface="Courier New"/>
                          <a:cs typeface="Courier New"/>
                        </a:rPr>
                        <a:t>+</a:t>
                      </a:r>
                      <a:endParaRPr sz="1400">
                        <a:latin typeface="Courier New"/>
                        <a:cs typeface="Courier New"/>
                      </a:endParaRPr>
                    </a:p>
                  </a:txBody>
                  <a:tcPr marL="0" marR="0" marT="0" marB="0"/>
                </a:tc>
                <a:tc>
                  <a:txBody>
                    <a:bodyPr/>
                    <a:lstStyle/>
                    <a:p>
                      <a:pPr marL="60325">
                        <a:lnSpc>
                          <a:spcPts val="1650"/>
                        </a:lnSpc>
                      </a:pPr>
                      <a:r>
                        <a:rPr sz="1400" dirty="0">
                          <a:latin typeface="Courier New"/>
                          <a:cs typeface="Courier New"/>
                        </a:rPr>
                        <a:t>5</a:t>
                      </a:r>
                      <a:endParaRPr sz="1400">
                        <a:latin typeface="Courier New"/>
                        <a:cs typeface="Courier New"/>
                      </a:endParaRPr>
                    </a:p>
                  </a:txBody>
                  <a:tcPr marL="0" marR="0" marT="0" marB="0"/>
                </a:tc>
                <a:extLst>
                  <a:ext uri="{0D108BD9-81ED-4DB2-BD59-A6C34878D82A}">
                    <a16:rowId xmlns:a16="http://schemas.microsoft.com/office/drawing/2014/main" val="10000"/>
                  </a:ext>
                </a:extLst>
              </a:tr>
              <a:tr h="282652">
                <a:tc>
                  <a:txBody>
                    <a:bodyPr/>
                    <a:lstStyle/>
                    <a:p>
                      <a:pPr marR="22225" algn="ctr">
                        <a:lnSpc>
                          <a:spcPct val="100000"/>
                        </a:lnSpc>
                        <a:spcBef>
                          <a:spcPts val="85"/>
                        </a:spcBef>
                        <a:tabLst>
                          <a:tab pos="299720" algn="l"/>
                        </a:tabLst>
                      </a:pPr>
                      <a:r>
                        <a:rPr sz="1000" spc="-35" dirty="0">
                          <a:solidFill>
                            <a:srgbClr val="93B6D2"/>
                          </a:solidFill>
                          <a:latin typeface="Microsoft Sans Serif"/>
                          <a:cs typeface="Microsoft Sans Serif"/>
                        </a:rPr>
                        <a:t>🞑	</a:t>
                      </a:r>
                      <a:r>
                        <a:rPr sz="1400" spc="-5" dirty="0">
                          <a:latin typeface="Courier New"/>
                          <a:cs typeface="Courier New"/>
                        </a:rPr>
                        <a:t>expr</a:t>
                      </a:r>
                      <a:endParaRPr sz="1400">
                        <a:latin typeface="Courier New"/>
                        <a:cs typeface="Courier New"/>
                      </a:endParaRPr>
                    </a:p>
                  </a:txBody>
                  <a:tcPr marL="0" marR="0" marT="9525" marB="0"/>
                </a:tc>
                <a:tc>
                  <a:txBody>
                    <a:bodyPr/>
                    <a:lstStyle/>
                    <a:p>
                      <a:pPr algn="ctr">
                        <a:lnSpc>
                          <a:spcPct val="100000"/>
                        </a:lnSpc>
                        <a:spcBef>
                          <a:spcPts val="85"/>
                        </a:spcBef>
                      </a:pPr>
                      <a:r>
                        <a:rPr sz="1400" spc="-10" dirty="0">
                          <a:latin typeface="Courier New"/>
                          <a:cs typeface="Courier New"/>
                        </a:rPr>
                        <a:t>20</a:t>
                      </a:r>
                      <a:endParaRPr sz="1400">
                        <a:latin typeface="Courier New"/>
                        <a:cs typeface="Courier New"/>
                      </a:endParaRPr>
                    </a:p>
                  </a:txBody>
                  <a:tcPr marL="0" marR="0" marT="9525" marB="0"/>
                </a:tc>
                <a:tc>
                  <a:txBody>
                    <a:bodyPr/>
                    <a:lstStyle/>
                    <a:p>
                      <a:pPr marL="635" algn="ctr">
                        <a:lnSpc>
                          <a:spcPct val="100000"/>
                        </a:lnSpc>
                        <a:spcBef>
                          <a:spcPts val="85"/>
                        </a:spcBef>
                      </a:pPr>
                      <a:r>
                        <a:rPr sz="1400" dirty="0">
                          <a:latin typeface="Courier New"/>
                          <a:cs typeface="Courier New"/>
                        </a:rPr>
                        <a:t>+</a:t>
                      </a:r>
                      <a:endParaRPr sz="1400">
                        <a:latin typeface="Courier New"/>
                        <a:cs typeface="Courier New"/>
                      </a:endParaRPr>
                    </a:p>
                  </a:txBody>
                  <a:tcPr marL="0" marR="0" marT="9525" marB="0"/>
                </a:tc>
                <a:tc>
                  <a:txBody>
                    <a:bodyPr/>
                    <a:lstStyle/>
                    <a:p>
                      <a:pPr marL="60325">
                        <a:lnSpc>
                          <a:spcPct val="100000"/>
                        </a:lnSpc>
                        <a:spcBef>
                          <a:spcPts val="85"/>
                        </a:spcBef>
                      </a:pPr>
                      <a:r>
                        <a:rPr sz="1400" spc="-5" dirty="0">
                          <a:latin typeface="Courier New"/>
                          <a:cs typeface="Courier New"/>
                        </a:rPr>
                        <a:t>5</a:t>
                      </a:r>
                      <a:r>
                        <a:rPr sz="1400" spc="-30" dirty="0">
                          <a:latin typeface="Courier New"/>
                          <a:cs typeface="Courier New"/>
                        </a:rPr>
                        <a:t> </a:t>
                      </a:r>
                      <a:r>
                        <a:rPr sz="1400" spc="-5" dirty="0">
                          <a:latin typeface="Courier New"/>
                          <a:cs typeface="Courier New"/>
                        </a:rPr>
                        <a:t>/</a:t>
                      </a:r>
                      <a:r>
                        <a:rPr sz="1400" spc="-45" dirty="0">
                          <a:latin typeface="Courier New"/>
                          <a:cs typeface="Courier New"/>
                        </a:rPr>
                        <a:t> </a:t>
                      </a:r>
                      <a:r>
                        <a:rPr sz="1400" spc="-5" dirty="0">
                          <a:latin typeface="Courier New"/>
                          <a:cs typeface="Courier New"/>
                        </a:rPr>
                        <a:t>2</a:t>
                      </a:r>
                      <a:endParaRPr sz="1400">
                        <a:latin typeface="Courier New"/>
                        <a:cs typeface="Courier New"/>
                      </a:endParaRPr>
                    </a:p>
                  </a:txBody>
                  <a:tcPr marL="0" marR="0" marT="9525" marB="0"/>
                </a:tc>
                <a:extLst>
                  <a:ext uri="{0D108BD9-81ED-4DB2-BD59-A6C34878D82A}">
                    <a16:rowId xmlns:a16="http://schemas.microsoft.com/office/drawing/2014/main" val="10001"/>
                  </a:ext>
                </a:extLst>
              </a:tr>
              <a:tr h="282460">
                <a:tc>
                  <a:txBody>
                    <a:bodyPr/>
                    <a:lstStyle/>
                    <a:p>
                      <a:pPr marR="22225" algn="ctr">
                        <a:lnSpc>
                          <a:spcPct val="100000"/>
                        </a:lnSpc>
                        <a:spcBef>
                          <a:spcPts val="85"/>
                        </a:spcBef>
                        <a:tabLst>
                          <a:tab pos="299720" algn="l"/>
                        </a:tabLst>
                      </a:pPr>
                      <a:r>
                        <a:rPr sz="1000" spc="-35" dirty="0">
                          <a:solidFill>
                            <a:srgbClr val="93B6D2"/>
                          </a:solidFill>
                          <a:latin typeface="Microsoft Sans Serif"/>
                          <a:cs typeface="Microsoft Sans Serif"/>
                        </a:rPr>
                        <a:t>🞑	</a:t>
                      </a:r>
                      <a:r>
                        <a:rPr sz="1400" spc="-5" dirty="0">
                          <a:latin typeface="Courier New"/>
                          <a:cs typeface="Courier New"/>
                        </a:rPr>
                        <a:t>expr</a:t>
                      </a:r>
                      <a:endParaRPr sz="1400">
                        <a:latin typeface="Courier New"/>
                        <a:cs typeface="Courier New"/>
                      </a:endParaRPr>
                    </a:p>
                  </a:txBody>
                  <a:tcPr marL="0" marR="0" marT="9525" marB="0"/>
                </a:tc>
                <a:tc>
                  <a:txBody>
                    <a:bodyPr/>
                    <a:lstStyle/>
                    <a:p>
                      <a:pPr algn="ctr">
                        <a:lnSpc>
                          <a:spcPct val="100000"/>
                        </a:lnSpc>
                        <a:spcBef>
                          <a:spcPts val="85"/>
                        </a:spcBef>
                      </a:pPr>
                      <a:r>
                        <a:rPr sz="1400" spc="-10" dirty="0">
                          <a:latin typeface="Courier New"/>
                          <a:cs typeface="Courier New"/>
                        </a:rPr>
                        <a:t>20</a:t>
                      </a:r>
                      <a:endParaRPr sz="1400">
                        <a:latin typeface="Courier New"/>
                        <a:cs typeface="Courier New"/>
                      </a:endParaRPr>
                    </a:p>
                  </a:txBody>
                  <a:tcPr marL="0" marR="0" marT="9525" marB="0"/>
                </a:tc>
                <a:tc>
                  <a:txBody>
                    <a:bodyPr/>
                    <a:lstStyle/>
                    <a:p>
                      <a:pPr algn="ctr">
                        <a:lnSpc>
                          <a:spcPct val="100000"/>
                        </a:lnSpc>
                        <a:spcBef>
                          <a:spcPts val="85"/>
                        </a:spcBef>
                      </a:pPr>
                      <a:r>
                        <a:rPr sz="1400" dirty="0">
                          <a:latin typeface="Courier New"/>
                          <a:cs typeface="Courier New"/>
                        </a:rPr>
                        <a:t>+</a:t>
                      </a:r>
                      <a:endParaRPr sz="1400">
                        <a:latin typeface="Courier New"/>
                        <a:cs typeface="Courier New"/>
                      </a:endParaRPr>
                    </a:p>
                  </a:txBody>
                  <a:tcPr marL="0" marR="0" marT="9525" marB="0"/>
                </a:tc>
                <a:tc>
                  <a:txBody>
                    <a:bodyPr/>
                    <a:lstStyle/>
                    <a:p>
                      <a:pPr marL="60325">
                        <a:lnSpc>
                          <a:spcPct val="100000"/>
                        </a:lnSpc>
                        <a:spcBef>
                          <a:spcPts val="85"/>
                        </a:spcBef>
                      </a:pPr>
                      <a:r>
                        <a:rPr sz="1400" dirty="0">
                          <a:latin typeface="Courier New"/>
                          <a:cs typeface="Courier New"/>
                        </a:rPr>
                        <a:t>5</a:t>
                      </a:r>
                      <a:endParaRPr sz="1400">
                        <a:latin typeface="Courier New"/>
                        <a:cs typeface="Courier New"/>
                      </a:endParaRPr>
                    </a:p>
                  </a:txBody>
                  <a:tcPr marL="0" marR="0" marT="9525" marB="0"/>
                </a:tc>
                <a:extLst>
                  <a:ext uri="{0D108BD9-81ED-4DB2-BD59-A6C34878D82A}">
                    <a16:rowId xmlns:a16="http://schemas.microsoft.com/office/drawing/2014/main" val="10002"/>
                  </a:ext>
                </a:extLst>
              </a:tr>
              <a:tr h="242494">
                <a:tc>
                  <a:txBody>
                    <a:bodyPr/>
                    <a:lstStyle/>
                    <a:p>
                      <a:pPr marR="22225" algn="ctr">
                        <a:lnSpc>
                          <a:spcPct val="100000"/>
                        </a:lnSpc>
                        <a:spcBef>
                          <a:spcPts val="85"/>
                        </a:spcBef>
                        <a:tabLst>
                          <a:tab pos="299720" algn="l"/>
                        </a:tabLst>
                      </a:pPr>
                      <a:r>
                        <a:rPr sz="1000" spc="-35" dirty="0">
                          <a:solidFill>
                            <a:srgbClr val="93B6D2"/>
                          </a:solidFill>
                          <a:latin typeface="Microsoft Sans Serif"/>
                          <a:cs typeface="Microsoft Sans Serif"/>
                        </a:rPr>
                        <a:t>🞑	</a:t>
                      </a:r>
                      <a:r>
                        <a:rPr sz="1400" spc="-5" dirty="0">
                          <a:latin typeface="Courier New"/>
                          <a:cs typeface="Courier New"/>
                        </a:rPr>
                        <a:t>expr</a:t>
                      </a:r>
                      <a:endParaRPr sz="1400">
                        <a:latin typeface="Courier New"/>
                        <a:cs typeface="Courier New"/>
                      </a:endParaRPr>
                    </a:p>
                  </a:txBody>
                  <a:tcPr marL="0" marR="0" marT="9525" marB="0"/>
                </a:tc>
                <a:tc>
                  <a:txBody>
                    <a:bodyPr/>
                    <a:lstStyle/>
                    <a:p>
                      <a:pPr algn="ctr">
                        <a:lnSpc>
                          <a:spcPct val="100000"/>
                        </a:lnSpc>
                        <a:spcBef>
                          <a:spcPts val="85"/>
                        </a:spcBef>
                      </a:pPr>
                      <a:r>
                        <a:rPr sz="1400" spc="-10" dirty="0">
                          <a:latin typeface="Courier New"/>
                          <a:cs typeface="Courier New"/>
                        </a:rPr>
                        <a:t>20</a:t>
                      </a:r>
                      <a:endParaRPr sz="1400">
                        <a:latin typeface="Courier New"/>
                        <a:cs typeface="Courier New"/>
                      </a:endParaRPr>
                    </a:p>
                  </a:txBody>
                  <a:tcPr marL="0" marR="0" marT="9525" marB="0"/>
                </a:tc>
                <a:tc>
                  <a:txBody>
                    <a:bodyPr/>
                    <a:lstStyle/>
                    <a:p>
                      <a:pPr algn="ctr">
                        <a:lnSpc>
                          <a:spcPct val="100000"/>
                        </a:lnSpc>
                        <a:spcBef>
                          <a:spcPts val="85"/>
                        </a:spcBef>
                      </a:pPr>
                      <a:r>
                        <a:rPr sz="1400" dirty="0">
                          <a:latin typeface="Courier New"/>
                          <a:cs typeface="Courier New"/>
                        </a:rPr>
                        <a:t>+</a:t>
                      </a:r>
                      <a:endParaRPr sz="1400">
                        <a:latin typeface="Courier New"/>
                        <a:cs typeface="Courier New"/>
                      </a:endParaRPr>
                    </a:p>
                  </a:txBody>
                  <a:tcPr marL="0" marR="0" marT="9525" marB="0"/>
                </a:tc>
                <a:tc>
                  <a:txBody>
                    <a:bodyPr/>
                    <a:lstStyle/>
                    <a:p>
                      <a:pPr marL="60325">
                        <a:lnSpc>
                          <a:spcPct val="100000"/>
                        </a:lnSpc>
                        <a:spcBef>
                          <a:spcPts val="85"/>
                        </a:spcBef>
                      </a:pPr>
                      <a:r>
                        <a:rPr sz="1400" spc="-5" dirty="0">
                          <a:latin typeface="Courier New"/>
                          <a:cs typeface="Courier New"/>
                        </a:rPr>
                        <a:t>5</a:t>
                      </a:r>
                      <a:r>
                        <a:rPr sz="1400" spc="-35" dirty="0">
                          <a:latin typeface="Courier New"/>
                          <a:cs typeface="Courier New"/>
                        </a:rPr>
                        <a:t> </a:t>
                      </a:r>
                      <a:r>
                        <a:rPr sz="1400" spc="-5" dirty="0">
                          <a:latin typeface="Courier New"/>
                          <a:cs typeface="Courier New"/>
                        </a:rPr>
                        <a:t>/</a:t>
                      </a:r>
                      <a:r>
                        <a:rPr sz="1400" spc="-40" dirty="0">
                          <a:latin typeface="Courier New"/>
                          <a:cs typeface="Courier New"/>
                        </a:rPr>
                        <a:t> </a:t>
                      </a:r>
                      <a:r>
                        <a:rPr sz="1400" spc="-5" dirty="0">
                          <a:latin typeface="Courier New"/>
                          <a:cs typeface="Courier New"/>
                        </a:rPr>
                        <a:t>2</a:t>
                      </a:r>
                      <a:endParaRPr sz="1400">
                        <a:latin typeface="Courier New"/>
                        <a:cs typeface="Courier New"/>
                      </a:endParaRPr>
                    </a:p>
                  </a:txBody>
                  <a:tcPr marL="0" marR="0" marT="9525" marB="0"/>
                </a:tc>
                <a:extLst>
                  <a:ext uri="{0D108BD9-81ED-4DB2-BD59-A6C34878D82A}">
                    <a16:rowId xmlns:a16="http://schemas.microsoft.com/office/drawing/2014/main" val="10003"/>
                  </a:ext>
                </a:extLst>
              </a:tr>
            </a:tbl>
          </a:graphicData>
        </a:graphic>
      </p:graphicFrame>
      <p:sp>
        <p:nvSpPr>
          <p:cNvPr id="9" name="object 9"/>
          <p:cNvSpPr txBox="1"/>
          <p:nvPr/>
        </p:nvSpPr>
        <p:spPr>
          <a:xfrm>
            <a:off x="2322576" y="4130866"/>
            <a:ext cx="3446929" cy="950253"/>
          </a:xfrm>
          <a:prstGeom prst="rect">
            <a:avLst/>
          </a:prstGeom>
        </p:spPr>
        <p:txBody>
          <a:bodyPr vert="horz" wrap="square" lIns="0" tIns="101974" rIns="0" bIns="0" rtlCol="0">
            <a:spAutoFit/>
          </a:bodyPr>
          <a:lstStyle/>
          <a:p>
            <a:pPr marL="320505" indent="-309859" defTabSz="806867">
              <a:spcBef>
                <a:spcPts val="803"/>
              </a:spcBef>
              <a:buClr>
                <a:srgbClr val="DD8046"/>
              </a:buClr>
              <a:buSzPct val="60000"/>
              <a:buFont typeface="Wingdings"/>
              <a:buChar char=""/>
              <a:tabLst>
                <a:tab pos="320505" algn="l"/>
                <a:tab pos="321066" algn="l"/>
              </a:tabLst>
            </a:pPr>
            <a:r>
              <a:rPr sz="1765" b="1" spc="-4" dirty="0">
                <a:solidFill>
                  <a:prstClr val="black"/>
                </a:solidFill>
                <a:latin typeface="Courier New"/>
                <a:cs typeface="Courier New"/>
              </a:rPr>
              <a:t>Calcul</a:t>
            </a:r>
            <a:r>
              <a:rPr sz="1765" b="1" spc="-44" dirty="0">
                <a:solidFill>
                  <a:prstClr val="black"/>
                </a:solidFill>
                <a:latin typeface="Courier New"/>
                <a:cs typeface="Courier New"/>
              </a:rPr>
              <a:t> </a:t>
            </a:r>
            <a:r>
              <a:rPr sz="1765" b="1" spc="-4" dirty="0">
                <a:solidFill>
                  <a:prstClr val="black"/>
                </a:solidFill>
                <a:latin typeface="Courier New"/>
                <a:cs typeface="Courier New"/>
              </a:rPr>
              <a:t>avancé:</a:t>
            </a:r>
            <a:endParaRPr sz="1765">
              <a:solidFill>
                <a:prstClr val="black"/>
              </a:solidFill>
              <a:latin typeface="Courier New"/>
              <a:cs typeface="Courier New"/>
            </a:endParaRPr>
          </a:p>
          <a:p>
            <a:pPr marL="367572" defTabSz="806867">
              <a:spcBef>
                <a:spcPts val="565"/>
              </a:spcBef>
              <a:tabLst>
                <a:tab pos="632606" algn="l"/>
                <a:tab pos="2431806" algn="l"/>
              </a:tabLst>
            </a:pPr>
            <a:r>
              <a:rPr sz="971" spc="-31" dirty="0">
                <a:solidFill>
                  <a:srgbClr val="93B6D2"/>
                </a:solidFill>
                <a:latin typeface="Microsoft Sans Serif"/>
                <a:cs typeface="Microsoft Sans Serif"/>
              </a:rPr>
              <a:t>🞑	</a:t>
            </a:r>
            <a:r>
              <a:rPr sz="1412" spc="-4" dirty="0">
                <a:solidFill>
                  <a:prstClr val="black"/>
                </a:solidFill>
                <a:latin typeface="Courier New"/>
                <a:cs typeface="Courier New"/>
              </a:rPr>
              <a:t>echo</a:t>
            </a:r>
            <a:r>
              <a:rPr sz="1412" spc="4" dirty="0">
                <a:solidFill>
                  <a:prstClr val="black"/>
                </a:solidFill>
                <a:latin typeface="Courier New"/>
                <a:cs typeface="Courier New"/>
              </a:rPr>
              <a:t> </a:t>
            </a:r>
            <a:r>
              <a:rPr sz="1412" spc="-4" dirty="0">
                <a:solidFill>
                  <a:prstClr val="black"/>
                </a:solidFill>
                <a:latin typeface="Courier New"/>
                <a:cs typeface="Courier New"/>
              </a:rPr>
              <a:t>20+5/2</a:t>
            </a:r>
            <a:r>
              <a:rPr sz="1412" spc="18" dirty="0">
                <a:solidFill>
                  <a:prstClr val="black"/>
                </a:solidFill>
                <a:latin typeface="Courier New"/>
                <a:cs typeface="Courier New"/>
              </a:rPr>
              <a:t> </a:t>
            </a:r>
            <a:r>
              <a:rPr sz="1412" spc="-4" dirty="0">
                <a:solidFill>
                  <a:prstClr val="black"/>
                </a:solidFill>
                <a:latin typeface="Courier New"/>
                <a:cs typeface="Courier New"/>
              </a:rPr>
              <a:t>|	bc</a:t>
            </a:r>
            <a:endParaRPr sz="1412">
              <a:solidFill>
                <a:prstClr val="black"/>
              </a:solidFill>
              <a:latin typeface="Courier New"/>
              <a:cs typeface="Courier New"/>
            </a:endParaRPr>
          </a:p>
          <a:p>
            <a:pPr marL="367572" defTabSz="806867">
              <a:spcBef>
                <a:spcPts val="529"/>
              </a:spcBef>
              <a:tabLst>
                <a:tab pos="632606" algn="l"/>
              </a:tabLst>
            </a:pPr>
            <a:r>
              <a:rPr sz="971" spc="-31" dirty="0">
                <a:solidFill>
                  <a:srgbClr val="93B6D2"/>
                </a:solidFill>
                <a:latin typeface="Microsoft Sans Serif"/>
                <a:cs typeface="Microsoft Sans Serif"/>
              </a:rPr>
              <a:t>🞑	</a:t>
            </a:r>
            <a:r>
              <a:rPr sz="1412" spc="-4" dirty="0">
                <a:solidFill>
                  <a:prstClr val="black"/>
                </a:solidFill>
                <a:latin typeface="Courier New"/>
                <a:cs typeface="Courier New"/>
              </a:rPr>
              <a:t>echo 'scale=4;20+5/2'</a:t>
            </a:r>
            <a:r>
              <a:rPr sz="1412" dirty="0">
                <a:solidFill>
                  <a:prstClr val="black"/>
                </a:solidFill>
                <a:latin typeface="Courier New"/>
                <a:cs typeface="Courier New"/>
              </a:rPr>
              <a:t> </a:t>
            </a:r>
            <a:r>
              <a:rPr sz="1412" spc="-4" dirty="0">
                <a:solidFill>
                  <a:prstClr val="black"/>
                </a:solidFill>
                <a:latin typeface="Courier New"/>
                <a:cs typeface="Courier New"/>
              </a:rPr>
              <a:t>| bc</a:t>
            </a:r>
            <a:endParaRPr sz="1412">
              <a:solidFill>
                <a:prstClr val="black"/>
              </a:solidFill>
              <a:latin typeface="Courier New"/>
              <a:cs typeface="Courier New"/>
            </a:endParaRPr>
          </a:p>
        </p:txBody>
      </p:sp>
      <p:sp>
        <p:nvSpPr>
          <p:cNvPr id="10" name="object 10"/>
          <p:cNvSpPr txBox="1"/>
          <p:nvPr/>
        </p:nvSpPr>
        <p:spPr>
          <a:xfrm>
            <a:off x="2679192" y="5060263"/>
            <a:ext cx="2334185" cy="1272098"/>
          </a:xfrm>
          <a:prstGeom prst="rect">
            <a:avLst/>
          </a:prstGeom>
        </p:spPr>
        <p:txBody>
          <a:bodyPr vert="horz" wrap="square" lIns="0" tIns="78441" rIns="0" bIns="0" rtlCol="0">
            <a:spAutoFit/>
          </a:bodyPr>
          <a:lstStyle/>
          <a:p>
            <a:pPr marL="11206" defTabSz="806867">
              <a:spcBef>
                <a:spcPts val="618"/>
              </a:spcBef>
              <a:tabLst>
                <a:tab pos="275679" algn="l"/>
                <a:tab pos="2075440" algn="l"/>
              </a:tabLst>
            </a:pPr>
            <a:r>
              <a:rPr sz="971" spc="-31" dirty="0">
                <a:solidFill>
                  <a:srgbClr val="93B6D2"/>
                </a:solidFill>
                <a:latin typeface="Microsoft Sans Serif"/>
                <a:cs typeface="Microsoft Sans Serif"/>
              </a:rPr>
              <a:t>🞑	</a:t>
            </a:r>
            <a:r>
              <a:rPr sz="1412" spc="-4" dirty="0">
                <a:solidFill>
                  <a:prstClr val="black"/>
                </a:solidFill>
                <a:latin typeface="Courier New"/>
                <a:cs typeface="Courier New"/>
              </a:rPr>
              <a:t>echo</a:t>
            </a:r>
            <a:r>
              <a:rPr sz="1412" spc="9" dirty="0">
                <a:solidFill>
                  <a:prstClr val="black"/>
                </a:solidFill>
                <a:latin typeface="Courier New"/>
                <a:cs typeface="Courier New"/>
              </a:rPr>
              <a:t> </a:t>
            </a:r>
            <a:r>
              <a:rPr sz="1412" spc="-4" dirty="0">
                <a:solidFill>
                  <a:prstClr val="black"/>
                </a:solidFill>
                <a:latin typeface="Courier New"/>
                <a:cs typeface="Courier New"/>
              </a:rPr>
              <a:t>"1/3"</a:t>
            </a:r>
            <a:r>
              <a:rPr sz="1412" spc="9" dirty="0">
                <a:solidFill>
                  <a:prstClr val="black"/>
                </a:solidFill>
                <a:latin typeface="Courier New"/>
                <a:cs typeface="Courier New"/>
              </a:rPr>
              <a:t> </a:t>
            </a:r>
            <a:r>
              <a:rPr sz="1412" spc="-4" dirty="0">
                <a:solidFill>
                  <a:prstClr val="black"/>
                </a:solidFill>
                <a:latin typeface="Courier New"/>
                <a:cs typeface="Courier New"/>
              </a:rPr>
              <a:t>|	bc</a:t>
            </a:r>
            <a:endParaRPr sz="1412">
              <a:solidFill>
                <a:prstClr val="black"/>
              </a:solidFill>
              <a:latin typeface="Courier New"/>
              <a:cs typeface="Courier New"/>
            </a:endParaRPr>
          </a:p>
          <a:p>
            <a:pPr marL="11206" defTabSz="806867">
              <a:spcBef>
                <a:spcPts val="529"/>
              </a:spcBef>
              <a:tabLst>
                <a:tab pos="275679" algn="l"/>
              </a:tabLst>
            </a:pPr>
            <a:r>
              <a:rPr sz="971" spc="-31" dirty="0">
                <a:solidFill>
                  <a:srgbClr val="93B6D2"/>
                </a:solidFill>
                <a:latin typeface="Microsoft Sans Serif"/>
                <a:cs typeface="Microsoft Sans Serif"/>
              </a:rPr>
              <a:t>🞑	</a:t>
            </a:r>
            <a:r>
              <a:rPr sz="1412" spc="-4" dirty="0">
                <a:solidFill>
                  <a:prstClr val="black"/>
                </a:solidFill>
                <a:latin typeface="Courier New"/>
                <a:cs typeface="Courier New"/>
              </a:rPr>
              <a:t>Mode</a:t>
            </a:r>
            <a:r>
              <a:rPr sz="1412" spc="-26" dirty="0">
                <a:solidFill>
                  <a:prstClr val="black"/>
                </a:solidFill>
                <a:latin typeface="Courier New"/>
                <a:cs typeface="Courier New"/>
              </a:rPr>
              <a:t> </a:t>
            </a:r>
            <a:r>
              <a:rPr sz="1412" spc="-4" dirty="0">
                <a:solidFill>
                  <a:prstClr val="black"/>
                </a:solidFill>
                <a:latin typeface="Courier New"/>
                <a:cs typeface="Courier New"/>
              </a:rPr>
              <a:t>interactif</a:t>
            </a:r>
            <a:r>
              <a:rPr sz="1412" spc="-13" dirty="0">
                <a:solidFill>
                  <a:prstClr val="black"/>
                </a:solidFill>
                <a:latin typeface="Courier New"/>
                <a:cs typeface="Courier New"/>
              </a:rPr>
              <a:t> </a:t>
            </a:r>
            <a:r>
              <a:rPr sz="1412" spc="-4" dirty="0">
                <a:solidFill>
                  <a:prstClr val="black"/>
                </a:solidFill>
                <a:latin typeface="Courier New"/>
                <a:cs typeface="Courier New"/>
              </a:rPr>
              <a:t>bc:</a:t>
            </a:r>
            <a:endParaRPr sz="1412">
              <a:solidFill>
                <a:prstClr val="black"/>
              </a:solidFill>
              <a:latin typeface="Courier New"/>
              <a:cs typeface="Courier New"/>
            </a:endParaRPr>
          </a:p>
          <a:p>
            <a:pPr marL="542394" indent="-222449" defTabSz="806867">
              <a:spcBef>
                <a:spcPts val="574"/>
              </a:spcBef>
              <a:buClr>
                <a:srgbClr val="DD8046"/>
              </a:buClr>
              <a:buSzPct val="75000"/>
              <a:buFont typeface="Wingdings"/>
              <a:buChar char=""/>
              <a:tabLst>
                <a:tab pos="541833" algn="l"/>
                <a:tab pos="542954" algn="l"/>
              </a:tabLst>
            </a:pPr>
            <a:r>
              <a:rPr sz="1059" dirty="0">
                <a:solidFill>
                  <a:prstClr val="black"/>
                </a:solidFill>
                <a:latin typeface="Courier New"/>
                <a:cs typeface="Courier New"/>
              </a:rPr>
              <a:t>$</a:t>
            </a:r>
            <a:r>
              <a:rPr sz="1059" spc="-62" dirty="0">
                <a:solidFill>
                  <a:prstClr val="black"/>
                </a:solidFill>
                <a:latin typeface="Courier New"/>
                <a:cs typeface="Courier New"/>
              </a:rPr>
              <a:t> </a:t>
            </a:r>
            <a:r>
              <a:rPr sz="1059" spc="9" dirty="0">
                <a:solidFill>
                  <a:prstClr val="black"/>
                </a:solidFill>
                <a:latin typeface="Courier New"/>
                <a:cs typeface="Courier New"/>
              </a:rPr>
              <a:t>bc</a:t>
            </a:r>
            <a:endParaRPr sz="1059">
              <a:solidFill>
                <a:prstClr val="black"/>
              </a:solidFill>
              <a:latin typeface="Courier New"/>
              <a:cs typeface="Courier New"/>
            </a:endParaRPr>
          </a:p>
          <a:p>
            <a:pPr marL="542394" indent="-222449" defTabSz="806867">
              <a:spcBef>
                <a:spcPts val="529"/>
              </a:spcBef>
              <a:buClr>
                <a:srgbClr val="DD8046"/>
              </a:buClr>
              <a:buSzPct val="75000"/>
              <a:buFont typeface="Wingdings"/>
              <a:buChar char=""/>
              <a:tabLst>
                <a:tab pos="541833" algn="l"/>
                <a:tab pos="542954" algn="l"/>
              </a:tabLst>
            </a:pPr>
            <a:r>
              <a:rPr sz="1059" spc="-4" dirty="0">
                <a:solidFill>
                  <a:prstClr val="black"/>
                </a:solidFill>
                <a:latin typeface="Courier New"/>
                <a:cs typeface="Courier New"/>
              </a:rPr>
              <a:t>5.3+5</a:t>
            </a:r>
            <a:endParaRPr sz="1059">
              <a:solidFill>
                <a:prstClr val="black"/>
              </a:solidFill>
              <a:latin typeface="Courier New"/>
              <a:cs typeface="Courier New"/>
            </a:endParaRPr>
          </a:p>
          <a:p>
            <a:pPr marL="542394" indent="-222449" defTabSz="806867">
              <a:spcBef>
                <a:spcPts val="529"/>
              </a:spcBef>
              <a:buClr>
                <a:srgbClr val="DD8046"/>
              </a:buClr>
              <a:buSzPct val="75000"/>
              <a:buFont typeface="Wingdings"/>
              <a:buChar char=""/>
              <a:tabLst>
                <a:tab pos="541833" algn="l"/>
                <a:tab pos="542954" algn="l"/>
              </a:tabLst>
            </a:pPr>
            <a:r>
              <a:rPr sz="1059" dirty="0">
                <a:solidFill>
                  <a:prstClr val="black"/>
                </a:solidFill>
                <a:latin typeface="Courier New"/>
                <a:cs typeface="Courier New"/>
              </a:rPr>
              <a:t>10.3</a:t>
            </a:r>
            <a:endParaRPr sz="1059">
              <a:solidFill>
                <a:prstClr val="black"/>
              </a:solidFill>
              <a:latin typeface="Courier New"/>
              <a:cs typeface="Courier New"/>
            </a:endParaRPr>
          </a:p>
        </p:txBody>
      </p:sp>
      <p:sp>
        <p:nvSpPr>
          <p:cNvPr id="11" name="object 11"/>
          <p:cNvSpPr txBox="1"/>
          <p:nvPr/>
        </p:nvSpPr>
        <p:spPr>
          <a:xfrm>
            <a:off x="5550385" y="5128035"/>
            <a:ext cx="237565" cy="228054"/>
          </a:xfrm>
          <a:prstGeom prst="rect">
            <a:avLst/>
          </a:prstGeom>
        </p:spPr>
        <p:txBody>
          <a:bodyPr vert="horz" wrap="square" lIns="0" tIns="10646" rIns="0" bIns="0" rtlCol="0">
            <a:spAutoFit/>
          </a:bodyPr>
          <a:lstStyle/>
          <a:p>
            <a:pPr marL="11206" defTabSz="806867">
              <a:spcBef>
                <a:spcPts val="84"/>
              </a:spcBef>
            </a:pPr>
            <a:r>
              <a:rPr sz="1412" spc="-4" dirty="0">
                <a:solidFill>
                  <a:prstClr val="black"/>
                </a:solidFill>
                <a:latin typeface="Courier New"/>
                <a:cs typeface="Courier New"/>
              </a:rPr>
              <a:t>-l</a:t>
            </a:r>
            <a:endParaRPr sz="1412">
              <a:solidFill>
                <a:prstClr val="black"/>
              </a:solidFill>
              <a:latin typeface="Courier New"/>
              <a:cs typeface="Courier New"/>
            </a:endParaRPr>
          </a:p>
        </p:txBody>
      </p:sp>
      <p:sp>
        <p:nvSpPr>
          <p:cNvPr id="12" name="object 12"/>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53</a:t>
            </a:r>
            <a:endParaRPr sz="1235">
              <a:solidFill>
                <a:prstClr val="black"/>
              </a:solidFill>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6" y="418046"/>
            <a:ext cx="7087160" cy="553976"/>
          </a:xfrm>
          <a:prstGeom prst="rect">
            <a:avLst/>
          </a:prstGeom>
        </p:spPr>
        <p:txBody>
          <a:bodyPr vert="horz" wrap="square" lIns="0" tIns="10646" rIns="0" bIns="0" rtlCol="0">
            <a:spAutoFit/>
          </a:bodyPr>
          <a:lstStyle/>
          <a:p>
            <a:pPr marL="11206">
              <a:spcBef>
                <a:spcPts val="84"/>
              </a:spcBef>
            </a:pPr>
            <a:r>
              <a:rPr sz="3530" spc="-180" dirty="0"/>
              <a:t>Manipu</a:t>
            </a:r>
            <a:r>
              <a:rPr sz="3530" spc="-71" dirty="0"/>
              <a:t>l</a:t>
            </a:r>
            <a:r>
              <a:rPr sz="3530" spc="-141" dirty="0"/>
              <a:t>ation</a:t>
            </a:r>
            <a:r>
              <a:rPr sz="3530" spc="49" dirty="0"/>
              <a:t> </a:t>
            </a:r>
            <a:r>
              <a:rPr sz="3530" spc="-269" dirty="0"/>
              <a:t>des</a:t>
            </a:r>
            <a:r>
              <a:rPr sz="3530" spc="35" dirty="0"/>
              <a:t> </a:t>
            </a:r>
            <a:r>
              <a:rPr sz="3530" spc="-269" dirty="0"/>
              <a:t>c</a:t>
            </a:r>
            <a:r>
              <a:rPr sz="3530" spc="-212" dirty="0"/>
              <a:t>haîn</a:t>
            </a:r>
            <a:r>
              <a:rPr sz="3530" spc="-243" dirty="0"/>
              <a:t>e</a:t>
            </a:r>
            <a:r>
              <a:rPr sz="3530" spc="-591" dirty="0"/>
              <a:t>s</a:t>
            </a:r>
            <a:r>
              <a:rPr sz="3530" spc="35" dirty="0"/>
              <a:t> </a:t>
            </a:r>
            <a:r>
              <a:rPr sz="3530" spc="-110" dirty="0"/>
              <a:t>de</a:t>
            </a:r>
            <a:r>
              <a:rPr sz="3530" spc="35" dirty="0"/>
              <a:t> </a:t>
            </a:r>
            <a:r>
              <a:rPr sz="3530" spc="-163" dirty="0"/>
              <a:t>ca</a:t>
            </a:r>
            <a:r>
              <a:rPr sz="3530" spc="-128" dirty="0"/>
              <a:t>r</a:t>
            </a:r>
            <a:r>
              <a:rPr sz="3530" spc="-207" dirty="0"/>
              <a:t>actères</a:t>
            </a:r>
            <a:endParaRPr sz="3530"/>
          </a:p>
        </p:txBody>
      </p:sp>
      <p:sp>
        <p:nvSpPr>
          <p:cNvPr id="3" name="object 3"/>
          <p:cNvSpPr txBox="1"/>
          <p:nvPr/>
        </p:nvSpPr>
        <p:spPr>
          <a:xfrm>
            <a:off x="1832654" y="1166087"/>
            <a:ext cx="8700875" cy="5177835"/>
          </a:xfrm>
          <a:prstGeom prst="rect">
            <a:avLst/>
          </a:prstGeom>
        </p:spPr>
        <p:txBody>
          <a:bodyPr vert="horz" wrap="square" lIns="0" tIns="107576" rIns="0" bIns="0" rtlCol="0">
            <a:spAutoFit/>
          </a:bodyPr>
          <a:lstStyle/>
          <a:p>
            <a:pPr marL="22413" defTabSz="806867">
              <a:spcBef>
                <a:spcPts val="847"/>
              </a:spcBef>
            </a:pPr>
            <a:r>
              <a:rPr sz="1235" b="1" spc="-66" dirty="0">
                <a:solidFill>
                  <a:srgbClr val="FFFFFF"/>
                </a:solidFill>
                <a:latin typeface="Arial"/>
                <a:cs typeface="Arial"/>
              </a:rPr>
              <a:t>54</a:t>
            </a:r>
            <a:endParaRPr sz="1235" dirty="0">
              <a:solidFill>
                <a:prstClr val="black"/>
              </a:solidFill>
              <a:latin typeface="Arial"/>
              <a:cs typeface="Arial"/>
            </a:endParaRPr>
          </a:p>
          <a:p>
            <a:pPr defTabSz="806867">
              <a:spcBef>
                <a:spcPts val="22"/>
              </a:spcBef>
            </a:pPr>
            <a:endParaRPr sz="1103" dirty="0">
              <a:solidFill>
                <a:prstClr val="black"/>
              </a:solidFill>
              <a:latin typeface="Arial"/>
              <a:cs typeface="Arial"/>
            </a:endParaRPr>
          </a:p>
          <a:p>
            <a:pPr marL="350203" marR="163054" indent="-309299" defTabSz="806867">
              <a:buClr>
                <a:srgbClr val="DD8046"/>
              </a:buClr>
              <a:buSzPct val="60416"/>
              <a:buFont typeface="Wingdings"/>
              <a:buChar char=""/>
              <a:tabLst>
                <a:tab pos="350203" algn="l"/>
                <a:tab pos="350763" algn="l"/>
              </a:tabLst>
            </a:pPr>
            <a:r>
              <a:rPr sz="2118" b="1" spc="-199" dirty="0">
                <a:solidFill>
                  <a:prstClr val="black"/>
                </a:solidFill>
                <a:latin typeface="Arial"/>
                <a:cs typeface="Arial"/>
              </a:rPr>
              <a:t>Longueur</a:t>
            </a:r>
            <a:r>
              <a:rPr sz="2118" b="1" spc="-18" dirty="0">
                <a:solidFill>
                  <a:prstClr val="black"/>
                </a:solidFill>
                <a:latin typeface="Arial"/>
                <a:cs typeface="Arial"/>
              </a:rPr>
              <a:t> </a:t>
            </a:r>
            <a:r>
              <a:rPr sz="2118" b="1" spc="-168" dirty="0">
                <a:solidFill>
                  <a:prstClr val="black"/>
                </a:solidFill>
                <a:latin typeface="Arial"/>
                <a:cs typeface="Arial"/>
              </a:rPr>
              <a:t>de</a:t>
            </a:r>
            <a:r>
              <a:rPr sz="2118" b="1" spc="-22" dirty="0">
                <a:solidFill>
                  <a:prstClr val="black"/>
                </a:solidFill>
                <a:latin typeface="Arial"/>
                <a:cs typeface="Arial"/>
              </a:rPr>
              <a:t> </a:t>
            </a:r>
            <a:r>
              <a:rPr sz="2118" b="1" spc="-172" dirty="0">
                <a:solidFill>
                  <a:prstClr val="black"/>
                </a:solidFill>
                <a:latin typeface="Arial"/>
                <a:cs typeface="Arial"/>
              </a:rPr>
              <a:t>chaînes</a:t>
            </a:r>
            <a:r>
              <a:rPr sz="2118" b="1" spc="-22" dirty="0">
                <a:solidFill>
                  <a:prstClr val="black"/>
                </a:solidFill>
                <a:latin typeface="Arial"/>
                <a:cs typeface="Arial"/>
              </a:rPr>
              <a:t> </a:t>
            </a:r>
            <a:r>
              <a:rPr sz="2118" b="1" spc="-168" dirty="0">
                <a:solidFill>
                  <a:prstClr val="black"/>
                </a:solidFill>
                <a:latin typeface="Arial"/>
                <a:cs typeface="Arial"/>
              </a:rPr>
              <a:t>de</a:t>
            </a:r>
            <a:r>
              <a:rPr sz="2118" b="1" spc="-26" dirty="0">
                <a:solidFill>
                  <a:prstClr val="black"/>
                </a:solidFill>
                <a:latin typeface="Arial"/>
                <a:cs typeface="Arial"/>
              </a:rPr>
              <a:t> </a:t>
            </a:r>
            <a:r>
              <a:rPr sz="2118" b="1" spc="-180" dirty="0">
                <a:solidFill>
                  <a:prstClr val="black"/>
                </a:solidFill>
                <a:latin typeface="Arial"/>
                <a:cs typeface="Arial"/>
              </a:rPr>
              <a:t>caractères</a:t>
            </a:r>
            <a:r>
              <a:rPr sz="2118" b="1" spc="-22" dirty="0">
                <a:solidFill>
                  <a:prstClr val="black"/>
                </a:solidFill>
                <a:latin typeface="Arial"/>
                <a:cs typeface="Arial"/>
              </a:rPr>
              <a:t> </a:t>
            </a:r>
            <a:r>
              <a:rPr sz="2118" spc="-93" dirty="0">
                <a:solidFill>
                  <a:prstClr val="black"/>
                </a:solidFill>
                <a:latin typeface="Microsoft Sans Serif"/>
                <a:cs typeface="Microsoft Sans Serif"/>
              </a:rPr>
              <a:t>:le</a:t>
            </a:r>
            <a:r>
              <a:rPr sz="2118" spc="22" dirty="0">
                <a:solidFill>
                  <a:prstClr val="black"/>
                </a:solidFill>
                <a:latin typeface="Microsoft Sans Serif"/>
                <a:cs typeface="Microsoft Sans Serif"/>
              </a:rPr>
              <a:t> </a:t>
            </a:r>
            <a:r>
              <a:rPr sz="2118" spc="-88" dirty="0">
                <a:solidFill>
                  <a:prstClr val="black"/>
                </a:solidFill>
                <a:latin typeface="Microsoft Sans Serif"/>
                <a:cs typeface="Microsoft Sans Serif"/>
              </a:rPr>
              <a:t>premier</a:t>
            </a:r>
            <a:r>
              <a:rPr sz="2118" spc="22" dirty="0">
                <a:solidFill>
                  <a:prstClr val="black"/>
                </a:solidFill>
                <a:latin typeface="Microsoft Sans Serif"/>
                <a:cs typeface="Microsoft Sans Serif"/>
              </a:rPr>
              <a:t> </a:t>
            </a:r>
            <a:r>
              <a:rPr sz="2118" spc="-88" dirty="0">
                <a:solidFill>
                  <a:prstClr val="black"/>
                </a:solidFill>
                <a:latin typeface="Microsoft Sans Serif"/>
                <a:cs typeface="Microsoft Sans Serif"/>
              </a:rPr>
              <a:t>caractère</a:t>
            </a:r>
            <a:r>
              <a:rPr sz="2118" spc="31" dirty="0">
                <a:solidFill>
                  <a:prstClr val="black"/>
                </a:solidFill>
                <a:latin typeface="Microsoft Sans Serif"/>
                <a:cs typeface="Microsoft Sans Serif"/>
              </a:rPr>
              <a:t> </a:t>
            </a:r>
            <a:r>
              <a:rPr sz="2118" spc="-128" dirty="0">
                <a:solidFill>
                  <a:prstClr val="black"/>
                </a:solidFill>
                <a:latin typeface="Microsoft Sans Serif"/>
                <a:cs typeface="Microsoft Sans Serif"/>
              </a:rPr>
              <a:t>d'une</a:t>
            </a:r>
            <a:r>
              <a:rPr sz="2118" spc="26" dirty="0">
                <a:solidFill>
                  <a:prstClr val="black"/>
                </a:solidFill>
                <a:latin typeface="Microsoft Sans Serif"/>
                <a:cs typeface="Microsoft Sans Serif"/>
              </a:rPr>
              <a:t> </a:t>
            </a:r>
            <a:r>
              <a:rPr sz="2118" spc="-137" dirty="0">
                <a:solidFill>
                  <a:prstClr val="black"/>
                </a:solidFill>
                <a:latin typeface="Microsoft Sans Serif"/>
                <a:cs typeface="Microsoft Sans Serif"/>
              </a:rPr>
              <a:t>chaine</a:t>
            </a:r>
            <a:r>
              <a:rPr sz="2118" spc="9" dirty="0">
                <a:solidFill>
                  <a:prstClr val="black"/>
                </a:solidFill>
                <a:latin typeface="Microsoft Sans Serif"/>
                <a:cs typeface="Microsoft Sans Serif"/>
              </a:rPr>
              <a:t> </a:t>
            </a:r>
            <a:r>
              <a:rPr sz="2118" spc="-13" dirty="0">
                <a:solidFill>
                  <a:prstClr val="black"/>
                </a:solidFill>
                <a:latin typeface="Microsoft Sans Serif"/>
                <a:cs typeface="Microsoft Sans Serif"/>
              </a:rPr>
              <a:t>a </a:t>
            </a:r>
            <a:r>
              <a:rPr sz="2118" spc="-547" dirty="0">
                <a:solidFill>
                  <a:prstClr val="black"/>
                </a:solidFill>
                <a:latin typeface="Microsoft Sans Serif"/>
                <a:cs typeface="Microsoft Sans Serif"/>
              </a:rPr>
              <a:t> </a:t>
            </a:r>
            <a:r>
              <a:rPr sz="2118" spc="-97" dirty="0">
                <a:solidFill>
                  <a:prstClr val="black"/>
                </a:solidFill>
                <a:latin typeface="Microsoft Sans Serif"/>
                <a:cs typeface="Microsoft Sans Serif"/>
              </a:rPr>
              <a:t>pour</a:t>
            </a:r>
            <a:r>
              <a:rPr sz="2118" spc="18" dirty="0">
                <a:solidFill>
                  <a:prstClr val="black"/>
                </a:solidFill>
                <a:latin typeface="Microsoft Sans Serif"/>
                <a:cs typeface="Microsoft Sans Serif"/>
              </a:rPr>
              <a:t> </a:t>
            </a:r>
            <a:r>
              <a:rPr sz="2118" spc="-110" dirty="0">
                <a:solidFill>
                  <a:prstClr val="black"/>
                </a:solidFill>
                <a:latin typeface="Microsoft Sans Serif"/>
                <a:cs typeface="Microsoft Sans Serif"/>
              </a:rPr>
              <a:t>indice</a:t>
            </a:r>
            <a:r>
              <a:rPr sz="2118" spc="4" dirty="0">
                <a:solidFill>
                  <a:prstClr val="black"/>
                </a:solidFill>
                <a:latin typeface="Microsoft Sans Serif"/>
                <a:cs typeface="Microsoft Sans Serif"/>
              </a:rPr>
              <a:t> </a:t>
            </a:r>
            <a:r>
              <a:rPr sz="2118" spc="-13" dirty="0">
                <a:solidFill>
                  <a:prstClr val="black"/>
                </a:solidFill>
                <a:latin typeface="Microsoft Sans Serif"/>
                <a:cs typeface="Microsoft Sans Serif"/>
              </a:rPr>
              <a:t>0</a:t>
            </a:r>
            <a:endParaRPr sz="2118" dirty="0">
              <a:solidFill>
                <a:prstClr val="black"/>
              </a:solidFill>
              <a:latin typeface="Microsoft Sans Serif"/>
              <a:cs typeface="Microsoft Sans Serif"/>
            </a:endParaRPr>
          </a:p>
          <a:p>
            <a:pPr marL="397270" defTabSz="806867">
              <a:spcBef>
                <a:spcPts val="454"/>
              </a:spcBef>
              <a:tabLst>
                <a:tab pos="1961694" algn="l"/>
                <a:tab pos="2941701" algn="l"/>
                <a:tab pos="3338410" algn="l"/>
                <a:tab pos="3664519" algn="l"/>
                <a:tab pos="4628837" algn="l"/>
                <a:tab pos="5132568" algn="l"/>
              </a:tabLst>
            </a:pPr>
            <a:r>
              <a:rPr sz="1324" spc="-35" dirty="0">
                <a:solidFill>
                  <a:srgbClr val="93B6D2"/>
                </a:solidFill>
                <a:latin typeface="Microsoft Sans Serif"/>
                <a:cs typeface="Microsoft Sans Serif"/>
              </a:rPr>
              <a:t>🞑</a:t>
            </a:r>
            <a:r>
              <a:rPr sz="1324" spc="529" dirty="0">
                <a:solidFill>
                  <a:srgbClr val="93B6D2"/>
                </a:solidFill>
                <a:latin typeface="Microsoft Sans Serif"/>
                <a:cs typeface="Microsoft Sans Serif"/>
              </a:rPr>
              <a:t> </a:t>
            </a:r>
            <a:r>
              <a:rPr sz="1941" spc="-4" dirty="0">
                <a:solidFill>
                  <a:prstClr val="black"/>
                </a:solidFill>
                <a:latin typeface="Courier New"/>
                <a:cs typeface="Courier New"/>
              </a:rPr>
              <a:t>${#var}</a:t>
            </a:r>
            <a:r>
              <a:rPr sz="1941" spc="-591" dirty="0">
                <a:solidFill>
                  <a:prstClr val="black"/>
                </a:solidFill>
                <a:latin typeface="Courier New"/>
                <a:cs typeface="Courier New"/>
              </a:rPr>
              <a:t> </a:t>
            </a:r>
            <a:r>
              <a:rPr sz="1941" spc="-115" dirty="0">
                <a:solidFill>
                  <a:prstClr val="black"/>
                </a:solidFill>
                <a:latin typeface="Microsoft Sans Serif"/>
                <a:cs typeface="Microsoft Sans Serif"/>
              </a:rPr>
              <a:t>:	</a:t>
            </a:r>
            <a:r>
              <a:rPr sz="1941" spc="-119" dirty="0">
                <a:solidFill>
                  <a:prstClr val="black"/>
                </a:solidFill>
                <a:latin typeface="Microsoft Sans Serif"/>
                <a:cs typeface="Microsoft Sans Serif"/>
              </a:rPr>
              <a:t>longueur	</a:t>
            </a:r>
            <a:r>
              <a:rPr sz="1941" spc="-62" dirty="0">
                <a:solidFill>
                  <a:prstClr val="black"/>
                </a:solidFill>
                <a:latin typeface="Microsoft Sans Serif"/>
                <a:cs typeface="Microsoft Sans Serif"/>
              </a:rPr>
              <a:t>de	</a:t>
            </a:r>
            <a:r>
              <a:rPr sz="1941" spc="-18" dirty="0">
                <a:solidFill>
                  <a:prstClr val="black"/>
                </a:solidFill>
                <a:latin typeface="Microsoft Sans Serif"/>
                <a:cs typeface="Microsoft Sans Serif"/>
              </a:rPr>
              <a:t>la	</a:t>
            </a:r>
            <a:r>
              <a:rPr sz="1941" spc="-44" dirty="0">
                <a:solidFill>
                  <a:prstClr val="black"/>
                </a:solidFill>
                <a:latin typeface="Microsoft Sans Serif"/>
                <a:cs typeface="Microsoft Sans Serif"/>
              </a:rPr>
              <a:t>variable	</a:t>
            </a:r>
            <a:r>
              <a:rPr sz="1941" spc="-124" dirty="0">
                <a:solidFill>
                  <a:prstClr val="black"/>
                </a:solidFill>
                <a:latin typeface="Microsoft Sans Serif"/>
                <a:cs typeface="Microsoft Sans Serif"/>
              </a:rPr>
              <a:t>(</a:t>
            </a:r>
            <a:r>
              <a:rPr sz="1941" spc="26" dirty="0">
                <a:solidFill>
                  <a:prstClr val="black"/>
                </a:solidFill>
                <a:latin typeface="Microsoft Sans Serif"/>
                <a:cs typeface="Microsoft Sans Serif"/>
              </a:rPr>
              <a:t> </a:t>
            </a:r>
            <a:r>
              <a:rPr sz="1941" spc="-172" dirty="0">
                <a:solidFill>
                  <a:prstClr val="black"/>
                </a:solidFill>
                <a:latin typeface="Microsoft Sans Serif"/>
                <a:cs typeface="Microsoft Sans Serif"/>
              </a:rPr>
              <a:t>en	</a:t>
            </a:r>
            <a:r>
              <a:rPr sz="1941" spc="-110" dirty="0">
                <a:solidFill>
                  <a:prstClr val="black"/>
                </a:solidFill>
                <a:latin typeface="Microsoft Sans Serif"/>
                <a:cs typeface="Microsoft Sans Serif"/>
              </a:rPr>
              <a:t>caractères)</a:t>
            </a:r>
            <a:endParaRPr sz="1941" dirty="0">
              <a:solidFill>
                <a:prstClr val="black"/>
              </a:solidFill>
              <a:latin typeface="Microsoft Sans Serif"/>
              <a:cs typeface="Microsoft Sans Serif"/>
            </a:endParaRPr>
          </a:p>
          <a:p>
            <a:pPr marL="397270" defTabSz="806867">
              <a:spcBef>
                <a:spcPts val="499"/>
              </a:spcBef>
            </a:pPr>
            <a:r>
              <a:rPr sz="1324" spc="-35" dirty="0">
                <a:solidFill>
                  <a:srgbClr val="93B6D2"/>
                </a:solidFill>
                <a:latin typeface="Microsoft Sans Serif"/>
                <a:cs typeface="Microsoft Sans Serif"/>
              </a:rPr>
              <a:t>🞑</a:t>
            </a:r>
            <a:r>
              <a:rPr sz="1324" spc="202" dirty="0">
                <a:solidFill>
                  <a:srgbClr val="93B6D2"/>
                </a:solidFill>
                <a:latin typeface="Microsoft Sans Serif"/>
                <a:cs typeface="Microsoft Sans Serif"/>
              </a:rPr>
              <a:t> </a:t>
            </a:r>
            <a:r>
              <a:rPr sz="1941" spc="-4" dirty="0">
                <a:solidFill>
                  <a:prstClr val="black"/>
                </a:solidFill>
                <a:latin typeface="Courier New"/>
                <a:cs typeface="Courier New"/>
              </a:rPr>
              <a:t>expr</a:t>
            </a:r>
            <a:r>
              <a:rPr sz="1941" spc="-18" dirty="0">
                <a:solidFill>
                  <a:prstClr val="black"/>
                </a:solidFill>
                <a:latin typeface="Courier New"/>
                <a:cs typeface="Courier New"/>
              </a:rPr>
              <a:t> </a:t>
            </a:r>
            <a:r>
              <a:rPr sz="1941" dirty="0">
                <a:solidFill>
                  <a:prstClr val="black"/>
                </a:solidFill>
                <a:latin typeface="Courier New"/>
                <a:cs typeface="Courier New"/>
              </a:rPr>
              <a:t>length </a:t>
            </a:r>
            <a:r>
              <a:rPr sz="1941" spc="-4" dirty="0">
                <a:solidFill>
                  <a:prstClr val="black"/>
                </a:solidFill>
                <a:latin typeface="Courier New"/>
                <a:cs typeface="Courier New"/>
              </a:rPr>
              <a:t>$var</a:t>
            </a:r>
            <a:endParaRPr sz="1941" dirty="0">
              <a:solidFill>
                <a:prstClr val="black"/>
              </a:solidFill>
              <a:latin typeface="Courier New"/>
              <a:cs typeface="Courier New"/>
            </a:endParaRPr>
          </a:p>
          <a:p>
            <a:pPr marL="397270" defTabSz="806867">
              <a:spcBef>
                <a:spcPts val="529"/>
              </a:spcBef>
              <a:tabLst>
                <a:tab pos="4075797" algn="l"/>
              </a:tabLst>
            </a:pPr>
            <a:r>
              <a:rPr sz="1324" spc="-35" dirty="0">
                <a:solidFill>
                  <a:srgbClr val="93B6D2"/>
                </a:solidFill>
                <a:latin typeface="Microsoft Sans Serif"/>
                <a:cs typeface="Microsoft Sans Serif"/>
              </a:rPr>
              <a:t>🞑</a:t>
            </a:r>
            <a:r>
              <a:rPr sz="1324" spc="534" dirty="0">
                <a:solidFill>
                  <a:srgbClr val="93B6D2"/>
                </a:solidFill>
                <a:latin typeface="Microsoft Sans Serif"/>
                <a:cs typeface="Microsoft Sans Serif"/>
              </a:rPr>
              <a:t> </a:t>
            </a:r>
            <a:r>
              <a:rPr sz="1941" b="1" spc="-4" dirty="0">
                <a:solidFill>
                  <a:prstClr val="black"/>
                </a:solidFill>
                <a:latin typeface="Courier New"/>
                <a:cs typeface="Courier New"/>
              </a:rPr>
              <a:t>Exemple</a:t>
            </a:r>
            <a:r>
              <a:rPr sz="1941" b="1" spc="22" dirty="0">
                <a:solidFill>
                  <a:prstClr val="black"/>
                </a:solidFill>
                <a:latin typeface="Courier New"/>
                <a:cs typeface="Courier New"/>
              </a:rPr>
              <a:t> </a:t>
            </a:r>
            <a:r>
              <a:rPr sz="1941" spc="-4" dirty="0">
                <a:solidFill>
                  <a:prstClr val="black"/>
                </a:solidFill>
                <a:latin typeface="Courier New"/>
                <a:cs typeface="Courier New"/>
              </a:rPr>
              <a:t>:</a:t>
            </a:r>
            <a:r>
              <a:rPr sz="1941" spc="22" dirty="0">
                <a:solidFill>
                  <a:prstClr val="black"/>
                </a:solidFill>
                <a:latin typeface="Courier New"/>
                <a:cs typeface="Courier New"/>
              </a:rPr>
              <a:t> </a:t>
            </a:r>
            <a:r>
              <a:rPr sz="1941" dirty="0">
                <a:solidFill>
                  <a:prstClr val="black"/>
                </a:solidFill>
                <a:latin typeface="Courier New"/>
                <a:cs typeface="Courier New"/>
              </a:rPr>
              <a:t>var="abcde"	</a:t>
            </a:r>
            <a:r>
              <a:rPr sz="1941" spc="-4" dirty="0">
                <a:solidFill>
                  <a:prstClr val="black"/>
                </a:solidFill>
                <a:latin typeface="Courier New"/>
                <a:cs typeface="Courier New"/>
              </a:rPr>
              <a:t>;echo </a:t>
            </a:r>
            <a:r>
              <a:rPr sz="1941" dirty="0">
                <a:solidFill>
                  <a:prstClr val="black"/>
                </a:solidFill>
                <a:latin typeface="Courier New"/>
                <a:cs typeface="Courier New"/>
              </a:rPr>
              <a:t>${#var}</a:t>
            </a:r>
            <a:r>
              <a:rPr sz="1941" spc="-18" dirty="0">
                <a:solidFill>
                  <a:prstClr val="black"/>
                </a:solidFill>
                <a:latin typeface="Courier New"/>
                <a:cs typeface="Courier New"/>
              </a:rPr>
              <a:t> </a:t>
            </a:r>
            <a:r>
              <a:rPr sz="1941" dirty="0">
                <a:solidFill>
                  <a:prstClr val="black"/>
                </a:solidFill>
                <a:latin typeface="Courier New"/>
                <a:cs typeface="Courier New"/>
              </a:rPr>
              <a:t>//affiche</a:t>
            </a:r>
            <a:r>
              <a:rPr sz="1941" spc="-9" dirty="0">
                <a:solidFill>
                  <a:prstClr val="black"/>
                </a:solidFill>
                <a:latin typeface="Courier New"/>
                <a:cs typeface="Courier New"/>
              </a:rPr>
              <a:t> </a:t>
            </a:r>
            <a:r>
              <a:rPr sz="1941" spc="-4" dirty="0">
                <a:solidFill>
                  <a:prstClr val="black"/>
                </a:solidFill>
                <a:latin typeface="Courier New"/>
                <a:cs typeface="Courier New"/>
              </a:rPr>
              <a:t>5</a:t>
            </a:r>
            <a:endParaRPr sz="1941" dirty="0">
              <a:solidFill>
                <a:prstClr val="black"/>
              </a:solidFill>
              <a:latin typeface="Courier New"/>
              <a:cs typeface="Courier New"/>
            </a:endParaRPr>
          </a:p>
          <a:p>
            <a:pPr defTabSz="806867">
              <a:spcBef>
                <a:spcPts val="49"/>
              </a:spcBef>
            </a:pPr>
            <a:endParaRPr sz="3221" dirty="0">
              <a:solidFill>
                <a:prstClr val="black"/>
              </a:solidFill>
              <a:latin typeface="Courier New"/>
              <a:cs typeface="Courier New"/>
            </a:endParaRPr>
          </a:p>
          <a:p>
            <a:pPr marL="343479" indent="-303135" defTabSz="806867">
              <a:buClr>
                <a:srgbClr val="93B6D2"/>
              </a:buClr>
              <a:buSzPct val="60000"/>
              <a:buFont typeface="Wingdings"/>
              <a:buChar char=""/>
              <a:tabLst>
                <a:tab pos="343479" algn="l"/>
                <a:tab pos="344039" algn="l"/>
              </a:tabLst>
            </a:pPr>
            <a:r>
              <a:rPr sz="2206" b="1" spc="-202" dirty="0">
                <a:solidFill>
                  <a:prstClr val="black"/>
                </a:solidFill>
                <a:latin typeface="Arial"/>
                <a:cs typeface="Arial"/>
              </a:rPr>
              <a:t>Ext</a:t>
            </a:r>
            <a:r>
              <a:rPr sz="2206" b="1" spc="-137" dirty="0">
                <a:solidFill>
                  <a:prstClr val="black"/>
                </a:solidFill>
                <a:latin typeface="Arial"/>
                <a:cs typeface="Arial"/>
              </a:rPr>
              <a:t>r</a:t>
            </a:r>
            <a:r>
              <a:rPr sz="2206" b="1" spc="-190" dirty="0">
                <a:solidFill>
                  <a:prstClr val="black"/>
                </a:solidFill>
                <a:latin typeface="Arial"/>
                <a:cs typeface="Arial"/>
              </a:rPr>
              <a:t>a</a:t>
            </a:r>
            <a:r>
              <a:rPr sz="2206" b="1" spc="-199" dirty="0">
                <a:solidFill>
                  <a:prstClr val="black"/>
                </a:solidFill>
                <a:latin typeface="Arial"/>
                <a:cs typeface="Arial"/>
              </a:rPr>
              <a:t>c</a:t>
            </a:r>
            <a:r>
              <a:rPr sz="2206" b="1" spc="-128" dirty="0">
                <a:solidFill>
                  <a:prstClr val="black"/>
                </a:solidFill>
                <a:latin typeface="Arial"/>
                <a:cs typeface="Arial"/>
              </a:rPr>
              <a:t>tion</a:t>
            </a:r>
            <a:r>
              <a:rPr sz="2206" b="1" spc="-18" dirty="0">
                <a:solidFill>
                  <a:prstClr val="black"/>
                </a:solidFill>
                <a:latin typeface="Arial"/>
                <a:cs typeface="Arial"/>
              </a:rPr>
              <a:t> </a:t>
            </a:r>
            <a:r>
              <a:rPr sz="2206" b="1" spc="-163" dirty="0">
                <a:solidFill>
                  <a:prstClr val="black"/>
                </a:solidFill>
                <a:latin typeface="Arial"/>
                <a:cs typeface="Arial"/>
              </a:rPr>
              <a:t>de</a:t>
            </a:r>
            <a:r>
              <a:rPr sz="2206" b="1" spc="-18" dirty="0">
                <a:solidFill>
                  <a:prstClr val="black"/>
                </a:solidFill>
                <a:latin typeface="Arial"/>
                <a:cs typeface="Arial"/>
              </a:rPr>
              <a:t> </a:t>
            </a:r>
            <a:r>
              <a:rPr sz="2206" b="1" spc="-221" dirty="0">
                <a:solidFill>
                  <a:prstClr val="black"/>
                </a:solidFill>
                <a:latin typeface="Arial"/>
                <a:cs typeface="Arial"/>
              </a:rPr>
              <a:t>sous</a:t>
            </a:r>
            <a:r>
              <a:rPr sz="2206" b="1" spc="-40" dirty="0">
                <a:solidFill>
                  <a:prstClr val="black"/>
                </a:solidFill>
                <a:latin typeface="Arial"/>
                <a:cs typeface="Arial"/>
              </a:rPr>
              <a:t>-</a:t>
            </a:r>
            <a:r>
              <a:rPr sz="2206" b="1" spc="-180" dirty="0">
                <a:solidFill>
                  <a:prstClr val="black"/>
                </a:solidFill>
                <a:latin typeface="Arial"/>
                <a:cs typeface="Arial"/>
              </a:rPr>
              <a:t>ch</a:t>
            </a:r>
            <a:r>
              <a:rPr sz="2206" b="1" spc="-185" dirty="0">
                <a:solidFill>
                  <a:prstClr val="black"/>
                </a:solidFill>
                <a:latin typeface="Arial"/>
                <a:cs typeface="Arial"/>
              </a:rPr>
              <a:t>a</a:t>
            </a:r>
            <a:r>
              <a:rPr sz="2206" b="1" spc="-159" dirty="0">
                <a:solidFill>
                  <a:prstClr val="black"/>
                </a:solidFill>
                <a:latin typeface="Arial"/>
                <a:cs typeface="Arial"/>
              </a:rPr>
              <a:t>înes</a:t>
            </a:r>
            <a:r>
              <a:rPr sz="2206" b="1" spc="-53" dirty="0">
                <a:solidFill>
                  <a:prstClr val="black"/>
                </a:solidFill>
                <a:latin typeface="Arial"/>
                <a:cs typeface="Arial"/>
              </a:rPr>
              <a:t> </a:t>
            </a:r>
            <a:r>
              <a:rPr sz="2206" b="1" spc="-154" dirty="0">
                <a:solidFill>
                  <a:prstClr val="black"/>
                </a:solidFill>
                <a:latin typeface="Arial"/>
                <a:cs typeface="Arial"/>
              </a:rPr>
              <a:t>:</a:t>
            </a:r>
            <a:endParaRPr sz="2206" dirty="0">
              <a:solidFill>
                <a:prstClr val="black"/>
              </a:solidFill>
              <a:latin typeface="Arial"/>
              <a:cs typeface="Arial"/>
            </a:endParaRPr>
          </a:p>
          <a:p>
            <a:pPr marL="397270" marR="171459" defTabSz="806867">
              <a:lnSpc>
                <a:spcPts val="2418"/>
              </a:lnSpc>
              <a:spcBef>
                <a:spcPts val="146"/>
              </a:spcBef>
              <a:tabLst>
                <a:tab pos="662303" algn="l"/>
              </a:tabLst>
            </a:pPr>
            <a:r>
              <a:rPr sz="1103" spc="-35" dirty="0">
                <a:solidFill>
                  <a:srgbClr val="93B6D2"/>
                </a:solidFill>
                <a:latin typeface="Microsoft Sans Serif"/>
                <a:cs typeface="Microsoft Sans Serif"/>
              </a:rPr>
              <a:t>🞑	</a:t>
            </a:r>
            <a:r>
              <a:rPr sz="1588" spc="-9" dirty="0">
                <a:solidFill>
                  <a:prstClr val="black"/>
                </a:solidFill>
                <a:latin typeface="Courier New"/>
                <a:cs typeface="Courier New"/>
              </a:rPr>
              <a:t>${chaine:position}:</a:t>
            </a:r>
            <a:r>
              <a:rPr sz="1588" spc="-26" dirty="0">
                <a:solidFill>
                  <a:prstClr val="black"/>
                </a:solidFill>
                <a:latin typeface="Courier New"/>
                <a:cs typeface="Courier New"/>
              </a:rPr>
              <a:t> </a:t>
            </a:r>
            <a:r>
              <a:rPr sz="1588" spc="-62" dirty="0">
                <a:solidFill>
                  <a:prstClr val="black"/>
                </a:solidFill>
                <a:latin typeface="Microsoft Sans Serif"/>
                <a:cs typeface="Microsoft Sans Serif"/>
              </a:rPr>
              <a:t>Extrait</a:t>
            </a:r>
            <a:r>
              <a:rPr sz="1588" dirty="0">
                <a:solidFill>
                  <a:prstClr val="black"/>
                </a:solidFill>
                <a:latin typeface="Microsoft Sans Serif"/>
                <a:cs typeface="Microsoft Sans Serif"/>
              </a:rPr>
              <a:t> </a:t>
            </a:r>
            <a:r>
              <a:rPr sz="1588" spc="-154" dirty="0">
                <a:solidFill>
                  <a:prstClr val="black"/>
                </a:solidFill>
                <a:latin typeface="Microsoft Sans Serif"/>
                <a:cs typeface="Microsoft Sans Serif"/>
              </a:rPr>
              <a:t>une</a:t>
            </a:r>
            <a:r>
              <a:rPr sz="1588" spc="22" dirty="0">
                <a:solidFill>
                  <a:prstClr val="black"/>
                </a:solidFill>
                <a:latin typeface="Microsoft Sans Serif"/>
                <a:cs typeface="Microsoft Sans Serif"/>
              </a:rPr>
              <a:t> </a:t>
            </a:r>
            <a:r>
              <a:rPr sz="1588" spc="-132" dirty="0">
                <a:solidFill>
                  <a:prstClr val="black"/>
                </a:solidFill>
                <a:latin typeface="Microsoft Sans Serif"/>
                <a:cs typeface="Microsoft Sans Serif"/>
              </a:rPr>
              <a:t>sous-chaîne</a:t>
            </a:r>
            <a:r>
              <a:rPr sz="1588" spc="13" dirty="0">
                <a:solidFill>
                  <a:prstClr val="black"/>
                </a:solidFill>
                <a:latin typeface="Microsoft Sans Serif"/>
                <a:cs typeface="Microsoft Sans Serif"/>
              </a:rPr>
              <a:t> </a:t>
            </a:r>
            <a:r>
              <a:rPr sz="1588" spc="-49" dirty="0">
                <a:solidFill>
                  <a:prstClr val="black"/>
                </a:solidFill>
                <a:latin typeface="Microsoft Sans Serif"/>
                <a:cs typeface="Microsoft Sans Serif"/>
              </a:rPr>
              <a:t>de</a:t>
            </a:r>
            <a:r>
              <a:rPr sz="1588" spc="26" dirty="0">
                <a:solidFill>
                  <a:prstClr val="black"/>
                </a:solidFill>
                <a:latin typeface="Microsoft Sans Serif"/>
                <a:cs typeface="Microsoft Sans Serif"/>
              </a:rPr>
              <a:t> </a:t>
            </a:r>
            <a:r>
              <a:rPr sz="1588" spc="-4" dirty="0">
                <a:solidFill>
                  <a:prstClr val="black"/>
                </a:solidFill>
                <a:latin typeface="Courier New"/>
                <a:cs typeface="Courier New"/>
              </a:rPr>
              <a:t>$chaine</a:t>
            </a:r>
            <a:r>
              <a:rPr sz="1588" spc="-543" dirty="0">
                <a:solidFill>
                  <a:prstClr val="black"/>
                </a:solidFill>
                <a:latin typeface="Courier New"/>
                <a:cs typeface="Courier New"/>
              </a:rPr>
              <a:t> </a:t>
            </a:r>
            <a:r>
              <a:rPr sz="1588" spc="-9" dirty="0">
                <a:solidFill>
                  <a:prstClr val="black"/>
                </a:solidFill>
                <a:latin typeface="Microsoft Sans Serif"/>
                <a:cs typeface="Microsoft Sans Serif"/>
              </a:rPr>
              <a:t>à</a:t>
            </a:r>
            <a:r>
              <a:rPr sz="1588" spc="22" dirty="0">
                <a:solidFill>
                  <a:prstClr val="black"/>
                </a:solidFill>
                <a:latin typeface="Microsoft Sans Serif"/>
                <a:cs typeface="Microsoft Sans Serif"/>
              </a:rPr>
              <a:t> </a:t>
            </a:r>
            <a:r>
              <a:rPr sz="1588" spc="-4" dirty="0">
                <a:solidFill>
                  <a:prstClr val="black"/>
                </a:solidFill>
                <a:latin typeface="Microsoft Sans Serif"/>
                <a:cs typeface="Microsoft Sans Serif"/>
              </a:rPr>
              <a:t>partir</a:t>
            </a:r>
            <a:r>
              <a:rPr sz="1588" spc="22" dirty="0">
                <a:solidFill>
                  <a:prstClr val="black"/>
                </a:solidFill>
                <a:latin typeface="Microsoft Sans Serif"/>
                <a:cs typeface="Microsoft Sans Serif"/>
              </a:rPr>
              <a:t> </a:t>
            </a:r>
            <a:r>
              <a:rPr sz="1588" spc="-49" dirty="0">
                <a:solidFill>
                  <a:prstClr val="black"/>
                </a:solidFill>
                <a:latin typeface="Microsoft Sans Serif"/>
                <a:cs typeface="Microsoft Sans Serif"/>
              </a:rPr>
              <a:t>de</a:t>
            </a:r>
            <a:r>
              <a:rPr sz="1588" spc="18" dirty="0">
                <a:solidFill>
                  <a:prstClr val="black"/>
                </a:solidFill>
                <a:latin typeface="Microsoft Sans Serif"/>
                <a:cs typeface="Microsoft Sans Serif"/>
              </a:rPr>
              <a:t> </a:t>
            </a:r>
            <a:r>
              <a:rPr sz="1588" spc="-9" dirty="0">
                <a:solidFill>
                  <a:prstClr val="black"/>
                </a:solidFill>
                <a:latin typeface="Courier New"/>
                <a:cs typeface="Courier New"/>
              </a:rPr>
              <a:t>$position </a:t>
            </a:r>
            <a:r>
              <a:rPr sz="1588" spc="-940" dirty="0">
                <a:solidFill>
                  <a:prstClr val="black"/>
                </a:solidFill>
                <a:latin typeface="Courier New"/>
                <a:cs typeface="Courier New"/>
              </a:rPr>
              <a:t> </a:t>
            </a:r>
            <a:r>
              <a:rPr sz="1588" spc="-9" dirty="0">
                <a:solidFill>
                  <a:prstClr val="black"/>
                </a:solidFill>
                <a:latin typeface="Courier New"/>
                <a:cs typeface="Courier New"/>
              </a:rPr>
              <a:t>Phrase</a:t>
            </a:r>
            <a:r>
              <a:rPr sz="1588" dirty="0">
                <a:solidFill>
                  <a:prstClr val="black"/>
                </a:solidFill>
                <a:latin typeface="Courier New"/>
                <a:cs typeface="Courier New"/>
              </a:rPr>
              <a:t>=</a:t>
            </a:r>
            <a:r>
              <a:rPr sz="1588" spc="-9" dirty="0">
                <a:solidFill>
                  <a:prstClr val="black"/>
                </a:solidFill>
                <a:latin typeface="Courier New"/>
                <a:cs typeface="Courier New"/>
              </a:rPr>
              <a:t>"Pourtant</a:t>
            </a:r>
            <a:r>
              <a:rPr sz="1588" spc="-13" dirty="0">
                <a:solidFill>
                  <a:prstClr val="black"/>
                </a:solidFill>
                <a:latin typeface="Courier New"/>
                <a:cs typeface="Courier New"/>
              </a:rPr>
              <a:t> </a:t>
            </a:r>
            <a:r>
              <a:rPr sz="1588" spc="-9" dirty="0">
                <a:solidFill>
                  <a:prstClr val="black"/>
                </a:solidFill>
                <a:latin typeface="Courier New"/>
                <a:cs typeface="Courier New"/>
              </a:rPr>
              <a:t>elle tourne"</a:t>
            </a:r>
            <a:endParaRPr sz="1588" dirty="0">
              <a:solidFill>
                <a:prstClr val="black"/>
              </a:solidFill>
              <a:latin typeface="Courier New"/>
              <a:cs typeface="Courier New"/>
            </a:endParaRPr>
          </a:p>
          <a:p>
            <a:pPr marL="397270" defTabSz="806867">
              <a:spcBef>
                <a:spcPts val="379"/>
              </a:spcBef>
            </a:pPr>
            <a:r>
              <a:rPr sz="1588" spc="-9" dirty="0">
                <a:solidFill>
                  <a:prstClr val="black"/>
                </a:solidFill>
                <a:latin typeface="Courier New"/>
                <a:cs typeface="Courier New"/>
              </a:rPr>
              <a:t>echo</a:t>
            </a:r>
            <a:r>
              <a:rPr sz="1588" spc="-13" dirty="0">
                <a:solidFill>
                  <a:prstClr val="black"/>
                </a:solidFill>
                <a:latin typeface="Courier New"/>
                <a:cs typeface="Courier New"/>
              </a:rPr>
              <a:t> </a:t>
            </a:r>
            <a:r>
              <a:rPr sz="1588" spc="-9" dirty="0">
                <a:solidFill>
                  <a:prstClr val="black"/>
                </a:solidFill>
                <a:latin typeface="Courier New"/>
                <a:cs typeface="Courier New"/>
              </a:rPr>
              <a:t>${</a:t>
            </a:r>
            <a:r>
              <a:rPr lang="en-US" sz="1588" spc="-9" dirty="0">
                <a:solidFill>
                  <a:prstClr val="black"/>
                </a:solidFill>
                <a:latin typeface="Courier New"/>
                <a:cs typeface="Courier New"/>
              </a:rPr>
              <a:t>P</a:t>
            </a:r>
            <a:r>
              <a:rPr sz="1588" spc="-9" dirty="0">
                <a:solidFill>
                  <a:prstClr val="black"/>
                </a:solidFill>
                <a:latin typeface="Courier New"/>
                <a:cs typeface="Courier New"/>
              </a:rPr>
              <a:t>hrase:7}</a:t>
            </a:r>
            <a:r>
              <a:rPr sz="1588" spc="-13" dirty="0">
                <a:solidFill>
                  <a:prstClr val="black"/>
                </a:solidFill>
                <a:latin typeface="Courier New"/>
                <a:cs typeface="Courier New"/>
              </a:rPr>
              <a:t> </a:t>
            </a:r>
            <a:r>
              <a:rPr sz="1588" spc="-4" dirty="0">
                <a:solidFill>
                  <a:prstClr val="black"/>
                </a:solidFill>
                <a:latin typeface="Courier New"/>
                <a:cs typeface="Courier New"/>
              </a:rPr>
              <a:t>//</a:t>
            </a:r>
            <a:r>
              <a:rPr sz="1588" spc="-18" dirty="0">
                <a:solidFill>
                  <a:prstClr val="black"/>
                </a:solidFill>
                <a:latin typeface="Courier New"/>
                <a:cs typeface="Courier New"/>
              </a:rPr>
              <a:t> </a:t>
            </a:r>
            <a:r>
              <a:rPr sz="1588" spc="-9" dirty="0">
                <a:solidFill>
                  <a:prstClr val="black"/>
                </a:solidFill>
                <a:latin typeface="Courier New"/>
                <a:cs typeface="Courier New"/>
              </a:rPr>
              <a:t>affiche </a:t>
            </a:r>
            <a:r>
              <a:rPr sz="1588" dirty="0">
                <a:solidFill>
                  <a:prstClr val="black"/>
                </a:solidFill>
                <a:latin typeface="Courier New"/>
                <a:cs typeface="Courier New"/>
              </a:rPr>
              <a:t>«</a:t>
            </a:r>
            <a:r>
              <a:rPr lang="en-US" sz="1588" dirty="0">
                <a:solidFill>
                  <a:prstClr val="black"/>
                </a:solidFill>
                <a:latin typeface="Courier New"/>
                <a:cs typeface="Courier New"/>
              </a:rPr>
              <a:t>t</a:t>
            </a:r>
            <a:r>
              <a:rPr sz="1588" spc="-13" dirty="0">
                <a:solidFill>
                  <a:prstClr val="black"/>
                </a:solidFill>
                <a:latin typeface="Courier New"/>
                <a:cs typeface="Courier New"/>
              </a:rPr>
              <a:t> </a:t>
            </a:r>
            <a:r>
              <a:rPr sz="1588" spc="-9" dirty="0">
                <a:solidFill>
                  <a:prstClr val="black"/>
                </a:solidFill>
                <a:latin typeface="Courier New"/>
                <a:cs typeface="Courier New"/>
              </a:rPr>
              <a:t>elle</a:t>
            </a:r>
            <a:r>
              <a:rPr sz="1588" dirty="0">
                <a:solidFill>
                  <a:prstClr val="black"/>
                </a:solidFill>
                <a:latin typeface="Courier New"/>
                <a:cs typeface="Courier New"/>
              </a:rPr>
              <a:t> </a:t>
            </a:r>
            <a:r>
              <a:rPr sz="1588" spc="-9" dirty="0">
                <a:solidFill>
                  <a:prstClr val="black"/>
                </a:solidFill>
                <a:latin typeface="Courier New"/>
                <a:cs typeface="Courier New"/>
              </a:rPr>
              <a:t>tourne</a:t>
            </a:r>
            <a:r>
              <a:rPr sz="1588" spc="-26" dirty="0">
                <a:solidFill>
                  <a:prstClr val="black"/>
                </a:solidFill>
                <a:latin typeface="Courier New"/>
                <a:cs typeface="Courier New"/>
              </a:rPr>
              <a:t> </a:t>
            </a:r>
            <a:r>
              <a:rPr sz="1588" dirty="0">
                <a:solidFill>
                  <a:prstClr val="black"/>
                </a:solidFill>
                <a:latin typeface="Courier New"/>
                <a:cs typeface="Courier New"/>
              </a:rPr>
              <a:t>»</a:t>
            </a:r>
          </a:p>
          <a:p>
            <a:pPr defTabSz="806867">
              <a:spcBef>
                <a:spcPts val="31"/>
              </a:spcBef>
            </a:pPr>
            <a:endParaRPr sz="2338" dirty="0">
              <a:solidFill>
                <a:prstClr val="black"/>
              </a:solidFill>
              <a:latin typeface="Courier New"/>
              <a:cs typeface="Courier New"/>
            </a:endParaRPr>
          </a:p>
          <a:p>
            <a:pPr marL="662303" marR="38102" indent="-265594" defTabSz="806867">
              <a:lnSpc>
                <a:spcPct val="105300"/>
              </a:lnSpc>
              <a:tabLst>
                <a:tab pos="662303" algn="l"/>
              </a:tabLst>
            </a:pPr>
            <a:r>
              <a:rPr sz="1235" spc="-40" dirty="0">
                <a:solidFill>
                  <a:srgbClr val="93B6D2"/>
                </a:solidFill>
                <a:latin typeface="Microsoft Sans Serif"/>
                <a:cs typeface="Microsoft Sans Serif"/>
              </a:rPr>
              <a:t>🞑	</a:t>
            </a:r>
            <a:r>
              <a:rPr sz="1765" spc="-4" dirty="0">
                <a:solidFill>
                  <a:prstClr val="black"/>
                </a:solidFill>
                <a:latin typeface="Courier New"/>
                <a:cs typeface="Courier New"/>
              </a:rPr>
              <a:t>${chaine:position:longueur}</a:t>
            </a:r>
            <a:r>
              <a:rPr sz="1456" spc="-4" dirty="0">
                <a:solidFill>
                  <a:prstClr val="black"/>
                </a:solidFill>
                <a:latin typeface="Courier New"/>
                <a:cs typeface="Courier New"/>
              </a:rPr>
              <a:t>: </a:t>
            </a:r>
            <a:r>
              <a:rPr sz="1588" spc="-62" dirty="0">
                <a:solidFill>
                  <a:prstClr val="black"/>
                </a:solidFill>
                <a:latin typeface="Microsoft Sans Serif"/>
                <a:cs typeface="Microsoft Sans Serif"/>
              </a:rPr>
              <a:t>Extrait </a:t>
            </a:r>
            <a:r>
              <a:rPr sz="1588" spc="-88" dirty="0">
                <a:solidFill>
                  <a:prstClr val="black"/>
                </a:solidFill>
                <a:latin typeface="Microsoft Sans Serif"/>
                <a:cs typeface="Microsoft Sans Serif"/>
              </a:rPr>
              <a:t>$longueur</a:t>
            </a:r>
            <a:r>
              <a:rPr sz="1588" spc="-84" dirty="0">
                <a:solidFill>
                  <a:prstClr val="black"/>
                </a:solidFill>
                <a:latin typeface="Microsoft Sans Serif"/>
                <a:cs typeface="Microsoft Sans Serif"/>
              </a:rPr>
              <a:t> </a:t>
            </a:r>
            <a:r>
              <a:rPr sz="1588" spc="-88" dirty="0">
                <a:solidFill>
                  <a:prstClr val="black"/>
                </a:solidFill>
                <a:latin typeface="Microsoft Sans Serif"/>
                <a:cs typeface="Microsoft Sans Serif"/>
              </a:rPr>
              <a:t>caractères </a:t>
            </a:r>
            <a:r>
              <a:rPr sz="1588" spc="-93" dirty="0">
                <a:solidFill>
                  <a:prstClr val="black"/>
                </a:solidFill>
                <a:latin typeface="Microsoft Sans Serif"/>
                <a:cs typeface="Microsoft Sans Serif"/>
              </a:rPr>
              <a:t>d'une </a:t>
            </a:r>
            <a:r>
              <a:rPr sz="1588" spc="-159" dirty="0">
                <a:solidFill>
                  <a:prstClr val="black"/>
                </a:solidFill>
                <a:latin typeface="Microsoft Sans Serif"/>
                <a:cs typeface="Microsoft Sans Serif"/>
              </a:rPr>
              <a:t>sous-</a:t>
            </a:r>
            <a:r>
              <a:rPr sz="1588" spc="-154" dirty="0">
                <a:solidFill>
                  <a:prstClr val="black"/>
                </a:solidFill>
                <a:latin typeface="Microsoft Sans Serif"/>
                <a:cs typeface="Microsoft Sans Serif"/>
              </a:rPr>
              <a:t> </a:t>
            </a:r>
            <a:r>
              <a:rPr sz="1588" spc="-106" dirty="0">
                <a:solidFill>
                  <a:prstClr val="black"/>
                </a:solidFill>
                <a:latin typeface="Microsoft Sans Serif"/>
                <a:cs typeface="Microsoft Sans Serif"/>
              </a:rPr>
              <a:t>chaîne </a:t>
            </a:r>
            <a:r>
              <a:rPr sz="1588" spc="-410" dirty="0">
                <a:solidFill>
                  <a:prstClr val="black"/>
                </a:solidFill>
                <a:latin typeface="Microsoft Sans Serif"/>
                <a:cs typeface="Microsoft Sans Serif"/>
              </a:rPr>
              <a:t> </a:t>
            </a:r>
            <a:r>
              <a:rPr sz="1588" spc="-49" dirty="0">
                <a:solidFill>
                  <a:prstClr val="black"/>
                </a:solidFill>
                <a:latin typeface="Microsoft Sans Serif"/>
                <a:cs typeface="Microsoft Sans Serif"/>
              </a:rPr>
              <a:t>de</a:t>
            </a:r>
            <a:r>
              <a:rPr sz="1588" spc="9" dirty="0">
                <a:solidFill>
                  <a:prstClr val="black"/>
                </a:solidFill>
                <a:latin typeface="Microsoft Sans Serif"/>
                <a:cs typeface="Microsoft Sans Serif"/>
              </a:rPr>
              <a:t> </a:t>
            </a:r>
            <a:r>
              <a:rPr sz="1588" spc="-93" dirty="0">
                <a:solidFill>
                  <a:prstClr val="black"/>
                </a:solidFill>
                <a:latin typeface="Microsoft Sans Serif"/>
                <a:cs typeface="Microsoft Sans Serif"/>
              </a:rPr>
              <a:t>$chaine</a:t>
            </a:r>
            <a:r>
              <a:rPr sz="1588" spc="-9" dirty="0">
                <a:solidFill>
                  <a:prstClr val="black"/>
                </a:solidFill>
                <a:latin typeface="Microsoft Sans Serif"/>
                <a:cs typeface="Microsoft Sans Serif"/>
              </a:rPr>
              <a:t> à</a:t>
            </a:r>
            <a:r>
              <a:rPr sz="1588" spc="13" dirty="0">
                <a:solidFill>
                  <a:prstClr val="black"/>
                </a:solidFill>
                <a:latin typeface="Microsoft Sans Serif"/>
                <a:cs typeface="Microsoft Sans Serif"/>
              </a:rPr>
              <a:t> </a:t>
            </a:r>
            <a:r>
              <a:rPr sz="1588" spc="-13" dirty="0">
                <a:solidFill>
                  <a:prstClr val="black"/>
                </a:solidFill>
                <a:latin typeface="Microsoft Sans Serif"/>
                <a:cs typeface="Microsoft Sans Serif"/>
              </a:rPr>
              <a:t>la</a:t>
            </a:r>
            <a:r>
              <a:rPr sz="1588" spc="13" dirty="0">
                <a:solidFill>
                  <a:prstClr val="black"/>
                </a:solidFill>
                <a:latin typeface="Microsoft Sans Serif"/>
                <a:cs typeface="Microsoft Sans Serif"/>
              </a:rPr>
              <a:t> </a:t>
            </a:r>
            <a:r>
              <a:rPr sz="1588" spc="-88" dirty="0">
                <a:solidFill>
                  <a:prstClr val="black"/>
                </a:solidFill>
                <a:latin typeface="Microsoft Sans Serif"/>
                <a:cs typeface="Microsoft Sans Serif"/>
              </a:rPr>
              <a:t>position</a:t>
            </a:r>
            <a:r>
              <a:rPr sz="1588" spc="18" dirty="0">
                <a:solidFill>
                  <a:prstClr val="black"/>
                </a:solidFill>
                <a:latin typeface="Microsoft Sans Serif"/>
                <a:cs typeface="Microsoft Sans Serif"/>
              </a:rPr>
              <a:t> </a:t>
            </a:r>
            <a:r>
              <a:rPr sz="1588" spc="-79" dirty="0">
                <a:solidFill>
                  <a:prstClr val="black"/>
                </a:solidFill>
                <a:latin typeface="Microsoft Sans Serif"/>
                <a:cs typeface="Microsoft Sans Serif"/>
              </a:rPr>
              <a:t>$position</a:t>
            </a:r>
            <a:endParaRPr sz="1588" dirty="0">
              <a:solidFill>
                <a:prstClr val="black"/>
              </a:solidFill>
              <a:latin typeface="Microsoft Sans Serif"/>
              <a:cs typeface="Microsoft Sans Serif"/>
            </a:endParaRPr>
          </a:p>
          <a:p>
            <a:pPr marL="397270" defTabSz="806867">
              <a:spcBef>
                <a:spcPts val="485"/>
              </a:spcBef>
            </a:pPr>
            <a:r>
              <a:rPr sz="1412" spc="-4" dirty="0">
                <a:solidFill>
                  <a:prstClr val="black"/>
                </a:solidFill>
                <a:latin typeface="Courier New"/>
                <a:cs typeface="Courier New"/>
              </a:rPr>
              <a:t>echo</a:t>
            </a:r>
            <a:r>
              <a:rPr sz="1412" spc="22" dirty="0">
                <a:solidFill>
                  <a:prstClr val="black"/>
                </a:solidFill>
                <a:latin typeface="Courier New"/>
                <a:cs typeface="Courier New"/>
              </a:rPr>
              <a:t> </a:t>
            </a:r>
            <a:r>
              <a:rPr sz="1412" spc="-4" dirty="0">
                <a:solidFill>
                  <a:prstClr val="black"/>
                </a:solidFill>
                <a:latin typeface="Courier New"/>
                <a:cs typeface="Courier New"/>
              </a:rPr>
              <a:t>${phrase:7</a:t>
            </a:r>
            <a:r>
              <a:rPr sz="1456" spc="-4" dirty="0">
                <a:solidFill>
                  <a:prstClr val="black"/>
                </a:solidFill>
                <a:latin typeface="Courier New"/>
                <a:cs typeface="Courier New"/>
              </a:rPr>
              <a:t>:5}</a:t>
            </a:r>
            <a:r>
              <a:rPr sz="1456" spc="44" dirty="0">
                <a:solidFill>
                  <a:prstClr val="black"/>
                </a:solidFill>
                <a:latin typeface="Courier New"/>
                <a:cs typeface="Courier New"/>
              </a:rPr>
              <a:t> </a:t>
            </a:r>
            <a:r>
              <a:rPr sz="1456" spc="9" dirty="0">
                <a:solidFill>
                  <a:prstClr val="black"/>
                </a:solidFill>
                <a:latin typeface="Courier New"/>
                <a:cs typeface="Courier New"/>
              </a:rPr>
              <a:t>:</a:t>
            </a:r>
            <a:r>
              <a:rPr sz="1456" spc="22" dirty="0">
                <a:solidFill>
                  <a:prstClr val="black"/>
                </a:solidFill>
                <a:latin typeface="Courier New"/>
                <a:cs typeface="Courier New"/>
              </a:rPr>
              <a:t> </a:t>
            </a:r>
            <a:r>
              <a:rPr sz="1588" spc="-132" dirty="0">
                <a:solidFill>
                  <a:prstClr val="black"/>
                </a:solidFill>
                <a:latin typeface="Microsoft Sans Serif"/>
                <a:cs typeface="Microsoft Sans Serif"/>
              </a:rPr>
              <a:t>sous-chaine</a:t>
            </a:r>
            <a:r>
              <a:rPr sz="1588" spc="13" dirty="0">
                <a:solidFill>
                  <a:prstClr val="black"/>
                </a:solidFill>
                <a:latin typeface="Microsoft Sans Serif"/>
                <a:cs typeface="Microsoft Sans Serif"/>
              </a:rPr>
              <a:t> </a:t>
            </a:r>
            <a:r>
              <a:rPr sz="1588" spc="-49" dirty="0">
                <a:solidFill>
                  <a:prstClr val="black"/>
                </a:solidFill>
                <a:latin typeface="Microsoft Sans Serif"/>
                <a:cs typeface="Microsoft Sans Serif"/>
              </a:rPr>
              <a:t>de</a:t>
            </a:r>
            <a:r>
              <a:rPr sz="1588" spc="22" dirty="0">
                <a:solidFill>
                  <a:prstClr val="black"/>
                </a:solidFill>
                <a:latin typeface="Microsoft Sans Serif"/>
                <a:cs typeface="Microsoft Sans Serif"/>
              </a:rPr>
              <a:t> </a:t>
            </a:r>
            <a:r>
              <a:rPr sz="1588" spc="-9" dirty="0">
                <a:solidFill>
                  <a:prstClr val="black"/>
                </a:solidFill>
                <a:latin typeface="Microsoft Sans Serif"/>
                <a:cs typeface="Microsoft Sans Serif"/>
              </a:rPr>
              <a:t>5</a:t>
            </a:r>
            <a:r>
              <a:rPr sz="1588" spc="18" dirty="0">
                <a:solidFill>
                  <a:prstClr val="black"/>
                </a:solidFill>
                <a:latin typeface="Microsoft Sans Serif"/>
                <a:cs typeface="Microsoft Sans Serif"/>
              </a:rPr>
              <a:t> </a:t>
            </a:r>
            <a:r>
              <a:rPr sz="1588" spc="-66" dirty="0">
                <a:solidFill>
                  <a:prstClr val="black"/>
                </a:solidFill>
                <a:latin typeface="Microsoft Sans Serif"/>
                <a:cs typeface="Microsoft Sans Serif"/>
              </a:rPr>
              <a:t>caractère</a:t>
            </a:r>
            <a:r>
              <a:rPr sz="1588" spc="4" dirty="0">
                <a:solidFill>
                  <a:prstClr val="black"/>
                </a:solidFill>
                <a:latin typeface="Microsoft Sans Serif"/>
                <a:cs typeface="Microsoft Sans Serif"/>
              </a:rPr>
              <a:t> </a:t>
            </a:r>
            <a:r>
              <a:rPr sz="1588" spc="-9" dirty="0">
                <a:solidFill>
                  <a:prstClr val="black"/>
                </a:solidFill>
                <a:latin typeface="Microsoft Sans Serif"/>
                <a:cs typeface="Microsoft Sans Serif"/>
              </a:rPr>
              <a:t>à</a:t>
            </a:r>
            <a:r>
              <a:rPr sz="1588" spc="9" dirty="0">
                <a:solidFill>
                  <a:prstClr val="black"/>
                </a:solidFill>
                <a:latin typeface="Microsoft Sans Serif"/>
                <a:cs typeface="Microsoft Sans Serif"/>
              </a:rPr>
              <a:t> </a:t>
            </a:r>
            <a:r>
              <a:rPr sz="1588" spc="-4" dirty="0">
                <a:solidFill>
                  <a:prstClr val="black"/>
                </a:solidFill>
                <a:latin typeface="Microsoft Sans Serif"/>
                <a:cs typeface="Microsoft Sans Serif"/>
              </a:rPr>
              <a:t>partir</a:t>
            </a:r>
            <a:r>
              <a:rPr sz="1588" spc="18" dirty="0">
                <a:solidFill>
                  <a:prstClr val="black"/>
                </a:solidFill>
                <a:latin typeface="Microsoft Sans Serif"/>
                <a:cs typeface="Microsoft Sans Serif"/>
              </a:rPr>
              <a:t> </a:t>
            </a:r>
            <a:r>
              <a:rPr sz="1588" spc="-101" dirty="0">
                <a:solidFill>
                  <a:prstClr val="black"/>
                </a:solidFill>
                <a:latin typeface="Microsoft Sans Serif"/>
                <a:cs typeface="Microsoft Sans Serif"/>
              </a:rPr>
              <a:t>du</a:t>
            </a:r>
            <a:r>
              <a:rPr sz="1588" spc="13" dirty="0">
                <a:solidFill>
                  <a:prstClr val="black"/>
                </a:solidFill>
                <a:latin typeface="Microsoft Sans Serif"/>
                <a:cs typeface="Microsoft Sans Serif"/>
              </a:rPr>
              <a:t> </a:t>
            </a:r>
            <a:r>
              <a:rPr sz="1588" spc="-79" dirty="0">
                <a:solidFill>
                  <a:prstClr val="black"/>
                </a:solidFill>
                <a:latin typeface="Microsoft Sans Serif"/>
                <a:cs typeface="Microsoft Sans Serif"/>
              </a:rPr>
              <a:t>8</a:t>
            </a:r>
            <a:r>
              <a:rPr sz="1588" spc="-119" baseline="25462" dirty="0">
                <a:solidFill>
                  <a:prstClr val="black"/>
                </a:solidFill>
                <a:latin typeface="Microsoft Sans Serif"/>
                <a:cs typeface="Microsoft Sans Serif"/>
              </a:rPr>
              <a:t>ème</a:t>
            </a:r>
            <a:r>
              <a:rPr sz="1588" spc="-53" baseline="25462" dirty="0">
                <a:solidFill>
                  <a:prstClr val="black"/>
                </a:solidFill>
                <a:latin typeface="Microsoft Sans Serif"/>
                <a:cs typeface="Microsoft Sans Serif"/>
              </a:rPr>
              <a:t> </a:t>
            </a:r>
            <a:r>
              <a:rPr sz="1588" spc="-88" dirty="0">
                <a:solidFill>
                  <a:prstClr val="black"/>
                </a:solidFill>
                <a:latin typeface="Microsoft Sans Serif"/>
                <a:cs typeface="Microsoft Sans Serif"/>
              </a:rPr>
              <a:t>position</a:t>
            </a:r>
            <a:r>
              <a:rPr sz="1588" spc="26" dirty="0">
                <a:solidFill>
                  <a:prstClr val="black"/>
                </a:solidFill>
                <a:latin typeface="Microsoft Sans Serif"/>
                <a:cs typeface="Microsoft Sans Serif"/>
              </a:rPr>
              <a:t> </a:t>
            </a:r>
            <a:r>
              <a:rPr sz="1588" spc="349" dirty="0">
                <a:solidFill>
                  <a:prstClr val="black"/>
                </a:solidFill>
                <a:latin typeface="Microsoft Sans Serif"/>
                <a:cs typeface="Microsoft Sans Serif"/>
              </a:rPr>
              <a:t>//</a:t>
            </a:r>
            <a:r>
              <a:rPr sz="1588" spc="9" dirty="0">
                <a:solidFill>
                  <a:prstClr val="black"/>
                </a:solidFill>
                <a:latin typeface="Microsoft Sans Serif"/>
                <a:cs typeface="Microsoft Sans Serif"/>
              </a:rPr>
              <a:t> </a:t>
            </a:r>
            <a:r>
              <a:rPr sz="1588" spc="-35" dirty="0">
                <a:solidFill>
                  <a:prstClr val="black"/>
                </a:solidFill>
                <a:latin typeface="Microsoft Sans Serif"/>
                <a:cs typeface="Microsoft Sans Serif"/>
              </a:rPr>
              <a:t>affiche</a:t>
            </a:r>
            <a:r>
              <a:rPr lang="en-US" sz="1588" spc="-35" dirty="0">
                <a:solidFill>
                  <a:prstClr val="black"/>
                </a:solidFill>
                <a:latin typeface="Microsoft Sans Serif"/>
                <a:cs typeface="Microsoft Sans Serif"/>
              </a:rPr>
              <a:t> "</a:t>
            </a:r>
            <a:r>
              <a:rPr sz="1588" spc="22" dirty="0">
                <a:solidFill>
                  <a:prstClr val="black"/>
                </a:solidFill>
                <a:latin typeface="Microsoft Sans Serif"/>
                <a:cs typeface="Microsoft Sans Serif"/>
              </a:rPr>
              <a:t> </a:t>
            </a:r>
            <a:r>
              <a:rPr lang="en-US" sz="1588" spc="22" dirty="0">
                <a:solidFill>
                  <a:prstClr val="black"/>
                </a:solidFill>
                <a:latin typeface="Microsoft Sans Serif"/>
                <a:cs typeface="Microsoft Sans Serif"/>
              </a:rPr>
              <a:t>t </a:t>
            </a:r>
            <a:r>
              <a:rPr sz="1412" spc="-4" dirty="0">
                <a:solidFill>
                  <a:prstClr val="black"/>
                </a:solidFill>
                <a:latin typeface="Courier New"/>
                <a:cs typeface="Courier New"/>
              </a:rPr>
              <a:t>ell</a:t>
            </a:r>
            <a:r>
              <a:rPr lang="en-US" sz="1412" spc="-4" dirty="0">
                <a:solidFill>
                  <a:prstClr val="black"/>
                </a:solidFill>
                <a:latin typeface="Courier New"/>
                <a:cs typeface="Courier New"/>
              </a:rPr>
              <a:t>"</a:t>
            </a:r>
            <a:endParaRPr sz="1412" dirty="0">
              <a:solidFill>
                <a:prstClr val="black"/>
              </a:solidFill>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576" y="418046"/>
            <a:ext cx="7087160" cy="553976"/>
          </a:xfrm>
          <a:prstGeom prst="rect">
            <a:avLst/>
          </a:prstGeom>
        </p:spPr>
        <p:txBody>
          <a:bodyPr vert="horz" wrap="square" lIns="0" tIns="10646" rIns="0" bIns="0" rtlCol="0">
            <a:spAutoFit/>
          </a:bodyPr>
          <a:lstStyle/>
          <a:p>
            <a:pPr marL="11206">
              <a:spcBef>
                <a:spcPts val="84"/>
              </a:spcBef>
            </a:pPr>
            <a:r>
              <a:rPr lang="fr-FR" sz="3530" spc="-180" dirty="0"/>
              <a:t>Extraction par motif</a:t>
            </a:r>
            <a:endParaRPr sz="3530" dirty="0"/>
          </a:p>
        </p:txBody>
      </p:sp>
      <p:sp>
        <p:nvSpPr>
          <p:cNvPr id="9" name="object 9"/>
          <p:cNvSpPr txBox="1"/>
          <p:nvPr/>
        </p:nvSpPr>
        <p:spPr>
          <a:xfrm>
            <a:off x="1843860" y="1262007"/>
            <a:ext cx="181535" cy="201933"/>
          </a:xfrm>
          <a:prstGeom prst="rect">
            <a:avLst/>
          </a:prstGeom>
        </p:spPr>
        <p:txBody>
          <a:bodyPr vert="horz" wrap="square" lIns="0" tIns="11766" rIns="0" bIns="0" rtlCol="0">
            <a:spAutoFit/>
          </a:bodyPr>
          <a:lstStyle/>
          <a:p>
            <a:pPr marL="11206" defTabSz="806867">
              <a:spcBef>
                <a:spcPts val="93"/>
              </a:spcBef>
            </a:pPr>
            <a:r>
              <a:rPr sz="1235" b="1" spc="-66" dirty="0">
                <a:solidFill>
                  <a:srgbClr val="FFFFFF"/>
                </a:solidFill>
                <a:latin typeface="Arial"/>
                <a:cs typeface="Arial"/>
              </a:rPr>
              <a:t>55</a:t>
            </a:r>
            <a:endParaRPr sz="1235">
              <a:solidFill>
                <a:prstClr val="black"/>
              </a:solidFill>
              <a:latin typeface="Arial"/>
              <a:cs typeface="Arial"/>
            </a:endParaRPr>
          </a:p>
        </p:txBody>
      </p:sp>
      <p:sp>
        <p:nvSpPr>
          <p:cNvPr id="12" name="TextBox 11">
            <a:extLst>
              <a:ext uri="{FF2B5EF4-FFF2-40B4-BE49-F238E27FC236}">
                <a16:creationId xmlns:a16="http://schemas.microsoft.com/office/drawing/2014/main" id="{9208AC48-56FF-459D-B9A8-2AA49C3A1850}"/>
              </a:ext>
            </a:extLst>
          </p:cNvPr>
          <p:cNvSpPr txBox="1"/>
          <p:nvPr/>
        </p:nvSpPr>
        <p:spPr>
          <a:xfrm>
            <a:off x="1906318" y="1680883"/>
            <a:ext cx="8075174" cy="5169749"/>
          </a:xfrm>
          <a:prstGeom prst="rect">
            <a:avLst/>
          </a:prstGeom>
          <a:noFill/>
        </p:spPr>
        <p:txBody>
          <a:bodyPr wrap="square">
            <a:spAutoFit/>
          </a:bodyPr>
          <a:lstStyle/>
          <a:p>
            <a:pPr defTabSz="806867"/>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Pour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supprimer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la plus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courte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partie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d'une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string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en</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partant</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du début, </a:t>
            </a:r>
          </a:p>
          <a:p>
            <a:pPr defTabSz="806867"/>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il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suffit</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d'utiliser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la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syntaxe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chaine#sous-chaine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Pour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partir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de la fin :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chaine%sous-chaine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defTabSz="806867"/>
            <a:endPar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defTabSz="806867"/>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fichier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="/var/</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tmp</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defTabSz="806867"/>
            <a:endPar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defTabSz="806867"/>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echo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fichier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 Affiche "var/</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tmp</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defTabSz="806867"/>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echo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fichier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 Affiche "/var/</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tmp</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defTabSz="806867"/>
            <a:endPar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defTabSz="806867"/>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Pour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supprimer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la plus longue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partie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possible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d'une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chaîne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il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suffit</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de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doubler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le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caractère</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a:t>
            </a:r>
          </a:p>
          <a:p>
            <a:pPr defTabSz="806867"/>
            <a:endPar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defTabSz="806867"/>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fichier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="/var/</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tmp</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/toto"</a:t>
            </a:r>
          </a:p>
          <a:p>
            <a:pPr defTabSz="806867"/>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echo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fichier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 Affiche toto</a:t>
            </a:r>
          </a:p>
          <a:p>
            <a:pPr defTabSz="806867"/>
            <a:endPar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defTabSz="806867"/>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fichier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=var/</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tmp</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/toto</a:t>
            </a:r>
          </a:p>
          <a:p>
            <a:pPr defTabSz="806867"/>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echo  ${</a:t>
            </a:r>
            <a:r>
              <a:rPr lang="en-US" sz="1941" dirty="0" err="1">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fichier</a:t>
            </a:r>
            <a:r>
              <a:rPr lang="en-US" sz="1941"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 # Affiche var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1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1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A519248694DF4E8D541E497425EEDE" ma:contentTypeVersion="4" ma:contentTypeDescription="Create a new document." ma:contentTypeScope="" ma:versionID="4cc21746ef63200ceaf20c6415fab819">
  <xsd:schema xmlns:xsd="http://www.w3.org/2001/XMLSchema" xmlns:xs="http://www.w3.org/2001/XMLSchema" xmlns:p="http://schemas.microsoft.com/office/2006/metadata/properties" xmlns:ns2="7f3a1bc9-7364-4c1f-af44-393d99ef5f37" targetNamespace="http://schemas.microsoft.com/office/2006/metadata/properties" ma:root="true" ma:fieldsID="53fa41cac15d9799e826210e0ee92767" ns2:_="">
    <xsd:import namespace="7f3a1bc9-7364-4c1f-af44-393d99ef5f3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3a1bc9-7364-4c1f-af44-393d99ef5f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33055B-51D5-4ACA-83DD-59A3A527D18C}"/>
</file>

<file path=customXml/itemProps2.xml><?xml version="1.0" encoding="utf-8"?>
<ds:datastoreItem xmlns:ds="http://schemas.openxmlformats.org/officeDocument/2006/customXml" ds:itemID="{D65E823F-E2D4-4280-A704-E6580EEBABE8}"/>
</file>

<file path=customXml/itemProps3.xml><?xml version="1.0" encoding="utf-8"?>
<ds:datastoreItem xmlns:ds="http://schemas.openxmlformats.org/officeDocument/2006/customXml" ds:itemID="{AAE88ADC-3798-47BF-BD41-3FCC54E2DFAA}"/>
</file>

<file path=docProps/app.xml><?xml version="1.0" encoding="utf-8"?>
<Properties xmlns="http://schemas.openxmlformats.org/officeDocument/2006/extended-properties" xmlns:vt="http://schemas.openxmlformats.org/officeDocument/2006/docPropsVTypes">
  <TotalTime>725</TotalTime>
  <Words>5357</Words>
  <Application>Microsoft Office PowerPoint</Application>
  <PresentationFormat>Grand écran</PresentationFormat>
  <Paragraphs>794</Paragraphs>
  <Slides>67</Slides>
  <Notes>0</Notes>
  <HiddenSlides>0</HiddenSlides>
  <MMClips>0</MMClips>
  <ScaleCrop>false</ScaleCrop>
  <HeadingPairs>
    <vt:vector size="6" baseType="variant">
      <vt:variant>
        <vt:lpstr>Polices utilisées</vt:lpstr>
      </vt:variant>
      <vt:variant>
        <vt:i4>20</vt:i4>
      </vt:variant>
      <vt:variant>
        <vt:lpstr>Thème</vt:lpstr>
      </vt:variant>
      <vt:variant>
        <vt:i4>2</vt:i4>
      </vt:variant>
      <vt:variant>
        <vt:lpstr>Titres des diapositives</vt:lpstr>
      </vt:variant>
      <vt:variant>
        <vt:i4>67</vt:i4>
      </vt:variant>
    </vt:vector>
  </HeadingPairs>
  <TitlesOfParts>
    <vt:vector size="89" baseType="lpstr">
      <vt:lpstr>-apple-system</vt:lpstr>
      <vt:lpstr>Arial</vt:lpstr>
      <vt:lpstr>Arial MT</vt:lpstr>
      <vt:lpstr>Arial Unicode MS</vt:lpstr>
      <vt:lpstr>Calibri</vt:lpstr>
      <vt:lpstr>Courier New</vt:lpstr>
      <vt:lpstr>Lato</vt:lpstr>
      <vt:lpstr>Lucida Console</vt:lpstr>
      <vt:lpstr>Lucida Sans</vt:lpstr>
      <vt:lpstr>Microsoft Sans Serif</vt:lpstr>
      <vt:lpstr>Roboto Slab</vt:lpstr>
      <vt:lpstr>SFMono-Regular</vt:lpstr>
      <vt:lpstr>Söhne</vt:lpstr>
      <vt:lpstr>Söhne Mono</vt:lpstr>
      <vt:lpstr>StarSymbol</vt:lpstr>
      <vt:lpstr>Tahoma</vt:lpstr>
      <vt:lpstr>Times New Roman</vt:lpstr>
      <vt:lpstr>Trebuchet MS</vt:lpstr>
      <vt:lpstr>Verdana</vt:lpstr>
      <vt:lpstr>Wingdings</vt:lpstr>
      <vt:lpstr>Office Theme</vt:lpstr>
      <vt:lpstr>1_Office Theme</vt:lpstr>
      <vt:lpstr>Linux  Shell &amp; Administration </vt:lpstr>
      <vt:lpstr>Les expressions arithmétiques</vt:lpstr>
      <vt:lpstr>Les expressions arithmétiques</vt:lpstr>
      <vt:lpstr>Les expressions arithmétiques</vt:lpstr>
      <vt:lpstr>Les expressions arithmétiques</vt:lpstr>
      <vt:lpstr>Le calcul arithmétique</vt:lpstr>
      <vt:lpstr>Le calcul arithmétique : exemples</vt:lpstr>
      <vt:lpstr>Manipulation des chaînes de caractères</vt:lpstr>
      <vt:lpstr>Extraction par motif</vt:lpstr>
      <vt:lpstr>Remplacement par motif</vt:lpstr>
      <vt:lpstr>Remplacement par motif</vt:lpstr>
      <vt:lpstr>Rempalcement par motif</vt:lpstr>
      <vt:lpstr>Manipulation des chaînes de caractères : WC </vt:lpstr>
      <vt:lpstr>Manipulation des chaînes de caractères : WC </vt:lpstr>
      <vt:lpstr>Manipulation des chaînes de caractères : sort </vt:lpstr>
      <vt:lpstr>Manipulation des chaînes de caractères : sort </vt:lpstr>
      <vt:lpstr>Manipulation des chaînes de caractères : sort </vt:lpstr>
      <vt:lpstr>Manipulation des chaînes de caractères : sort </vt:lpstr>
      <vt:lpstr>Manipulation des chaînes de caractères : cut </vt:lpstr>
      <vt:lpstr>Manipulation des chaînes de caractères : cut </vt:lpstr>
      <vt:lpstr>Manipulation des chaînes de caractères : cut </vt:lpstr>
      <vt:lpstr>Manipulation des chaînes de caractères : cut </vt:lpstr>
      <vt:lpstr>Manipulation des chaînes de caractères : egrep </vt:lpstr>
      <vt:lpstr>Manipulation des chaînes de caractères : Expressions régulières</vt:lpstr>
      <vt:lpstr>Manipulation des chaînes de caractères : Expressions régulières</vt:lpstr>
      <vt:lpstr>Manipulation des chaînes de caractères : Expressions régulières</vt:lpstr>
      <vt:lpstr>Les conditions : La commande test </vt:lpstr>
      <vt:lpstr>La commande test: Valeur de retour</vt:lpstr>
      <vt:lpstr>Les conditions : If ... then ... fi</vt:lpstr>
      <vt:lpstr>Enchainement conditionnel</vt:lpstr>
      <vt:lpstr>La commande test : les fichiers</vt:lpstr>
      <vt:lpstr>Opérateurs sur les fichiers</vt:lpstr>
      <vt:lpstr>Opérateurs sur les fichiers</vt:lpstr>
      <vt:lpstr>Les opérateurs sur les fichiers : Exemples </vt:lpstr>
      <vt:lpstr>Opérateurs sur les numériques</vt:lpstr>
      <vt:lpstr>Opérateurs sur les numériques : Exemples</vt:lpstr>
      <vt:lpstr>Opérateurs sur les chaînes de caractères </vt:lpstr>
      <vt:lpstr>Opérateurs sur les chaînes de caractères </vt:lpstr>
      <vt:lpstr>Des exemples</vt:lpstr>
      <vt:lpstr>Des exemples</vt:lpstr>
      <vt:lpstr>Conditions à doubles crochets</vt:lpstr>
      <vt:lpstr>La syntaxe doubles parenthèses</vt:lpstr>
      <vt:lpstr>Négation d’une condition</vt:lpstr>
      <vt:lpstr>Case : conditions à valeur multiple</vt:lpstr>
      <vt:lpstr>Case</vt:lpstr>
      <vt:lpstr>Les boucles : While</vt:lpstr>
      <vt:lpstr>Les boucles : While</vt:lpstr>
      <vt:lpstr>Boucle while avec read</vt:lpstr>
      <vt:lpstr>Présentation PowerPoint</vt:lpstr>
      <vt:lpstr>Les boucles : For</vt:lpstr>
      <vt:lpstr>Les boucles : for</vt:lpstr>
      <vt:lpstr>Les boucle : For, break</vt:lpstr>
      <vt:lpstr>Les boucles : For ; Continue</vt:lpstr>
      <vt:lpstr>Les fonctions</vt:lpstr>
      <vt:lpstr>Les fonctions : Exemple </vt:lpstr>
      <vt:lpstr>Les fonctions : Passage de valeurs</vt:lpstr>
      <vt:lpstr>Passage de valeurs : valeur par défaut</vt:lpstr>
      <vt:lpstr>Les fonctions : Retour de fonction</vt:lpstr>
      <vt:lpstr>Les fonctions : retour de fonction </vt:lpstr>
      <vt:lpstr>Imbrication de fonctions</vt:lpstr>
      <vt:lpstr>Awk &amp; sed </vt:lpstr>
      <vt:lpstr>Sed</vt:lpstr>
      <vt:lpstr>Sed</vt:lpstr>
      <vt:lpstr>Sed</vt:lpstr>
      <vt:lpstr>Awk</vt:lpstr>
      <vt:lpstr>Awk</vt:lpstr>
      <vt:lpstr>Awk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Fares Braiek</dc:creator>
  <cp:lastModifiedBy>Fares Braiek</cp:lastModifiedBy>
  <cp:revision>52</cp:revision>
  <dcterms:created xsi:type="dcterms:W3CDTF">2023-12-03T11:01:14Z</dcterms:created>
  <dcterms:modified xsi:type="dcterms:W3CDTF">2024-03-19T18:50:28Z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0x0101003AA519248694DF4E8D541E497425EEDE</vt:lpwstr>
  </property>
</Properties>
</file>